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282" r:id="rId47"/>
    <p:sldId id="283" r:id="rId48"/>
    <p:sldId id="284" r:id="rId49"/>
    <p:sldId id="285" r:id="rId50"/>
    <p:sldId id="286" r:id="rId51"/>
    <p:sldId id="287" r:id="rId52"/>
    <p:sldId id="288" r:id="rId53"/>
    <p:sldId id="289" r:id="rId54"/>
    <p:sldId id="290" r:id="rId55"/>
    <p:sldId id="29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80987-D085-4171-8F54-413FC78064EC}" type="datetimeFigureOut">
              <a:rPr lang="en-US" smtClean="0"/>
              <a:pPr/>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4F3DE-ED88-46E7-B7D2-7EEA236CCB90}" type="slidenum">
              <a:rPr lang="en-US" smtClean="0"/>
              <a:pPr/>
              <a:t>‹#›</a:t>
            </a:fld>
            <a:endParaRPr lang="en-US"/>
          </a:p>
        </p:txBody>
      </p:sp>
    </p:spTree>
    <p:extLst>
      <p:ext uri="{BB962C8B-B14F-4D97-AF65-F5344CB8AC3E}">
        <p14:creationId xmlns:p14="http://schemas.microsoft.com/office/powerpoint/2010/main" val="58317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2268-3A27-4A2D-A475-3C66C6C496D7}" type="slidenum">
              <a:rPr lang="en-US"/>
              <a:pPr/>
              <a:t>4</a:t>
            </a:fld>
            <a:endParaRPr lang="en-US"/>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466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4F570-E3D1-4664-80FC-32A7E632A819}" type="slidenum">
              <a:rPr lang="en-US"/>
              <a:pPr/>
              <a:t>16</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32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5349C-97A6-4BA0-A7F4-3F0710B2E6AF}" type="slidenum">
              <a:rPr lang="en-US"/>
              <a:pPr/>
              <a:t>18</a:t>
            </a:fld>
            <a:endParaRPr lang="en-US"/>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181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0D9F5-B6C5-4D8A-92EC-57E22E86FC7D}" type="slidenum">
              <a:rPr lang="en-US"/>
              <a:pPr/>
              <a:t>20</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8305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1345F-3EE6-4355-A1BF-F03830B08861}" type="slidenum">
              <a:rPr lang="en-US"/>
              <a:pPr/>
              <a:t>21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914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370B0-D888-4067-A7A1-561AA4DE5FD4}" type="slidenum">
              <a:rPr lang="en-US"/>
              <a:pPr/>
              <a:t>22</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010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08729-B0EF-4514-A35E-E74AB7FC0771}" type="slidenum">
              <a:rPr lang="en-US"/>
              <a:pPr/>
              <a:t>23</a:t>
            </a:fld>
            <a:endParaRPr lang="en-US"/>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402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556A6-3631-4AB8-9241-46C00FE042D1}" type="slidenum">
              <a:rPr lang="en-AU" altLang="en-US"/>
              <a:pPr/>
              <a:t>25</a:t>
            </a:fld>
            <a:endParaRPr lang="en-AU" altLang="en-US"/>
          </a:p>
        </p:txBody>
      </p:sp>
      <p:sp>
        <p:nvSpPr>
          <p:cNvPr id="1026" name="Rectangle 2"/>
          <p:cNvSpPr>
            <a:spLocks noRot="1" noChangeArrowheads="1" noTextEdit="1"/>
          </p:cNvSpPr>
          <p:nvPr>
            <p:ph type="sldImg"/>
          </p:nvPr>
        </p:nvSpPr>
        <p:spPr>
          <a:ln/>
        </p:spPr>
      </p:sp>
      <p:sp>
        <p:nvSpPr>
          <p:cNvPr id="1027" name="Rectangle 3"/>
          <p:cNvSpPr>
            <a:spLocks noGrp="1" noChangeArrowheads="1"/>
          </p:cNvSpPr>
          <p:nvPr>
            <p:ph type="body" idx="1"/>
          </p:nvPr>
        </p:nvSpPr>
        <p:spPr/>
        <p:txBody>
          <a:bodyPr/>
          <a:lstStyle/>
          <a:p>
            <a:r>
              <a:rPr lang="en-US" altLang="en-US">
                <a:latin typeface="Times-Roman" charset="0"/>
              </a:rPr>
              <a:t>The World Wide Web is widely used by businesses, government agencies, and many individuals. But the Internet and the Web are extremely vulnerable to compromises of various sorts, with a range of threats as shown. These can be described as passive attacks including eavesdropping on network traffic between browser and server and gaining access to information on a Web site that is supposed to be restricted, and active attacks including impersonating another user, altering messages in transit between client and server, and altering information on a Web site. The web </a:t>
            </a:r>
            <a:r>
              <a:rPr lang="en-US" altLang="en-US"/>
              <a:t>needs added security mechanisms to address these threats.</a:t>
            </a:r>
          </a:p>
        </p:txBody>
      </p:sp>
    </p:spTree>
    <p:extLst>
      <p:ext uri="{BB962C8B-B14F-4D97-AF65-F5344CB8AC3E}">
        <p14:creationId xmlns:p14="http://schemas.microsoft.com/office/powerpoint/2010/main" val="281502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9333C-99C5-4D2F-97C8-8F9AB8C49D04}" type="slidenum">
              <a:rPr lang="en-AU" altLang="en-US"/>
              <a:pPr/>
              <a:t>26</a:t>
            </a:fld>
            <a:endParaRPr lang="en-AU" altLang="en-US"/>
          </a:p>
        </p:txBody>
      </p:sp>
      <p:sp>
        <p:nvSpPr>
          <p:cNvPr id="48130" name="Rectangle 1026"/>
          <p:cNvSpPr>
            <a:spLocks noRot="1" noChangeArrowheads="1" noTextEdit="1"/>
          </p:cNvSpPr>
          <p:nvPr>
            <p:ph type="sldImg"/>
          </p:nvPr>
        </p:nvSpPr>
        <p:spPr>
          <a:ln/>
        </p:spPr>
      </p:sp>
      <p:sp>
        <p:nvSpPr>
          <p:cNvPr id="48131" name="Rectangle 1027"/>
          <p:cNvSpPr>
            <a:spLocks noGrp="1" noChangeArrowheads="1"/>
          </p:cNvSpPr>
          <p:nvPr>
            <p:ph type="body" idx="1"/>
          </p:nvPr>
        </p:nvSpPr>
        <p:spPr/>
        <p:txBody>
          <a:bodyPr/>
          <a:lstStyle/>
          <a:p>
            <a:r>
              <a:rPr lang="en-US" altLang="en-US"/>
              <a:t>SSL probably most widely used Web security mechanism. Its implemented at the Transport layer; cf IPSec at Network layer; or various Application layer mechanisms eg. S/MIME &amp; SET (later).</a:t>
            </a:r>
          </a:p>
          <a:p>
            <a:r>
              <a:rPr lang="en-US" altLang="en-US">
                <a:latin typeface="Times-Roman" charset="0"/>
              </a:rPr>
              <a:t>SSL is designed to make use of TCP to provide a reliable end-to-end secure service. Netscape originated SSL. Version 3 of the protocol was designed with public review and input from industry and was published as an Internet draft document. Subsequently, the IETF TLS working group was formed to develop a common standard. SSL is not a single protocol but rather two layers of protocol, as shown next.</a:t>
            </a:r>
            <a:endParaRPr lang="en-AU" altLang="en-US">
              <a:latin typeface="Times-Roman" charset="0"/>
            </a:endParaRPr>
          </a:p>
        </p:txBody>
      </p:sp>
    </p:spTree>
    <p:extLst>
      <p:ext uri="{BB962C8B-B14F-4D97-AF65-F5344CB8AC3E}">
        <p14:creationId xmlns:p14="http://schemas.microsoft.com/office/powerpoint/2010/main" val="226406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0BD07-4C1A-4810-87FF-CB0B501CB43E}" type="slidenum">
              <a:rPr lang="en-AU" altLang="en-US"/>
              <a:pPr/>
              <a:t>27</a:t>
            </a:fld>
            <a:endParaRPr lang="en-AU" alt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en-US"/>
              <a:t>Stallings Figure 17.2 shows the SSL Protocol stack. </a:t>
            </a:r>
            <a:r>
              <a:rPr lang="en-US" altLang="en-US">
                <a:latin typeface="Times-Roman" charset="0"/>
              </a:rPr>
              <a:t>The SSL Record Protocol provides basic security services to various higher-layer protocols. In particular, the Hypertext Transfer Protocol (HTTP), which provides the transfer service for Web client/server interaction, can operate on top of SSL. Three higher-layer protocols are also defined as part of SSL: the Handshake Protocol, Change Cipher Spec Protocol, and Alert Protocol. These SSL-specific protocols are used in the management of SSL exchanges.</a:t>
            </a:r>
            <a:endParaRPr lang="en-AU" altLang="en-US">
              <a:latin typeface="Times-Roman" charset="0"/>
            </a:endParaRPr>
          </a:p>
        </p:txBody>
      </p:sp>
    </p:spTree>
    <p:extLst>
      <p:ext uri="{BB962C8B-B14F-4D97-AF65-F5344CB8AC3E}">
        <p14:creationId xmlns:p14="http://schemas.microsoft.com/office/powerpoint/2010/main" val="4240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9FA3B-0C37-4805-98C6-5177BAF85364}" type="slidenum">
              <a:rPr lang="en-AU" altLang="en-US"/>
              <a:pPr/>
              <a:t>28</a:t>
            </a:fld>
            <a:endParaRPr lang="en-AU" altLang="en-US"/>
          </a:p>
        </p:txBody>
      </p:sp>
      <p:sp>
        <p:nvSpPr>
          <p:cNvPr id="83970" name="Rectangle 1026"/>
          <p:cNvSpPr>
            <a:spLocks noRot="1" noChangeArrowheads="1" noTextEdit="1"/>
          </p:cNvSpPr>
          <p:nvPr>
            <p:ph type="sldImg"/>
          </p:nvPr>
        </p:nvSpPr>
        <p:spPr>
          <a:ln/>
        </p:spPr>
      </p:sp>
      <p:sp>
        <p:nvSpPr>
          <p:cNvPr id="83971" name="Rectangle 1027"/>
          <p:cNvSpPr>
            <a:spLocks noGrp="1" noChangeArrowheads="1"/>
          </p:cNvSpPr>
          <p:nvPr>
            <p:ph type="body" idx="1"/>
          </p:nvPr>
        </p:nvSpPr>
        <p:spPr/>
        <p:txBody>
          <a:bodyPr/>
          <a:lstStyle/>
          <a:p>
            <a:r>
              <a:rPr lang="en-US" altLang="en-US">
                <a:latin typeface="Times-Roman" charset="0"/>
              </a:rPr>
              <a:t>Two important SSL concepts are the SSL connection and the SSL session:</a:t>
            </a:r>
          </a:p>
          <a:p>
            <a:r>
              <a:rPr lang="en-US" altLang="en-US">
                <a:latin typeface="Times-Roman" charset="0"/>
              </a:rPr>
              <a:t>•</a:t>
            </a:r>
            <a:r>
              <a:rPr lang="en-US" altLang="en-US">
                <a:latin typeface="Helvetica" panose="020B0604020202020204" pitchFamily="34" charset="0"/>
              </a:rPr>
              <a:t> </a:t>
            </a:r>
            <a:r>
              <a:rPr lang="en-US" altLang="en-US">
                <a:latin typeface="Times-Roman" charset="0"/>
              </a:rPr>
              <a:t>Connection:</a:t>
            </a:r>
            <a:r>
              <a:rPr lang="en-US" altLang="en-US">
                <a:latin typeface="Helvetica" panose="020B0604020202020204" pitchFamily="34" charset="0"/>
              </a:rPr>
              <a:t> </a:t>
            </a:r>
            <a:r>
              <a:rPr lang="en-US" altLang="en-US">
                <a:latin typeface="Times-Roman" charset="0"/>
              </a:rPr>
              <a:t>A connection is a network transport that provides a suitable type of service, such connections are transient, peer-to-peer relationships, associated with one session</a:t>
            </a:r>
          </a:p>
          <a:p>
            <a:r>
              <a:rPr lang="en-US" altLang="en-US">
                <a:latin typeface="Times-Roman" charset="0"/>
              </a:rPr>
              <a:t>•</a:t>
            </a:r>
            <a:r>
              <a:rPr lang="en-US" altLang="en-US">
                <a:latin typeface="Helvetica" panose="020B0604020202020204" pitchFamily="34" charset="0"/>
              </a:rPr>
              <a:t> </a:t>
            </a:r>
            <a:r>
              <a:rPr lang="en-US" altLang="en-US">
                <a:latin typeface="Times-Roman" charset="0"/>
              </a:rPr>
              <a:t>Session: An SSL session is an association between a client and a server, created by the Handshake Protocol. Sessions define a set of cryptographic security parameters, which can be shared among multiple connections. Sessions are used to avoid the expensive negotiation of new security parameters for each connection. </a:t>
            </a:r>
          </a:p>
        </p:txBody>
      </p:sp>
    </p:spTree>
    <p:extLst>
      <p:ext uri="{BB962C8B-B14F-4D97-AF65-F5344CB8AC3E}">
        <p14:creationId xmlns:p14="http://schemas.microsoft.com/office/powerpoint/2010/main" val="349311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4BC3B7-6C61-43A8-AF01-7F85B176C1EF}" type="slidenum">
              <a:rPr lang="en-US"/>
              <a:pPr/>
              <a:t>5</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873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C224B-382B-4E8F-B0CC-4C4FC9EB2A8D}" type="slidenum">
              <a:rPr lang="en-AU" altLang="en-US"/>
              <a:pPr/>
              <a:t>29</a:t>
            </a:fld>
            <a:endParaRPr lang="en-AU" alt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a:t>SSL Record Protocol defines two services for SSL connections:</a:t>
            </a:r>
          </a:p>
          <a:p>
            <a:r>
              <a:rPr lang="en-US" altLang="en-US">
                <a:latin typeface="Times-Roman" charset="0"/>
              </a:rPr>
              <a:t>•</a:t>
            </a:r>
            <a:r>
              <a:rPr lang="en-US" altLang="en-US">
                <a:latin typeface="Helvetica" panose="020B0604020202020204" pitchFamily="34" charset="0"/>
              </a:rPr>
              <a:t> </a:t>
            </a:r>
            <a:r>
              <a:rPr lang="en-US" altLang="en-US">
                <a:latin typeface="Times-Roman" charset="0"/>
              </a:rPr>
              <a:t>Message Integrity:</a:t>
            </a:r>
            <a:r>
              <a:rPr lang="en-US" altLang="en-US">
                <a:latin typeface="Helvetica" panose="020B0604020202020204" pitchFamily="34" charset="0"/>
              </a:rPr>
              <a:t> </a:t>
            </a:r>
            <a:r>
              <a:rPr lang="en-US" altLang="en-US">
                <a:latin typeface="Times-Roman" charset="0"/>
              </a:rPr>
              <a:t>The Handshake Protocol also defines a shared secret key that is used to form a message authentication code (MAC), which is similar to HMAC</a:t>
            </a:r>
          </a:p>
          <a:p>
            <a:r>
              <a:rPr lang="en-US" altLang="en-US">
                <a:latin typeface="Times-Roman" charset="0"/>
              </a:rPr>
              <a:t>•</a:t>
            </a:r>
            <a:r>
              <a:rPr lang="en-US" altLang="en-US">
                <a:latin typeface="Helvetica" panose="020B0604020202020204" pitchFamily="34" charset="0"/>
              </a:rPr>
              <a:t> </a:t>
            </a:r>
            <a:r>
              <a:rPr lang="en-US" altLang="en-US">
                <a:latin typeface="Times-Roman" charset="0"/>
              </a:rPr>
              <a:t>Confidentiality:</a:t>
            </a:r>
            <a:r>
              <a:rPr lang="en-US" altLang="en-US">
                <a:latin typeface="Helvetica" panose="020B0604020202020204" pitchFamily="34" charset="0"/>
              </a:rPr>
              <a:t> </a:t>
            </a:r>
            <a:r>
              <a:rPr lang="en-US" altLang="en-US">
                <a:latin typeface="Times-Roman" charset="0"/>
              </a:rPr>
              <a:t>The Handshake Protocol defines a shared secret key that is used for conventional encryption of SSL payloads. The </a:t>
            </a:r>
            <a:r>
              <a:rPr lang="en-US" altLang="en-US"/>
              <a:t>message is compressed before being concatenated with the MAC and encrypted, with a range of ciphers being supported as shown.</a:t>
            </a:r>
            <a:endParaRPr lang="en-US" altLang="en-US">
              <a:latin typeface="Times-Roman" charset="0"/>
            </a:endParaRPr>
          </a:p>
          <a:p>
            <a:endParaRPr lang="en-AU" altLang="en-US">
              <a:latin typeface="Times-Roman" charset="0"/>
            </a:endParaRPr>
          </a:p>
        </p:txBody>
      </p:sp>
    </p:spTree>
    <p:extLst>
      <p:ext uri="{BB962C8B-B14F-4D97-AF65-F5344CB8AC3E}">
        <p14:creationId xmlns:p14="http://schemas.microsoft.com/office/powerpoint/2010/main" val="844568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F10BC-BEC6-4CC1-ADA6-D3D784D2A67C}" type="slidenum">
              <a:rPr lang="en-AU" altLang="en-US"/>
              <a:pPr/>
              <a:t>30</a:t>
            </a:fld>
            <a:endParaRPr lang="en-AU" altLang="en-US"/>
          </a:p>
        </p:txBody>
      </p:sp>
      <p:sp>
        <p:nvSpPr>
          <p:cNvPr id="808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AU" altLang="en-US"/>
              <a:t>Stallings </a:t>
            </a:r>
            <a:r>
              <a:rPr lang="en-US" altLang="en-US">
                <a:latin typeface="Times-Roman" charset="0"/>
              </a:rPr>
              <a:t>Figure17.3 shows the overall operation of the SSL Record Protocol. The Record Protocol takes an application message to be transmitted, fragments the data into manageable blocks, optionally compresses the data, applies a MAC, encrypts, adds a header, and transmits the resulting unit in a TCP segment. Received data are decrypted, verified, decompressed, and reassembled and then delivered to higher-layer applications. </a:t>
            </a:r>
            <a:endParaRPr lang="en-AU" altLang="en-US">
              <a:latin typeface="Times-Roman" charset="0"/>
            </a:endParaRPr>
          </a:p>
        </p:txBody>
      </p:sp>
    </p:spTree>
    <p:extLst>
      <p:ext uri="{BB962C8B-B14F-4D97-AF65-F5344CB8AC3E}">
        <p14:creationId xmlns:p14="http://schemas.microsoft.com/office/powerpoint/2010/main" val="400254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2DD3B-F009-4B39-88C1-6C10DE327846}" type="slidenum">
              <a:rPr lang="en-AU" altLang="en-US"/>
              <a:pPr/>
              <a:t>31</a:t>
            </a:fld>
            <a:endParaRPr lang="en-AU" alt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a:latin typeface="Times-Roman" charset="0"/>
              </a:rPr>
              <a:t>The Change Cipher Spec Protocol is one of the three SSL-specific protocols that use the SSL Record Protocol, and it is the simplest, consisting of a single message. Its purpose  is to cause the pending state to be copied into the current state, which updates the cipher suite to be used on this connection.</a:t>
            </a:r>
          </a:p>
        </p:txBody>
      </p:sp>
    </p:spTree>
    <p:extLst>
      <p:ext uri="{BB962C8B-B14F-4D97-AF65-F5344CB8AC3E}">
        <p14:creationId xmlns:p14="http://schemas.microsoft.com/office/powerpoint/2010/main" val="354001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92CA6-2ECF-48C6-9361-D73588494B6F}" type="slidenum">
              <a:rPr lang="en-AU" altLang="en-US"/>
              <a:pPr/>
              <a:t>32</a:t>
            </a:fld>
            <a:endParaRPr lang="en-AU" alt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en-US">
                <a:latin typeface="Times-Roman" charset="0"/>
              </a:rPr>
              <a:t>The Alert Protocol is used to convey SSL-related alerts to the peer entity. As with other applications that use SSL, alert messages are compressed and encrypted, as specified by the current state.</a:t>
            </a:r>
          </a:p>
          <a:p>
            <a:r>
              <a:rPr lang="en-US" altLang="en-US">
                <a:latin typeface="Times-Roman" charset="0"/>
              </a:rPr>
              <a:t>Each message in this protocol consists of two bytes, the first takes the value warning(1) or fatal(2) to convey the severity of the message. The second byte contains a code that indicates the specific alert. The first group shown are the fatal alerts, the others are warnings.</a:t>
            </a:r>
          </a:p>
        </p:txBody>
      </p:sp>
    </p:spTree>
    <p:extLst>
      <p:ext uri="{BB962C8B-B14F-4D97-AF65-F5344CB8AC3E}">
        <p14:creationId xmlns:p14="http://schemas.microsoft.com/office/powerpoint/2010/main" val="488376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96D10-323C-4030-981A-8BF006C9D6FA}" type="slidenum">
              <a:rPr lang="en-AU" altLang="en-US"/>
              <a:pPr/>
              <a:t>33</a:t>
            </a:fld>
            <a:endParaRPr lang="en-AU" alt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latin typeface="Times-Roman" charset="0"/>
              </a:rPr>
              <a:t>The most complex part of SSL is the Handshake Protocol. This protocol allows the server and client to authenticate each other and to negotiate an encryption and MAC algorithm and cryptographic keys to be used to protect data sent in an SSL record. The Handshake Protocol is used before any application data is transmitted.</a:t>
            </a:r>
            <a:r>
              <a:rPr lang="en-US" altLang="en-US">
                <a:latin typeface="Helvetica" panose="020B0604020202020204" pitchFamily="34" charset="0"/>
              </a:rPr>
              <a:t> </a:t>
            </a:r>
            <a:r>
              <a:rPr lang="en-US" altLang="en-US">
                <a:latin typeface="Times-Roman" charset="0"/>
              </a:rPr>
              <a:t>The Handshake Protocol consists of a series of messages exchanged by client and server, which can be viewed in 4 phases:</a:t>
            </a:r>
          </a:p>
          <a:p>
            <a:pPr>
              <a:buFontTx/>
              <a:buChar char="•"/>
            </a:pPr>
            <a:r>
              <a:rPr lang="en-US" altLang="en-US">
                <a:latin typeface="Times-Roman" charset="0"/>
              </a:rPr>
              <a:t>Phase 1. Establish Security Capabilities - this phase is used  by the client to initiate a logical connection and to establish the security capabilities that will be associated with it</a:t>
            </a:r>
          </a:p>
          <a:p>
            <a:pPr>
              <a:buFontTx/>
              <a:buChar char="•"/>
            </a:pPr>
            <a:r>
              <a:rPr lang="en-US" altLang="en-US">
                <a:latin typeface="Times-Roman" charset="0"/>
              </a:rPr>
              <a:t>Phase 2. Server Authentication and Key Exchange - the server begins this phase by sending its certificate if it needs to be authenticated.</a:t>
            </a:r>
          </a:p>
          <a:p>
            <a:pPr>
              <a:buFontTx/>
              <a:buChar char="•"/>
            </a:pPr>
            <a:r>
              <a:rPr lang="en-US" altLang="en-US">
                <a:latin typeface="Times-Roman" charset="0"/>
              </a:rPr>
              <a:t>Phase 3. Client Authentication and Key Exchange - the client should verify that the server provided a valid certificate if required and check that the server_hello parameters are acceptable</a:t>
            </a:r>
          </a:p>
          <a:p>
            <a:pPr>
              <a:buFontTx/>
              <a:buChar char="•"/>
            </a:pPr>
            <a:r>
              <a:rPr lang="en-US" altLang="en-US">
                <a:latin typeface="Times-Roman" charset="0"/>
              </a:rPr>
              <a:t>Phase 4. Finish - this phase completes the setting up of a secure connection. The client sends a change_cipher_spec message and copies the pending CipherSpec into the current CipherSpec</a:t>
            </a:r>
          </a:p>
          <a:p>
            <a:endParaRPr lang="en-US" altLang="en-US">
              <a:latin typeface="Times-Roman" charset="0"/>
            </a:endParaRPr>
          </a:p>
        </p:txBody>
      </p:sp>
    </p:spTree>
    <p:extLst>
      <p:ext uri="{BB962C8B-B14F-4D97-AF65-F5344CB8AC3E}">
        <p14:creationId xmlns:p14="http://schemas.microsoft.com/office/powerpoint/2010/main" val="209147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971CD-AAFB-433B-9FD7-A18481D6BAAE}" type="slidenum">
              <a:rPr lang="en-AU" altLang="en-US"/>
              <a:pPr/>
              <a:t>34</a:t>
            </a:fld>
            <a:endParaRPr lang="en-AU" alt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en-US"/>
              <a:t>Stallings </a:t>
            </a:r>
            <a:r>
              <a:rPr lang="en-US" altLang="en-US">
                <a:latin typeface="Times-Roman" charset="0"/>
              </a:rPr>
              <a:t>Figure17.6 shows the initial exchange needed to establish a logical connection between client and server. The exchange can be viewed as having the four phases discussed previously.</a:t>
            </a:r>
            <a:endParaRPr lang="en-AU" altLang="en-US">
              <a:latin typeface="Times-Roman" charset="0"/>
            </a:endParaRPr>
          </a:p>
        </p:txBody>
      </p:sp>
    </p:spTree>
    <p:extLst>
      <p:ext uri="{BB962C8B-B14F-4D97-AF65-F5344CB8AC3E}">
        <p14:creationId xmlns:p14="http://schemas.microsoft.com/office/powerpoint/2010/main" val="2543670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398DB-762F-48C2-BF91-13B7187A20A5}" type="slidenum">
              <a:rPr lang="en-AU" altLang="en-US"/>
              <a:pPr/>
              <a:t>35</a:t>
            </a:fld>
            <a:endParaRPr lang="en-AU" altLang="en-US"/>
          </a:p>
        </p:txBody>
      </p:sp>
      <p:sp>
        <p:nvSpPr>
          <p:cNvPr id="88066" name="Rectangle 1026"/>
          <p:cNvSpPr>
            <a:spLocks noRot="1" noChangeArrowheads="1" noTextEdit="1"/>
          </p:cNvSpPr>
          <p:nvPr>
            <p:ph type="sldImg"/>
          </p:nvPr>
        </p:nvSpPr>
        <p:spPr>
          <a:ln/>
        </p:spPr>
      </p:sp>
      <p:sp>
        <p:nvSpPr>
          <p:cNvPr id="88067" name="Rectangle 1027"/>
          <p:cNvSpPr>
            <a:spLocks noGrp="1" noChangeArrowheads="1"/>
          </p:cNvSpPr>
          <p:nvPr>
            <p:ph type="body" idx="1"/>
          </p:nvPr>
        </p:nvSpPr>
        <p:spPr/>
        <p:txBody>
          <a:bodyPr/>
          <a:lstStyle/>
          <a:p>
            <a:r>
              <a:rPr lang="en-US" altLang="en-US">
                <a:latin typeface="Times-Roman" charset="0"/>
              </a:rPr>
              <a:t>TLS is an IETF standardization initiative whose goal is to produce an Internet standard version of SSL. TLS is defined as a Proposed Internet Standard in RFC 2246. RFC 2246 is very similar to SSLv3, but with a number of minor differences in the areas shown, as discussed in the text.</a:t>
            </a:r>
          </a:p>
        </p:txBody>
      </p:sp>
    </p:spTree>
    <p:extLst>
      <p:ext uri="{BB962C8B-B14F-4D97-AF65-F5344CB8AC3E}">
        <p14:creationId xmlns:p14="http://schemas.microsoft.com/office/powerpoint/2010/main" val="2387826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102AD-97CB-461F-A634-8B0231EADA61}" type="slidenum">
              <a:rPr lang="en-AU" altLang="en-US"/>
              <a:pPr/>
              <a:t>36</a:t>
            </a:fld>
            <a:endParaRPr lang="en-AU" alt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a:latin typeface="Times-Roman" charset="0"/>
              </a:rPr>
              <a:t>SET is an open encryption and security specification designed to protect credit card transactions on the Internet. SETv1 emerged from a call for security standards by MasterCard and Visa in 1996. Beginning in 1996, there have been numerous tests of the concept, and by 1998 the first wave of SET-compliant products was available. SET is not itself a payment system, rather it is a set of security protocols and formats that enables users to employ the existing credit card payment infrastructure on an open network, such as the Internet, in a secure fashion, by providing:</a:t>
            </a:r>
          </a:p>
          <a:p>
            <a:r>
              <a:rPr lang="en-US" altLang="en-US">
                <a:latin typeface="Times-Roman" charset="0"/>
              </a:rPr>
              <a:t>• a secure communications channel among all parties involved in a transaction </a:t>
            </a:r>
          </a:p>
          <a:p>
            <a:r>
              <a:rPr lang="en-US" altLang="en-US">
                <a:latin typeface="Times-Roman" charset="0"/>
              </a:rPr>
              <a:t>• trust through the use of X.509v3 digital certificates</a:t>
            </a:r>
          </a:p>
          <a:p>
            <a:r>
              <a:rPr lang="en-US" altLang="en-US">
                <a:latin typeface="Times-Roman" charset="0"/>
              </a:rPr>
              <a:t>• privacy because the information is only available to parties in a transaction when and where necessary.</a:t>
            </a:r>
          </a:p>
        </p:txBody>
      </p:sp>
    </p:spTree>
    <p:extLst>
      <p:ext uri="{BB962C8B-B14F-4D97-AF65-F5344CB8AC3E}">
        <p14:creationId xmlns:p14="http://schemas.microsoft.com/office/powerpoint/2010/main" val="1322933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96C38-A010-480F-9963-A9F42C89569D}" type="slidenum">
              <a:rPr lang="en-AU" altLang="en-US"/>
              <a:pPr/>
              <a:t>37</a:t>
            </a:fld>
            <a:endParaRPr lang="en-AU" alt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a:t>Stallings </a:t>
            </a:r>
            <a:r>
              <a:rPr lang="en-US" altLang="en-US">
                <a:latin typeface="Times-Roman" charset="0"/>
              </a:rPr>
              <a:t>Figure17.8 indicates the participants in the SET system, being:</a:t>
            </a:r>
          </a:p>
          <a:p>
            <a:r>
              <a:rPr lang="en-US" altLang="en-US">
                <a:latin typeface="Times-Roman" charset="0"/>
              </a:rPr>
              <a:t>•</a:t>
            </a:r>
            <a:r>
              <a:rPr lang="en-US" altLang="en-US">
                <a:latin typeface="Helvetica" panose="020B0604020202020204" pitchFamily="34" charset="0"/>
              </a:rPr>
              <a:t> </a:t>
            </a:r>
            <a:r>
              <a:rPr lang="en-US" altLang="en-US">
                <a:latin typeface="Times-Roman" charset="0"/>
              </a:rPr>
              <a:t>Cardholder:</a:t>
            </a:r>
            <a:r>
              <a:rPr lang="en-US" altLang="en-US">
                <a:latin typeface="Helvetica" panose="020B0604020202020204" pitchFamily="34" charset="0"/>
              </a:rPr>
              <a:t> </a:t>
            </a:r>
            <a:r>
              <a:rPr lang="en-US" altLang="en-US">
                <a:latin typeface="Times-Roman" charset="0"/>
              </a:rPr>
              <a:t>purchasers interact with merchants from personal computers over the Internet </a:t>
            </a:r>
          </a:p>
          <a:p>
            <a:r>
              <a:rPr lang="en-US" altLang="en-US">
                <a:latin typeface="Times-Roman" charset="0"/>
              </a:rPr>
              <a:t>•</a:t>
            </a:r>
            <a:r>
              <a:rPr lang="en-US" altLang="en-US">
                <a:latin typeface="Helvetica" panose="020B0604020202020204" pitchFamily="34" charset="0"/>
              </a:rPr>
              <a:t> </a:t>
            </a:r>
            <a:r>
              <a:rPr lang="en-US" altLang="en-US">
                <a:latin typeface="Times-Roman" charset="0"/>
              </a:rPr>
              <a:t>Merchant:</a:t>
            </a:r>
            <a:r>
              <a:rPr lang="en-US" altLang="en-US">
                <a:latin typeface="Helvetica" panose="020B0604020202020204" pitchFamily="34" charset="0"/>
              </a:rPr>
              <a:t> </a:t>
            </a:r>
            <a:r>
              <a:rPr lang="en-US" altLang="en-US">
                <a:latin typeface="Times-Roman" charset="0"/>
              </a:rPr>
              <a:t>a person or organization that has goods or services to sell to the cardholder</a:t>
            </a:r>
          </a:p>
          <a:p>
            <a:r>
              <a:rPr lang="en-US" altLang="en-US">
                <a:latin typeface="Times-Roman" charset="0"/>
              </a:rPr>
              <a:t>•</a:t>
            </a:r>
            <a:r>
              <a:rPr lang="en-US" altLang="en-US">
                <a:latin typeface="Helvetica" panose="020B0604020202020204" pitchFamily="34" charset="0"/>
              </a:rPr>
              <a:t> </a:t>
            </a:r>
            <a:r>
              <a:rPr lang="en-US" altLang="en-US">
                <a:latin typeface="Times-Roman" charset="0"/>
              </a:rPr>
              <a:t>Issuer: a financial institution, such as a bank, that provides the cardholder with the payment card.</a:t>
            </a:r>
          </a:p>
          <a:p>
            <a:r>
              <a:rPr lang="en-US" altLang="en-US">
                <a:latin typeface="Times-Roman" charset="0"/>
              </a:rPr>
              <a:t>•</a:t>
            </a:r>
            <a:r>
              <a:rPr lang="en-US" altLang="en-US">
                <a:latin typeface="Helvetica" panose="020B0604020202020204" pitchFamily="34" charset="0"/>
              </a:rPr>
              <a:t> </a:t>
            </a:r>
            <a:r>
              <a:rPr lang="en-US" altLang="en-US">
                <a:latin typeface="Times-Roman" charset="0"/>
              </a:rPr>
              <a:t>Acquirer:</a:t>
            </a:r>
            <a:r>
              <a:rPr lang="en-US" altLang="en-US">
                <a:latin typeface="Helvetica" panose="020B0604020202020204" pitchFamily="34" charset="0"/>
              </a:rPr>
              <a:t> </a:t>
            </a:r>
            <a:r>
              <a:rPr lang="en-US" altLang="en-US">
                <a:latin typeface="Times-Roman" charset="0"/>
              </a:rPr>
              <a:t>a financial institution that establishes an account with a merchant and processes payment card authorizations and payments</a:t>
            </a:r>
          </a:p>
          <a:p>
            <a:r>
              <a:rPr lang="en-US" altLang="en-US">
                <a:latin typeface="Times-Roman" charset="0"/>
              </a:rPr>
              <a:t>•</a:t>
            </a:r>
            <a:r>
              <a:rPr lang="en-US" altLang="en-US">
                <a:latin typeface="Helvetica" panose="020B0604020202020204" pitchFamily="34" charset="0"/>
              </a:rPr>
              <a:t> </a:t>
            </a:r>
            <a:r>
              <a:rPr lang="en-US" altLang="en-US">
                <a:latin typeface="Times-Roman" charset="0"/>
              </a:rPr>
              <a:t>Payment gateway:</a:t>
            </a:r>
            <a:r>
              <a:rPr lang="en-US" altLang="en-US">
                <a:latin typeface="Helvetica" panose="020B0604020202020204" pitchFamily="34" charset="0"/>
              </a:rPr>
              <a:t> </a:t>
            </a:r>
            <a:r>
              <a:rPr lang="en-US" altLang="en-US">
                <a:latin typeface="Times-Roman" charset="0"/>
              </a:rPr>
              <a:t>a function operated by the acquirer or a designated third party that processes merchant payment messages</a:t>
            </a:r>
          </a:p>
          <a:p>
            <a:r>
              <a:rPr lang="en-US" altLang="en-US">
                <a:latin typeface="Times-Roman" charset="0"/>
              </a:rPr>
              <a:t>•</a:t>
            </a:r>
            <a:r>
              <a:rPr lang="en-US" altLang="en-US">
                <a:latin typeface="Helvetica" panose="020B0604020202020204" pitchFamily="34" charset="0"/>
              </a:rPr>
              <a:t> </a:t>
            </a:r>
            <a:r>
              <a:rPr lang="en-US" altLang="en-US">
                <a:latin typeface="Times-Roman" charset="0"/>
              </a:rPr>
              <a:t>Certification authority (CA):</a:t>
            </a:r>
            <a:r>
              <a:rPr lang="en-US" altLang="en-US">
                <a:latin typeface="Helvetica" panose="020B0604020202020204" pitchFamily="34" charset="0"/>
              </a:rPr>
              <a:t> </a:t>
            </a:r>
            <a:r>
              <a:rPr lang="en-US" altLang="en-US">
                <a:latin typeface="Times-Roman" charset="0"/>
              </a:rPr>
              <a:t>an entity that is trusted to issue X.509v3 public-key certificates for cardholders, merchants, and payment gateways</a:t>
            </a:r>
          </a:p>
          <a:p>
            <a:endParaRPr lang="en-AU" altLang="en-US">
              <a:latin typeface="Times-Roman" charset="0"/>
            </a:endParaRPr>
          </a:p>
        </p:txBody>
      </p:sp>
    </p:spTree>
    <p:extLst>
      <p:ext uri="{BB962C8B-B14F-4D97-AF65-F5344CB8AC3E}">
        <p14:creationId xmlns:p14="http://schemas.microsoft.com/office/powerpoint/2010/main" val="1740904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B5BBE-E315-4BD8-8835-05C4D6BE9B80}" type="slidenum">
              <a:rPr lang="en-AU" altLang="en-US"/>
              <a:pPr/>
              <a:t>38</a:t>
            </a:fld>
            <a:endParaRPr lang="en-AU" altLang="en-US"/>
          </a:p>
        </p:txBody>
      </p:sp>
      <p:sp>
        <p:nvSpPr>
          <p:cNvPr id="90114" name="Rectangle 1026"/>
          <p:cNvSpPr>
            <a:spLocks noRot="1" noChangeArrowheads="1" noTextEdit="1"/>
          </p:cNvSpPr>
          <p:nvPr>
            <p:ph type="sldImg"/>
          </p:nvPr>
        </p:nvSpPr>
        <p:spPr>
          <a:ln/>
        </p:spPr>
      </p:sp>
      <p:sp>
        <p:nvSpPr>
          <p:cNvPr id="90115" name="Rectangle 1027"/>
          <p:cNvSpPr>
            <a:spLocks noGrp="1" noChangeArrowheads="1"/>
          </p:cNvSpPr>
          <p:nvPr>
            <p:ph type="body" idx="1"/>
          </p:nvPr>
        </p:nvSpPr>
        <p:spPr/>
        <p:txBody>
          <a:bodyPr/>
          <a:lstStyle/>
          <a:p>
            <a:r>
              <a:rPr lang="en-US" altLang="en-US">
                <a:latin typeface="Times-Roman" charset="0"/>
              </a:rPr>
              <a:t>Now briefly detail the sequence of events that are required for a transaction as shown, details in text.</a:t>
            </a:r>
          </a:p>
        </p:txBody>
      </p:sp>
    </p:spTree>
    <p:extLst>
      <p:ext uri="{BB962C8B-B14F-4D97-AF65-F5344CB8AC3E}">
        <p14:creationId xmlns:p14="http://schemas.microsoft.com/office/powerpoint/2010/main" val="181950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22B9F-3ECE-4DA3-B2A7-7616A64DC4CF}" type="slidenum">
              <a:rPr lang="en-US"/>
              <a:pPr/>
              <a:t>6</a:t>
            </a:fld>
            <a:endParaRPr 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4023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1BE32-DB2A-4557-AFD2-7C60CD7B58D4}" type="slidenum">
              <a:rPr lang="en-AU" altLang="en-US"/>
              <a:pPr/>
              <a:t>39</a:t>
            </a:fld>
            <a:endParaRPr lang="en-AU"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a:latin typeface="Times-Roman" charset="0"/>
              </a:rPr>
              <a:t>The purpose of the SET dual signature is to link two messages that are intended for two different recipients, the order information (OI) for the merchant and the payment information (PI) for the bank. The merchant does not need to know the customer’s credit card number, and the bank does not need to know the details of the customer’s order, however the two items must be linked in a way that can be used to resolve disputes if necessary. The customer takes the hash (using SHA-1) of the PI and the hash of the OI, concatenates them, and hashes the result. Finally,the customer encrypts the final hash with his or her private signature key, creating the dual signature. This can be summarized as: DS=E</a:t>
            </a:r>
            <a:r>
              <a:rPr lang="en-US" altLang="en-US">
                <a:latin typeface="Helvetica" panose="020B0604020202020204" pitchFamily="34" charset="0"/>
              </a:rPr>
              <a:t>(</a:t>
            </a:r>
            <a:r>
              <a:rPr lang="en-US" altLang="en-US">
                <a:latin typeface="Times-Roman" charset="0"/>
              </a:rPr>
              <a:t>PRc, [H</a:t>
            </a:r>
            <a:r>
              <a:rPr lang="en-US" altLang="en-US">
                <a:latin typeface="Helvetica" panose="020B0604020202020204" pitchFamily="34" charset="0"/>
              </a:rPr>
              <a:t>(</a:t>
            </a:r>
            <a:r>
              <a:rPr lang="en-US" altLang="en-US">
                <a:latin typeface="Times-Roman" charset="0"/>
              </a:rPr>
              <a:t>H</a:t>
            </a:r>
            <a:r>
              <a:rPr lang="en-US" altLang="en-US">
                <a:latin typeface="Helvetica" panose="020B0604020202020204" pitchFamily="34" charset="0"/>
              </a:rPr>
              <a:t>(</a:t>
            </a:r>
            <a:r>
              <a:rPr lang="en-US" altLang="en-US">
                <a:latin typeface="Times-Roman" charset="0"/>
              </a:rPr>
              <a:t>PI</a:t>
            </a:r>
            <a:r>
              <a:rPr lang="en-US" altLang="en-US">
                <a:latin typeface="Helvetica" panose="020B0604020202020204" pitchFamily="34" charset="0"/>
              </a:rPr>
              <a:t>)||</a:t>
            </a:r>
            <a:r>
              <a:rPr lang="en-US" altLang="en-US">
                <a:latin typeface="Times-Roman" charset="0"/>
              </a:rPr>
              <a:t>H</a:t>
            </a:r>
            <a:r>
              <a:rPr lang="en-US" altLang="en-US">
                <a:latin typeface="Helvetica" panose="020B0604020202020204" pitchFamily="34" charset="0"/>
              </a:rPr>
              <a:t>(</a:t>
            </a:r>
            <a:r>
              <a:rPr lang="en-US" altLang="en-US">
                <a:latin typeface="Times-Roman" charset="0"/>
              </a:rPr>
              <a:t>OI</a:t>
            </a:r>
            <a:r>
              <a:rPr lang="en-US" altLang="en-US">
                <a:latin typeface="Helvetica" panose="020B0604020202020204" pitchFamily="34" charset="0"/>
              </a:rPr>
              <a:t>))]) </a:t>
            </a:r>
          </a:p>
        </p:txBody>
      </p:sp>
    </p:spTree>
    <p:extLst>
      <p:ext uri="{BB962C8B-B14F-4D97-AF65-F5344CB8AC3E}">
        <p14:creationId xmlns:p14="http://schemas.microsoft.com/office/powerpoint/2010/main" val="2300376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4B2F4-2485-4769-BCA8-C14537644608}" type="slidenum">
              <a:rPr lang="en-AU" altLang="en-US"/>
              <a:pPr/>
              <a:t>40</a:t>
            </a:fld>
            <a:endParaRPr lang="en-AU" alt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latin typeface="Times-Roman" charset="0"/>
              </a:rPr>
              <a:t>The purchase request exchange consists of four messages: Initiate Request, Initiate Response, Purchase Request, and Purchase Response. In order to send SET messages to the merchant, the cardholder must have a copy of the certificates of the merchant and the payment gateway. The customer requests the certificates in the Initiate Request</a:t>
            </a:r>
            <a:r>
              <a:rPr lang="en-US" altLang="en-US">
                <a:latin typeface="Helvetica" panose="020B0604020202020204" pitchFamily="34" charset="0"/>
              </a:rPr>
              <a:t> </a:t>
            </a:r>
            <a:r>
              <a:rPr lang="en-US" altLang="en-US">
                <a:latin typeface="Times-Roman" charset="0"/>
              </a:rPr>
              <a:t>message, sent to the merchant. The merchant generates a response and signs it with its private signature key. The cardholder verifies the merchant and gateway certificates by means of their respective CA signatures and then creates the OI and PI. Next, the cardholder prepares the Purchase Request</a:t>
            </a:r>
            <a:r>
              <a:rPr lang="en-US" altLang="en-US">
                <a:latin typeface="Helvetica" panose="020B0604020202020204" pitchFamily="34" charset="0"/>
              </a:rPr>
              <a:t> </a:t>
            </a:r>
            <a:r>
              <a:rPr lang="en-US" altLang="en-US">
                <a:latin typeface="Times-Roman" charset="0"/>
              </a:rPr>
              <a:t>message with Purchase-related information &amp; Order-related information. The Purchase Response message includes a response block that acknowledges the order and references the corresponding transaction number.</a:t>
            </a:r>
          </a:p>
        </p:txBody>
      </p:sp>
    </p:spTree>
    <p:extLst>
      <p:ext uri="{BB962C8B-B14F-4D97-AF65-F5344CB8AC3E}">
        <p14:creationId xmlns:p14="http://schemas.microsoft.com/office/powerpoint/2010/main" val="3931484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94C3E-6CFE-4B0B-BA2F-0F18CDBBEEA5}" type="slidenum">
              <a:rPr lang="en-AU" altLang="en-US"/>
              <a:pPr/>
              <a:t>41</a:t>
            </a:fld>
            <a:endParaRPr lang="en-AU"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pPr marL="228600" indent="-228600"/>
            <a:r>
              <a:rPr lang="en-US" altLang="en-US"/>
              <a:t>Stallings Figure 17.10 shows the details of the contents of the </a:t>
            </a:r>
            <a:r>
              <a:rPr lang="en-US" altLang="en-US">
                <a:latin typeface="Times-Roman" charset="0"/>
              </a:rPr>
              <a:t>Purchase Request</a:t>
            </a:r>
            <a:r>
              <a:rPr lang="en-US" altLang="en-US">
                <a:latin typeface="Helvetica" panose="020B0604020202020204" pitchFamily="34" charset="0"/>
              </a:rPr>
              <a:t> </a:t>
            </a:r>
            <a:r>
              <a:rPr lang="en-US" altLang="en-US">
                <a:latin typeface="Times-Roman" charset="0"/>
              </a:rPr>
              <a:t>message generated b y the customer.</a:t>
            </a:r>
          </a:p>
          <a:p>
            <a:pPr marL="228600" indent="-228600"/>
            <a:r>
              <a:rPr lang="en-US" altLang="en-US">
                <a:latin typeface="Times-Roman" charset="0"/>
              </a:rPr>
              <a:t>The message includes the following:</a:t>
            </a:r>
          </a:p>
          <a:p>
            <a:pPr marL="228600" indent="-228600">
              <a:buFont typeface="Times" panose="02020603050405020304" pitchFamily="18" charset="0"/>
              <a:buAutoNum type="arabicPeriod"/>
            </a:pPr>
            <a:r>
              <a:rPr lang="en-US" altLang="en-US">
                <a:latin typeface="Times-Roman" charset="0"/>
              </a:rPr>
              <a:t> Purchase-related information, which will be forwarded to the payment gateway by the merchant and consists of: PI, dual signature,  &amp; OI message digest (OIMD).</a:t>
            </a:r>
          </a:p>
          <a:p>
            <a:pPr marL="228600" indent="-228600">
              <a:buFont typeface="Times" panose="02020603050405020304" pitchFamily="18" charset="0"/>
              <a:buNone/>
            </a:pPr>
            <a:r>
              <a:rPr lang="en-AU" altLang="en-US">
                <a:latin typeface="Times-Roman" charset="0"/>
              </a:rPr>
              <a:t>2. </a:t>
            </a:r>
            <a:r>
              <a:rPr lang="en-US" altLang="en-US">
                <a:latin typeface="Times-Roman" charset="0"/>
              </a:rPr>
              <a:t>Order-related information,</a:t>
            </a:r>
            <a:r>
              <a:rPr lang="en-US" altLang="en-US">
                <a:latin typeface="Helvetica" panose="020B0604020202020204" pitchFamily="34" charset="0"/>
              </a:rPr>
              <a:t> </a:t>
            </a:r>
            <a:r>
              <a:rPr lang="en-US" altLang="en-US">
                <a:latin typeface="Times-Roman" charset="0"/>
              </a:rPr>
              <a:t>needed by the merchant and consists of: OI, dual signature, PI message digest (PIMD)</a:t>
            </a:r>
            <a:r>
              <a:rPr lang="en-US" altLang="en-US">
                <a:latin typeface="Helvetica" panose="020B0604020202020204" pitchFamily="34" charset="0"/>
              </a:rPr>
              <a:t>.</a:t>
            </a:r>
          </a:p>
          <a:p>
            <a:pPr marL="228600" indent="-228600">
              <a:buFont typeface="Times" panose="02020603050405020304" pitchFamily="18" charset="0"/>
              <a:buNone/>
            </a:pPr>
            <a:r>
              <a:rPr lang="en-US" altLang="en-US">
                <a:latin typeface="Times-Roman" charset="0"/>
              </a:rPr>
              <a:t>3. Cardholder certificate.</a:t>
            </a:r>
            <a:r>
              <a:rPr lang="en-US" altLang="en-US">
                <a:latin typeface="Helvetica" panose="020B0604020202020204" pitchFamily="34" charset="0"/>
              </a:rPr>
              <a:t> </a:t>
            </a:r>
            <a:r>
              <a:rPr lang="en-US" altLang="en-US">
                <a:latin typeface="Times-Roman" charset="0"/>
              </a:rPr>
              <a:t>This contains the cardholder’s public signature key.</a:t>
            </a:r>
            <a:endParaRPr lang="en-AU" altLang="en-US">
              <a:latin typeface="Times-Roman" charset="0"/>
            </a:endParaRPr>
          </a:p>
        </p:txBody>
      </p:sp>
    </p:spTree>
    <p:extLst>
      <p:ext uri="{BB962C8B-B14F-4D97-AF65-F5344CB8AC3E}">
        <p14:creationId xmlns:p14="http://schemas.microsoft.com/office/powerpoint/2010/main" val="4170030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385DC-0692-48C9-AF3E-EEF0C15082A7}" type="slidenum">
              <a:rPr lang="en-AU" altLang="en-US"/>
              <a:pPr/>
              <a:t>42</a:t>
            </a:fld>
            <a:endParaRPr lang="en-AU" alt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When the merchant receives the Purchase Request message,  the actions listed are performed. </a:t>
            </a:r>
          </a:p>
          <a:p>
            <a:r>
              <a:rPr lang="en-US" altLang="en-US"/>
              <a:t>Details of the request verification are shown on the next slide; and of the payment authorization on the following slide.</a:t>
            </a:r>
          </a:p>
          <a:p>
            <a:r>
              <a:rPr lang="en-US" altLang="en-US"/>
              <a:t>The Purchase Response message includes a response block that acknowledges the order and references the corresponding transaction number. This block is signed by the merchant using its private signature key.The block and its signature are sent to the customer, along with the merchant’s signature certificate.</a:t>
            </a:r>
          </a:p>
          <a:p>
            <a:endParaRPr lang="en-US" altLang="en-US"/>
          </a:p>
        </p:txBody>
      </p:sp>
    </p:spTree>
    <p:extLst>
      <p:ext uri="{BB962C8B-B14F-4D97-AF65-F5344CB8AC3E}">
        <p14:creationId xmlns:p14="http://schemas.microsoft.com/office/powerpoint/2010/main" val="1137310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7F41D-F3EC-430E-8FE6-A30ED20A1285}" type="slidenum">
              <a:rPr lang="en-AU" altLang="en-US"/>
              <a:pPr/>
              <a:t>43</a:t>
            </a:fld>
            <a:endParaRPr lang="en-AU"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Stallings Fig 17.11 illustrates the crypto processes used by the merchant to verify the customer’s purchase request order (step 2 on previous slide).</a:t>
            </a:r>
            <a:endParaRPr lang="en-AU" altLang="en-US"/>
          </a:p>
        </p:txBody>
      </p:sp>
    </p:spTree>
    <p:extLst>
      <p:ext uri="{BB962C8B-B14F-4D97-AF65-F5344CB8AC3E}">
        <p14:creationId xmlns:p14="http://schemas.microsoft.com/office/powerpoint/2010/main" val="302854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295A2-5942-4ECE-BAB3-2A876DBD252F}" type="slidenum">
              <a:rPr lang="en-AU" altLang="en-US"/>
              <a:pPr/>
              <a:t>44</a:t>
            </a:fld>
            <a:endParaRPr lang="en-AU" alt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en-US"/>
              <a:t>During the processing of an order from a cardholder, the merchant authorizes the transaction with the payment gateway (step 3 in merchants list previously). </a:t>
            </a:r>
          </a:p>
          <a:p>
            <a:r>
              <a:rPr lang="en-US" altLang="en-US"/>
              <a:t>The payment authorization ensures that the transaction was approved by the issuer, guarantees the merchant will receive payment, so merchant can provide services or goods to customer. </a:t>
            </a:r>
          </a:p>
          <a:p>
            <a:r>
              <a:rPr lang="en-US" altLang="en-US"/>
              <a:t>The payment authorization exchange consists of two messages: Authorization Request and Authorization response.</a:t>
            </a:r>
          </a:p>
          <a:p>
            <a:r>
              <a:rPr lang="en-US" altLang="en-US"/>
              <a:t>The payment gateway performs the tasks shown on receiving the Authorization Request message.</a:t>
            </a:r>
          </a:p>
          <a:p>
            <a:endParaRPr lang="en-US" altLang="en-US"/>
          </a:p>
          <a:p>
            <a:endParaRPr lang="en-US" altLang="en-US"/>
          </a:p>
        </p:txBody>
      </p:sp>
    </p:spTree>
    <p:extLst>
      <p:ext uri="{BB962C8B-B14F-4D97-AF65-F5344CB8AC3E}">
        <p14:creationId xmlns:p14="http://schemas.microsoft.com/office/powerpoint/2010/main" val="517115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80343-610A-4443-ADE2-B5AFD68A1C99}" type="slidenum">
              <a:rPr lang="en-AU" altLang="en-US"/>
              <a:pPr/>
              <a:t>45</a:t>
            </a:fld>
            <a:endParaRPr lang="en-AU" alt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a:t>To obtain payment, the merchant sends a capture request message to the payment gateway, for which the merchant generates, signs, and encrypts</a:t>
            </a:r>
          </a:p>
          <a:p>
            <a:r>
              <a:rPr lang="en-US" altLang="en-US"/>
              <a:t>a capture request block, including payment amount and transaction ID.</a:t>
            </a:r>
          </a:p>
          <a:p>
            <a:r>
              <a:rPr lang="en-US" altLang="en-US"/>
              <a:t>The payment gateway receives the capture request message, decrypts and verifies the capture request block and decrypts and verifies the capture token block. It then checks for consistency between the capture request and capture token.</a:t>
            </a:r>
          </a:p>
          <a:p>
            <a:r>
              <a:rPr lang="en-US" altLang="en-US"/>
              <a:t>It then creates a clearing request sent to the issuer over the private payment network, which causes funds to be transferred to the merchant’s account.</a:t>
            </a:r>
          </a:p>
          <a:p>
            <a:r>
              <a:rPr lang="en-US" altLang="en-US"/>
              <a:t>The gateway then notifies the merchant of payment in a Capture Response message, which includes a capture response block that the gateway signs</a:t>
            </a:r>
          </a:p>
          <a:p>
            <a:r>
              <a:rPr lang="en-US" altLang="en-US"/>
              <a:t>and encrypts, plus the gateway’s signature key certificate. The merchant software stores the capture response to be used for reconciliation with payment received from the acquirer.</a:t>
            </a:r>
          </a:p>
          <a:p>
            <a:endParaRPr lang="en-US" altLang="en-US"/>
          </a:p>
        </p:txBody>
      </p:sp>
    </p:spTree>
    <p:extLst>
      <p:ext uri="{BB962C8B-B14F-4D97-AF65-F5344CB8AC3E}">
        <p14:creationId xmlns:p14="http://schemas.microsoft.com/office/powerpoint/2010/main" val="3429854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8C2F8-F3CA-4D97-A396-050BBFDB5670}" type="slidenum">
              <a:rPr lang="en-US"/>
              <a:pPr/>
              <a:t>46</a:t>
            </a:fld>
            <a:endParaRPr 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4216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4F472-C033-47D8-A105-16EB7A20F90A}" type="slidenum">
              <a:rPr lang="en-US"/>
              <a:pPr/>
              <a:t>47</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8421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4133B-FAFB-40BA-A5AE-0FDA1592F89B}" type="slidenum">
              <a:rPr lang="en-US"/>
              <a:pPr/>
              <a:t>48</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558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BD04C-23CA-4C05-88EF-FFEFCF47EA43}" type="slidenum">
              <a:rPr lang="en-US"/>
              <a:pPr/>
              <a:t>7</a:t>
            </a:fld>
            <a:endParaRPr lang="en-US"/>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4909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57168-8614-47D7-A3E8-78FC38DB0698}" type="slidenum">
              <a:rPr lang="en-US"/>
              <a:pPr/>
              <a:t>51</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7069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41FFC-263C-4A8E-9689-2BF16C8340F0}" type="slidenum">
              <a:rPr lang="en-US"/>
              <a:pPr/>
              <a:t>52</a:t>
            </a:fld>
            <a:endParaRPr lang="en-US"/>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5301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658B9-A697-4F6B-BF39-4E4248B539CE}" type="slidenum">
              <a:rPr lang="en-US"/>
              <a:pPr/>
              <a:t>53</a:t>
            </a:fld>
            <a:endParaRPr lang="en-US"/>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6889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AE038-8739-4F91-A60A-6050E04CA73A}" type="slidenum">
              <a:rPr lang="en-US"/>
              <a:pPr/>
              <a:t>54</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4782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DA94C-0391-420E-949C-D9C17C8BA354}" type="slidenum">
              <a:rPr lang="en-US"/>
              <a:pPr/>
              <a:t>55</a:t>
            </a:fld>
            <a:endParaRPr lang="en-US"/>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026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E2B7D-3A75-48A7-94B0-38FD8665CB9A}" type="slidenum">
              <a:rPr lang="en-US"/>
              <a:pPr/>
              <a:t>8</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196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3EBD8-4820-4923-BFAE-7CDD9E5AD7EE}" type="slidenum">
              <a:rPr lang="en-US"/>
              <a:pPr/>
              <a:t>9</a:t>
            </a:fld>
            <a:endParaRPr lang="en-US"/>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560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C394C-9560-4B7F-91EC-C61C79AEDBDA}" type="slidenum">
              <a:rPr lang="en-US"/>
              <a:pPr/>
              <a:t>10</a:t>
            </a:fld>
            <a:endParaRPr lang="en-US"/>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872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F2840-7B40-44B7-96AF-25EDE6319F4B}" type="slidenum">
              <a:rPr lang="en-US"/>
              <a:pPr/>
              <a:t>11</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781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BE119-C6B0-4A37-9CDC-FDA75A0251D9}" type="slidenum">
              <a:rPr lang="en-US"/>
              <a:pPr/>
              <a:t>14</a:t>
            </a:fld>
            <a:endParaRPr 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521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095CA14-BBB7-4D13-B72A-A5DF3D3444F9}" type="datetimeFigureOut">
              <a:rPr lang="en-US" smtClean="0"/>
              <a:pPr/>
              <a:t>1/19/2021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D608095-1B8D-41DD-AF82-302A3BC280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95CA14-BBB7-4D13-B72A-A5DF3D3444F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8095-1B8D-41DD-AF82-302A3BC280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095CA14-BBB7-4D13-B72A-A5DF3D3444F9}" type="datetimeFigureOut">
              <a:rPr lang="en-US" smtClean="0"/>
              <a:pPr/>
              <a:t>1/19/2021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D608095-1B8D-41DD-AF82-302A3BC280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95CA14-BBB7-4D13-B72A-A5DF3D3444F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D608095-1B8D-41DD-AF82-302A3BC280E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095CA14-BBB7-4D13-B72A-A5DF3D3444F9}" type="datetimeFigureOut">
              <a:rPr lang="en-US" smtClean="0"/>
              <a:pPr/>
              <a:t>1/19/2021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D608095-1B8D-41DD-AF82-302A3BC280E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095CA14-BBB7-4D13-B72A-A5DF3D3444F9}" type="datetimeFigureOut">
              <a:rPr lang="en-US" smtClean="0"/>
              <a:pPr/>
              <a:t>1/19/2021</a:t>
            </a:fld>
            <a:endParaRPr lang="en-US"/>
          </a:p>
        </p:txBody>
      </p:sp>
      <p:sp>
        <p:nvSpPr>
          <p:cNvPr id="10" name="Slide Number Placeholder 9"/>
          <p:cNvSpPr>
            <a:spLocks noGrp="1"/>
          </p:cNvSpPr>
          <p:nvPr>
            <p:ph type="sldNum" sz="quarter" idx="16"/>
          </p:nvPr>
        </p:nvSpPr>
        <p:spPr/>
        <p:txBody>
          <a:bodyPr rtlCol="0"/>
          <a:lstStyle/>
          <a:p>
            <a:fld id="{AD608095-1B8D-41DD-AF82-302A3BC280E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095CA14-BBB7-4D13-B72A-A5DF3D3444F9}" type="datetimeFigureOut">
              <a:rPr lang="en-US" smtClean="0"/>
              <a:pPr/>
              <a:t>1/19/2021</a:t>
            </a:fld>
            <a:endParaRPr lang="en-US"/>
          </a:p>
        </p:txBody>
      </p:sp>
      <p:sp>
        <p:nvSpPr>
          <p:cNvPr id="12" name="Slide Number Placeholder 11"/>
          <p:cNvSpPr>
            <a:spLocks noGrp="1"/>
          </p:cNvSpPr>
          <p:nvPr>
            <p:ph type="sldNum" sz="quarter" idx="16"/>
          </p:nvPr>
        </p:nvSpPr>
        <p:spPr/>
        <p:txBody>
          <a:bodyPr rtlCol="0"/>
          <a:lstStyle/>
          <a:p>
            <a:fld id="{AD608095-1B8D-41DD-AF82-302A3BC280E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95CA14-BBB7-4D13-B72A-A5DF3D3444F9}"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D608095-1B8D-41DD-AF82-302A3BC280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5CA14-BBB7-4D13-B72A-A5DF3D3444F9}"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D608095-1B8D-41DD-AF82-302A3BC280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095CA14-BBB7-4D13-B72A-A5DF3D3444F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D608095-1B8D-41DD-AF82-302A3BC280E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095CA14-BBB7-4D13-B72A-A5DF3D3444F9}" type="datetimeFigureOut">
              <a:rPr lang="en-US" smtClean="0"/>
              <a:pPr/>
              <a:t>1/19/2021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D608095-1B8D-41DD-AF82-302A3BC280E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095CA14-BBB7-4D13-B72A-A5DF3D3444F9}" type="datetimeFigureOut">
              <a:rPr lang="en-US" smtClean="0"/>
              <a:pPr/>
              <a:t>1/19/2021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D608095-1B8D-41DD-AF82-302A3BC280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CEADq-B8KtI"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 Security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1205A8A1-CD15-4496-A6A7-3FA2C9100970}" type="slidenum">
              <a:rPr lang="en-US"/>
              <a:pPr/>
              <a:t>10</a:t>
            </a:fld>
            <a:endParaRPr lang="en-US"/>
          </a:p>
        </p:txBody>
      </p:sp>
      <p:sp>
        <p:nvSpPr>
          <p:cNvPr id="768002"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6800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68004"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6800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6800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68007"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6800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68009" name="Line 9"/>
          <p:cNvSpPr>
            <a:spLocks noChangeShapeType="1"/>
          </p:cNvSpPr>
          <p:nvPr/>
        </p:nvSpPr>
        <p:spPr bwMode="auto">
          <a:xfrm>
            <a:off x="609600" y="2927350"/>
            <a:ext cx="8153400" cy="0"/>
          </a:xfrm>
          <a:prstGeom prst="line">
            <a:avLst/>
          </a:prstGeom>
          <a:noFill/>
          <a:ln w="76200">
            <a:solidFill>
              <a:schemeClr val="folHlink"/>
            </a:solidFill>
            <a:round/>
            <a:headEnd/>
            <a:tailEnd/>
          </a:ln>
          <a:effectLst/>
        </p:spPr>
        <p:txBody>
          <a:bodyPr/>
          <a:lstStyle/>
          <a:p>
            <a:endParaRPr lang="en-US"/>
          </a:p>
        </p:txBody>
      </p:sp>
      <p:sp>
        <p:nvSpPr>
          <p:cNvPr id="768010"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p:spPr>
        <p:txBody>
          <a:bodyPr/>
          <a:lstStyle/>
          <a:p>
            <a:endParaRPr lang="en-US"/>
          </a:p>
        </p:txBody>
      </p:sp>
      <p:sp>
        <p:nvSpPr>
          <p:cNvPr id="768011" name="Rectangle 11"/>
          <p:cNvSpPr>
            <a:spLocks noChangeArrowheads="1"/>
          </p:cNvSpPr>
          <p:nvPr/>
        </p:nvSpPr>
        <p:spPr bwMode="auto">
          <a:xfrm>
            <a:off x="647700" y="3019425"/>
            <a:ext cx="8077200" cy="1066800"/>
          </a:xfrm>
          <a:prstGeom prst="rect">
            <a:avLst/>
          </a:prstGeom>
          <a:solidFill>
            <a:srgbClr val="3333CC"/>
          </a:solidFill>
          <a:ln w="76200" algn="ctr">
            <a:noFill/>
            <a:miter lim="800000"/>
            <a:headEnd/>
            <a:tailEnd/>
          </a:ln>
          <a:effectLst/>
        </p:spPr>
        <p:txBody>
          <a:bodyPr>
            <a:spAutoFit/>
          </a:bodyPr>
          <a:lstStyle/>
          <a:p>
            <a:pPr algn="ctr"/>
            <a:r>
              <a:rPr lang="en-US" sz="3200" i="1">
                <a:solidFill>
                  <a:schemeClr val="bg1"/>
                </a:solidFill>
                <a:latin typeface="Arial" charset="0"/>
              </a:rPr>
              <a:t>IPSec in tunnel mode protects the original IP header.</a:t>
            </a:r>
          </a:p>
        </p:txBody>
      </p:sp>
      <p:grpSp>
        <p:nvGrpSpPr>
          <p:cNvPr id="2" name="Group 12"/>
          <p:cNvGrpSpPr>
            <a:grpSpLocks/>
          </p:cNvGrpSpPr>
          <p:nvPr/>
        </p:nvGrpSpPr>
        <p:grpSpPr bwMode="auto">
          <a:xfrm>
            <a:off x="609600" y="2284413"/>
            <a:ext cx="1143000" cy="566737"/>
            <a:chOff x="1200" y="1248"/>
            <a:chExt cx="720" cy="357"/>
          </a:xfrm>
        </p:grpSpPr>
        <p:pic>
          <p:nvPicPr>
            <p:cNvPr id="768013" name="Picture 13"/>
            <p:cNvPicPr>
              <a:picLocks noChangeAspect="1" noChangeArrowheads="1"/>
            </p:cNvPicPr>
            <p:nvPr/>
          </p:nvPicPr>
          <p:blipFill>
            <a:blip r:embed="rId3" cstate="print"/>
            <a:srcRect/>
            <a:stretch>
              <a:fillRect/>
            </a:stretch>
          </p:blipFill>
          <p:spPr bwMode="auto">
            <a:xfrm>
              <a:off x="1200" y="1248"/>
              <a:ext cx="720" cy="357"/>
            </a:xfrm>
            <a:prstGeom prst="rect">
              <a:avLst/>
            </a:prstGeom>
            <a:noFill/>
            <a:ln w="9525">
              <a:noFill/>
              <a:miter lim="800000"/>
              <a:headEnd/>
              <a:tailEnd/>
            </a:ln>
            <a:effectLst/>
          </p:spPr>
        </p:pic>
        <p:sp>
          <p:nvSpPr>
            <p:cNvPr id="768014"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sz="2800" i="1">
                  <a:solidFill>
                    <a:schemeClr val="hlink"/>
                  </a:solidFill>
                  <a:latin typeface="Times New Roman" charset="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768009"/>
                                        </p:tgtEl>
                                        <p:attrNameLst>
                                          <p:attrName>style.visibility</p:attrName>
                                        </p:attrNameLst>
                                      </p:cBhvr>
                                      <p:to>
                                        <p:strVal val="visible"/>
                                      </p:to>
                                    </p:set>
                                    <p:animEffect transition="in" filter="checkerboard(across)">
                                      <p:cBhvr>
                                        <p:cTn id="13" dur="500"/>
                                        <p:tgtEl>
                                          <p:spTgt spid="768009"/>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768010"/>
                                        </p:tgtEl>
                                        <p:attrNameLst>
                                          <p:attrName>style.visibility</p:attrName>
                                        </p:attrNameLst>
                                      </p:cBhvr>
                                      <p:to>
                                        <p:strVal val="visible"/>
                                      </p:to>
                                    </p:set>
                                    <p:animEffect transition="in" filter="checkerboard(across)">
                                      <p:cBhvr>
                                        <p:cTn id="17" dur="500"/>
                                        <p:tgtEl>
                                          <p:spTgt spid="768010"/>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768011"/>
                                        </p:tgtEl>
                                        <p:attrNameLst>
                                          <p:attrName>style.visibility</p:attrName>
                                        </p:attrNameLst>
                                      </p:cBhvr>
                                      <p:to>
                                        <p:strVal val="visible"/>
                                      </p:to>
                                    </p:set>
                                    <p:animEffect transition="in" filter="checkerboard(across)">
                                      <p:cBhvr>
                                        <p:cTn id="21" dur="500"/>
                                        <p:tgtEl>
                                          <p:spTgt spid="768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9" grpId="0" animBg="1"/>
      <p:bldP spid="768010" grpId="0" animBg="1"/>
      <p:bldP spid="7680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1"/>
          </p:nvPr>
        </p:nvSpPr>
        <p:spPr/>
        <p:txBody>
          <a:bodyPr/>
          <a:lstStyle/>
          <a:p>
            <a:r>
              <a:rPr lang="en-US"/>
              <a:t>TCP/IP Protocol Suite</a:t>
            </a:r>
          </a:p>
        </p:txBody>
      </p:sp>
      <p:sp>
        <p:nvSpPr>
          <p:cNvPr id="13" name="Slide Number Placeholder 2"/>
          <p:cNvSpPr>
            <a:spLocks noGrp="1"/>
          </p:cNvSpPr>
          <p:nvPr>
            <p:ph type="sldNum" sz="quarter" idx="12"/>
          </p:nvPr>
        </p:nvSpPr>
        <p:spPr/>
        <p:txBody>
          <a:bodyPr/>
          <a:lstStyle/>
          <a:p>
            <a:fld id="{B81B72EE-3E0D-4175-BE4F-A925A98F9919}" type="slidenum">
              <a:rPr lang="en-US"/>
              <a:pPr/>
              <a:t>11</a:t>
            </a:fld>
            <a:endParaRPr lang="en-US"/>
          </a:p>
        </p:txBody>
      </p:sp>
      <p:sp>
        <p:nvSpPr>
          <p:cNvPr id="671746"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30.5</a:t>
            </a:r>
            <a:r>
              <a:rPr lang="en-US" altLang="en-US">
                <a:solidFill>
                  <a:schemeClr val="accent2"/>
                </a:solidFill>
                <a:latin typeface="Times New Roman" charset="0"/>
              </a:rPr>
              <a:t>    </a:t>
            </a:r>
            <a:r>
              <a:rPr lang="en-US" altLang="en-US" i="1">
                <a:latin typeface="Times New Roman" charset="0"/>
              </a:rPr>
              <a:t>Transport mode versus tunnel mode</a:t>
            </a:r>
          </a:p>
        </p:txBody>
      </p:sp>
      <p:sp>
        <p:nvSpPr>
          <p:cNvPr id="671747"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67174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71749"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67175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7175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671752"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67175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671755" name="Picture 11"/>
          <p:cNvPicPr>
            <a:picLocks noChangeAspect="1" noChangeArrowheads="1"/>
          </p:cNvPicPr>
          <p:nvPr/>
        </p:nvPicPr>
        <p:blipFill>
          <a:blip r:embed="rId3" cstate="print"/>
          <a:srcRect/>
          <a:stretch>
            <a:fillRect/>
          </a:stretch>
        </p:blipFill>
        <p:spPr bwMode="auto">
          <a:xfrm>
            <a:off x="914400" y="1970088"/>
            <a:ext cx="3062288" cy="2190750"/>
          </a:xfrm>
          <a:prstGeom prst="rect">
            <a:avLst/>
          </a:prstGeom>
          <a:noFill/>
          <a:ln w="9525">
            <a:noFill/>
            <a:miter lim="800000"/>
            <a:headEnd/>
            <a:tailEnd/>
          </a:ln>
          <a:effectLst/>
        </p:spPr>
      </p:pic>
      <p:pic>
        <p:nvPicPr>
          <p:cNvPr id="671759" name="Picture 15"/>
          <p:cNvPicPr>
            <a:picLocks noChangeAspect="1" noChangeArrowheads="1"/>
          </p:cNvPicPr>
          <p:nvPr/>
        </p:nvPicPr>
        <p:blipFill>
          <a:blip r:embed="rId4" cstate="print"/>
          <a:srcRect/>
          <a:stretch>
            <a:fillRect/>
          </a:stretch>
        </p:blipFill>
        <p:spPr bwMode="auto">
          <a:xfrm>
            <a:off x="5181600" y="1905000"/>
            <a:ext cx="3062288" cy="2676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71755"/>
                                        </p:tgtEl>
                                        <p:attrNameLst>
                                          <p:attrName>style.visibility</p:attrName>
                                        </p:attrNameLst>
                                      </p:cBhvr>
                                      <p:to>
                                        <p:strVal val="visible"/>
                                      </p:to>
                                    </p:set>
                                    <p:anim calcmode="lin" valueType="num">
                                      <p:cBhvr>
                                        <p:cTn id="7" dur="1000" fill="hold"/>
                                        <p:tgtEl>
                                          <p:spTgt spid="671755"/>
                                        </p:tgtEl>
                                        <p:attrNameLst>
                                          <p:attrName>ppt_w</p:attrName>
                                        </p:attrNameLst>
                                      </p:cBhvr>
                                      <p:tavLst>
                                        <p:tav tm="0">
                                          <p:val>
                                            <p:fltVal val="0"/>
                                          </p:val>
                                        </p:tav>
                                        <p:tav tm="100000">
                                          <p:val>
                                            <p:strVal val="#ppt_w"/>
                                          </p:val>
                                        </p:tav>
                                      </p:tavLst>
                                    </p:anim>
                                    <p:anim calcmode="lin" valueType="num">
                                      <p:cBhvr>
                                        <p:cTn id="8" dur="1000" fill="hold"/>
                                        <p:tgtEl>
                                          <p:spTgt spid="671755"/>
                                        </p:tgtEl>
                                        <p:attrNameLst>
                                          <p:attrName>ppt_h</p:attrName>
                                        </p:attrNameLst>
                                      </p:cBhvr>
                                      <p:tavLst>
                                        <p:tav tm="0">
                                          <p:val>
                                            <p:fltVal val="0"/>
                                          </p:val>
                                        </p:tav>
                                        <p:tav tm="100000">
                                          <p:val>
                                            <p:strVal val="#ppt_h"/>
                                          </p:val>
                                        </p:tav>
                                      </p:tavLst>
                                    </p:anim>
                                    <p:anim calcmode="lin" valueType="num">
                                      <p:cBhvr>
                                        <p:cTn id="9" dur="1000" fill="hold"/>
                                        <p:tgtEl>
                                          <p:spTgt spid="671755"/>
                                        </p:tgtEl>
                                        <p:attrNameLst>
                                          <p:attrName>style.rotation</p:attrName>
                                        </p:attrNameLst>
                                      </p:cBhvr>
                                      <p:tavLst>
                                        <p:tav tm="0">
                                          <p:val>
                                            <p:fltVal val="90"/>
                                          </p:val>
                                        </p:tav>
                                        <p:tav tm="100000">
                                          <p:val>
                                            <p:fltVal val="0"/>
                                          </p:val>
                                        </p:tav>
                                      </p:tavLst>
                                    </p:anim>
                                    <p:animEffect transition="in" filter="fade">
                                      <p:cBhvr>
                                        <p:cTn id="10" dur="1000"/>
                                        <p:tgtEl>
                                          <p:spTgt spid="67175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71759"/>
                                        </p:tgtEl>
                                        <p:attrNameLst>
                                          <p:attrName>style.visibility</p:attrName>
                                        </p:attrNameLst>
                                      </p:cBhvr>
                                      <p:to>
                                        <p:strVal val="visible"/>
                                      </p:to>
                                    </p:set>
                                    <p:anim calcmode="lin" valueType="num">
                                      <p:cBhvr>
                                        <p:cTn id="15" dur="1000" fill="hold"/>
                                        <p:tgtEl>
                                          <p:spTgt spid="671759"/>
                                        </p:tgtEl>
                                        <p:attrNameLst>
                                          <p:attrName>ppt_w</p:attrName>
                                        </p:attrNameLst>
                                      </p:cBhvr>
                                      <p:tavLst>
                                        <p:tav tm="0">
                                          <p:val>
                                            <p:fltVal val="0"/>
                                          </p:val>
                                        </p:tav>
                                        <p:tav tm="100000">
                                          <p:val>
                                            <p:strVal val="#ppt_w"/>
                                          </p:val>
                                        </p:tav>
                                      </p:tavLst>
                                    </p:anim>
                                    <p:anim calcmode="lin" valueType="num">
                                      <p:cBhvr>
                                        <p:cTn id="16" dur="1000" fill="hold"/>
                                        <p:tgtEl>
                                          <p:spTgt spid="671759"/>
                                        </p:tgtEl>
                                        <p:attrNameLst>
                                          <p:attrName>ppt_h</p:attrName>
                                        </p:attrNameLst>
                                      </p:cBhvr>
                                      <p:tavLst>
                                        <p:tav tm="0">
                                          <p:val>
                                            <p:fltVal val="0"/>
                                          </p:val>
                                        </p:tav>
                                        <p:tav tm="100000">
                                          <p:val>
                                            <p:strVal val="#ppt_h"/>
                                          </p:val>
                                        </p:tav>
                                      </p:tavLst>
                                    </p:anim>
                                    <p:anim calcmode="lin" valueType="num">
                                      <p:cBhvr>
                                        <p:cTn id="17" dur="1000" fill="hold"/>
                                        <p:tgtEl>
                                          <p:spTgt spid="671759"/>
                                        </p:tgtEl>
                                        <p:attrNameLst>
                                          <p:attrName>style.rotation</p:attrName>
                                        </p:attrNameLst>
                                      </p:cBhvr>
                                      <p:tavLst>
                                        <p:tav tm="0">
                                          <p:val>
                                            <p:fltVal val="90"/>
                                          </p:val>
                                        </p:tav>
                                        <p:tav tm="100000">
                                          <p:val>
                                            <p:fltVal val="0"/>
                                          </p:val>
                                        </p:tav>
                                      </p:tavLst>
                                    </p:anim>
                                    <p:animEffect transition="in" filter="fade">
                                      <p:cBhvr>
                                        <p:cTn id="18" dur="1000"/>
                                        <p:tgtEl>
                                          <p:spTgt spid="67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Two Security Protocols</a:t>
            </a:r>
          </a:p>
          <a:p>
            <a:r>
              <a:rPr lang="en-US" dirty="0"/>
              <a:t>IPSec defines two </a:t>
            </a:r>
            <a:r>
              <a:rPr lang="en-US" dirty="0" smtClean="0"/>
              <a:t>protocols the </a:t>
            </a:r>
            <a:r>
              <a:rPr lang="en-US" dirty="0"/>
              <a:t>Authentication Header (AH) Protocol and the </a:t>
            </a:r>
            <a:r>
              <a:rPr lang="en-US" dirty="0" smtClean="0"/>
              <a:t>Encapsulating Security </a:t>
            </a:r>
            <a:r>
              <a:rPr lang="en-US" dirty="0"/>
              <a:t>Payload (ESP) Protocol</a:t>
            </a:r>
          </a:p>
          <a:p>
            <a:pPr>
              <a:buNone/>
            </a:pPr>
            <a:r>
              <a:rPr lang="en-US" dirty="0" smtClean="0"/>
              <a:t>    to </a:t>
            </a:r>
            <a:r>
              <a:rPr lang="en-US" dirty="0"/>
              <a:t>provide authentication and/or </a:t>
            </a:r>
            <a:r>
              <a:rPr lang="en-US" dirty="0" smtClean="0"/>
              <a:t>encryption for </a:t>
            </a:r>
            <a:r>
              <a:rPr lang="en-US" dirty="0"/>
              <a:t>packets at the IP level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Authentication Header (AH)</a:t>
            </a:r>
            <a:endParaRPr lang="en-US" dirty="0"/>
          </a:p>
        </p:txBody>
      </p:sp>
      <p:sp>
        <p:nvSpPr>
          <p:cNvPr id="3" name="Content Placeholder 2"/>
          <p:cNvSpPr>
            <a:spLocks noGrp="1"/>
          </p:cNvSpPr>
          <p:nvPr>
            <p:ph sz="quarter" idx="1"/>
          </p:nvPr>
        </p:nvSpPr>
        <p:spPr>
          <a:xfrm>
            <a:off x="0" y="1600200"/>
            <a:ext cx="8991600" cy="4525963"/>
          </a:xfrm>
        </p:spPr>
        <p:txBody>
          <a:bodyPr>
            <a:normAutofit/>
          </a:bodyPr>
          <a:lstStyle/>
          <a:p>
            <a:r>
              <a:rPr lang="en-US" dirty="0"/>
              <a:t>The Authentication Header (AH) </a:t>
            </a:r>
            <a:r>
              <a:rPr lang="en-US" dirty="0" smtClean="0"/>
              <a:t>Protocol  is designed </a:t>
            </a:r>
            <a:r>
              <a:rPr lang="en-US" dirty="0"/>
              <a:t>to authenticate the source </a:t>
            </a:r>
            <a:r>
              <a:rPr lang="en-US" dirty="0" smtClean="0"/>
              <a:t>host and </a:t>
            </a:r>
            <a:r>
              <a:rPr lang="en-US" dirty="0"/>
              <a:t>to ensure the integrity of the payload carried in the IP </a:t>
            </a:r>
            <a:r>
              <a:rPr lang="en-US" dirty="0" smtClean="0"/>
              <a:t>packet</a:t>
            </a:r>
          </a:p>
          <a:p>
            <a:r>
              <a:rPr lang="en-US" dirty="0"/>
              <a:t>The protocol uses </a:t>
            </a:r>
            <a:r>
              <a:rPr lang="en-US" dirty="0" smtClean="0"/>
              <a:t>a hash </a:t>
            </a:r>
            <a:r>
              <a:rPr lang="en-US" dirty="0"/>
              <a:t>function and a symmetric (secret) key to create a message digest; the digest </a:t>
            </a:r>
            <a:r>
              <a:rPr lang="en-US" dirty="0" smtClean="0"/>
              <a:t>is inserted </a:t>
            </a:r>
            <a:r>
              <a:rPr lang="en-US" dirty="0"/>
              <a:t>in the authentication </a:t>
            </a:r>
            <a:r>
              <a:rPr lang="en-US" dirty="0" smtClean="0"/>
              <a:t>header</a:t>
            </a:r>
          </a:p>
          <a:p>
            <a:r>
              <a:rPr lang="en-US" dirty="0"/>
              <a:t>The AH is then </a:t>
            </a:r>
            <a:r>
              <a:rPr lang="en-US" dirty="0" smtClean="0"/>
              <a:t>placed in </a:t>
            </a:r>
            <a:r>
              <a:rPr lang="en-US" dirty="0"/>
              <a:t>the appropriate location, based on the mode (transport or tunnel)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2"/>
          </p:nvPr>
        </p:nvSpPr>
        <p:spPr/>
        <p:txBody>
          <a:bodyPr/>
          <a:lstStyle/>
          <a:p>
            <a:fld id="{42F480F6-DECF-412B-A61D-92BAF581CEB5}" type="slidenum">
              <a:rPr lang="en-US"/>
              <a:pPr/>
              <a:t>14</a:t>
            </a:fld>
            <a:endParaRPr lang="en-US"/>
          </a:p>
        </p:txBody>
      </p:sp>
      <p:sp>
        <p:nvSpPr>
          <p:cNvPr id="770050"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70051"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70052"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70053"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70054"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70055"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70056"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70057" name="Line 9"/>
          <p:cNvSpPr>
            <a:spLocks noChangeShapeType="1"/>
          </p:cNvSpPr>
          <p:nvPr/>
        </p:nvSpPr>
        <p:spPr bwMode="auto">
          <a:xfrm>
            <a:off x="609600" y="2851150"/>
            <a:ext cx="8153400" cy="0"/>
          </a:xfrm>
          <a:prstGeom prst="line">
            <a:avLst/>
          </a:prstGeom>
          <a:noFill/>
          <a:ln w="76200">
            <a:solidFill>
              <a:schemeClr val="folHlink"/>
            </a:solidFill>
            <a:round/>
            <a:headEnd/>
            <a:tailEnd/>
          </a:ln>
          <a:effectLst/>
        </p:spPr>
        <p:txBody>
          <a:bodyPr/>
          <a:lstStyle/>
          <a:p>
            <a:endParaRPr lang="en-US"/>
          </a:p>
        </p:txBody>
      </p:sp>
      <p:sp>
        <p:nvSpPr>
          <p:cNvPr id="770058" name="Line 10"/>
          <p:cNvSpPr>
            <a:spLocks noChangeShapeType="1"/>
          </p:cNvSpPr>
          <p:nvPr/>
        </p:nvSpPr>
        <p:spPr bwMode="auto">
          <a:xfrm>
            <a:off x="609600" y="4572000"/>
            <a:ext cx="8153400" cy="0"/>
          </a:xfrm>
          <a:prstGeom prst="line">
            <a:avLst/>
          </a:prstGeom>
          <a:noFill/>
          <a:ln w="76200">
            <a:solidFill>
              <a:schemeClr val="folHlink"/>
            </a:solidFill>
            <a:round/>
            <a:headEnd/>
            <a:tailEnd/>
          </a:ln>
          <a:effectLst/>
        </p:spPr>
        <p:txBody>
          <a:bodyPr/>
          <a:lstStyle/>
          <a:p>
            <a:endParaRPr lang="en-US"/>
          </a:p>
        </p:txBody>
      </p:sp>
      <p:sp>
        <p:nvSpPr>
          <p:cNvPr id="770059" name="Rectangle 11"/>
          <p:cNvSpPr>
            <a:spLocks noChangeArrowheads="1"/>
          </p:cNvSpPr>
          <p:nvPr/>
        </p:nvSpPr>
        <p:spPr bwMode="auto">
          <a:xfrm>
            <a:off x="647700" y="2943225"/>
            <a:ext cx="8077200" cy="1554163"/>
          </a:xfrm>
          <a:prstGeom prst="rect">
            <a:avLst/>
          </a:prstGeom>
          <a:solidFill>
            <a:srgbClr val="3333CC"/>
          </a:solidFill>
          <a:ln w="76200" algn="ctr">
            <a:noFill/>
            <a:miter lim="800000"/>
            <a:headEnd/>
            <a:tailEnd/>
          </a:ln>
          <a:effectLst/>
        </p:spPr>
        <p:txBody>
          <a:bodyPr>
            <a:spAutoFit/>
          </a:bodyPr>
          <a:lstStyle/>
          <a:p>
            <a:pPr algn="ctr"/>
            <a:r>
              <a:rPr lang="en-US" sz="3200" i="1">
                <a:solidFill>
                  <a:schemeClr val="bg1"/>
                </a:solidFill>
                <a:latin typeface="Arial" charset="0"/>
              </a:rPr>
              <a:t>The AH protocol provides source authentication and data integrity, </a:t>
            </a:r>
            <a:br>
              <a:rPr lang="en-US" sz="3200" i="1">
                <a:solidFill>
                  <a:schemeClr val="bg1"/>
                </a:solidFill>
                <a:latin typeface="Arial" charset="0"/>
              </a:rPr>
            </a:br>
            <a:r>
              <a:rPr lang="en-US" sz="3200" i="1">
                <a:solidFill>
                  <a:schemeClr val="bg1"/>
                </a:solidFill>
                <a:latin typeface="Arial" charset="0"/>
              </a:rPr>
              <a:t>but not privacy.</a:t>
            </a:r>
          </a:p>
        </p:txBody>
      </p:sp>
      <p:grpSp>
        <p:nvGrpSpPr>
          <p:cNvPr id="2" name="Group 12"/>
          <p:cNvGrpSpPr>
            <a:grpSpLocks/>
          </p:cNvGrpSpPr>
          <p:nvPr/>
        </p:nvGrpSpPr>
        <p:grpSpPr bwMode="auto">
          <a:xfrm>
            <a:off x="609600" y="2208213"/>
            <a:ext cx="1143000" cy="566737"/>
            <a:chOff x="1200" y="1248"/>
            <a:chExt cx="720" cy="357"/>
          </a:xfrm>
        </p:grpSpPr>
        <p:pic>
          <p:nvPicPr>
            <p:cNvPr id="770061" name="Picture 13"/>
            <p:cNvPicPr>
              <a:picLocks noChangeAspect="1" noChangeArrowheads="1"/>
            </p:cNvPicPr>
            <p:nvPr/>
          </p:nvPicPr>
          <p:blipFill>
            <a:blip r:embed="rId3" cstate="print"/>
            <a:srcRect/>
            <a:stretch>
              <a:fillRect/>
            </a:stretch>
          </p:blipFill>
          <p:spPr bwMode="auto">
            <a:xfrm>
              <a:off x="1200" y="1248"/>
              <a:ext cx="720" cy="357"/>
            </a:xfrm>
            <a:prstGeom prst="rect">
              <a:avLst/>
            </a:prstGeom>
            <a:noFill/>
            <a:ln w="9525">
              <a:noFill/>
              <a:miter lim="800000"/>
              <a:headEnd/>
              <a:tailEnd/>
            </a:ln>
            <a:effectLst/>
          </p:spPr>
        </p:pic>
        <p:sp>
          <p:nvSpPr>
            <p:cNvPr id="770062"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sz="2800" i="1">
                  <a:solidFill>
                    <a:schemeClr val="hlink"/>
                  </a:solidFill>
                  <a:latin typeface="Times New Roman" charset="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770057"/>
                                        </p:tgtEl>
                                        <p:attrNameLst>
                                          <p:attrName>style.visibility</p:attrName>
                                        </p:attrNameLst>
                                      </p:cBhvr>
                                      <p:to>
                                        <p:strVal val="visible"/>
                                      </p:to>
                                    </p:set>
                                    <p:animEffect transition="in" filter="checkerboard(across)">
                                      <p:cBhvr>
                                        <p:cTn id="13" dur="500"/>
                                        <p:tgtEl>
                                          <p:spTgt spid="770057"/>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770058"/>
                                        </p:tgtEl>
                                        <p:attrNameLst>
                                          <p:attrName>style.visibility</p:attrName>
                                        </p:attrNameLst>
                                      </p:cBhvr>
                                      <p:to>
                                        <p:strVal val="visible"/>
                                      </p:to>
                                    </p:set>
                                    <p:animEffect transition="in" filter="checkerboard(across)">
                                      <p:cBhvr>
                                        <p:cTn id="17" dur="500"/>
                                        <p:tgtEl>
                                          <p:spTgt spid="770058"/>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770059"/>
                                        </p:tgtEl>
                                        <p:attrNameLst>
                                          <p:attrName>style.visibility</p:attrName>
                                        </p:attrNameLst>
                                      </p:cBhvr>
                                      <p:to>
                                        <p:strVal val="visible"/>
                                      </p:to>
                                    </p:set>
                                    <p:animEffect transition="in" filter="checkerboard(across)">
                                      <p:cBhvr>
                                        <p:cTn id="21" dur="500"/>
                                        <p:tgtEl>
                                          <p:spTgt spid="77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7" grpId="0" animBg="1"/>
      <p:bldP spid="770058" grpId="0" animBg="1"/>
      <p:bldP spid="7700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Encapsulating Security Payload (ESP)</a:t>
            </a:r>
            <a:endParaRPr lang="en-US" dirty="0"/>
          </a:p>
        </p:txBody>
      </p:sp>
      <p:sp>
        <p:nvSpPr>
          <p:cNvPr id="3" name="Content Placeholder 2"/>
          <p:cNvSpPr>
            <a:spLocks noGrp="1"/>
          </p:cNvSpPr>
          <p:nvPr>
            <p:ph sz="quarter" idx="1"/>
          </p:nvPr>
        </p:nvSpPr>
        <p:spPr/>
        <p:txBody>
          <a:bodyPr/>
          <a:lstStyle/>
          <a:p>
            <a:r>
              <a:rPr lang="en-US" dirty="0"/>
              <a:t>Encapsulating Security Payload(ESP), that provides source authentication, integrity, and confidentiality</a:t>
            </a:r>
          </a:p>
          <a:p>
            <a:r>
              <a:rPr lang="en-US" dirty="0"/>
              <a:t>ESP adds </a:t>
            </a:r>
            <a:r>
              <a:rPr lang="en-US" dirty="0" smtClean="0"/>
              <a:t>a header </a:t>
            </a:r>
            <a:r>
              <a:rPr lang="en-US" dirty="0"/>
              <a:t>and trailer</a:t>
            </a:r>
            <a:endParaRPr lang="en-US" b="1"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1"/>
          <p:cNvSpPr>
            <a:spLocks noGrp="1"/>
          </p:cNvSpPr>
          <p:nvPr>
            <p:ph type="ftr" sz="quarter" idx="11"/>
          </p:nvPr>
        </p:nvSpPr>
        <p:spPr/>
        <p:txBody>
          <a:bodyPr/>
          <a:lstStyle/>
          <a:p>
            <a:r>
              <a:rPr lang="en-US"/>
              <a:t>TCP/IP Protocol Suite</a:t>
            </a:r>
          </a:p>
        </p:txBody>
      </p:sp>
      <p:sp>
        <p:nvSpPr>
          <p:cNvPr id="27" name="Slide Number Placeholder 2"/>
          <p:cNvSpPr>
            <a:spLocks noGrp="1"/>
          </p:cNvSpPr>
          <p:nvPr>
            <p:ph type="sldNum" sz="quarter" idx="12"/>
          </p:nvPr>
        </p:nvSpPr>
        <p:spPr/>
        <p:txBody>
          <a:bodyPr/>
          <a:lstStyle/>
          <a:p>
            <a:fld id="{14C9DF2D-1EB1-4B1F-9556-7CD3ACAFEBAF}" type="slidenum">
              <a:rPr lang="en-US"/>
              <a:pPr/>
              <a:t>16</a:t>
            </a:fld>
            <a:endParaRPr lang="en-US"/>
          </a:p>
        </p:txBody>
      </p:sp>
      <p:grpSp>
        <p:nvGrpSpPr>
          <p:cNvPr id="2" name="Group 2"/>
          <p:cNvGrpSpPr>
            <a:grpSpLocks/>
          </p:cNvGrpSpPr>
          <p:nvPr/>
        </p:nvGrpSpPr>
        <p:grpSpPr bwMode="auto">
          <a:xfrm>
            <a:off x="228600" y="228600"/>
            <a:ext cx="8458200" cy="5791200"/>
            <a:chOff x="144" y="144"/>
            <a:chExt cx="5328" cy="3648"/>
          </a:xfrm>
        </p:grpSpPr>
        <p:grpSp>
          <p:nvGrpSpPr>
            <p:cNvPr id="3" name="Group 3"/>
            <p:cNvGrpSpPr>
              <a:grpSpLocks/>
            </p:cNvGrpSpPr>
            <p:nvPr/>
          </p:nvGrpSpPr>
          <p:grpSpPr bwMode="auto">
            <a:xfrm>
              <a:off x="144" y="144"/>
              <a:ext cx="432" cy="3648"/>
              <a:chOff x="48" y="48"/>
              <a:chExt cx="576" cy="3984"/>
            </a:xfrm>
          </p:grpSpPr>
          <p:sp>
            <p:nvSpPr>
              <p:cNvPr id="774148"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en-US"/>
              </a:p>
            </p:txBody>
          </p:sp>
          <p:sp>
            <p:nvSpPr>
              <p:cNvPr id="774149"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en-US"/>
              </a:p>
            </p:txBody>
          </p:sp>
          <p:sp>
            <p:nvSpPr>
              <p:cNvPr id="774150"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en-US"/>
              </a:p>
            </p:txBody>
          </p:sp>
        </p:grpSp>
        <p:grpSp>
          <p:nvGrpSpPr>
            <p:cNvPr id="4" name="Group 7"/>
            <p:cNvGrpSpPr>
              <a:grpSpLocks/>
            </p:cNvGrpSpPr>
            <p:nvPr/>
          </p:nvGrpSpPr>
          <p:grpSpPr bwMode="auto">
            <a:xfrm>
              <a:off x="144" y="144"/>
              <a:ext cx="5328" cy="336"/>
              <a:chOff x="0" y="144"/>
              <a:chExt cx="5760" cy="432"/>
            </a:xfrm>
          </p:grpSpPr>
          <p:sp>
            <p:nvSpPr>
              <p:cNvPr id="774152"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en-US"/>
              </a:p>
            </p:txBody>
          </p:sp>
          <p:sp>
            <p:nvSpPr>
              <p:cNvPr id="774153"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en-US"/>
              </a:p>
            </p:txBody>
          </p:sp>
          <p:sp>
            <p:nvSpPr>
              <p:cNvPr id="774154"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en-US"/>
              </a:p>
            </p:txBody>
          </p:sp>
        </p:grpSp>
        <p:grpSp>
          <p:nvGrpSpPr>
            <p:cNvPr id="5" name="Group 11"/>
            <p:cNvGrpSpPr>
              <a:grpSpLocks/>
            </p:cNvGrpSpPr>
            <p:nvPr/>
          </p:nvGrpSpPr>
          <p:grpSpPr bwMode="auto">
            <a:xfrm>
              <a:off x="144" y="144"/>
              <a:ext cx="432" cy="336"/>
              <a:chOff x="144" y="144"/>
              <a:chExt cx="432" cy="336"/>
            </a:xfrm>
          </p:grpSpPr>
          <p:grpSp>
            <p:nvGrpSpPr>
              <p:cNvPr id="6" name="Group 12"/>
              <p:cNvGrpSpPr>
                <a:grpSpLocks/>
              </p:cNvGrpSpPr>
              <p:nvPr/>
            </p:nvGrpSpPr>
            <p:grpSpPr bwMode="auto">
              <a:xfrm>
                <a:off x="144" y="256"/>
                <a:ext cx="432" cy="112"/>
                <a:chOff x="288" y="256"/>
                <a:chExt cx="432" cy="112"/>
              </a:xfrm>
            </p:grpSpPr>
            <p:sp>
              <p:nvSpPr>
                <p:cNvPr id="774157"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sp>
              <p:nvSpPr>
                <p:cNvPr id="774158"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sp>
              <p:nvSpPr>
                <p:cNvPr id="774159"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grpSp>
          <p:grpSp>
            <p:nvGrpSpPr>
              <p:cNvPr id="7" name="Group 16"/>
              <p:cNvGrpSpPr>
                <a:grpSpLocks/>
              </p:cNvGrpSpPr>
              <p:nvPr/>
            </p:nvGrpSpPr>
            <p:grpSpPr bwMode="auto">
              <a:xfrm>
                <a:off x="144" y="144"/>
                <a:ext cx="432" cy="336"/>
                <a:chOff x="144" y="144"/>
                <a:chExt cx="432" cy="336"/>
              </a:xfrm>
            </p:grpSpPr>
            <p:grpSp>
              <p:nvGrpSpPr>
                <p:cNvPr id="8" name="Group 17"/>
                <p:cNvGrpSpPr>
                  <a:grpSpLocks/>
                </p:cNvGrpSpPr>
                <p:nvPr/>
              </p:nvGrpSpPr>
              <p:grpSpPr bwMode="auto">
                <a:xfrm>
                  <a:off x="144" y="144"/>
                  <a:ext cx="432" cy="112"/>
                  <a:chOff x="288" y="256"/>
                  <a:chExt cx="432" cy="112"/>
                </a:xfrm>
              </p:grpSpPr>
              <p:sp>
                <p:nvSpPr>
                  <p:cNvPr id="774162"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sp>
                <p:nvSpPr>
                  <p:cNvPr id="774163"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sp>
                <p:nvSpPr>
                  <p:cNvPr id="774164"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grpSp>
            <p:grpSp>
              <p:nvGrpSpPr>
                <p:cNvPr id="9" name="Group 21"/>
                <p:cNvGrpSpPr>
                  <a:grpSpLocks/>
                </p:cNvGrpSpPr>
                <p:nvPr/>
              </p:nvGrpSpPr>
              <p:grpSpPr bwMode="auto">
                <a:xfrm>
                  <a:off x="144" y="368"/>
                  <a:ext cx="432" cy="112"/>
                  <a:chOff x="288" y="256"/>
                  <a:chExt cx="432" cy="112"/>
                </a:xfrm>
              </p:grpSpPr>
              <p:sp>
                <p:nvSpPr>
                  <p:cNvPr id="774166"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sp>
                <p:nvSpPr>
                  <p:cNvPr id="774167"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sp>
                <p:nvSpPr>
                  <p:cNvPr id="774168"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p:spPr>
                <p:txBody>
                  <a:bodyPr wrap="none" anchor="ctr"/>
                  <a:lstStyle/>
                  <a:p>
                    <a:endParaRPr lang="en-US"/>
                  </a:p>
                </p:txBody>
              </p:sp>
            </p:grpSp>
          </p:grpSp>
        </p:grpSp>
      </p:grpSp>
      <p:pic>
        <p:nvPicPr>
          <p:cNvPr id="774169" name="Picture 25"/>
          <p:cNvPicPr>
            <a:picLocks noChangeAspect="1" noChangeArrowheads="1"/>
          </p:cNvPicPr>
          <p:nvPr/>
        </p:nvPicPr>
        <p:blipFill>
          <a:blip r:embed="rId3" cstate="print"/>
          <a:srcRect/>
          <a:stretch>
            <a:fillRect/>
          </a:stretch>
        </p:blipFill>
        <p:spPr bwMode="auto">
          <a:xfrm>
            <a:off x="1077913" y="1839912"/>
            <a:ext cx="7761287" cy="3189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Security Association</a:t>
            </a:r>
            <a:endParaRPr lang="en-US" dirty="0"/>
          </a:p>
        </p:txBody>
      </p:sp>
      <p:sp>
        <p:nvSpPr>
          <p:cNvPr id="3" name="Content Placeholder 2"/>
          <p:cNvSpPr>
            <a:spLocks noGrp="1"/>
          </p:cNvSpPr>
          <p:nvPr>
            <p:ph sz="quarter" idx="1"/>
          </p:nvPr>
        </p:nvSpPr>
        <p:spPr/>
        <p:txBody>
          <a:bodyPr>
            <a:normAutofit/>
          </a:bodyPr>
          <a:lstStyle/>
          <a:p>
            <a:r>
              <a:rPr lang="en-US" dirty="0" smtClean="0"/>
              <a:t>IPSec </a:t>
            </a:r>
            <a:r>
              <a:rPr lang="en-US" dirty="0"/>
              <a:t>requires a logical relationship, called a Security </a:t>
            </a:r>
            <a:r>
              <a:rPr lang="en-US" dirty="0" smtClean="0"/>
              <a:t>Association </a:t>
            </a:r>
            <a:r>
              <a:rPr lang="en-US" dirty="0"/>
              <a:t>(SA), between two hosts</a:t>
            </a:r>
            <a:r>
              <a:rPr lang="en-US" dirty="0" smtClean="0"/>
              <a:t>.</a:t>
            </a:r>
          </a:p>
          <a:p>
            <a:r>
              <a:rPr lang="en-US" dirty="0"/>
              <a:t>there are two </a:t>
            </a:r>
            <a:r>
              <a:rPr lang="en-US" dirty="0" smtClean="0"/>
              <a:t>Security Associations </a:t>
            </a:r>
            <a:r>
              <a:rPr lang="en-US" dirty="0"/>
              <a:t>(SAs) between Alice and Bob; one outbound SA and one inbound </a:t>
            </a:r>
            <a:r>
              <a:rPr lang="en-US" dirty="0" smtClean="0"/>
              <a:t>SA. Each </a:t>
            </a:r>
            <a:r>
              <a:rPr lang="en-US" dirty="0"/>
              <a:t>of them stores the value of the key in a variable and the name of </a:t>
            </a:r>
            <a:r>
              <a:rPr lang="en-US" dirty="0" smtClean="0"/>
              <a:t>the encryption/decryption </a:t>
            </a:r>
            <a:r>
              <a:rPr lang="en-US" dirty="0"/>
              <a:t>algorithm in </a:t>
            </a:r>
            <a:r>
              <a:rPr lang="en-US" dirty="0" smtClean="0"/>
              <a:t>another</a:t>
            </a:r>
          </a:p>
          <a:p>
            <a:r>
              <a:rPr lang="en-US" dirty="0" smtClean="0"/>
              <a:t>A Security Association is a contract between two parties; it creates a secure channel between them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30.8</a:t>
            </a:r>
            <a:r>
              <a:rPr lang="en-US" altLang="en-US">
                <a:solidFill>
                  <a:schemeClr val="accent2"/>
                </a:solidFill>
                <a:latin typeface="Times New Roman" charset="0"/>
              </a:rPr>
              <a:t>    </a:t>
            </a:r>
            <a:r>
              <a:rPr lang="en-US" altLang="en-US" i="1">
                <a:latin typeface="Times New Roman" charset="0"/>
              </a:rPr>
              <a:t>Simple SA</a:t>
            </a:r>
          </a:p>
        </p:txBody>
      </p:sp>
      <p:sp>
        <p:nvSpPr>
          <p:cNvPr id="67789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67789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7789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67789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7789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67789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67789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677900" name="Picture 12"/>
          <p:cNvPicPr>
            <a:picLocks noChangeAspect="1" noChangeArrowheads="1"/>
          </p:cNvPicPr>
          <p:nvPr/>
        </p:nvPicPr>
        <p:blipFill>
          <a:blip r:embed="rId3" cstate="print"/>
          <a:srcRect/>
          <a:stretch>
            <a:fillRect/>
          </a:stretch>
        </p:blipFill>
        <p:spPr bwMode="auto">
          <a:xfrm>
            <a:off x="152400" y="2600325"/>
            <a:ext cx="2701925" cy="1838325"/>
          </a:xfrm>
          <a:prstGeom prst="rect">
            <a:avLst/>
          </a:prstGeom>
          <a:noFill/>
          <a:ln w="9525">
            <a:noFill/>
            <a:miter lim="800000"/>
            <a:headEnd/>
            <a:tailEnd/>
          </a:ln>
          <a:effectLst/>
        </p:spPr>
      </p:pic>
      <p:pic>
        <p:nvPicPr>
          <p:cNvPr id="677901" name="Picture 13"/>
          <p:cNvPicPr>
            <a:picLocks noChangeAspect="1" noChangeArrowheads="1"/>
          </p:cNvPicPr>
          <p:nvPr/>
        </p:nvPicPr>
        <p:blipFill>
          <a:blip r:embed="rId4" cstate="print"/>
          <a:srcRect/>
          <a:stretch>
            <a:fillRect/>
          </a:stretch>
        </p:blipFill>
        <p:spPr bwMode="auto">
          <a:xfrm>
            <a:off x="6661150" y="2733675"/>
            <a:ext cx="2254250" cy="1838325"/>
          </a:xfrm>
          <a:prstGeom prst="rect">
            <a:avLst/>
          </a:prstGeom>
          <a:noFill/>
          <a:ln w="9525">
            <a:noFill/>
            <a:miter lim="800000"/>
            <a:headEnd/>
            <a:tailEnd/>
          </a:ln>
          <a:effectLst/>
        </p:spPr>
      </p:pic>
      <p:pic>
        <p:nvPicPr>
          <p:cNvPr id="677903" name="Picture 15"/>
          <p:cNvPicPr>
            <a:picLocks noChangeAspect="1" noChangeArrowheads="1"/>
          </p:cNvPicPr>
          <p:nvPr/>
        </p:nvPicPr>
        <p:blipFill>
          <a:blip r:embed="rId5" cstate="print"/>
          <a:srcRect/>
          <a:stretch>
            <a:fillRect/>
          </a:stretch>
        </p:blipFill>
        <p:spPr bwMode="auto">
          <a:xfrm>
            <a:off x="2192338" y="3352800"/>
            <a:ext cx="4706937" cy="403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79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79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77903"/>
                                        </p:tgtEl>
                                        <p:attrNameLst>
                                          <p:attrName>style.visibility</p:attrName>
                                        </p:attrNameLst>
                                      </p:cBhvr>
                                      <p:to>
                                        <p:strVal val="visible"/>
                                      </p:to>
                                    </p:set>
                                    <p:animEffect transition="in" filter="wipe(left)">
                                      <p:cBhvr>
                                        <p:cTn id="15" dur="2000"/>
                                        <p:tgtEl>
                                          <p:spTgt spid="67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Internet Key Exchange (IKE)</a:t>
            </a:r>
            <a:endParaRPr lang="en-US" dirty="0"/>
          </a:p>
        </p:txBody>
      </p:sp>
      <p:sp>
        <p:nvSpPr>
          <p:cNvPr id="3" name="Content Placeholder 2"/>
          <p:cNvSpPr>
            <a:spLocks noGrp="1"/>
          </p:cNvSpPr>
          <p:nvPr>
            <p:ph sz="quarter" idx="1"/>
          </p:nvPr>
        </p:nvSpPr>
        <p:spPr>
          <a:xfrm>
            <a:off x="228600" y="1600200"/>
            <a:ext cx="8458200" cy="4525963"/>
          </a:xfrm>
        </p:spPr>
        <p:txBody>
          <a:bodyPr>
            <a:normAutofit/>
          </a:bodyPr>
          <a:lstStyle/>
          <a:p>
            <a:r>
              <a:rPr lang="en-US" dirty="0"/>
              <a:t>The Internet Key Exchange (IKE) is a protocol designed to create both inbound </a:t>
            </a:r>
            <a:r>
              <a:rPr lang="en-US" dirty="0" smtClean="0"/>
              <a:t>and outbound </a:t>
            </a:r>
            <a:r>
              <a:rPr lang="en-US" dirty="0"/>
              <a:t>Security Associations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Security</a:t>
            </a:r>
            <a:endParaRPr lang="en-US" dirty="0"/>
          </a:p>
        </p:txBody>
      </p:sp>
      <p:sp>
        <p:nvSpPr>
          <p:cNvPr id="3" name="Content Placeholder 2"/>
          <p:cNvSpPr>
            <a:spLocks noGrp="1"/>
          </p:cNvSpPr>
          <p:nvPr>
            <p:ph sz="quarter" idx="1"/>
          </p:nvPr>
        </p:nvSpPr>
        <p:spPr/>
        <p:txBody>
          <a:bodyPr/>
          <a:lstStyle/>
          <a:p>
            <a:r>
              <a:rPr lang="en-US" dirty="0" smtClean="0"/>
              <a:t>Network Layer </a:t>
            </a:r>
          </a:p>
          <a:p>
            <a:r>
              <a:rPr lang="en-US" dirty="0" smtClean="0"/>
              <a:t>Transport Layer</a:t>
            </a:r>
          </a:p>
          <a:p>
            <a:r>
              <a:rPr lang="en-US" dirty="0" smtClean="0"/>
              <a:t>Application Layer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dirty="0" smtClean="0">
                <a:solidFill>
                  <a:schemeClr val="accent2"/>
                </a:solidFill>
                <a:latin typeface="Times New Roman" charset="0"/>
              </a:rPr>
              <a:t>    </a:t>
            </a:r>
            <a:r>
              <a:rPr lang="en-US" altLang="en-US" i="1" dirty="0">
                <a:latin typeface="Times New Roman" charset="0"/>
              </a:rPr>
              <a:t>Virtual private network</a:t>
            </a:r>
          </a:p>
        </p:txBody>
      </p:sp>
      <p:sp>
        <p:nvSpPr>
          <p:cNvPr id="690179"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69018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90181"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69018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9018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690184"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69018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690189" name="Picture 13"/>
          <p:cNvPicPr>
            <a:picLocks noChangeAspect="1" noChangeArrowheads="1"/>
          </p:cNvPicPr>
          <p:nvPr/>
        </p:nvPicPr>
        <p:blipFill>
          <a:blip r:embed="rId3" cstate="print"/>
          <a:srcRect/>
          <a:stretch>
            <a:fillRect/>
          </a:stretch>
        </p:blipFill>
        <p:spPr bwMode="auto">
          <a:xfrm>
            <a:off x="0" y="1600201"/>
            <a:ext cx="9144000" cy="3810000"/>
          </a:xfrm>
          <a:prstGeom prst="rect">
            <a:avLst/>
          </a:prstGeom>
          <a:noFill/>
          <a:ln w="9525">
            <a:noFill/>
            <a:miter lim="800000"/>
            <a:headEnd/>
            <a:tailEnd/>
          </a:ln>
          <a:effectLst/>
        </p:spPr>
      </p:pic>
      <p:pic>
        <p:nvPicPr>
          <p:cNvPr id="690191" name="Picture 15"/>
          <p:cNvPicPr>
            <a:picLocks noChangeAspect="1" noChangeArrowheads="1"/>
          </p:cNvPicPr>
          <p:nvPr/>
        </p:nvPicPr>
        <p:blipFill>
          <a:blip r:embed="rId4" cstate="print"/>
          <a:srcRect/>
          <a:stretch>
            <a:fillRect/>
          </a:stretch>
        </p:blipFill>
        <p:spPr bwMode="auto">
          <a:xfrm>
            <a:off x="2667000" y="2514600"/>
            <a:ext cx="1060450" cy="858838"/>
          </a:xfrm>
          <a:prstGeom prst="rect">
            <a:avLst/>
          </a:prstGeom>
          <a:noFill/>
          <a:ln w="9525">
            <a:noFill/>
            <a:miter lim="800000"/>
            <a:headEnd/>
            <a:tailEnd/>
          </a:ln>
          <a:effectLst/>
        </p:spPr>
      </p:pic>
      <p:pic>
        <p:nvPicPr>
          <p:cNvPr id="690193" name="Picture 17"/>
          <p:cNvPicPr>
            <a:picLocks noChangeAspect="1" noChangeArrowheads="1"/>
          </p:cNvPicPr>
          <p:nvPr/>
        </p:nvPicPr>
        <p:blipFill>
          <a:blip r:embed="rId5" cstate="print"/>
          <a:srcRect/>
          <a:stretch>
            <a:fillRect/>
          </a:stretch>
        </p:blipFill>
        <p:spPr bwMode="auto">
          <a:xfrm>
            <a:off x="5486400" y="2562225"/>
            <a:ext cx="1060450" cy="863600"/>
          </a:xfrm>
          <a:prstGeom prst="rect">
            <a:avLst/>
          </a:prstGeom>
          <a:noFill/>
          <a:ln w="9525">
            <a:noFill/>
            <a:miter lim="800000"/>
            <a:headEnd/>
            <a:tailEnd/>
          </a:ln>
          <a:effectLst/>
        </p:spPr>
      </p:pic>
      <p:pic>
        <p:nvPicPr>
          <p:cNvPr id="690195" name="Picture 19"/>
          <p:cNvPicPr>
            <a:picLocks noChangeAspect="1" noChangeArrowheads="1"/>
          </p:cNvPicPr>
          <p:nvPr/>
        </p:nvPicPr>
        <p:blipFill>
          <a:blip r:embed="rId6" cstate="print"/>
          <a:srcRect/>
          <a:stretch>
            <a:fillRect/>
          </a:stretch>
        </p:blipFill>
        <p:spPr bwMode="auto">
          <a:xfrm>
            <a:off x="1600200" y="2667000"/>
            <a:ext cx="666750" cy="773113"/>
          </a:xfrm>
          <a:prstGeom prst="rect">
            <a:avLst/>
          </a:prstGeom>
          <a:noFill/>
          <a:ln w="9525">
            <a:noFill/>
            <a:miter lim="800000"/>
            <a:headEnd/>
            <a:tailEnd/>
          </a:ln>
          <a:effectLst/>
        </p:spPr>
      </p:pic>
      <p:pic>
        <p:nvPicPr>
          <p:cNvPr id="690196" name="Picture 20"/>
          <p:cNvPicPr>
            <a:picLocks noChangeAspect="1" noChangeArrowheads="1"/>
          </p:cNvPicPr>
          <p:nvPr/>
        </p:nvPicPr>
        <p:blipFill>
          <a:blip r:embed="rId6" cstate="print"/>
          <a:srcRect/>
          <a:stretch>
            <a:fillRect/>
          </a:stretch>
        </p:blipFill>
        <p:spPr bwMode="auto">
          <a:xfrm>
            <a:off x="6858000" y="2667000"/>
            <a:ext cx="666750" cy="7731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90189"/>
                                        </p:tgtEl>
                                        <p:attrNameLst>
                                          <p:attrName>style.visibility</p:attrName>
                                        </p:attrNameLst>
                                      </p:cBhvr>
                                      <p:to>
                                        <p:strVal val="visible"/>
                                      </p:to>
                                    </p:set>
                                    <p:anim calcmode="lin" valueType="num">
                                      <p:cBhvr>
                                        <p:cTn id="7" dur="500" fill="hold"/>
                                        <p:tgtEl>
                                          <p:spTgt spid="690189"/>
                                        </p:tgtEl>
                                        <p:attrNameLst>
                                          <p:attrName>ppt_w</p:attrName>
                                        </p:attrNameLst>
                                      </p:cBhvr>
                                      <p:tavLst>
                                        <p:tav tm="0">
                                          <p:val>
                                            <p:fltVal val="0"/>
                                          </p:val>
                                        </p:tav>
                                        <p:tav tm="100000">
                                          <p:val>
                                            <p:strVal val="#ppt_w"/>
                                          </p:val>
                                        </p:tav>
                                      </p:tavLst>
                                    </p:anim>
                                    <p:anim calcmode="lin" valueType="num">
                                      <p:cBhvr>
                                        <p:cTn id="8" dur="500" fill="hold"/>
                                        <p:tgtEl>
                                          <p:spTgt spid="690189"/>
                                        </p:tgtEl>
                                        <p:attrNameLst>
                                          <p:attrName>ppt_h</p:attrName>
                                        </p:attrNameLst>
                                      </p:cBhvr>
                                      <p:tavLst>
                                        <p:tav tm="0">
                                          <p:val>
                                            <p:fltVal val="0"/>
                                          </p:val>
                                        </p:tav>
                                        <p:tav tm="100000">
                                          <p:val>
                                            <p:strVal val="#ppt_h"/>
                                          </p:val>
                                        </p:tav>
                                      </p:tavLst>
                                    </p:anim>
                                    <p:animEffect transition="in" filter="fade">
                                      <p:cBhvr>
                                        <p:cTn id="9" dur="500"/>
                                        <p:tgtEl>
                                          <p:spTgt spid="69018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901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690195"/>
                                        </p:tgtEl>
                                      </p:cBhvr>
                                    </p:animEffect>
                                    <p:set>
                                      <p:cBhvr>
                                        <p:cTn id="18" dur="1" fill="hold">
                                          <p:stCondLst>
                                            <p:cond delay="499"/>
                                          </p:stCondLst>
                                        </p:cTn>
                                        <p:tgtEl>
                                          <p:spTgt spid="69019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01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690191"/>
                                        </p:tgtEl>
                                      </p:cBhvr>
                                    </p:animEffect>
                                    <p:set>
                                      <p:cBhvr>
                                        <p:cTn id="27" dur="1" fill="hold">
                                          <p:stCondLst>
                                            <p:cond delay="499"/>
                                          </p:stCondLst>
                                        </p:cTn>
                                        <p:tgtEl>
                                          <p:spTgt spid="69019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019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690193"/>
                                        </p:tgtEl>
                                      </p:cBhvr>
                                    </p:animEffect>
                                    <p:set>
                                      <p:cBhvr>
                                        <p:cTn id="36" dur="1" fill="hold">
                                          <p:stCondLst>
                                            <p:cond delay="499"/>
                                          </p:stCondLst>
                                        </p:cTn>
                                        <p:tgtEl>
                                          <p:spTgt spid="69019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01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690196"/>
                                        </p:tgtEl>
                                      </p:cBhvr>
                                    </p:animEffect>
                                    <p:set>
                                      <p:cBhvr>
                                        <p:cTn id="45" dur="1" fill="hold">
                                          <p:stCondLst>
                                            <p:cond delay="499"/>
                                          </p:stCondLst>
                                        </p:cTn>
                                        <p:tgtEl>
                                          <p:spTgt spid="690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2"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endParaRPr lang="en-US" sz="3200">
              <a:effectLst>
                <a:outerShdw blurRad="38100" dist="38100" dir="2700000" algn="tl">
                  <a:srgbClr val="FFFFFF"/>
                </a:outerShdw>
              </a:effectLst>
              <a:latin typeface="Times New Roman" charset="0"/>
            </a:endParaRPr>
          </a:p>
        </p:txBody>
      </p:sp>
      <p:sp>
        <p:nvSpPr>
          <p:cNvPr id="778243" name="Text Box 3"/>
          <p:cNvSpPr txBox="1">
            <a:spLocks noChangeArrowheads="1"/>
          </p:cNvSpPr>
          <p:nvPr/>
        </p:nvSpPr>
        <p:spPr bwMode="auto">
          <a:xfrm>
            <a:off x="228600" y="355600"/>
            <a:ext cx="6933116" cy="646331"/>
          </a:xfrm>
          <a:prstGeom prst="rect">
            <a:avLst/>
          </a:prstGeom>
          <a:solidFill>
            <a:schemeClr val="folHlink"/>
          </a:solidFill>
          <a:ln w="9525">
            <a:solidFill>
              <a:schemeClr val="folHlink"/>
            </a:solidFill>
            <a:miter lim="800000"/>
            <a:headEnd/>
            <a:tailEnd/>
          </a:ln>
          <a:effectLst/>
        </p:spPr>
        <p:txBody>
          <a:bodyPr wrap="none">
            <a:spAutoFit/>
          </a:bodyPr>
          <a:lstStyle/>
          <a:p>
            <a:r>
              <a:rPr lang="en-US" sz="3600" dirty="0" smtClean="0">
                <a:solidFill>
                  <a:schemeClr val="bg1"/>
                </a:solidFill>
                <a:latin typeface="Times" pitchFamily="18" charset="0"/>
              </a:rPr>
              <a:t> </a:t>
            </a:r>
            <a:r>
              <a:rPr lang="en-US" sz="3600" dirty="0">
                <a:solidFill>
                  <a:schemeClr val="bg1"/>
                </a:solidFill>
                <a:latin typeface="Times" pitchFamily="18" charset="0"/>
              </a:rPr>
              <a:t>TRANSPORT LAYER SECURITY</a:t>
            </a:r>
          </a:p>
        </p:txBody>
      </p:sp>
      <p:sp>
        <p:nvSpPr>
          <p:cNvPr id="778244" name="Text Box 4"/>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en-US">
              <a:latin typeface="Times New Roman" charset="0"/>
            </a:endParaRPr>
          </a:p>
        </p:txBody>
      </p:sp>
      <p:sp>
        <p:nvSpPr>
          <p:cNvPr id="778245" name="Rectangle 5"/>
          <p:cNvSpPr>
            <a:spLocks noChangeArrowheads="1"/>
          </p:cNvSpPr>
          <p:nvPr/>
        </p:nvSpPr>
        <p:spPr bwMode="auto">
          <a:xfrm>
            <a:off x="381000" y="1524000"/>
            <a:ext cx="8534400" cy="3081338"/>
          </a:xfrm>
          <a:prstGeom prst="rect">
            <a:avLst/>
          </a:prstGeom>
          <a:noFill/>
          <a:ln w="9525">
            <a:noFill/>
            <a:miter lim="800000"/>
            <a:headEnd/>
            <a:tailEnd/>
          </a:ln>
          <a:effectLst/>
        </p:spPr>
        <p:txBody>
          <a:bodyPr>
            <a:spAutoFit/>
          </a:bodyPr>
          <a:lstStyle/>
          <a:p>
            <a:pPr algn="just"/>
            <a:r>
              <a:rPr lang="en-US" sz="2800" dirty="0">
                <a:latin typeface="Arial Unicode MS" pitchFamily="34" charset="-128"/>
              </a:rPr>
              <a:t>Two protocols are dominant today for providing security at the transport layer: the Secure Sockets Layer (SSL) protocol and the Transport Layer Security (TLS) protocol. The latter is actually an IETF version of the former. We discuss SSL in this section; TLS is very similar. Figure </a:t>
            </a:r>
            <a:r>
              <a:rPr lang="en-US" sz="2800" dirty="0" smtClean="0">
                <a:latin typeface="Arial Unicode MS" pitchFamily="34" charset="-128"/>
              </a:rPr>
              <a:t>shows </a:t>
            </a:r>
            <a:r>
              <a:rPr lang="en-US" sz="2800" dirty="0">
                <a:latin typeface="Arial Unicode MS" pitchFamily="34" charset="-128"/>
              </a:rPr>
              <a:t>the position of SSL and TLS in the Internet model.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990600" y="90488"/>
            <a:ext cx="73914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30.15</a:t>
            </a:r>
            <a:r>
              <a:rPr lang="en-US" altLang="en-US">
                <a:solidFill>
                  <a:schemeClr val="accent2"/>
                </a:solidFill>
                <a:latin typeface="Times New Roman" charset="0"/>
              </a:rPr>
              <a:t>    </a:t>
            </a:r>
            <a:r>
              <a:rPr lang="en-US" altLang="en-US" i="1">
                <a:latin typeface="Times New Roman" charset="0"/>
              </a:rPr>
              <a:t>Location of SSL and TSL in the Internet mode</a:t>
            </a:r>
          </a:p>
        </p:txBody>
      </p:sp>
      <p:sp>
        <p:nvSpPr>
          <p:cNvPr id="692227"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69222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92229"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69223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9223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692232"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69223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692234" name="Picture 10"/>
          <p:cNvPicPr>
            <a:picLocks noChangeAspect="1" noChangeArrowheads="1"/>
          </p:cNvPicPr>
          <p:nvPr/>
        </p:nvPicPr>
        <p:blipFill>
          <a:blip r:embed="rId3" cstate="print"/>
          <a:srcRect/>
          <a:stretch>
            <a:fillRect/>
          </a:stretch>
        </p:blipFill>
        <p:spPr bwMode="auto">
          <a:xfrm>
            <a:off x="2497138" y="1911350"/>
            <a:ext cx="4149725" cy="303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6C4CDEA9-3E9A-449E-9994-5BE794865E1C}" type="slidenum">
              <a:rPr lang="en-US"/>
              <a:pPr/>
              <a:t>23</a:t>
            </a:fld>
            <a:endParaRPr lang="en-US"/>
          </a:p>
        </p:txBody>
      </p:sp>
      <p:sp>
        <p:nvSpPr>
          <p:cNvPr id="700418"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30.19</a:t>
            </a:r>
            <a:r>
              <a:rPr lang="en-US" altLang="en-US">
                <a:solidFill>
                  <a:schemeClr val="accent2"/>
                </a:solidFill>
                <a:latin typeface="Times New Roman" charset="0"/>
              </a:rPr>
              <a:t>    </a:t>
            </a:r>
            <a:r>
              <a:rPr lang="en-US" altLang="en-US" i="1">
                <a:latin typeface="Times New Roman" charset="0"/>
              </a:rPr>
              <a:t>Four SSL protocols</a:t>
            </a:r>
          </a:p>
        </p:txBody>
      </p:sp>
      <p:sp>
        <p:nvSpPr>
          <p:cNvPr id="700419"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0042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00421"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0042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0042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00424"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0042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700426" name="Picture 10"/>
          <p:cNvPicPr>
            <a:picLocks noChangeAspect="1" noChangeArrowheads="1"/>
          </p:cNvPicPr>
          <p:nvPr/>
        </p:nvPicPr>
        <p:blipFill>
          <a:blip r:embed="rId3" cstate="print"/>
          <a:srcRect/>
          <a:stretch>
            <a:fillRect/>
          </a:stretch>
        </p:blipFill>
        <p:spPr bwMode="auto">
          <a:xfrm>
            <a:off x="838200" y="1963738"/>
            <a:ext cx="7002463" cy="29130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00426"/>
                                        </p:tgtEl>
                                        <p:attrNameLst>
                                          <p:attrName>style.visibility</p:attrName>
                                        </p:attrNameLst>
                                      </p:cBhvr>
                                      <p:to>
                                        <p:strVal val="visible"/>
                                      </p:to>
                                    </p:set>
                                    <p:animEffect transition="in" filter="wipe(up)">
                                      <p:cBhvr>
                                        <p:cTn id="7" dur="5000"/>
                                        <p:tgtEl>
                                          <p:spTgt spid="70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92500" lnSpcReduction="10000"/>
          </a:bodyPr>
          <a:lstStyle/>
          <a:p>
            <a:r>
              <a:rPr lang="en-US" dirty="0"/>
              <a:t>The Record Protocol is the carrier. It carries messages from three other protocols </a:t>
            </a:r>
            <a:r>
              <a:rPr lang="en-US" dirty="0" smtClean="0"/>
              <a:t>as well </a:t>
            </a:r>
            <a:r>
              <a:rPr lang="en-US" dirty="0"/>
              <a:t>as the data coming from the application layer. Messages from the Record </a:t>
            </a:r>
            <a:r>
              <a:rPr lang="en-US" dirty="0" smtClean="0"/>
              <a:t>Protocol are </a:t>
            </a:r>
            <a:r>
              <a:rPr lang="en-US" dirty="0"/>
              <a:t>payloads to the transport layer, normally TCP. </a:t>
            </a:r>
            <a:endParaRPr lang="en-US" dirty="0" smtClean="0"/>
          </a:p>
          <a:p>
            <a:r>
              <a:rPr lang="en-US" dirty="0" smtClean="0"/>
              <a:t>The </a:t>
            </a:r>
            <a:r>
              <a:rPr lang="en-US" dirty="0"/>
              <a:t>Handshake Protocol </a:t>
            </a:r>
            <a:r>
              <a:rPr lang="en-US" dirty="0" smtClean="0"/>
              <a:t>provides security </a:t>
            </a:r>
            <a:r>
              <a:rPr lang="en-US" dirty="0"/>
              <a:t>parameters for the Record Protocol. It establishes a cipher set and </a:t>
            </a:r>
            <a:r>
              <a:rPr lang="en-US" dirty="0" smtClean="0"/>
              <a:t>provides keys </a:t>
            </a:r>
            <a:r>
              <a:rPr lang="en-US" dirty="0"/>
              <a:t>and security parameters. It also authenticates the server to the client and the </a:t>
            </a:r>
            <a:r>
              <a:rPr lang="en-US" dirty="0" smtClean="0"/>
              <a:t>client </a:t>
            </a:r>
            <a:r>
              <a:rPr lang="en-US" dirty="0"/>
              <a:t>to the server if needed</a:t>
            </a:r>
            <a:r>
              <a:rPr lang="en-US" dirty="0" smtClean="0"/>
              <a:t>.</a:t>
            </a:r>
          </a:p>
          <a:p>
            <a:r>
              <a:rPr lang="en-US" dirty="0" smtClean="0"/>
              <a:t> </a:t>
            </a:r>
            <a:r>
              <a:rPr lang="en-US" dirty="0"/>
              <a:t>The </a:t>
            </a:r>
            <a:r>
              <a:rPr lang="en-US" dirty="0" err="1"/>
              <a:t>ChangeCipherSpec</a:t>
            </a:r>
            <a:r>
              <a:rPr lang="en-US" dirty="0"/>
              <a:t> Protocol is used for signaling the </a:t>
            </a:r>
            <a:r>
              <a:rPr lang="en-US" dirty="0" smtClean="0"/>
              <a:t>readiness of </a:t>
            </a:r>
            <a:r>
              <a:rPr lang="en-US" dirty="0"/>
              <a:t>cryptographic secrets. </a:t>
            </a:r>
            <a:endParaRPr lang="en-US" dirty="0" smtClean="0"/>
          </a:p>
          <a:p>
            <a:r>
              <a:rPr lang="en-US" dirty="0" smtClean="0"/>
              <a:t>The </a:t>
            </a:r>
            <a:r>
              <a:rPr lang="en-US" dirty="0"/>
              <a:t>Alert Protocol is used to report abnormal conditions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Web Security</a:t>
            </a:r>
            <a:endParaRPr lang="en-AU" altLang="en-US"/>
          </a:p>
        </p:txBody>
      </p:sp>
      <p:sp>
        <p:nvSpPr>
          <p:cNvPr id="46083" name="Rectangle 3"/>
          <p:cNvSpPr>
            <a:spLocks noGrp="1" noChangeArrowheads="1"/>
          </p:cNvSpPr>
          <p:nvPr>
            <p:ph type="body" idx="1"/>
          </p:nvPr>
        </p:nvSpPr>
        <p:spPr/>
        <p:txBody>
          <a:bodyPr/>
          <a:lstStyle/>
          <a:p>
            <a:pPr>
              <a:lnSpc>
                <a:spcPct val="90000"/>
              </a:lnSpc>
            </a:pPr>
            <a:r>
              <a:rPr lang="en-US" altLang="en-US"/>
              <a:t>Web now widely used by business, government, individuals</a:t>
            </a:r>
          </a:p>
          <a:p>
            <a:pPr>
              <a:lnSpc>
                <a:spcPct val="90000"/>
              </a:lnSpc>
            </a:pPr>
            <a:r>
              <a:rPr lang="en-US" altLang="en-US"/>
              <a:t>but Internet &amp; Web are vulnerable</a:t>
            </a:r>
          </a:p>
          <a:p>
            <a:pPr>
              <a:lnSpc>
                <a:spcPct val="90000"/>
              </a:lnSpc>
            </a:pPr>
            <a:r>
              <a:rPr lang="en-US" altLang="en-US"/>
              <a:t>have a variety of threats</a:t>
            </a:r>
          </a:p>
          <a:p>
            <a:pPr lvl="1">
              <a:lnSpc>
                <a:spcPct val="90000"/>
              </a:lnSpc>
            </a:pPr>
            <a:r>
              <a:rPr lang="en-US" altLang="en-US"/>
              <a:t>integrity</a:t>
            </a:r>
          </a:p>
          <a:p>
            <a:pPr lvl="1">
              <a:lnSpc>
                <a:spcPct val="90000"/>
              </a:lnSpc>
            </a:pPr>
            <a:r>
              <a:rPr lang="en-US" altLang="en-US"/>
              <a:t>confidentiality</a:t>
            </a:r>
          </a:p>
          <a:p>
            <a:pPr lvl="1">
              <a:lnSpc>
                <a:spcPct val="90000"/>
              </a:lnSpc>
            </a:pPr>
            <a:r>
              <a:rPr lang="en-US" altLang="en-US"/>
              <a:t>denial of service</a:t>
            </a:r>
          </a:p>
          <a:p>
            <a:pPr lvl="1">
              <a:lnSpc>
                <a:spcPct val="90000"/>
              </a:lnSpc>
            </a:pPr>
            <a:r>
              <a:rPr lang="en-US" altLang="en-US"/>
              <a:t>authentication</a:t>
            </a:r>
          </a:p>
          <a:p>
            <a:pPr>
              <a:lnSpc>
                <a:spcPct val="90000"/>
              </a:lnSpc>
            </a:pPr>
            <a:r>
              <a:rPr lang="en-US" altLang="en-US"/>
              <a:t>need added security mechanisms</a:t>
            </a:r>
            <a:endParaRPr lang="en-AU" altLang="en-US"/>
          </a:p>
        </p:txBody>
      </p:sp>
    </p:spTree>
    <p:extLst>
      <p:ext uri="{BB962C8B-B14F-4D97-AF65-F5344CB8AC3E}">
        <p14:creationId xmlns:p14="http://schemas.microsoft.com/office/powerpoint/2010/main" val="395953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SSL (Secure Socket Layer)</a:t>
            </a:r>
            <a:endParaRPr lang="en-AU" altLang="en-US"/>
          </a:p>
        </p:txBody>
      </p:sp>
      <p:sp>
        <p:nvSpPr>
          <p:cNvPr id="47107" name="Rectangle 3"/>
          <p:cNvSpPr>
            <a:spLocks noGrp="1" noChangeArrowheads="1"/>
          </p:cNvSpPr>
          <p:nvPr>
            <p:ph type="body" idx="1"/>
          </p:nvPr>
        </p:nvSpPr>
        <p:spPr/>
        <p:txBody>
          <a:bodyPr/>
          <a:lstStyle/>
          <a:p>
            <a:pPr>
              <a:lnSpc>
                <a:spcPct val="90000"/>
              </a:lnSpc>
            </a:pPr>
            <a:r>
              <a:rPr lang="en-US" altLang="en-US"/>
              <a:t>transport layer security service</a:t>
            </a:r>
          </a:p>
          <a:p>
            <a:pPr>
              <a:lnSpc>
                <a:spcPct val="90000"/>
              </a:lnSpc>
            </a:pPr>
            <a:r>
              <a:rPr lang="en-US" altLang="en-US"/>
              <a:t>originally developed by Netscape</a:t>
            </a:r>
          </a:p>
          <a:p>
            <a:pPr>
              <a:lnSpc>
                <a:spcPct val="90000"/>
              </a:lnSpc>
            </a:pPr>
            <a:r>
              <a:rPr lang="en-US" altLang="en-US"/>
              <a:t>version 3 designed with public input</a:t>
            </a:r>
          </a:p>
          <a:p>
            <a:pPr>
              <a:lnSpc>
                <a:spcPct val="90000"/>
              </a:lnSpc>
            </a:pPr>
            <a:r>
              <a:rPr lang="en-US" altLang="en-US"/>
              <a:t>subsequently became Internet standard known as TLS (Transport Layer Security)</a:t>
            </a:r>
          </a:p>
          <a:p>
            <a:pPr>
              <a:lnSpc>
                <a:spcPct val="90000"/>
              </a:lnSpc>
            </a:pPr>
            <a:r>
              <a:rPr lang="en-US" altLang="en-US"/>
              <a:t>uses TCP to provide a reliable end-to-end service</a:t>
            </a:r>
          </a:p>
          <a:p>
            <a:pPr>
              <a:lnSpc>
                <a:spcPct val="90000"/>
              </a:lnSpc>
            </a:pPr>
            <a:r>
              <a:rPr lang="en-US" altLang="en-US"/>
              <a:t>SSL has two layers of protocols</a:t>
            </a:r>
            <a:endParaRPr lang="en-AU" altLang="en-US"/>
          </a:p>
        </p:txBody>
      </p:sp>
    </p:spTree>
    <p:extLst>
      <p:ext uri="{BB962C8B-B14F-4D97-AF65-F5344CB8AC3E}">
        <p14:creationId xmlns:p14="http://schemas.microsoft.com/office/powerpoint/2010/main" val="3629709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SSL Architecture</a:t>
            </a:r>
            <a:endParaRPr lang="en-AU" altLang="en-US"/>
          </a:p>
        </p:txBody>
      </p:sp>
      <p:pic>
        <p:nvPicPr>
          <p:cNvPr id="49157" name="Picture 5" descr="Ch17. SSL Protocol Stack.pdf                                   00156198  Mnementh                      BEAE7A2F:"/>
          <p:cNvPicPr>
            <a:picLocks noChangeAspect="1" noChangeArrowheads="1"/>
          </p:cNvPicPr>
          <p:nvPr/>
        </p:nvPicPr>
        <p:blipFill>
          <a:blip r:embed="rId3">
            <a:extLst>
              <a:ext uri="{28A0092B-C50C-407E-A947-70E740481C1C}">
                <a14:useLocalDpi xmlns:a14="http://schemas.microsoft.com/office/drawing/2010/main" val="0"/>
              </a:ext>
            </a:extLst>
          </a:blip>
          <a:srcRect l="21477" t="18529" r="21477" b="37059"/>
          <a:stretch>
            <a:fillRect/>
          </a:stretch>
        </p:blipFill>
        <p:spPr bwMode="auto">
          <a:xfrm>
            <a:off x="1752600" y="2133600"/>
            <a:ext cx="5737225" cy="3451225"/>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2927698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SSL Architecture</a:t>
            </a:r>
            <a:endParaRPr lang="en-AU" altLang="en-US"/>
          </a:p>
        </p:txBody>
      </p:sp>
      <p:sp>
        <p:nvSpPr>
          <p:cNvPr id="51203" name="Rectangle 3"/>
          <p:cNvSpPr>
            <a:spLocks noGrp="1" noChangeArrowheads="1"/>
          </p:cNvSpPr>
          <p:nvPr>
            <p:ph type="body" idx="1"/>
          </p:nvPr>
        </p:nvSpPr>
        <p:spPr/>
        <p:txBody>
          <a:bodyPr/>
          <a:lstStyle/>
          <a:p>
            <a:r>
              <a:rPr lang="en-US" altLang="en-US" b="1"/>
              <a:t>SSL connection</a:t>
            </a:r>
          </a:p>
          <a:p>
            <a:pPr lvl="1"/>
            <a:r>
              <a:rPr lang="en-US" altLang="en-US"/>
              <a:t>a transient, peer-to-peer, communications link</a:t>
            </a:r>
          </a:p>
          <a:p>
            <a:pPr lvl="1"/>
            <a:r>
              <a:rPr lang="en-US" altLang="en-US"/>
              <a:t>associated with 1 SSL session</a:t>
            </a:r>
            <a:endParaRPr lang="en-AU" altLang="en-US"/>
          </a:p>
          <a:p>
            <a:r>
              <a:rPr lang="en-US" altLang="en-US" b="1"/>
              <a:t>SSL session</a:t>
            </a:r>
          </a:p>
          <a:p>
            <a:pPr lvl="1"/>
            <a:r>
              <a:rPr lang="en-US" altLang="en-US"/>
              <a:t>an association between client &amp; server</a:t>
            </a:r>
          </a:p>
          <a:p>
            <a:pPr lvl="1"/>
            <a:r>
              <a:rPr lang="en-US" altLang="en-US"/>
              <a:t>created by the Handshake Protocol</a:t>
            </a:r>
          </a:p>
          <a:p>
            <a:pPr lvl="1"/>
            <a:r>
              <a:rPr lang="en-US" altLang="en-US"/>
              <a:t>define a set of cryptographic parameters</a:t>
            </a:r>
          </a:p>
          <a:p>
            <a:pPr lvl="1"/>
            <a:r>
              <a:rPr lang="en-US" altLang="en-US"/>
              <a:t>may be shared by multiple SSL connections</a:t>
            </a:r>
          </a:p>
        </p:txBody>
      </p:sp>
    </p:spTree>
    <p:extLst>
      <p:ext uri="{BB962C8B-B14F-4D97-AF65-F5344CB8AC3E}">
        <p14:creationId xmlns:p14="http://schemas.microsoft.com/office/powerpoint/2010/main" val="730264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SSL Record Protocol Services</a:t>
            </a:r>
            <a:endParaRPr lang="en-AU" altLang="en-US"/>
          </a:p>
        </p:txBody>
      </p:sp>
      <p:sp>
        <p:nvSpPr>
          <p:cNvPr id="52227" name="Rectangle 3"/>
          <p:cNvSpPr>
            <a:spLocks noGrp="1" noChangeArrowheads="1"/>
          </p:cNvSpPr>
          <p:nvPr>
            <p:ph type="body" idx="1"/>
          </p:nvPr>
        </p:nvSpPr>
        <p:spPr/>
        <p:txBody>
          <a:bodyPr/>
          <a:lstStyle/>
          <a:p>
            <a:pPr>
              <a:lnSpc>
                <a:spcPct val="90000"/>
              </a:lnSpc>
            </a:pPr>
            <a:r>
              <a:rPr lang="en-US" altLang="en-US" b="1"/>
              <a:t>message integrity</a:t>
            </a:r>
          </a:p>
          <a:p>
            <a:pPr lvl="1">
              <a:lnSpc>
                <a:spcPct val="90000"/>
              </a:lnSpc>
            </a:pPr>
            <a:r>
              <a:rPr lang="en-US" altLang="en-US"/>
              <a:t>using a MAC with shared secret key</a:t>
            </a:r>
          </a:p>
          <a:p>
            <a:pPr lvl="1">
              <a:lnSpc>
                <a:spcPct val="90000"/>
              </a:lnSpc>
            </a:pPr>
            <a:r>
              <a:rPr lang="en-US" altLang="en-US"/>
              <a:t>similar to HMAC but with different padding</a:t>
            </a:r>
            <a:endParaRPr lang="en-AU" altLang="en-US"/>
          </a:p>
          <a:p>
            <a:pPr>
              <a:lnSpc>
                <a:spcPct val="90000"/>
              </a:lnSpc>
            </a:pPr>
            <a:r>
              <a:rPr lang="en-US" altLang="en-US" b="1"/>
              <a:t>confidentiality</a:t>
            </a:r>
          </a:p>
          <a:p>
            <a:pPr lvl="1">
              <a:lnSpc>
                <a:spcPct val="90000"/>
              </a:lnSpc>
            </a:pPr>
            <a:r>
              <a:rPr lang="en-US" altLang="en-US"/>
              <a:t>using symmetric encryption with a shared secret key defined by Handshake Protocol</a:t>
            </a:r>
          </a:p>
          <a:p>
            <a:pPr lvl="1">
              <a:lnSpc>
                <a:spcPct val="90000"/>
              </a:lnSpc>
            </a:pPr>
            <a:r>
              <a:rPr lang="en-US" altLang="en-US"/>
              <a:t>AES, IDEA, RC2-40, DES-40, DES, 3DES, Fortezza, RC4-40, RC4-128</a:t>
            </a:r>
          </a:p>
          <a:p>
            <a:pPr lvl="1">
              <a:lnSpc>
                <a:spcPct val="90000"/>
              </a:lnSpc>
            </a:pPr>
            <a:r>
              <a:rPr lang="en-US" altLang="en-US"/>
              <a:t>message is compressed before encryption</a:t>
            </a:r>
          </a:p>
        </p:txBody>
      </p:sp>
    </p:spTree>
    <p:extLst>
      <p:ext uri="{BB962C8B-B14F-4D97-AF65-F5344CB8AC3E}">
        <p14:creationId xmlns:p14="http://schemas.microsoft.com/office/powerpoint/2010/main" val="2056297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Layer</a:t>
            </a:r>
            <a:endParaRPr lang="en-US" dirty="0"/>
          </a:p>
        </p:txBody>
      </p:sp>
      <p:sp>
        <p:nvSpPr>
          <p:cNvPr id="3" name="Content Placeholder 2"/>
          <p:cNvSpPr>
            <a:spLocks noGrp="1"/>
          </p:cNvSpPr>
          <p:nvPr>
            <p:ph sz="quarter" idx="1"/>
          </p:nvPr>
        </p:nvSpPr>
        <p:spPr/>
        <p:txBody>
          <a:bodyPr/>
          <a:lstStyle/>
          <a:p>
            <a:r>
              <a:rPr lang="en-US" dirty="0"/>
              <a:t>IP Security (IPSec) is a collection of protocols designed by the Internet </a:t>
            </a:r>
            <a:r>
              <a:rPr lang="en-US" dirty="0" smtClean="0"/>
              <a:t>Engineering Task </a:t>
            </a:r>
            <a:r>
              <a:rPr lang="en-US" dirty="0"/>
              <a:t>Force (IETF) to provide security for a packet at the network </a:t>
            </a:r>
            <a:r>
              <a:rPr lang="en-US" dirty="0" smtClean="0"/>
              <a:t>layer</a:t>
            </a:r>
          </a:p>
          <a:p>
            <a:r>
              <a:rPr lang="en-US" dirty="0"/>
              <a:t>IPSec </a:t>
            </a:r>
            <a:r>
              <a:rPr lang="en-US" dirty="0" smtClean="0"/>
              <a:t>helps create </a:t>
            </a:r>
            <a:r>
              <a:rPr lang="en-US" dirty="0"/>
              <a:t>authenticated and confidential packets for the IP layer.</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SSL Record Protocol Operation</a:t>
            </a:r>
            <a:endParaRPr lang="en-AU" altLang="en-US"/>
          </a:p>
        </p:txBody>
      </p:sp>
      <p:pic>
        <p:nvPicPr>
          <p:cNvPr id="79878" name="Picture 6" descr="Ch17. SSL Protocol O#1A558B.pdf                                00156198  Mnementh                      BEAE7A2F:"/>
          <p:cNvPicPr>
            <a:picLocks noChangeAspect="1" noChangeArrowheads="1"/>
          </p:cNvPicPr>
          <p:nvPr/>
        </p:nvPicPr>
        <p:blipFill>
          <a:blip r:embed="rId3">
            <a:extLst>
              <a:ext uri="{28A0092B-C50C-407E-A947-70E740481C1C}">
                <a14:useLocalDpi xmlns:a14="http://schemas.microsoft.com/office/drawing/2010/main" val="0"/>
              </a:ext>
            </a:extLst>
          </a:blip>
          <a:srcRect t="9265" b="18529"/>
          <a:stretch>
            <a:fillRect/>
          </a:stretch>
        </p:blipFill>
        <p:spPr bwMode="auto">
          <a:xfrm>
            <a:off x="533400" y="1905000"/>
            <a:ext cx="8043863" cy="4487863"/>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3500839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4000"/>
              <a:t>SSL Change Cipher Spec Protocol</a:t>
            </a:r>
            <a:endParaRPr lang="en-AU" altLang="en-US" sz="4000"/>
          </a:p>
        </p:txBody>
      </p:sp>
      <p:sp>
        <p:nvSpPr>
          <p:cNvPr id="54275" name="Rectangle 3"/>
          <p:cNvSpPr>
            <a:spLocks noGrp="1" noChangeArrowheads="1"/>
          </p:cNvSpPr>
          <p:nvPr>
            <p:ph type="body" idx="1"/>
          </p:nvPr>
        </p:nvSpPr>
        <p:spPr/>
        <p:txBody>
          <a:bodyPr/>
          <a:lstStyle/>
          <a:p>
            <a:r>
              <a:rPr lang="en-US" altLang="en-US"/>
              <a:t>one of 3 SSL specific protocols which use the SSL Record protocol</a:t>
            </a:r>
          </a:p>
          <a:p>
            <a:r>
              <a:rPr lang="en-US" altLang="en-US"/>
              <a:t>a single message</a:t>
            </a:r>
          </a:p>
          <a:p>
            <a:r>
              <a:rPr lang="en-US" altLang="en-US"/>
              <a:t>causes pending state to become current</a:t>
            </a:r>
          </a:p>
          <a:p>
            <a:r>
              <a:rPr lang="en-US" altLang="en-US"/>
              <a:t>hence updating the cipher suite in use</a:t>
            </a:r>
            <a:endParaRPr lang="en-AU" altLang="en-US"/>
          </a:p>
        </p:txBody>
      </p:sp>
    </p:spTree>
    <p:extLst>
      <p:ext uri="{BB962C8B-B14F-4D97-AF65-F5344CB8AC3E}">
        <p14:creationId xmlns:p14="http://schemas.microsoft.com/office/powerpoint/2010/main" val="2171091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SSL Alert Protocol</a:t>
            </a:r>
            <a:endParaRPr lang="en-AU" altLang="en-US"/>
          </a:p>
        </p:txBody>
      </p:sp>
      <p:sp>
        <p:nvSpPr>
          <p:cNvPr id="55299" name="Rectangle 3"/>
          <p:cNvSpPr>
            <a:spLocks noGrp="1" noChangeArrowheads="1"/>
          </p:cNvSpPr>
          <p:nvPr>
            <p:ph type="body" idx="1"/>
          </p:nvPr>
        </p:nvSpPr>
        <p:spPr>
          <a:xfrm>
            <a:off x="457200" y="1447800"/>
            <a:ext cx="8229600" cy="5029200"/>
          </a:xfrm>
        </p:spPr>
        <p:txBody>
          <a:bodyPr/>
          <a:lstStyle/>
          <a:p>
            <a:r>
              <a:rPr lang="en-US" altLang="en-US" sz="2800"/>
              <a:t>conveys SSL-related alerts to peer entity</a:t>
            </a:r>
          </a:p>
          <a:p>
            <a:r>
              <a:rPr lang="en-US" altLang="en-US" sz="2800"/>
              <a:t>severity</a:t>
            </a:r>
          </a:p>
          <a:p>
            <a:pPr lvl="2"/>
            <a:r>
              <a:rPr lang="en-US" altLang="en-US"/>
              <a:t>warning or fatal</a:t>
            </a:r>
          </a:p>
          <a:p>
            <a:r>
              <a:rPr lang="en-US" altLang="en-US" sz="2800"/>
              <a:t>specific alert</a:t>
            </a:r>
          </a:p>
          <a:p>
            <a:pPr lvl="2"/>
            <a:r>
              <a:rPr lang="en-AU" altLang="en-US"/>
              <a:t>fatal: unexpected message, bad record mac, decompression failure, handshake failure, illegal parameter</a:t>
            </a:r>
          </a:p>
          <a:p>
            <a:pPr lvl="2"/>
            <a:r>
              <a:rPr lang="en-AU" altLang="en-US"/>
              <a:t>warning: close notify, no certificate, bad certificate, unsupported certificate, certificate revoked, certificate expired, certificate unknown</a:t>
            </a:r>
          </a:p>
          <a:p>
            <a:r>
              <a:rPr lang="en-US" altLang="en-US" sz="2800"/>
              <a:t>compressed &amp; encrypted like all SSL data</a:t>
            </a:r>
          </a:p>
        </p:txBody>
      </p:sp>
    </p:spTree>
    <p:extLst>
      <p:ext uri="{BB962C8B-B14F-4D97-AF65-F5344CB8AC3E}">
        <p14:creationId xmlns:p14="http://schemas.microsoft.com/office/powerpoint/2010/main" val="2343853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SSL Handshake Protocol</a:t>
            </a:r>
            <a:endParaRPr lang="en-AU" altLang="en-US"/>
          </a:p>
        </p:txBody>
      </p:sp>
      <p:sp>
        <p:nvSpPr>
          <p:cNvPr id="56323" name="Rectangle 3"/>
          <p:cNvSpPr>
            <a:spLocks noGrp="1" noChangeArrowheads="1"/>
          </p:cNvSpPr>
          <p:nvPr>
            <p:ph type="body" idx="1"/>
          </p:nvPr>
        </p:nvSpPr>
        <p:spPr>
          <a:xfrm>
            <a:off x="457200" y="1447800"/>
            <a:ext cx="8458200" cy="4800600"/>
          </a:xfrm>
        </p:spPr>
        <p:txBody>
          <a:bodyPr/>
          <a:lstStyle/>
          <a:p>
            <a:pPr marL="609600" indent="-609600"/>
            <a:r>
              <a:rPr lang="en-AU" altLang="en-US"/>
              <a:t>allows server &amp; client to:</a:t>
            </a:r>
          </a:p>
          <a:p>
            <a:pPr marL="990600" lvl="1" indent="-533400"/>
            <a:r>
              <a:rPr lang="en-AU" altLang="en-US"/>
              <a:t>authenticate each other</a:t>
            </a:r>
          </a:p>
          <a:p>
            <a:pPr marL="990600" lvl="1" indent="-533400"/>
            <a:r>
              <a:rPr lang="en-AU" altLang="en-US"/>
              <a:t>to negotiate encryption &amp; MAC algorithms</a:t>
            </a:r>
          </a:p>
          <a:p>
            <a:pPr marL="990600" lvl="1" indent="-533400"/>
            <a:r>
              <a:rPr lang="en-AU" altLang="en-US"/>
              <a:t>to negotiate cryptographic keys to be used</a:t>
            </a:r>
          </a:p>
          <a:p>
            <a:pPr marL="609600" indent="-609600"/>
            <a:r>
              <a:rPr lang="en-US" altLang="en-US"/>
              <a:t>comprises a series of messages in phases</a:t>
            </a:r>
          </a:p>
          <a:p>
            <a:pPr marL="990600" lvl="1" indent="-533400">
              <a:buFont typeface="Times" panose="02020603050405020304" pitchFamily="18" charset="0"/>
              <a:buAutoNum type="arabicPeriod"/>
            </a:pPr>
            <a:r>
              <a:rPr lang="en-AU" altLang="en-US"/>
              <a:t>Establish Security Capabilities</a:t>
            </a:r>
          </a:p>
          <a:p>
            <a:pPr marL="990600" lvl="1" indent="-533400">
              <a:buFont typeface="Times" panose="02020603050405020304" pitchFamily="18" charset="0"/>
              <a:buAutoNum type="arabicPeriod"/>
            </a:pPr>
            <a:r>
              <a:rPr lang="en-AU" altLang="en-US"/>
              <a:t>Server Authentication and Key Exchange</a:t>
            </a:r>
          </a:p>
          <a:p>
            <a:pPr marL="990600" lvl="1" indent="-533400">
              <a:buFont typeface="Times" panose="02020603050405020304" pitchFamily="18" charset="0"/>
              <a:buAutoNum type="arabicPeriod"/>
            </a:pPr>
            <a:r>
              <a:rPr lang="en-AU" altLang="en-US"/>
              <a:t>Client Authentication and Key Exchange</a:t>
            </a:r>
          </a:p>
          <a:p>
            <a:pPr marL="990600" lvl="1" indent="-533400">
              <a:buFont typeface="Times" panose="02020603050405020304" pitchFamily="18" charset="0"/>
              <a:buAutoNum type="arabicPeriod"/>
            </a:pPr>
            <a:r>
              <a:rPr lang="en-AU" altLang="en-US"/>
              <a:t>Finish</a:t>
            </a:r>
          </a:p>
        </p:txBody>
      </p:sp>
    </p:spTree>
    <p:extLst>
      <p:ext uri="{BB962C8B-B14F-4D97-AF65-F5344CB8AC3E}">
        <p14:creationId xmlns:p14="http://schemas.microsoft.com/office/powerpoint/2010/main" val="2365265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SSL Handshake Protocol</a:t>
            </a:r>
            <a:endParaRPr lang="en-AU" altLang="en-US"/>
          </a:p>
        </p:txBody>
      </p:sp>
      <p:pic>
        <p:nvPicPr>
          <p:cNvPr id="57349" name="Picture 5" descr="Ch17. SSL Handshake.pdf                                        00156198  Mnementh                      BEAE7A2F:"/>
          <p:cNvPicPr>
            <a:picLocks noChangeAspect="1" noChangeArrowheads="1"/>
          </p:cNvPicPr>
          <p:nvPr/>
        </p:nvPicPr>
        <p:blipFill>
          <a:blip r:embed="rId3">
            <a:extLst>
              <a:ext uri="{28A0092B-C50C-407E-A947-70E740481C1C}">
                <a14:useLocalDpi xmlns:a14="http://schemas.microsoft.com/office/drawing/2010/main" val="0"/>
              </a:ext>
            </a:extLst>
          </a:blip>
          <a:srcRect t="3580" b="10739"/>
          <a:stretch>
            <a:fillRect/>
          </a:stretch>
        </p:blipFill>
        <p:spPr bwMode="auto">
          <a:xfrm>
            <a:off x="619178" y="1066800"/>
            <a:ext cx="7229421" cy="5562600"/>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3301522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TLS (Transport Layer Security)</a:t>
            </a:r>
            <a:endParaRPr lang="en-AU" altLang="en-US"/>
          </a:p>
        </p:txBody>
      </p:sp>
      <p:sp>
        <p:nvSpPr>
          <p:cNvPr id="59395" name="Rectangle 3"/>
          <p:cNvSpPr>
            <a:spLocks noGrp="1" noChangeArrowheads="1"/>
          </p:cNvSpPr>
          <p:nvPr>
            <p:ph type="body" idx="1"/>
          </p:nvPr>
        </p:nvSpPr>
        <p:spPr/>
        <p:txBody>
          <a:bodyPr/>
          <a:lstStyle/>
          <a:p>
            <a:pPr>
              <a:lnSpc>
                <a:spcPct val="90000"/>
              </a:lnSpc>
            </a:pPr>
            <a:r>
              <a:rPr lang="en-US" altLang="en-US"/>
              <a:t>IETF standard RFC 2246 similar to SSLv3</a:t>
            </a:r>
          </a:p>
          <a:p>
            <a:pPr>
              <a:lnSpc>
                <a:spcPct val="90000"/>
              </a:lnSpc>
            </a:pPr>
            <a:r>
              <a:rPr lang="en-US" altLang="en-US"/>
              <a:t>with minor differences</a:t>
            </a:r>
          </a:p>
          <a:p>
            <a:pPr lvl="1">
              <a:lnSpc>
                <a:spcPct val="90000"/>
              </a:lnSpc>
            </a:pPr>
            <a:r>
              <a:rPr lang="en-US" altLang="en-US"/>
              <a:t>in record format version number</a:t>
            </a:r>
          </a:p>
          <a:p>
            <a:pPr lvl="1">
              <a:lnSpc>
                <a:spcPct val="90000"/>
              </a:lnSpc>
            </a:pPr>
            <a:r>
              <a:rPr lang="en-US" altLang="en-US"/>
              <a:t>uses HMAC for MAC</a:t>
            </a:r>
          </a:p>
          <a:p>
            <a:pPr lvl="1">
              <a:lnSpc>
                <a:spcPct val="90000"/>
              </a:lnSpc>
            </a:pPr>
            <a:r>
              <a:rPr lang="en-US" altLang="en-US"/>
              <a:t>a pseudo-random function expands secrets</a:t>
            </a:r>
          </a:p>
          <a:p>
            <a:pPr lvl="1">
              <a:lnSpc>
                <a:spcPct val="90000"/>
              </a:lnSpc>
            </a:pPr>
            <a:r>
              <a:rPr lang="en-US" altLang="en-US"/>
              <a:t>has additional alert codes</a:t>
            </a:r>
          </a:p>
          <a:p>
            <a:pPr lvl="1">
              <a:lnSpc>
                <a:spcPct val="90000"/>
              </a:lnSpc>
            </a:pPr>
            <a:r>
              <a:rPr lang="en-US" altLang="en-US"/>
              <a:t>some changes in supported ciphers</a:t>
            </a:r>
          </a:p>
          <a:p>
            <a:pPr lvl="1">
              <a:lnSpc>
                <a:spcPct val="90000"/>
              </a:lnSpc>
            </a:pPr>
            <a:r>
              <a:rPr lang="en-US" altLang="en-US"/>
              <a:t>changes in certificate types &amp; negotiations</a:t>
            </a:r>
          </a:p>
          <a:p>
            <a:pPr lvl="1">
              <a:lnSpc>
                <a:spcPct val="90000"/>
              </a:lnSpc>
            </a:pPr>
            <a:r>
              <a:rPr lang="en-US" altLang="en-US"/>
              <a:t>changes in crypto computations &amp; padding</a:t>
            </a:r>
            <a:endParaRPr lang="en-AU" altLang="en-US"/>
          </a:p>
        </p:txBody>
      </p:sp>
    </p:spTree>
    <p:extLst>
      <p:ext uri="{BB962C8B-B14F-4D97-AF65-F5344CB8AC3E}">
        <p14:creationId xmlns:p14="http://schemas.microsoft.com/office/powerpoint/2010/main" val="789445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4000"/>
              <a:t>Secure Electronic Transactions (SET)</a:t>
            </a:r>
            <a:endParaRPr lang="en-AU" altLang="en-US" sz="4000"/>
          </a:p>
        </p:txBody>
      </p:sp>
      <p:sp>
        <p:nvSpPr>
          <p:cNvPr id="60419" name="Rectangle 3"/>
          <p:cNvSpPr>
            <a:spLocks noGrp="1" noChangeArrowheads="1"/>
          </p:cNvSpPr>
          <p:nvPr>
            <p:ph type="body" idx="1"/>
          </p:nvPr>
        </p:nvSpPr>
        <p:spPr/>
        <p:txBody>
          <a:bodyPr/>
          <a:lstStyle/>
          <a:p>
            <a:r>
              <a:rPr lang="en-AU" altLang="en-US"/>
              <a:t>open encryption &amp; security specification</a:t>
            </a:r>
          </a:p>
          <a:p>
            <a:r>
              <a:rPr lang="en-AU" altLang="en-US"/>
              <a:t>to protect Internet credit card transactions</a:t>
            </a:r>
          </a:p>
          <a:p>
            <a:r>
              <a:rPr lang="en-US" altLang="en-US"/>
              <a:t>developed in 1996 by Mastercard, Visa etc</a:t>
            </a:r>
            <a:endParaRPr lang="en-AU" altLang="en-US"/>
          </a:p>
          <a:p>
            <a:r>
              <a:rPr lang="en-US" altLang="en-US"/>
              <a:t>not a payment system</a:t>
            </a:r>
          </a:p>
          <a:p>
            <a:r>
              <a:rPr lang="en-US" altLang="en-US"/>
              <a:t>rather </a:t>
            </a:r>
            <a:r>
              <a:rPr lang="en-AU" altLang="en-US"/>
              <a:t>a set of security protocols &amp; formats</a:t>
            </a:r>
          </a:p>
          <a:p>
            <a:pPr lvl="1"/>
            <a:r>
              <a:rPr lang="en-US" altLang="en-US"/>
              <a:t>secure communications amongst parties</a:t>
            </a:r>
          </a:p>
          <a:p>
            <a:pPr lvl="1"/>
            <a:r>
              <a:rPr lang="en-US" altLang="en-US"/>
              <a:t>trust from use of X.509v3 certificates</a:t>
            </a:r>
          </a:p>
          <a:p>
            <a:pPr lvl="1"/>
            <a:r>
              <a:rPr lang="en-US" altLang="en-US"/>
              <a:t>privacy by restricted info to those who need it</a:t>
            </a:r>
            <a:endParaRPr lang="en-AU" altLang="en-US"/>
          </a:p>
        </p:txBody>
      </p:sp>
    </p:spTree>
    <p:extLst>
      <p:ext uri="{BB962C8B-B14F-4D97-AF65-F5344CB8AC3E}">
        <p14:creationId xmlns:p14="http://schemas.microsoft.com/office/powerpoint/2010/main" val="232699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SET Components</a:t>
            </a:r>
            <a:endParaRPr lang="en-AU" altLang="en-US"/>
          </a:p>
        </p:txBody>
      </p:sp>
      <p:pic>
        <p:nvPicPr>
          <p:cNvPr id="61443"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noFill/>
          <a:extLst>
            <a:ext uri="{909E8E84-426E-40DD-AFC4-6F175D3DCCD1}">
              <a14:hiddenFill xmlns:a14="http://schemas.microsoft.com/office/drawing/2010/main">
                <a:solidFill>
                  <a:schemeClr val="accent1">
                    <a:alpha val="70000"/>
                  </a:schemeClr>
                </a:solidFill>
              </a14:hiddenFill>
            </a:ext>
          </a:extLst>
        </p:spPr>
      </p:pic>
    </p:spTree>
    <p:extLst>
      <p:ext uri="{BB962C8B-B14F-4D97-AF65-F5344CB8AC3E}">
        <p14:creationId xmlns:p14="http://schemas.microsoft.com/office/powerpoint/2010/main" val="2654321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SET Transaction</a:t>
            </a:r>
            <a:endParaRPr lang="en-AU" altLang="en-US"/>
          </a:p>
        </p:txBody>
      </p:sp>
      <p:sp>
        <p:nvSpPr>
          <p:cNvPr id="63491" name="Rectangle 3"/>
          <p:cNvSpPr>
            <a:spLocks noGrp="1" noChangeArrowheads="1"/>
          </p:cNvSpPr>
          <p:nvPr>
            <p:ph type="body" idx="1"/>
          </p:nvPr>
        </p:nvSpPr>
        <p:spPr/>
        <p:txBody>
          <a:bodyPr/>
          <a:lstStyle/>
          <a:p>
            <a:pPr marL="533400" indent="-533400">
              <a:lnSpc>
                <a:spcPct val="80000"/>
              </a:lnSpc>
              <a:buFontTx/>
              <a:buAutoNum type="arabicPeriod"/>
            </a:pPr>
            <a:r>
              <a:rPr lang="en-AU" altLang="en-US" sz="2800"/>
              <a:t>customer opens account</a:t>
            </a:r>
          </a:p>
          <a:p>
            <a:pPr marL="533400" indent="-533400">
              <a:lnSpc>
                <a:spcPct val="80000"/>
              </a:lnSpc>
              <a:buFontTx/>
              <a:buAutoNum type="arabicPeriod"/>
            </a:pPr>
            <a:r>
              <a:rPr lang="en-AU" altLang="en-US" sz="2800"/>
              <a:t>customer receives a certificate</a:t>
            </a:r>
          </a:p>
          <a:p>
            <a:pPr marL="533400" indent="-533400">
              <a:lnSpc>
                <a:spcPct val="80000"/>
              </a:lnSpc>
              <a:buFontTx/>
              <a:buAutoNum type="arabicPeriod"/>
            </a:pPr>
            <a:r>
              <a:rPr lang="en-AU" altLang="en-US" sz="2800"/>
              <a:t>merchants have their own certificates</a:t>
            </a:r>
          </a:p>
          <a:p>
            <a:pPr marL="533400" indent="-533400">
              <a:lnSpc>
                <a:spcPct val="80000"/>
              </a:lnSpc>
              <a:buFontTx/>
              <a:buAutoNum type="arabicPeriod"/>
            </a:pPr>
            <a:r>
              <a:rPr lang="en-AU" altLang="en-US" sz="2800"/>
              <a:t>customer places an order</a:t>
            </a:r>
          </a:p>
          <a:p>
            <a:pPr marL="533400" indent="-533400">
              <a:lnSpc>
                <a:spcPct val="80000"/>
              </a:lnSpc>
              <a:buFontTx/>
              <a:buAutoNum type="arabicPeriod"/>
            </a:pPr>
            <a:r>
              <a:rPr lang="en-AU" altLang="en-US" sz="2800"/>
              <a:t>merchant is verified</a:t>
            </a:r>
          </a:p>
          <a:p>
            <a:pPr marL="533400" indent="-533400">
              <a:lnSpc>
                <a:spcPct val="80000"/>
              </a:lnSpc>
              <a:buFontTx/>
              <a:buAutoNum type="arabicPeriod"/>
            </a:pPr>
            <a:r>
              <a:rPr lang="en-AU" altLang="en-US" sz="2800"/>
              <a:t>order and payment are sent</a:t>
            </a:r>
          </a:p>
          <a:p>
            <a:pPr marL="533400" indent="-533400">
              <a:lnSpc>
                <a:spcPct val="80000"/>
              </a:lnSpc>
              <a:buFontTx/>
              <a:buAutoNum type="arabicPeriod"/>
            </a:pPr>
            <a:r>
              <a:rPr lang="en-AU" altLang="en-US" sz="2800"/>
              <a:t>merchant requests payment authorization</a:t>
            </a:r>
          </a:p>
          <a:p>
            <a:pPr marL="533400" indent="-533400">
              <a:lnSpc>
                <a:spcPct val="80000"/>
              </a:lnSpc>
              <a:buFontTx/>
              <a:buAutoNum type="arabicPeriod"/>
            </a:pPr>
            <a:r>
              <a:rPr lang="en-AU" altLang="en-US" sz="2800"/>
              <a:t>merchant confirms order</a:t>
            </a:r>
          </a:p>
          <a:p>
            <a:pPr marL="533400" indent="-533400">
              <a:lnSpc>
                <a:spcPct val="80000"/>
              </a:lnSpc>
              <a:buFontTx/>
              <a:buAutoNum type="arabicPeriod"/>
            </a:pPr>
            <a:r>
              <a:rPr lang="en-AU" altLang="en-US" sz="2800"/>
              <a:t>merchant provides goods or service</a:t>
            </a:r>
          </a:p>
          <a:p>
            <a:pPr marL="533400" indent="-533400">
              <a:lnSpc>
                <a:spcPct val="80000"/>
              </a:lnSpc>
              <a:buFontTx/>
              <a:buAutoNum type="arabicPeriod"/>
            </a:pPr>
            <a:r>
              <a:rPr lang="en-AU" altLang="en-US" sz="2800"/>
              <a:t>merchant requests payment</a:t>
            </a:r>
          </a:p>
        </p:txBody>
      </p:sp>
    </p:spTree>
    <p:extLst>
      <p:ext uri="{BB962C8B-B14F-4D97-AF65-F5344CB8AC3E}">
        <p14:creationId xmlns:p14="http://schemas.microsoft.com/office/powerpoint/2010/main" val="2365654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Dual Signature</a:t>
            </a:r>
            <a:endParaRPr lang="en-AU" altLang="en-US"/>
          </a:p>
        </p:txBody>
      </p:sp>
      <p:sp>
        <p:nvSpPr>
          <p:cNvPr id="65539" name="Rectangle 3"/>
          <p:cNvSpPr>
            <a:spLocks noGrp="1" noChangeArrowheads="1"/>
          </p:cNvSpPr>
          <p:nvPr>
            <p:ph type="body" idx="1"/>
          </p:nvPr>
        </p:nvSpPr>
        <p:spPr/>
        <p:txBody>
          <a:bodyPr/>
          <a:lstStyle/>
          <a:p>
            <a:r>
              <a:rPr lang="en-US" altLang="en-US" dirty="0"/>
              <a:t>customer creates dual messages</a:t>
            </a:r>
          </a:p>
          <a:p>
            <a:pPr lvl="1"/>
            <a:r>
              <a:rPr lang="en-US" altLang="en-US" dirty="0"/>
              <a:t>order information (OI) for merchant</a:t>
            </a:r>
          </a:p>
          <a:p>
            <a:pPr lvl="1"/>
            <a:r>
              <a:rPr lang="en-US" altLang="en-US" dirty="0"/>
              <a:t>payment information (PI) for bank</a:t>
            </a:r>
          </a:p>
          <a:p>
            <a:r>
              <a:rPr lang="en-US" altLang="en-US" dirty="0"/>
              <a:t>neither party needs details of other</a:t>
            </a:r>
          </a:p>
          <a:p>
            <a:r>
              <a:rPr lang="en-US" altLang="en-US" dirty="0"/>
              <a:t>but </a:t>
            </a:r>
            <a:r>
              <a:rPr lang="en-US" altLang="en-US" b="1" dirty="0"/>
              <a:t>must</a:t>
            </a:r>
            <a:r>
              <a:rPr lang="en-US" altLang="en-US" dirty="0"/>
              <a:t> know they are linked</a:t>
            </a:r>
          </a:p>
          <a:p>
            <a:r>
              <a:rPr lang="en-US" altLang="en-US" dirty="0"/>
              <a:t>use a dual signature for this</a:t>
            </a:r>
          </a:p>
          <a:p>
            <a:pPr lvl="1"/>
            <a:r>
              <a:rPr lang="en-US" altLang="en-US" dirty="0"/>
              <a:t>signed concatenated hashes of OI &amp; PI</a:t>
            </a:r>
          </a:p>
          <a:p>
            <a:pPr lvl="2">
              <a:buFontTx/>
              <a:buNone/>
            </a:pPr>
            <a:r>
              <a:rPr lang="en-US" altLang="en-US" dirty="0">
                <a:latin typeface="Courier New" panose="02070309020205020404" pitchFamily="49" charset="0"/>
              </a:rPr>
              <a:t>DS=E(</a:t>
            </a:r>
            <a:r>
              <a:rPr lang="en-US" altLang="en-US" dirty="0" err="1">
                <a:latin typeface="Courier New" panose="02070309020205020404" pitchFamily="49" charset="0"/>
              </a:rPr>
              <a:t>PR</a:t>
            </a:r>
            <a:r>
              <a:rPr lang="en-US" altLang="en-US" baseline="-25000" dirty="0" err="1">
                <a:latin typeface="Courier New" panose="02070309020205020404" pitchFamily="49" charset="0"/>
              </a:rPr>
              <a:t>c</a:t>
            </a:r>
            <a:r>
              <a:rPr lang="en-US" altLang="en-US" dirty="0">
                <a:latin typeface="Courier New" panose="02070309020205020404" pitchFamily="49" charset="0"/>
              </a:rPr>
              <a:t>, [H(H(PI)||H(OI))])</a:t>
            </a:r>
            <a:endParaRPr lang="en-AU" altLang="en-US" dirty="0">
              <a:latin typeface="Helvetica" panose="020B0604020202020204" pitchFamily="34" charset="0"/>
            </a:endParaRPr>
          </a:p>
        </p:txBody>
      </p:sp>
    </p:spTree>
    <p:extLst>
      <p:ext uri="{BB962C8B-B14F-4D97-AF65-F5344CB8AC3E}">
        <p14:creationId xmlns:p14="http://schemas.microsoft.com/office/powerpoint/2010/main" val="228936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t>TCP/IP Protocol Suite</a:t>
            </a:r>
          </a:p>
        </p:txBody>
      </p:sp>
      <p:sp>
        <p:nvSpPr>
          <p:cNvPr id="6" name="Slide Number Placeholder 2"/>
          <p:cNvSpPr>
            <a:spLocks noGrp="1"/>
          </p:cNvSpPr>
          <p:nvPr>
            <p:ph type="sldNum" sz="quarter" idx="12"/>
          </p:nvPr>
        </p:nvSpPr>
        <p:spPr/>
        <p:txBody>
          <a:bodyPr/>
          <a:lstStyle/>
          <a:p>
            <a:fld id="{AC097B26-CEF1-4232-B0B8-E348464CC5EE}" type="slidenum">
              <a:rPr lang="en-US"/>
              <a:pPr/>
              <a:t>4</a:t>
            </a:fld>
            <a:endParaRPr lang="en-US"/>
          </a:p>
        </p:txBody>
      </p:sp>
      <p:sp>
        <p:nvSpPr>
          <p:cNvPr id="763906" name="Text Box 2"/>
          <p:cNvSpPr txBox="1">
            <a:spLocks noChangeArrowheads="1"/>
          </p:cNvSpPr>
          <p:nvPr/>
        </p:nvSpPr>
        <p:spPr bwMode="auto">
          <a:xfrm>
            <a:off x="228600" y="152400"/>
            <a:ext cx="5468938" cy="579438"/>
          </a:xfrm>
          <a:prstGeom prst="rect">
            <a:avLst/>
          </a:prstGeom>
          <a:noFill/>
          <a:ln w="9525">
            <a:noFill/>
            <a:miter lim="800000"/>
            <a:headEnd/>
            <a:tailEnd/>
          </a:ln>
          <a:effectLst/>
        </p:spPr>
        <p:txBody>
          <a:bodyPr wrap="none">
            <a:spAutoFit/>
          </a:bodyPr>
          <a:lstStyle/>
          <a:p>
            <a:r>
              <a:rPr lang="en-US" sz="3200" i="1">
                <a:solidFill>
                  <a:schemeClr val="hlink"/>
                </a:solidFill>
                <a:effectLst>
                  <a:outerShdw blurRad="38100" dist="38100" dir="2700000" algn="tl">
                    <a:srgbClr val="000000"/>
                  </a:outerShdw>
                </a:effectLst>
                <a:latin typeface="Times" pitchFamily="18" charset="0"/>
              </a:rPr>
              <a:t>Topics Discussed in the Section</a:t>
            </a:r>
          </a:p>
        </p:txBody>
      </p:sp>
      <p:sp>
        <p:nvSpPr>
          <p:cNvPr id="763907" name="Text Box 3"/>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en-US">
              <a:latin typeface="Times New Roman" charset="0"/>
            </a:endParaRPr>
          </a:p>
        </p:txBody>
      </p:sp>
      <p:sp>
        <p:nvSpPr>
          <p:cNvPr id="763908" name="Rectangle 4"/>
          <p:cNvSpPr>
            <a:spLocks noChangeArrowheads="1"/>
          </p:cNvSpPr>
          <p:nvPr/>
        </p:nvSpPr>
        <p:spPr bwMode="auto">
          <a:xfrm>
            <a:off x="304800" y="838200"/>
            <a:ext cx="8382000" cy="2860675"/>
          </a:xfrm>
          <a:prstGeom prst="rect">
            <a:avLst/>
          </a:prstGeom>
          <a:noFill/>
          <a:ln w="9525">
            <a:noFill/>
            <a:miter lim="800000"/>
            <a:headEnd/>
            <a:tailEnd/>
          </a:ln>
          <a:effectLst/>
        </p:spPr>
        <p:txBody>
          <a:bodyPr>
            <a:spAutoFit/>
          </a:bodyPr>
          <a:lstStyle/>
          <a:p>
            <a:pPr>
              <a:spcBef>
                <a:spcPct val="5000"/>
              </a:spcBef>
              <a:spcAft>
                <a:spcPct val="5000"/>
              </a:spcAft>
              <a:buClr>
                <a:schemeClr val="tx1"/>
              </a:buClr>
              <a:buSzPct val="117000"/>
              <a:buFont typeface="Wingdings" pitchFamily="2" charset="2"/>
              <a:buChar char="ü"/>
            </a:pPr>
            <a:r>
              <a:rPr lang="en-US" sz="2800">
                <a:solidFill>
                  <a:srgbClr val="0033CC"/>
                </a:solidFill>
                <a:latin typeface="Times New Roman" charset="0"/>
              </a:rPr>
              <a:t> Two Modes</a:t>
            </a:r>
          </a:p>
          <a:p>
            <a:pPr>
              <a:spcBef>
                <a:spcPct val="5000"/>
              </a:spcBef>
              <a:spcAft>
                <a:spcPct val="5000"/>
              </a:spcAft>
              <a:buClr>
                <a:schemeClr val="tx1"/>
              </a:buClr>
              <a:buSzPct val="117000"/>
              <a:buFont typeface="Wingdings" pitchFamily="2" charset="2"/>
              <a:buChar char="ü"/>
            </a:pPr>
            <a:r>
              <a:rPr lang="en-US" sz="2800">
                <a:solidFill>
                  <a:srgbClr val="0033CC"/>
                </a:solidFill>
                <a:latin typeface="Times New Roman" charset="0"/>
              </a:rPr>
              <a:t> Two Security Protocols</a:t>
            </a:r>
          </a:p>
          <a:p>
            <a:pPr>
              <a:spcBef>
                <a:spcPct val="5000"/>
              </a:spcBef>
              <a:spcAft>
                <a:spcPct val="5000"/>
              </a:spcAft>
              <a:buClr>
                <a:schemeClr val="tx1"/>
              </a:buClr>
              <a:buSzPct val="117000"/>
              <a:buFont typeface="Wingdings" pitchFamily="2" charset="2"/>
              <a:buChar char="ü"/>
            </a:pPr>
            <a:r>
              <a:rPr lang="en-US" sz="2800">
                <a:solidFill>
                  <a:srgbClr val="0033CC"/>
                </a:solidFill>
                <a:latin typeface="Times New Roman" charset="0"/>
              </a:rPr>
              <a:t> Services Provided by IPSec </a:t>
            </a:r>
          </a:p>
          <a:p>
            <a:pPr>
              <a:spcBef>
                <a:spcPct val="5000"/>
              </a:spcBef>
              <a:spcAft>
                <a:spcPct val="5000"/>
              </a:spcAft>
              <a:buClr>
                <a:schemeClr val="tx1"/>
              </a:buClr>
              <a:buSzPct val="117000"/>
              <a:buFont typeface="Wingdings" pitchFamily="2" charset="2"/>
              <a:buChar char="ü"/>
            </a:pPr>
            <a:r>
              <a:rPr lang="en-US" sz="2800">
                <a:solidFill>
                  <a:srgbClr val="0033CC"/>
                </a:solidFill>
                <a:latin typeface="Times New Roman" charset="0"/>
              </a:rPr>
              <a:t> Security Association</a:t>
            </a:r>
          </a:p>
          <a:p>
            <a:pPr>
              <a:spcBef>
                <a:spcPct val="5000"/>
              </a:spcBef>
              <a:spcAft>
                <a:spcPct val="5000"/>
              </a:spcAft>
              <a:buClr>
                <a:schemeClr val="tx1"/>
              </a:buClr>
              <a:buSzPct val="117000"/>
              <a:buFont typeface="Wingdings" pitchFamily="2" charset="2"/>
              <a:buChar char="ü"/>
            </a:pPr>
            <a:r>
              <a:rPr lang="en-US" sz="2800">
                <a:solidFill>
                  <a:srgbClr val="0033CC"/>
                </a:solidFill>
                <a:latin typeface="Times New Roman" charset="0"/>
              </a:rPr>
              <a:t> Internet Key Exchange (IKE)</a:t>
            </a:r>
          </a:p>
          <a:p>
            <a:pPr>
              <a:spcBef>
                <a:spcPct val="5000"/>
              </a:spcBef>
              <a:spcAft>
                <a:spcPct val="5000"/>
              </a:spcAft>
              <a:buClr>
                <a:schemeClr val="tx1"/>
              </a:buClr>
              <a:buSzPct val="117000"/>
              <a:buFont typeface="Wingdings" pitchFamily="2" charset="2"/>
              <a:buChar char="ü"/>
            </a:pPr>
            <a:r>
              <a:rPr lang="en-US" sz="2800">
                <a:solidFill>
                  <a:srgbClr val="0033CC"/>
                </a:solidFill>
                <a:latin typeface="Times New Roman" charset="0"/>
              </a:rPr>
              <a:t> Virtual Private Network (VPN)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3908"/>
                                        </p:tgtEl>
                                        <p:attrNameLst>
                                          <p:attrName>style.visibility</p:attrName>
                                        </p:attrNameLst>
                                      </p:cBhvr>
                                      <p:to>
                                        <p:strVal val="visible"/>
                                      </p:to>
                                    </p:set>
                                    <p:animEffect transition="in" filter="wipe(up)">
                                      <p:cBhvr>
                                        <p:cTn id="7" dur="5000"/>
                                        <p:tgtEl>
                                          <p:spTgt spid="76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SET Purchase Request</a:t>
            </a:r>
            <a:endParaRPr lang="en-AU" altLang="en-US"/>
          </a:p>
        </p:txBody>
      </p:sp>
      <p:sp>
        <p:nvSpPr>
          <p:cNvPr id="81924" name="Rectangle 4"/>
          <p:cNvSpPr>
            <a:spLocks noGrp="1" noChangeArrowheads="1"/>
          </p:cNvSpPr>
          <p:nvPr>
            <p:ph type="body" idx="1"/>
          </p:nvPr>
        </p:nvSpPr>
        <p:spPr/>
        <p:txBody>
          <a:bodyPr/>
          <a:lstStyle/>
          <a:p>
            <a:pPr marL="609600" indent="-609600"/>
            <a:r>
              <a:rPr lang="en-US" altLang="en-US" dirty="0">
                <a:latin typeface="Times-Roman" charset="0"/>
              </a:rPr>
              <a:t>SET purchase request exchange consists of four messages</a:t>
            </a:r>
          </a:p>
          <a:p>
            <a:pPr marL="990600" lvl="1" indent="-533400">
              <a:buFont typeface="Times" panose="02020603050405020304" pitchFamily="18" charset="0"/>
              <a:buAutoNum type="arabicPeriod"/>
            </a:pPr>
            <a:r>
              <a:rPr lang="en-US" altLang="en-US" dirty="0">
                <a:latin typeface="Times-Roman" charset="0"/>
              </a:rPr>
              <a:t>Initiate Request - get certificates</a:t>
            </a:r>
          </a:p>
          <a:p>
            <a:pPr marL="990600" lvl="1" indent="-533400">
              <a:buFont typeface="Times" panose="02020603050405020304" pitchFamily="18" charset="0"/>
              <a:buAutoNum type="arabicPeriod"/>
            </a:pPr>
            <a:r>
              <a:rPr lang="en-US" altLang="en-US" dirty="0">
                <a:latin typeface="Times-Roman" charset="0"/>
              </a:rPr>
              <a:t>Initiate Response - signed response</a:t>
            </a:r>
          </a:p>
          <a:p>
            <a:pPr marL="990600" lvl="1" indent="-533400">
              <a:buFont typeface="Times" panose="02020603050405020304" pitchFamily="18" charset="0"/>
              <a:buAutoNum type="arabicPeriod"/>
            </a:pPr>
            <a:r>
              <a:rPr lang="en-US" altLang="en-US" dirty="0">
                <a:latin typeface="Times-Roman" charset="0"/>
              </a:rPr>
              <a:t>Purchase Request - of OI &amp; PI</a:t>
            </a:r>
          </a:p>
          <a:p>
            <a:pPr marL="990600" lvl="1" indent="-533400">
              <a:buFont typeface="Times" panose="02020603050405020304" pitchFamily="18" charset="0"/>
              <a:buAutoNum type="arabicPeriod"/>
            </a:pPr>
            <a:r>
              <a:rPr lang="en-US" altLang="en-US" dirty="0">
                <a:latin typeface="Times-Roman" charset="0"/>
              </a:rPr>
              <a:t>Purchase Response - </a:t>
            </a:r>
            <a:r>
              <a:rPr lang="en-US" altLang="en-US" dirty="0" err="1">
                <a:latin typeface="Times-Roman" charset="0"/>
              </a:rPr>
              <a:t>ack</a:t>
            </a:r>
            <a:r>
              <a:rPr lang="en-US" altLang="en-US" dirty="0">
                <a:latin typeface="Times-Roman" charset="0"/>
              </a:rPr>
              <a:t> order</a:t>
            </a:r>
          </a:p>
        </p:txBody>
      </p:sp>
    </p:spTree>
    <p:extLst>
      <p:ext uri="{BB962C8B-B14F-4D97-AF65-F5344CB8AC3E}">
        <p14:creationId xmlns:p14="http://schemas.microsoft.com/office/powerpoint/2010/main" val="3470689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Purchase Request – Customer</a:t>
            </a:r>
            <a:endParaRPr lang="en-AU" altLang="en-US"/>
          </a:p>
        </p:txBody>
      </p:sp>
      <p:pic>
        <p:nvPicPr>
          <p:cNvPr id="66565" name="Picture 5" descr="Ch17. SET Customer Action.pdf                                  00156198  Mnementh                      BEAE7A2F:"/>
          <p:cNvPicPr>
            <a:picLocks noChangeAspect="1" noChangeArrowheads="1"/>
          </p:cNvPicPr>
          <p:nvPr/>
        </p:nvPicPr>
        <p:blipFill>
          <a:blip r:embed="rId3">
            <a:extLst>
              <a:ext uri="{28A0092B-C50C-407E-A947-70E740481C1C}">
                <a14:useLocalDpi xmlns:a14="http://schemas.microsoft.com/office/drawing/2010/main" val="0"/>
              </a:ext>
            </a:extLst>
          </a:blip>
          <a:srcRect t="4633" b="13898"/>
          <a:stretch>
            <a:fillRect/>
          </a:stretch>
        </p:blipFill>
        <p:spPr bwMode="auto">
          <a:xfrm>
            <a:off x="838200" y="1828800"/>
            <a:ext cx="7539038" cy="4746625"/>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2683381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Purchase Request – Merchant</a:t>
            </a:r>
            <a:endParaRPr lang="en-AU" altLang="en-US"/>
          </a:p>
        </p:txBody>
      </p:sp>
      <p:sp>
        <p:nvSpPr>
          <p:cNvPr id="71683" name="Rectangle 3"/>
          <p:cNvSpPr>
            <a:spLocks noGrp="1" noChangeArrowheads="1"/>
          </p:cNvSpPr>
          <p:nvPr>
            <p:ph type="body" idx="1"/>
          </p:nvPr>
        </p:nvSpPr>
        <p:spPr/>
        <p:txBody>
          <a:bodyPr/>
          <a:lstStyle/>
          <a:p>
            <a:pPr marL="533400" indent="-533400">
              <a:lnSpc>
                <a:spcPct val="90000"/>
              </a:lnSpc>
              <a:buFontTx/>
              <a:buAutoNum type="arabicPeriod"/>
            </a:pPr>
            <a:r>
              <a:rPr lang="en-AU" altLang="en-US" sz="2800"/>
              <a:t>verifies cardholder certificates using CA sigs</a:t>
            </a:r>
          </a:p>
          <a:p>
            <a:pPr marL="533400" indent="-533400">
              <a:lnSpc>
                <a:spcPct val="90000"/>
              </a:lnSpc>
              <a:buFontTx/>
              <a:buAutoNum type="arabicPeriod"/>
            </a:pPr>
            <a:r>
              <a:rPr lang="en-AU" altLang="en-US" sz="2800"/>
              <a:t>verifies dual signature using customer's public signature key to ensure order has not been tampered with in transit &amp; that it was signed using cardholder's private signature key</a:t>
            </a:r>
          </a:p>
          <a:p>
            <a:pPr marL="533400" indent="-533400">
              <a:lnSpc>
                <a:spcPct val="90000"/>
              </a:lnSpc>
              <a:buFontTx/>
              <a:buAutoNum type="arabicPeriod"/>
            </a:pPr>
            <a:r>
              <a:rPr lang="en-AU" altLang="en-US" sz="2800"/>
              <a:t>processes order and forwards the payment information to the payment gateway for authorization (described later)</a:t>
            </a:r>
          </a:p>
          <a:p>
            <a:pPr marL="533400" indent="-533400">
              <a:lnSpc>
                <a:spcPct val="90000"/>
              </a:lnSpc>
              <a:buFontTx/>
              <a:buAutoNum type="arabicPeriod"/>
            </a:pPr>
            <a:r>
              <a:rPr lang="en-AU" altLang="en-US" sz="2800"/>
              <a:t>sends a purchase response to cardholder</a:t>
            </a:r>
          </a:p>
          <a:p>
            <a:pPr marL="533400" indent="-533400">
              <a:lnSpc>
                <a:spcPct val="90000"/>
              </a:lnSpc>
            </a:pPr>
            <a:endParaRPr lang="en-AU" altLang="en-US" sz="2800"/>
          </a:p>
        </p:txBody>
      </p:sp>
    </p:spTree>
    <p:extLst>
      <p:ext uri="{BB962C8B-B14F-4D97-AF65-F5344CB8AC3E}">
        <p14:creationId xmlns:p14="http://schemas.microsoft.com/office/powerpoint/2010/main" val="2565660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Purchase Request – Merchant</a:t>
            </a:r>
            <a:endParaRPr lang="en-AU" altLang="en-US"/>
          </a:p>
        </p:txBody>
      </p:sp>
      <p:pic>
        <p:nvPicPr>
          <p:cNvPr id="68613" name="Picture 5" descr="Ch17. SET Merchant Action.pdf                                  00156198  Mnementh                      BEAE7A2F:"/>
          <p:cNvPicPr>
            <a:picLocks noChangeAspect="1" noChangeArrowheads="1"/>
          </p:cNvPicPr>
          <p:nvPr/>
        </p:nvPicPr>
        <p:blipFill>
          <a:blip r:embed="rId3">
            <a:extLst>
              <a:ext uri="{28A0092B-C50C-407E-A947-70E740481C1C}">
                <a14:useLocalDpi xmlns:a14="http://schemas.microsoft.com/office/drawing/2010/main" val="0"/>
              </a:ext>
            </a:extLst>
          </a:blip>
          <a:srcRect t="4633" b="13898"/>
          <a:stretch>
            <a:fillRect/>
          </a:stretch>
        </p:blipFill>
        <p:spPr bwMode="auto">
          <a:xfrm>
            <a:off x="838200" y="1752600"/>
            <a:ext cx="7539038" cy="4746625"/>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4023635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Payment Gateway Authorization</a:t>
            </a:r>
            <a:endParaRPr lang="en-AU" altLang="en-US"/>
          </a:p>
        </p:txBody>
      </p:sp>
      <p:sp>
        <p:nvSpPr>
          <p:cNvPr id="70659" name="Rectangle 3"/>
          <p:cNvSpPr>
            <a:spLocks noGrp="1" noChangeArrowheads="1"/>
          </p:cNvSpPr>
          <p:nvPr>
            <p:ph type="body" idx="1"/>
          </p:nvPr>
        </p:nvSpPr>
        <p:spPr/>
        <p:txBody>
          <a:bodyPr/>
          <a:lstStyle/>
          <a:p>
            <a:pPr marL="457200" indent="-457200">
              <a:lnSpc>
                <a:spcPct val="90000"/>
              </a:lnSpc>
              <a:buFontTx/>
              <a:buAutoNum type="arabicPeriod"/>
            </a:pPr>
            <a:r>
              <a:rPr lang="en-AU" altLang="en-US" sz="2400"/>
              <a:t>verifies all certificates</a:t>
            </a:r>
          </a:p>
          <a:p>
            <a:pPr marL="457200" indent="-457200">
              <a:lnSpc>
                <a:spcPct val="90000"/>
              </a:lnSpc>
              <a:buFontTx/>
              <a:buAutoNum type="arabicPeriod"/>
            </a:pPr>
            <a:r>
              <a:rPr lang="en-AU" altLang="en-US" sz="2400"/>
              <a:t>decrypts digital envelope of authorization block to obtain symmetric key &amp; then decrypts authorization block</a:t>
            </a:r>
          </a:p>
          <a:p>
            <a:pPr marL="457200" indent="-457200">
              <a:lnSpc>
                <a:spcPct val="90000"/>
              </a:lnSpc>
              <a:buFontTx/>
              <a:buAutoNum type="arabicPeriod"/>
            </a:pPr>
            <a:r>
              <a:rPr lang="en-AU" altLang="en-US" sz="2400"/>
              <a:t>verifies merchant's signature on authorization block</a:t>
            </a:r>
          </a:p>
          <a:p>
            <a:pPr marL="457200" indent="-457200">
              <a:lnSpc>
                <a:spcPct val="90000"/>
              </a:lnSpc>
              <a:buFontTx/>
              <a:buAutoNum type="arabicPeriod"/>
            </a:pPr>
            <a:r>
              <a:rPr lang="en-AU" altLang="en-US" sz="2400"/>
              <a:t>decrypts digital envelope of payment block to obtain symmetric key &amp; then decrypts payment block</a:t>
            </a:r>
          </a:p>
          <a:p>
            <a:pPr marL="457200" indent="-457200">
              <a:lnSpc>
                <a:spcPct val="90000"/>
              </a:lnSpc>
              <a:buFontTx/>
              <a:buAutoNum type="arabicPeriod"/>
            </a:pPr>
            <a:r>
              <a:rPr lang="en-AU" altLang="en-US" sz="2400"/>
              <a:t>verifies dual signature on payment block</a:t>
            </a:r>
          </a:p>
          <a:p>
            <a:pPr marL="457200" indent="-457200">
              <a:lnSpc>
                <a:spcPct val="90000"/>
              </a:lnSpc>
              <a:buFontTx/>
              <a:buAutoNum type="arabicPeriod"/>
            </a:pPr>
            <a:r>
              <a:rPr lang="en-AU" altLang="en-US" sz="2400"/>
              <a:t>verifies that transaction ID received from merchant matches that in PI received (indirectly) from customer</a:t>
            </a:r>
          </a:p>
          <a:p>
            <a:pPr marL="457200" indent="-457200">
              <a:lnSpc>
                <a:spcPct val="90000"/>
              </a:lnSpc>
              <a:buFontTx/>
              <a:buAutoNum type="arabicPeriod"/>
            </a:pPr>
            <a:r>
              <a:rPr lang="en-AU" altLang="en-US" sz="2400"/>
              <a:t>requests &amp; receives an authorization from issuer</a:t>
            </a:r>
          </a:p>
          <a:p>
            <a:pPr marL="457200" indent="-457200">
              <a:lnSpc>
                <a:spcPct val="90000"/>
              </a:lnSpc>
              <a:buFontTx/>
              <a:buAutoNum type="arabicPeriod"/>
            </a:pPr>
            <a:r>
              <a:rPr lang="en-US" altLang="en-US" sz="2400"/>
              <a:t>sends authorization response back to merchant</a:t>
            </a:r>
            <a:endParaRPr lang="en-AU" altLang="en-US" sz="2400"/>
          </a:p>
        </p:txBody>
      </p:sp>
    </p:spTree>
    <p:extLst>
      <p:ext uri="{BB962C8B-B14F-4D97-AF65-F5344CB8AC3E}">
        <p14:creationId xmlns:p14="http://schemas.microsoft.com/office/powerpoint/2010/main" val="1394436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Payment Capture</a:t>
            </a:r>
            <a:endParaRPr lang="en-AU" altLang="en-US"/>
          </a:p>
        </p:txBody>
      </p:sp>
      <p:sp>
        <p:nvSpPr>
          <p:cNvPr id="72707" name="Rectangle 3"/>
          <p:cNvSpPr>
            <a:spLocks noGrp="1" noChangeArrowheads="1"/>
          </p:cNvSpPr>
          <p:nvPr>
            <p:ph type="body" idx="1"/>
          </p:nvPr>
        </p:nvSpPr>
        <p:spPr/>
        <p:txBody>
          <a:bodyPr/>
          <a:lstStyle/>
          <a:p>
            <a:r>
              <a:rPr lang="en-US" altLang="en-US"/>
              <a:t>merchant sends payment gateway a payment capture request</a:t>
            </a:r>
          </a:p>
          <a:p>
            <a:r>
              <a:rPr lang="en-US" altLang="en-US"/>
              <a:t>gateway checks request</a:t>
            </a:r>
          </a:p>
          <a:p>
            <a:r>
              <a:rPr lang="en-US" altLang="en-US"/>
              <a:t>then causes funds to be transferred to merchants account</a:t>
            </a:r>
          </a:p>
          <a:p>
            <a:r>
              <a:rPr lang="en-US" altLang="en-US"/>
              <a:t>notifies merchant using capture response</a:t>
            </a:r>
            <a:endParaRPr lang="en-AU" altLang="en-US"/>
          </a:p>
        </p:txBody>
      </p:sp>
    </p:spTree>
    <p:extLst>
      <p:ext uri="{BB962C8B-B14F-4D97-AF65-F5344CB8AC3E}">
        <p14:creationId xmlns:p14="http://schemas.microsoft.com/office/powerpoint/2010/main" val="3348192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p:txBody>
          <a:bodyPr/>
          <a:lstStyle/>
          <a:p>
            <a:fld id="{CAB78D89-7EB1-43AD-B34D-B1600D00B24A}" type="slidenum">
              <a:rPr lang="en-US"/>
              <a:pPr/>
              <a:t>46</a:t>
            </a:fld>
            <a:endParaRPr lang="en-US"/>
          </a:p>
        </p:txBody>
      </p:sp>
      <p:sp>
        <p:nvSpPr>
          <p:cNvPr id="788482"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endParaRPr lang="en-US" sz="3200">
              <a:effectLst>
                <a:outerShdw blurRad="38100" dist="38100" dir="2700000" algn="tl">
                  <a:srgbClr val="FFFFFF"/>
                </a:outerShdw>
              </a:effectLst>
              <a:latin typeface="Times New Roman" charset="0"/>
            </a:endParaRPr>
          </a:p>
        </p:txBody>
      </p:sp>
      <p:sp>
        <p:nvSpPr>
          <p:cNvPr id="788483" name="Text Box 3"/>
          <p:cNvSpPr txBox="1">
            <a:spLocks noChangeArrowheads="1"/>
          </p:cNvSpPr>
          <p:nvPr/>
        </p:nvSpPr>
        <p:spPr bwMode="auto">
          <a:xfrm>
            <a:off x="228600" y="355600"/>
            <a:ext cx="7375161" cy="646331"/>
          </a:xfrm>
          <a:prstGeom prst="rect">
            <a:avLst/>
          </a:prstGeom>
          <a:solidFill>
            <a:schemeClr val="folHlink"/>
          </a:solidFill>
          <a:ln w="9525">
            <a:solidFill>
              <a:schemeClr val="folHlink"/>
            </a:solidFill>
            <a:miter lim="800000"/>
            <a:headEnd/>
            <a:tailEnd/>
          </a:ln>
          <a:effectLst/>
        </p:spPr>
        <p:txBody>
          <a:bodyPr wrap="none">
            <a:spAutoFit/>
          </a:bodyPr>
          <a:lstStyle/>
          <a:p>
            <a:r>
              <a:rPr lang="en-US" sz="3600" dirty="0" smtClean="0">
                <a:solidFill>
                  <a:schemeClr val="bg1"/>
                </a:solidFill>
                <a:latin typeface="Times" pitchFamily="18" charset="0"/>
              </a:rPr>
              <a:t>APPLICATION </a:t>
            </a:r>
            <a:r>
              <a:rPr lang="en-US" sz="3600" dirty="0">
                <a:solidFill>
                  <a:schemeClr val="bg1"/>
                </a:solidFill>
                <a:latin typeface="Times" pitchFamily="18" charset="0"/>
              </a:rPr>
              <a:t>LAYER SECURITY</a:t>
            </a:r>
          </a:p>
        </p:txBody>
      </p:sp>
      <p:sp>
        <p:nvSpPr>
          <p:cNvPr id="788484" name="Text Box 4"/>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en-US">
              <a:latin typeface="Times New Roman" charset="0"/>
            </a:endParaRPr>
          </a:p>
        </p:txBody>
      </p:sp>
      <p:sp>
        <p:nvSpPr>
          <p:cNvPr id="788485" name="Rectangle 5"/>
          <p:cNvSpPr>
            <a:spLocks noChangeArrowheads="1"/>
          </p:cNvSpPr>
          <p:nvPr/>
        </p:nvSpPr>
        <p:spPr bwMode="auto">
          <a:xfrm>
            <a:off x="381000" y="1524000"/>
            <a:ext cx="8534400" cy="1815882"/>
          </a:xfrm>
          <a:prstGeom prst="rect">
            <a:avLst/>
          </a:prstGeom>
          <a:noFill/>
          <a:ln w="9525">
            <a:noFill/>
            <a:miter lim="800000"/>
            <a:headEnd/>
            <a:tailEnd/>
          </a:ln>
          <a:effectLst/>
        </p:spPr>
        <p:txBody>
          <a:bodyPr>
            <a:spAutoFit/>
          </a:bodyPr>
          <a:lstStyle/>
          <a:p>
            <a:pPr algn="just"/>
            <a:r>
              <a:rPr lang="en-US" sz="2800" dirty="0" smtClean="0">
                <a:latin typeface="Arial Unicode MS" pitchFamily="34" charset="-128"/>
              </a:rPr>
              <a:t>Usually we have two </a:t>
            </a:r>
            <a:r>
              <a:rPr lang="en-US" sz="2800" dirty="0">
                <a:latin typeface="Arial Unicode MS" pitchFamily="34" charset="-128"/>
              </a:rPr>
              <a:t>protocols providing security services for e-mails: Pretty Good Privacy (PGP) and Secure/Multipurpose Internet Mail Extension (S/MIME).</a:t>
            </a:r>
          </a:p>
        </p:txBody>
      </p:sp>
      <p:sp>
        <p:nvSpPr>
          <p:cNvPr id="2" name="Rectangle 1"/>
          <p:cNvSpPr/>
          <p:nvPr/>
        </p:nvSpPr>
        <p:spPr>
          <a:xfrm>
            <a:off x="533400" y="4876800"/>
            <a:ext cx="7086600" cy="369332"/>
          </a:xfrm>
          <a:prstGeom prst="rect">
            <a:avLst/>
          </a:prstGeom>
        </p:spPr>
        <p:txBody>
          <a:bodyPr wrap="square">
            <a:spAutoFit/>
          </a:bodyPr>
          <a:lstStyle/>
          <a:p>
            <a:r>
              <a:rPr lang="en-US" dirty="0">
                <a:solidFill>
                  <a:srgbClr val="7030A0"/>
                </a:solidFill>
                <a:latin typeface="Arial Black" panose="020B0A04020102020204" pitchFamily="34" charset="0"/>
                <a:hlinkClick r:id="rId3"/>
              </a:rPr>
              <a:t>https://www.youtube.com/watch?v=CEADq-B8KtI</a:t>
            </a:r>
            <a:endParaRPr lang="en-US" dirty="0">
              <a:solidFill>
                <a:srgbClr val="7030A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9257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92580"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9258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9258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92583"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9258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92585" name="Line 9"/>
          <p:cNvSpPr>
            <a:spLocks noChangeShapeType="1"/>
          </p:cNvSpPr>
          <p:nvPr/>
        </p:nvSpPr>
        <p:spPr bwMode="auto">
          <a:xfrm>
            <a:off x="609600" y="2547938"/>
            <a:ext cx="8153400" cy="0"/>
          </a:xfrm>
          <a:prstGeom prst="line">
            <a:avLst/>
          </a:prstGeom>
          <a:noFill/>
          <a:ln w="76200">
            <a:solidFill>
              <a:schemeClr val="folHlink"/>
            </a:solidFill>
            <a:round/>
            <a:headEnd/>
            <a:tailEnd/>
          </a:ln>
          <a:effectLst/>
        </p:spPr>
        <p:txBody>
          <a:bodyPr/>
          <a:lstStyle/>
          <a:p>
            <a:endParaRPr lang="en-US"/>
          </a:p>
        </p:txBody>
      </p:sp>
      <p:sp>
        <p:nvSpPr>
          <p:cNvPr id="792586" name="Line 10"/>
          <p:cNvSpPr>
            <a:spLocks noChangeShapeType="1"/>
          </p:cNvSpPr>
          <p:nvPr/>
        </p:nvSpPr>
        <p:spPr bwMode="auto">
          <a:xfrm>
            <a:off x="609600" y="4802188"/>
            <a:ext cx="8153400" cy="0"/>
          </a:xfrm>
          <a:prstGeom prst="line">
            <a:avLst/>
          </a:prstGeom>
          <a:noFill/>
          <a:ln w="76200">
            <a:solidFill>
              <a:schemeClr val="folHlink"/>
            </a:solidFill>
            <a:round/>
            <a:headEnd/>
            <a:tailEnd/>
          </a:ln>
          <a:effectLst/>
        </p:spPr>
        <p:txBody>
          <a:bodyPr/>
          <a:lstStyle/>
          <a:p>
            <a:endParaRPr lang="en-US"/>
          </a:p>
        </p:txBody>
      </p:sp>
      <p:sp>
        <p:nvSpPr>
          <p:cNvPr id="792587" name="Rectangle 11"/>
          <p:cNvSpPr>
            <a:spLocks noChangeArrowheads="1"/>
          </p:cNvSpPr>
          <p:nvPr/>
        </p:nvSpPr>
        <p:spPr bwMode="auto">
          <a:xfrm>
            <a:off x="647700" y="2640013"/>
            <a:ext cx="8077200" cy="2041525"/>
          </a:xfrm>
          <a:prstGeom prst="rect">
            <a:avLst/>
          </a:prstGeom>
          <a:solidFill>
            <a:srgbClr val="3333CC"/>
          </a:solidFill>
          <a:ln w="76200" algn="ctr">
            <a:noFill/>
            <a:miter lim="800000"/>
            <a:headEnd/>
            <a:tailEnd/>
          </a:ln>
          <a:effectLst/>
        </p:spPr>
        <p:txBody>
          <a:bodyPr>
            <a:spAutoFit/>
          </a:bodyPr>
          <a:lstStyle/>
          <a:p>
            <a:pPr algn="ctr"/>
            <a:r>
              <a:rPr lang="en-US" sz="3200" i="1">
                <a:solidFill>
                  <a:schemeClr val="bg1"/>
                </a:solidFill>
                <a:latin typeface="Arial" charset="0"/>
              </a:rPr>
              <a:t>In e-mail security, the sender of the message needs to include the name </a:t>
            </a:r>
            <a:br>
              <a:rPr lang="en-US" sz="3200" i="1">
                <a:solidFill>
                  <a:schemeClr val="bg1"/>
                </a:solidFill>
                <a:latin typeface="Arial" charset="0"/>
              </a:rPr>
            </a:br>
            <a:r>
              <a:rPr lang="en-US" sz="3200" i="1">
                <a:solidFill>
                  <a:schemeClr val="bg1"/>
                </a:solidFill>
                <a:latin typeface="Arial" charset="0"/>
              </a:rPr>
              <a:t>or identifiers of the algorithms </a:t>
            </a:r>
            <a:br>
              <a:rPr lang="en-US" sz="3200" i="1">
                <a:solidFill>
                  <a:schemeClr val="bg1"/>
                </a:solidFill>
                <a:latin typeface="Arial" charset="0"/>
              </a:rPr>
            </a:br>
            <a:r>
              <a:rPr lang="en-US" sz="3200" i="1">
                <a:solidFill>
                  <a:schemeClr val="bg1"/>
                </a:solidFill>
                <a:latin typeface="Arial" charset="0"/>
              </a:rPr>
              <a:t>used in the message.</a:t>
            </a:r>
          </a:p>
        </p:txBody>
      </p:sp>
      <p:grpSp>
        <p:nvGrpSpPr>
          <p:cNvPr id="2" name="Group 12"/>
          <p:cNvGrpSpPr>
            <a:grpSpLocks/>
          </p:cNvGrpSpPr>
          <p:nvPr/>
        </p:nvGrpSpPr>
        <p:grpSpPr bwMode="auto">
          <a:xfrm>
            <a:off x="609600" y="1905000"/>
            <a:ext cx="1143000" cy="566738"/>
            <a:chOff x="1200" y="1248"/>
            <a:chExt cx="720" cy="357"/>
          </a:xfrm>
        </p:grpSpPr>
        <p:pic>
          <p:nvPicPr>
            <p:cNvPr id="792589" name="Picture 13"/>
            <p:cNvPicPr>
              <a:picLocks noChangeAspect="1" noChangeArrowheads="1"/>
            </p:cNvPicPr>
            <p:nvPr/>
          </p:nvPicPr>
          <p:blipFill>
            <a:blip r:embed="rId3" cstate="print"/>
            <a:srcRect/>
            <a:stretch>
              <a:fillRect/>
            </a:stretch>
          </p:blipFill>
          <p:spPr bwMode="auto">
            <a:xfrm>
              <a:off x="1200" y="1248"/>
              <a:ext cx="720" cy="357"/>
            </a:xfrm>
            <a:prstGeom prst="rect">
              <a:avLst/>
            </a:prstGeom>
            <a:noFill/>
            <a:ln w="9525">
              <a:noFill/>
              <a:miter lim="800000"/>
              <a:headEnd/>
              <a:tailEnd/>
            </a:ln>
            <a:effectLst/>
          </p:spPr>
        </p:pic>
        <p:sp>
          <p:nvSpPr>
            <p:cNvPr id="792590"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sz="2800" i="1">
                  <a:solidFill>
                    <a:schemeClr val="hlink"/>
                  </a:solidFill>
                  <a:latin typeface="Times New Roman" charset="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792585"/>
                                        </p:tgtEl>
                                        <p:attrNameLst>
                                          <p:attrName>style.visibility</p:attrName>
                                        </p:attrNameLst>
                                      </p:cBhvr>
                                      <p:to>
                                        <p:strVal val="visible"/>
                                      </p:to>
                                    </p:set>
                                    <p:animEffect transition="in" filter="checkerboard(across)">
                                      <p:cBhvr>
                                        <p:cTn id="13" dur="500"/>
                                        <p:tgtEl>
                                          <p:spTgt spid="792585"/>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792586"/>
                                        </p:tgtEl>
                                        <p:attrNameLst>
                                          <p:attrName>style.visibility</p:attrName>
                                        </p:attrNameLst>
                                      </p:cBhvr>
                                      <p:to>
                                        <p:strVal val="visible"/>
                                      </p:to>
                                    </p:set>
                                    <p:animEffect transition="in" filter="checkerboard(across)">
                                      <p:cBhvr>
                                        <p:cTn id="17" dur="500"/>
                                        <p:tgtEl>
                                          <p:spTgt spid="792586"/>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792587"/>
                                        </p:tgtEl>
                                        <p:attrNameLst>
                                          <p:attrName>style.visibility</p:attrName>
                                        </p:attrNameLst>
                                      </p:cBhvr>
                                      <p:to>
                                        <p:strVal val="visible"/>
                                      </p:to>
                                    </p:set>
                                    <p:animEffect transition="in" filter="checkerboard(across)">
                                      <p:cBhvr>
                                        <p:cTn id="21" dur="500"/>
                                        <p:tgtEl>
                                          <p:spTgt spid="79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5" grpId="0" animBg="1"/>
      <p:bldP spid="792586" grpId="0" animBg="1"/>
      <p:bldP spid="7925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94627"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94628"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94629"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94630"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94631"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94632"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94633" name="Line 9"/>
          <p:cNvSpPr>
            <a:spLocks noChangeShapeType="1"/>
          </p:cNvSpPr>
          <p:nvPr/>
        </p:nvSpPr>
        <p:spPr bwMode="auto">
          <a:xfrm>
            <a:off x="609600" y="2547938"/>
            <a:ext cx="8153400" cy="0"/>
          </a:xfrm>
          <a:prstGeom prst="line">
            <a:avLst/>
          </a:prstGeom>
          <a:noFill/>
          <a:ln w="76200">
            <a:solidFill>
              <a:schemeClr val="folHlink"/>
            </a:solidFill>
            <a:round/>
            <a:headEnd/>
            <a:tailEnd/>
          </a:ln>
          <a:effectLst/>
        </p:spPr>
        <p:txBody>
          <a:bodyPr/>
          <a:lstStyle/>
          <a:p>
            <a:endParaRPr lang="en-US"/>
          </a:p>
        </p:txBody>
      </p:sp>
      <p:sp>
        <p:nvSpPr>
          <p:cNvPr id="794634" name="Line 10"/>
          <p:cNvSpPr>
            <a:spLocks noChangeShapeType="1"/>
          </p:cNvSpPr>
          <p:nvPr/>
        </p:nvSpPr>
        <p:spPr bwMode="auto">
          <a:xfrm>
            <a:off x="609600" y="5715000"/>
            <a:ext cx="8153400" cy="0"/>
          </a:xfrm>
          <a:prstGeom prst="line">
            <a:avLst/>
          </a:prstGeom>
          <a:noFill/>
          <a:ln w="76200">
            <a:solidFill>
              <a:schemeClr val="folHlink"/>
            </a:solidFill>
            <a:round/>
            <a:headEnd/>
            <a:tailEnd/>
          </a:ln>
          <a:effectLst/>
        </p:spPr>
        <p:txBody>
          <a:bodyPr/>
          <a:lstStyle/>
          <a:p>
            <a:endParaRPr lang="en-US"/>
          </a:p>
        </p:txBody>
      </p:sp>
      <p:sp>
        <p:nvSpPr>
          <p:cNvPr id="794635" name="Rectangle 11"/>
          <p:cNvSpPr>
            <a:spLocks noChangeArrowheads="1"/>
          </p:cNvSpPr>
          <p:nvPr/>
        </p:nvSpPr>
        <p:spPr bwMode="auto">
          <a:xfrm>
            <a:off x="647700" y="2640013"/>
            <a:ext cx="8077200" cy="3016250"/>
          </a:xfrm>
          <a:prstGeom prst="rect">
            <a:avLst/>
          </a:prstGeom>
          <a:solidFill>
            <a:srgbClr val="3333CC"/>
          </a:solidFill>
          <a:ln w="76200" algn="ctr">
            <a:noFill/>
            <a:miter lim="800000"/>
            <a:headEnd/>
            <a:tailEnd/>
          </a:ln>
          <a:effectLst/>
        </p:spPr>
        <p:txBody>
          <a:bodyPr>
            <a:spAutoFit/>
          </a:bodyPr>
          <a:lstStyle/>
          <a:p>
            <a:pPr algn="ctr"/>
            <a:r>
              <a:rPr lang="en-US" sz="3200" i="1">
                <a:solidFill>
                  <a:schemeClr val="bg1"/>
                </a:solidFill>
                <a:latin typeface="Arial" charset="0"/>
              </a:rPr>
              <a:t>In e-mail security, the encryption/decryption is done using a symmetric-key algorithm, but the secret key to decrypt the message is </a:t>
            </a:r>
            <a:br>
              <a:rPr lang="en-US" sz="3200" i="1">
                <a:solidFill>
                  <a:schemeClr val="bg1"/>
                </a:solidFill>
                <a:latin typeface="Arial" charset="0"/>
              </a:rPr>
            </a:br>
            <a:r>
              <a:rPr lang="en-US" sz="3200" i="1">
                <a:solidFill>
                  <a:schemeClr val="bg1"/>
                </a:solidFill>
                <a:latin typeface="Arial" charset="0"/>
              </a:rPr>
              <a:t>encrypted with the public key of the</a:t>
            </a:r>
          </a:p>
          <a:p>
            <a:pPr algn="ctr"/>
            <a:r>
              <a:rPr lang="en-US" sz="3200" i="1">
                <a:solidFill>
                  <a:schemeClr val="bg1"/>
                </a:solidFill>
                <a:latin typeface="Arial" charset="0"/>
              </a:rPr>
              <a:t>receiver and is sent with the message.</a:t>
            </a:r>
          </a:p>
        </p:txBody>
      </p:sp>
      <p:grpSp>
        <p:nvGrpSpPr>
          <p:cNvPr id="2" name="Group 12"/>
          <p:cNvGrpSpPr>
            <a:grpSpLocks/>
          </p:cNvGrpSpPr>
          <p:nvPr/>
        </p:nvGrpSpPr>
        <p:grpSpPr bwMode="auto">
          <a:xfrm>
            <a:off x="609600" y="1905000"/>
            <a:ext cx="1143000" cy="566738"/>
            <a:chOff x="1200" y="1248"/>
            <a:chExt cx="720" cy="357"/>
          </a:xfrm>
        </p:grpSpPr>
        <p:pic>
          <p:nvPicPr>
            <p:cNvPr id="794637" name="Picture 13"/>
            <p:cNvPicPr>
              <a:picLocks noChangeAspect="1" noChangeArrowheads="1"/>
            </p:cNvPicPr>
            <p:nvPr/>
          </p:nvPicPr>
          <p:blipFill>
            <a:blip r:embed="rId3" cstate="print"/>
            <a:srcRect/>
            <a:stretch>
              <a:fillRect/>
            </a:stretch>
          </p:blipFill>
          <p:spPr bwMode="auto">
            <a:xfrm>
              <a:off x="1200" y="1248"/>
              <a:ext cx="720" cy="357"/>
            </a:xfrm>
            <a:prstGeom prst="rect">
              <a:avLst/>
            </a:prstGeom>
            <a:noFill/>
            <a:ln w="9525">
              <a:noFill/>
              <a:miter lim="800000"/>
              <a:headEnd/>
              <a:tailEnd/>
            </a:ln>
            <a:effectLst/>
          </p:spPr>
        </p:pic>
        <p:sp>
          <p:nvSpPr>
            <p:cNvPr id="794638"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sz="2800" i="1">
                  <a:solidFill>
                    <a:schemeClr val="hlink"/>
                  </a:solidFill>
                  <a:latin typeface="Times New Roman" charset="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794633"/>
                                        </p:tgtEl>
                                        <p:attrNameLst>
                                          <p:attrName>style.visibility</p:attrName>
                                        </p:attrNameLst>
                                      </p:cBhvr>
                                      <p:to>
                                        <p:strVal val="visible"/>
                                      </p:to>
                                    </p:set>
                                    <p:animEffect transition="in" filter="checkerboard(across)">
                                      <p:cBhvr>
                                        <p:cTn id="13" dur="500"/>
                                        <p:tgtEl>
                                          <p:spTgt spid="794633"/>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794634"/>
                                        </p:tgtEl>
                                        <p:attrNameLst>
                                          <p:attrName>style.visibility</p:attrName>
                                        </p:attrNameLst>
                                      </p:cBhvr>
                                      <p:to>
                                        <p:strVal val="visible"/>
                                      </p:to>
                                    </p:set>
                                    <p:animEffect transition="in" filter="checkerboard(across)">
                                      <p:cBhvr>
                                        <p:cTn id="17" dur="500"/>
                                        <p:tgtEl>
                                          <p:spTgt spid="794634"/>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794635"/>
                                        </p:tgtEl>
                                        <p:attrNameLst>
                                          <p:attrName>style.visibility</p:attrName>
                                        </p:attrNameLst>
                                      </p:cBhvr>
                                      <p:to>
                                        <p:strVal val="visible"/>
                                      </p:to>
                                    </p:set>
                                    <p:animEffect transition="in" filter="checkerboard(across)">
                                      <p:cBhvr>
                                        <p:cTn id="21" dur="500"/>
                                        <p:tgtEl>
                                          <p:spTgt spid="79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3" grpId="0" animBg="1"/>
      <p:bldP spid="794634" grpId="0" animBg="1"/>
      <p:bldP spid="7946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2590800" y="258763"/>
            <a:ext cx="4021138" cy="579437"/>
          </a:xfrm>
          <a:prstGeom prst="rect">
            <a:avLst/>
          </a:prstGeom>
          <a:noFill/>
          <a:ln w="9525">
            <a:noFill/>
            <a:miter lim="800000"/>
            <a:headEnd/>
            <a:tailEnd/>
          </a:ln>
          <a:effectLst/>
        </p:spPr>
        <p:txBody>
          <a:bodyPr wrap="none">
            <a:spAutoFit/>
          </a:bodyPr>
          <a:lstStyle/>
          <a:p>
            <a:r>
              <a:rPr lang="en-US" sz="3200" b="1">
                <a:solidFill>
                  <a:schemeClr val="accent2"/>
                </a:solidFill>
              </a:rPr>
              <a:t>PGP at the sender site</a:t>
            </a:r>
          </a:p>
        </p:txBody>
      </p:sp>
      <p:pic>
        <p:nvPicPr>
          <p:cNvPr id="84997" name="Picture 5"/>
          <p:cNvPicPr>
            <a:picLocks noChangeAspect="1" noChangeArrowheads="1"/>
          </p:cNvPicPr>
          <p:nvPr/>
        </p:nvPicPr>
        <p:blipFill>
          <a:blip r:embed="rId2" cstate="print"/>
          <a:srcRect/>
          <a:stretch>
            <a:fillRect/>
          </a:stretch>
        </p:blipFill>
        <p:spPr bwMode="auto">
          <a:xfrm>
            <a:off x="228600" y="1143000"/>
            <a:ext cx="8702675"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p:cNvSpPr>
            <a:spLocks noGrp="1"/>
          </p:cNvSpPr>
          <p:nvPr>
            <p:ph type="ftr" sz="quarter" idx="11"/>
          </p:nvPr>
        </p:nvSpPr>
        <p:spPr/>
        <p:txBody>
          <a:bodyPr/>
          <a:lstStyle/>
          <a:p>
            <a:r>
              <a:rPr lang="en-US"/>
              <a:t>TCP/IP Protocol Suite</a:t>
            </a:r>
          </a:p>
        </p:txBody>
      </p:sp>
      <p:sp>
        <p:nvSpPr>
          <p:cNvPr id="14" name="Slide Number Placeholder 2"/>
          <p:cNvSpPr>
            <a:spLocks noGrp="1"/>
          </p:cNvSpPr>
          <p:nvPr>
            <p:ph type="sldNum" sz="quarter" idx="12"/>
          </p:nvPr>
        </p:nvSpPr>
        <p:spPr/>
        <p:txBody>
          <a:bodyPr/>
          <a:lstStyle/>
          <a:p>
            <a:fld id="{5FB2F586-4239-42EF-8F3E-F0FF2851E7D8}" type="slidenum">
              <a:rPr lang="en-US"/>
              <a:pPr/>
              <a:t>5</a:t>
            </a:fld>
            <a:endParaRPr lang="en-US"/>
          </a:p>
        </p:txBody>
      </p:sp>
      <p:sp>
        <p:nvSpPr>
          <p:cNvPr id="48333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30.1</a:t>
            </a:r>
            <a:r>
              <a:rPr lang="en-US" altLang="en-US">
                <a:solidFill>
                  <a:schemeClr val="accent2"/>
                </a:solidFill>
                <a:latin typeface="Times New Roman" charset="0"/>
              </a:rPr>
              <a:t>    </a:t>
            </a:r>
            <a:r>
              <a:rPr lang="en-US" altLang="en-US" i="1">
                <a:latin typeface="Times New Roman" charset="0"/>
              </a:rPr>
              <a:t>IPSec in transport mode</a:t>
            </a:r>
          </a:p>
        </p:txBody>
      </p:sp>
      <p:sp>
        <p:nvSpPr>
          <p:cNvPr id="48333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48333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48333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48333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48333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48333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48333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483341" name="Picture 13"/>
          <p:cNvPicPr>
            <a:picLocks noChangeAspect="1" noChangeArrowheads="1"/>
          </p:cNvPicPr>
          <p:nvPr/>
        </p:nvPicPr>
        <p:blipFill>
          <a:blip r:embed="rId3" cstate="print"/>
          <a:srcRect/>
          <a:stretch>
            <a:fillRect/>
          </a:stretch>
        </p:blipFill>
        <p:spPr bwMode="auto">
          <a:xfrm>
            <a:off x="2043113" y="2476500"/>
            <a:ext cx="4291012" cy="782638"/>
          </a:xfrm>
          <a:prstGeom prst="rect">
            <a:avLst/>
          </a:prstGeom>
          <a:noFill/>
          <a:ln w="9525">
            <a:noFill/>
            <a:miter lim="800000"/>
            <a:headEnd/>
            <a:tailEnd/>
          </a:ln>
          <a:effectLst/>
        </p:spPr>
      </p:pic>
      <p:pic>
        <p:nvPicPr>
          <p:cNvPr id="483342" name="Picture 14"/>
          <p:cNvPicPr>
            <a:picLocks noChangeAspect="1" noChangeArrowheads="1"/>
          </p:cNvPicPr>
          <p:nvPr/>
        </p:nvPicPr>
        <p:blipFill>
          <a:blip r:embed="rId4" cstate="print"/>
          <a:srcRect/>
          <a:stretch>
            <a:fillRect/>
          </a:stretch>
        </p:blipFill>
        <p:spPr bwMode="auto">
          <a:xfrm>
            <a:off x="1381125" y="3373438"/>
            <a:ext cx="7381875" cy="742950"/>
          </a:xfrm>
          <a:prstGeom prst="rect">
            <a:avLst/>
          </a:prstGeom>
          <a:noFill/>
          <a:ln w="9525">
            <a:noFill/>
            <a:miter lim="800000"/>
            <a:headEnd/>
            <a:tailEnd/>
          </a:ln>
          <a:effectLst/>
        </p:spPr>
      </p:pic>
      <p:pic>
        <p:nvPicPr>
          <p:cNvPr id="483344" name="Picture 16"/>
          <p:cNvPicPr>
            <a:picLocks noChangeAspect="1" noChangeArrowheads="1"/>
          </p:cNvPicPr>
          <p:nvPr/>
        </p:nvPicPr>
        <p:blipFill>
          <a:blip r:embed="rId5" cstate="print"/>
          <a:srcRect/>
          <a:stretch>
            <a:fillRect/>
          </a:stretch>
        </p:blipFill>
        <p:spPr bwMode="auto">
          <a:xfrm>
            <a:off x="390525" y="4249738"/>
            <a:ext cx="7010400" cy="3984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3341"/>
                                        </p:tgtEl>
                                        <p:attrNameLst>
                                          <p:attrName>style.visibility</p:attrName>
                                        </p:attrNameLst>
                                      </p:cBhvr>
                                      <p:to>
                                        <p:strVal val="visible"/>
                                      </p:to>
                                    </p:set>
                                    <p:animEffect transition="in" filter="wipe(up)">
                                      <p:cBhvr>
                                        <p:cTn id="7" dur="1000"/>
                                        <p:tgtEl>
                                          <p:spTgt spid="4833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3342"/>
                                        </p:tgtEl>
                                        <p:attrNameLst>
                                          <p:attrName>style.visibility</p:attrName>
                                        </p:attrNameLst>
                                      </p:cBhvr>
                                      <p:to>
                                        <p:strVal val="visible"/>
                                      </p:to>
                                    </p:set>
                                    <p:animEffect transition="in" filter="wipe(up)">
                                      <p:cBhvr>
                                        <p:cTn id="12" dur="1000"/>
                                        <p:tgtEl>
                                          <p:spTgt spid="4833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83344"/>
                                        </p:tgtEl>
                                        <p:attrNameLst>
                                          <p:attrName>style.visibility</p:attrName>
                                        </p:attrNameLst>
                                      </p:cBhvr>
                                      <p:to>
                                        <p:strVal val="visible"/>
                                      </p:to>
                                    </p:set>
                                    <p:animEffect transition="in" filter="wipe(up)">
                                      <p:cBhvr>
                                        <p:cTn id="17" dur="1000"/>
                                        <p:tgtEl>
                                          <p:spTgt spid="483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2667000" y="152400"/>
            <a:ext cx="4270375" cy="579438"/>
          </a:xfrm>
          <a:prstGeom prst="rect">
            <a:avLst/>
          </a:prstGeom>
          <a:noFill/>
          <a:ln w="9525">
            <a:noFill/>
            <a:miter lim="800000"/>
            <a:headEnd/>
            <a:tailEnd/>
          </a:ln>
          <a:effectLst/>
        </p:spPr>
        <p:txBody>
          <a:bodyPr wrap="none">
            <a:spAutoFit/>
          </a:bodyPr>
          <a:lstStyle/>
          <a:p>
            <a:r>
              <a:rPr lang="en-US" sz="3200" b="1">
                <a:solidFill>
                  <a:schemeClr val="accent2"/>
                </a:solidFill>
              </a:rPr>
              <a:t>PGP at the receiver site</a:t>
            </a:r>
          </a:p>
        </p:txBody>
      </p:sp>
      <p:pic>
        <p:nvPicPr>
          <p:cNvPr id="86021" name="Picture 5"/>
          <p:cNvPicPr>
            <a:picLocks noChangeAspect="1" noChangeArrowheads="1"/>
          </p:cNvPicPr>
          <p:nvPr/>
        </p:nvPicPr>
        <p:blipFill>
          <a:blip r:embed="rId2" cstate="print"/>
          <a:srcRect/>
          <a:stretch>
            <a:fillRect/>
          </a:stretch>
        </p:blipFill>
        <p:spPr bwMode="auto">
          <a:xfrm>
            <a:off x="490538" y="801688"/>
            <a:ext cx="8043862" cy="5675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p:txBody>
          <a:bodyPr/>
          <a:lstStyle/>
          <a:p>
            <a:fld id="{BC5D1690-3E15-40F2-BE93-5D17D3506DA1}" type="slidenum">
              <a:rPr lang="en-US"/>
              <a:pPr/>
              <a:t>51</a:t>
            </a:fld>
            <a:endParaRPr lang="en-US"/>
          </a:p>
        </p:txBody>
      </p:sp>
      <p:sp>
        <p:nvSpPr>
          <p:cNvPr id="800770"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endParaRPr lang="en-US" sz="3200">
              <a:effectLst>
                <a:outerShdw blurRad="38100" dist="38100" dir="2700000" algn="tl">
                  <a:srgbClr val="FFFFFF"/>
                </a:outerShdw>
              </a:effectLst>
              <a:latin typeface="Times New Roman" charset="0"/>
            </a:endParaRPr>
          </a:p>
        </p:txBody>
      </p:sp>
      <p:sp>
        <p:nvSpPr>
          <p:cNvPr id="800771" name="Text Box 3"/>
          <p:cNvSpPr txBox="1">
            <a:spLocks noChangeArrowheads="1"/>
          </p:cNvSpPr>
          <p:nvPr/>
        </p:nvSpPr>
        <p:spPr bwMode="auto">
          <a:xfrm>
            <a:off x="228600" y="355600"/>
            <a:ext cx="4003675" cy="650875"/>
          </a:xfrm>
          <a:prstGeom prst="rect">
            <a:avLst/>
          </a:prstGeom>
          <a:solidFill>
            <a:schemeClr val="folHlink"/>
          </a:solidFill>
          <a:ln w="9525">
            <a:solidFill>
              <a:schemeClr val="folHlink"/>
            </a:solidFill>
            <a:miter lim="800000"/>
            <a:headEnd/>
            <a:tailEnd/>
          </a:ln>
          <a:effectLst/>
        </p:spPr>
        <p:txBody>
          <a:bodyPr wrap="none">
            <a:spAutoFit/>
          </a:bodyPr>
          <a:lstStyle/>
          <a:p>
            <a:r>
              <a:rPr lang="en-US" sz="3600">
                <a:solidFill>
                  <a:schemeClr val="bg1"/>
                </a:solidFill>
                <a:latin typeface="Times" pitchFamily="18" charset="0"/>
              </a:rPr>
              <a:t>30-4  FIREWALLS</a:t>
            </a:r>
          </a:p>
        </p:txBody>
      </p:sp>
      <p:sp>
        <p:nvSpPr>
          <p:cNvPr id="800772" name="Text Box 4"/>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en-US">
              <a:latin typeface="Times New Roman" charset="0"/>
            </a:endParaRPr>
          </a:p>
        </p:txBody>
      </p:sp>
      <p:sp>
        <p:nvSpPr>
          <p:cNvPr id="800773" name="Rectangle 5"/>
          <p:cNvSpPr>
            <a:spLocks noChangeArrowheads="1"/>
          </p:cNvSpPr>
          <p:nvPr/>
        </p:nvSpPr>
        <p:spPr bwMode="auto">
          <a:xfrm>
            <a:off x="381000" y="1524000"/>
            <a:ext cx="8534400" cy="3508375"/>
          </a:xfrm>
          <a:prstGeom prst="rect">
            <a:avLst/>
          </a:prstGeom>
          <a:noFill/>
          <a:ln w="9525">
            <a:noFill/>
            <a:miter lim="800000"/>
            <a:headEnd/>
            <a:tailEnd/>
          </a:ln>
          <a:effectLst/>
        </p:spPr>
        <p:txBody>
          <a:bodyPr>
            <a:spAutoFit/>
          </a:bodyPr>
          <a:lstStyle/>
          <a:p>
            <a:pPr algn="just"/>
            <a:r>
              <a:rPr lang="en-US" sz="2800">
                <a:latin typeface="Arial Unicode MS" pitchFamily="34" charset="-128"/>
              </a:rPr>
              <a:t>All previous security measures cannot prevent Eve from sending a harmful message to a system. To control access to a system we need firewalls. A firewall is a device (usually a router or a computer) installed between the internal network of an organization and the rest of the Internet. It is designed to forward some packets and filter (not forward) others. Figure 30.32 shows a firewall.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p:txBody>
          <a:bodyPr/>
          <a:lstStyle/>
          <a:p>
            <a:fld id="{E188345F-2938-4157-A6B2-985EDA5BD794}" type="slidenum">
              <a:rPr lang="en-US"/>
              <a:pPr/>
              <a:t>52</a:t>
            </a:fld>
            <a:endParaRPr lang="en-US"/>
          </a:p>
        </p:txBody>
      </p:sp>
      <p:sp>
        <p:nvSpPr>
          <p:cNvPr id="727042"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30.32</a:t>
            </a:r>
            <a:r>
              <a:rPr lang="en-US" altLang="en-US">
                <a:solidFill>
                  <a:schemeClr val="accent2"/>
                </a:solidFill>
                <a:latin typeface="Times New Roman" charset="0"/>
              </a:rPr>
              <a:t>    </a:t>
            </a:r>
            <a:r>
              <a:rPr lang="en-US" altLang="en-US" i="1">
                <a:latin typeface="Times New Roman" charset="0"/>
              </a:rPr>
              <a:t>Firewall</a:t>
            </a:r>
          </a:p>
        </p:txBody>
      </p:sp>
      <p:sp>
        <p:nvSpPr>
          <p:cNvPr id="727043"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2704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27045"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2704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2704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27048"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2704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727050" name="Picture 10"/>
          <p:cNvPicPr>
            <a:picLocks noChangeAspect="1" noChangeArrowheads="1"/>
          </p:cNvPicPr>
          <p:nvPr/>
        </p:nvPicPr>
        <p:blipFill>
          <a:blip r:embed="rId3" cstate="print"/>
          <a:srcRect/>
          <a:stretch>
            <a:fillRect/>
          </a:stretch>
        </p:blipFill>
        <p:spPr bwMode="auto">
          <a:xfrm>
            <a:off x="1031875" y="2241550"/>
            <a:ext cx="6892925" cy="240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p:txBody>
          <a:bodyPr/>
          <a:lstStyle/>
          <a:p>
            <a:fld id="{D75412B4-949F-453F-B090-020796874678}" type="slidenum">
              <a:rPr lang="en-US"/>
              <a:pPr/>
              <a:t>53</a:t>
            </a:fld>
            <a:endParaRPr lang="en-US"/>
          </a:p>
        </p:txBody>
      </p:sp>
      <p:sp>
        <p:nvSpPr>
          <p:cNvPr id="72909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30.33</a:t>
            </a:r>
            <a:r>
              <a:rPr lang="en-US" altLang="en-US">
                <a:solidFill>
                  <a:schemeClr val="accent2"/>
                </a:solidFill>
                <a:latin typeface="Times New Roman" charset="0"/>
              </a:rPr>
              <a:t>    </a:t>
            </a:r>
            <a:r>
              <a:rPr lang="en-US" altLang="en-US" i="1">
                <a:latin typeface="Times New Roman" charset="0"/>
              </a:rPr>
              <a:t>Packet-filter firewall</a:t>
            </a:r>
          </a:p>
        </p:txBody>
      </p:sp>
      <p:sp>
        <p:nvSpPr>
          <p:cNvPr id="72909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2909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2909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2909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2909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2909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2909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729098" name="Picture 10"/>
          <p:cNvPicPr>
            <a:picLocks noChangeAspect="1" noChangeArrowheads="1"/>
          </p:cNvPicPr>
          <p:nvPr/>
        </p:nvPicPr>
        <p:blipFill>
          <a:blip r:embed="rId3" cstate="print"/>
          <a:srcRect/>
          <a:stretch>
            <a:fillRect/>
          </a:stretch>
        </p:blipFill>
        <p:spPr bwMode="auto">
          <a:xfrm>
            <a:off x="609600" y="1371600"/>
            <a:ext cx="7258050" cy="3482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29098"/>
                                        </p:tgtEl>
                                        <p:attrNameLst>
                                          <p:attrName>style.visibility</p:attrName>
                                        </p:attrNameLst>
                                      </p:cBhvr>
                                      <p:to>
                                        <p:strVal val="visible"/>
                                      </p:to>
                                    </p:set>
                                    <p:animEffect transition="in" filter="wipe(up)">
                                      <p:cBhvr>
                                        <p:cTn id="7" dur="5000"/>
                                        <p:tgtEl>
                                          <p:spTgt spid="72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2"/>
          </p:nvPr>
        </p:nvSpPr>
        <p:spPr/>
        <p:txBody>
          <a:bodyPr/>
          <a:lstStyle/>
          <a:p>
            <a:fld id="{955039E2-A40B-4C03-AF4C-E503AB43DBFE}" type="slidenum">
              <a:rPr lang="en-US"/>
              <a:pPr/>
              <a:t>54</a:t>
            </a:fld>
            <a:endParaRPr lang="en-US"/>
          </a:p>
        </p:txBody>
      </p:sp>
      <p:sp>
        <p:nvSpPr>
          <p:cNvPr id="731138"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30.34</a:t>
            </a:r>
            <a:r>
              <a:rPr lang="en-US" altLang="en-US">
                <a:solidFill>
                  <a:schemeClr val="accent2"/>
                </a:solidFill>
                <a:latin typeface="Times New Roman" charset="0"/>
              </a:rPr>
              <a:t>    </a:t>
            </a:r>
            <a:r>
              <a:rPr lang="en-US" altLang="en-US" i="1">
                <a:latin typeface="Times New Roman" charset="0"/>
              </a:rPr>
              <a:t>Proxy firewall</a:t>
            </a:r>
          </a:p>
        </p:txBody>
      </p:sp>
      <p:sp>
        <p:nvSpPr>
          <p:cNvPr id="731139"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3114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31141"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3114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3114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31144"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3114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731147" name="Picture 11"/>
          <p:cNvPicPr>
            <a:picLocks noChangeAspect="1" noChangeArrowheads="1"/>
          </p:cNvPicPr>
          <p:nvPr/>
        </p:nvPicPr>
        <p:blipFill>
          <a:blip r:embed="rId3" cstate="print"/>
          <a:srcRect/>
          <a:stretch>
            <a:fillRect/>
          </a:stretch>
        </p:blipFill>
        <p:spPr bwMode="auto">
          <a:xfrm>
            <a:off x="874713" y="1752600"/>
            <a:ext cx="7659687" cy="3252788"/>
          </a:xfrm>
          <a:prstGeom prst="rect">
            <a:avLst/>
          </a:prstGeom>
          <a:noFill/>
          <a:ln w="9525">
            <a:noFill/>
            <a:miter lim="800000"/>
            <a:headEnd/>
            <a:tailEnd/>
          </a:ln>
          <a:effectLst/>
        </p:spPr>
      </p:pic>
      <p:pic>
        <p:nvPicPr>
          <p:cNvPr id="731149" name="Picture 13"/>
          <p:cNvPicPr>
            <a:picLocks noChangeAspect="1" noChangeArrowheads="1"/>
          </p:cNvPicPr>
          <p:nvPr/>
        </p:nvPicPr>
        <p:blipFill>
          <a:blip r:embed="rId4" cstate="print"/>
          <a:srcRect/>
          <a:stretch>
            <a:fillRect/>
          </a:stretch>
        </p:blipFill>
        <p:spPr bwMode="auto">
          <a:xfrm>
            <a:off x="3624263" y="2298700"/>
            <a:ext cx="2166937" cy="1054100"/>
          </a:xfrm>
          <a:prstGeom prst="rect">
            <a:avLst/>
          </a:prstGeom>
          <a:noFill/>
          <a:ln w="9525">
            <a:noFill/>
            <a:miter lim="800000"/>
            <a:headEnd/>
            <a:tailEnd/>
          </a:ln>
          <a:effectLst/>
        </p:spPr>
      </p:pic>
      <p:pic>
        <p:nvPicPr>
          <p:cNvPr id="731150" name="Picture 14"/>
          <p:cNvPicPr>
            <a:picLocks noChangeAspect="1" noChangeArrowheads="1"/>
          </p:cNvPicPr>
          <p:nvPr/>
        </p:nvPicPr>
        <p:blipFill>
          <a:blip r:embed="rId5" cstate="print"/>
          <a:srcRect/>
          <a:stretch>
            <a:fillRect/>
          </a:stretch>
        </p:blipFill>
        <p:spPr bwMode="auto">
          <a:xfrm>
            <a:off x="3352800" y="1150938"/>
            <a:ext cx="2952750" cy="2049462"/>
          </a:xfrm>
          <a:prstGeom prst="rect">
            <a:avLst/>
          </a:prstGeom>
          <a:noFill/>
          <a:ln w="9525">
            <a:noFill/>
            <a:miter lim="800000"/>
            <a:headEnd/>
            <a:tailEnd/>
          </a:ln>
          <a:effectLst/>
        </p:spPr>
      </p:pic>
      <p:pic>
        <p:nvPicPr>
          <p:cNvPr id="731151" name="Picture 15"/>
          <p:cNvPicPr>
            <a:picLocks noChangeAspect="1" noChangeArrowheads="1"/>
          </p:cNvPicPr>
          <p:nvPr/>
        </p:nvPicPr>
        <p:blipFill>
          <a:blip r:embed="rId6" cstate="print"/>
          <a:srcRect/>
          <a:stretch>
            <a:fillRect/>
          </a:stretch>
        </p:blipFill>
        <p:spPr bwMode="auto">
          <a:xfrm>
            <a:off x="6629400" y="2693988"/>
            <a:ext cx="1882775" cy="1638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31149"/>
                                        </p:tgtEl>
                                        <p:attrNameLst>
                                          <p:attrName>style.visibility</p:attrName>
                                        </p:attrNameLst>
                                      </p:cBhvr>
                                      <p:to>
                                        <p:strVal val="visible"/>
                                      </p:to>
                                    </p:set>
                                    <p:animEffect transition="in" filter="wipe(left)">
                                      <p:cBhvr>
                                        <p:cTn id="11" dur="2000"/>
                                        <p:tgtEl>
                                          <p:spTgt spid="7311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31151"/>
                                        </p:tgtEl>
                                        <p:attrNameLst>
                                          <p:attrName>style.visibility</p:attrName>
                                        </p:attrNameLst>
                                      </p:cBhvr>
                                      <p:to>
                                        <p:strVal val="visible"/>
                                      </p:to>
                                    </p:set>
                                    <p:animEffect transition="in" filter="wipe(up)">
                                      <p:cBhvr>
                                        <p:cTn id="16" dur="2000"/>
                                        <p:tgtEl>
                                          <p:spTgt spid="7311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731150"/>
                                        </p:tgtEl>
                                        <p:attrNameLst>
                                          <p:attrName>style.visibility</p:attrName>
                                        </p:attrNameLst>
                                      </p:cBhvr>
                                      <p:to>
                                        <p:strVal val="visible"/>
                                      </p:to>
                                    </p:set>
                                    <p:animEffect transition="in" filter="wipe(right)">
                                      <p:cBhvr>
                                        <p:cTn id="21" dur="2000"/>
                                        <p:tgtEl>
                                          <p:spTgt spid="731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2"/>
          </p:nvPr>
        </p:nvSpPr>
        <p:spPr/>
        <p:txBody>
          <a:bodyPr/>
          <a:lstStyle/>
          <a:p>
            <a:fld id="{A95FE35A-00FB-4C0F-A03C-8AD459E48938}" type="slidenum">
              <a:rPr lang="en-US"/>
              <a:pPr/>
              <a:t>55</a:t>
            </a:fld>
            <a:endParaRPr lang="en-US"/>
          </a:p>
        </p:txBody>
      </p:sp>
      <p:sp>
        <p:nvSpPr>
          <p:cNvPr id="806914"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80691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806916"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80691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80691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806919"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80692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806921" name="Line 9"/>
          <p:cNvSpPr>
            <a:spLocks noChangeShapeType="1"/>
          </p:cNvSpPr>
          <p:nvPr/>
        </p:nvSpPr>
        <p:spPr bwMode="auto">
          <a:xfrm>
            <a:off x="609600" y="2547938"/>
            <a:ext cx="8153400" cy="0"/>
          </a:xfrm>
          <a:prstGeom prst="line">
            <a:avLst/>
          </a:prstGeom>
          <a:noFill/>
          <a:ln w="76200">
            <a:solidFill>
              <a:schemeClr val="folHlink"/>
            </a:solidFill>
            <a:round/>
            <a:headEnd/>
            <a:tailEnd/>
          </a:ln>
          <a:effectLst/>
        </p:spPr>
        <p:txBody>
          <a:bodyPr/>
          <a:lstStyle/>
          <a:p>
            <a:endParaRPr lang="en-US"/>
          </a:p>
        </p:txBody>
      </p:sp>
      <p:sp>
        <p:nvSpPr>
          <p:cNvPr id="806922" name="Line 10"/>
          <p:cNvSpPr>
            <a:spLocks noChangeShapeType="1"/>
          </p:cNvSpPr>
          <p:nvPr/>
        </p:nvSpPr>
        <p:spPr bwMode="auto">
          <a:xfrm>
            <a:off x="609600" y="3810000"/>
            <a:ext cx="8153400" cy="0"/>
          </a:xfrm>
          <a:prstGeom prst="line">
            <a:avLst/>
          </a:prstGeom>
          <a:noFill/>
          <a:ln w="76200">
            <a:solidFill>
              <a:schemeClr val="folHlink"/>
            </a:solidFill>
            <a:round/>
            <a:headEnd/>
            <a:tailEnd/>
          </a:ln>
          <a:effectLst/>
        </p:spPr>
        <p:txBody>
          <a:bodyPr/>
          <a:lstStyle/>
          <a:p>
            <a:endParaRPr lang="en-US"/>
          </a:p>
        </p:txBody>
      </p:sp>
      <p:sp>
        <p:nvSpPr>
          <p:cNvPr id="806923" name="Rectangle 11"/>
          <p:cNvSpPr>
            <a:spLocks noChangeArrowheads="1"/>
          </p:cNvSpPr>
          <p:nvPr/>
        </p:nvSpPr>
        <p:spPr bwMode="auto">
          <a:xfrm>
            <a:off x="647700" y="2640013"/>
            <a:ext cx="8077200" cy="1066800"/>
          </a:xfrm>
          <a:prstGeom prst="rect">
            <a:avLst/>
          </a:prstGeom>
          <a:solidFill>
            <a:srgbClr val="3333CC"/>
          </a:solidFill>
          <a:ln w="76200" algn="ctr">
            <a:noFill/>
            <a:miter lim="800000"/>
            <a:headEnd/>
            <a:tailEnd/>
          </a:ln>
          <a:effectLst/>
        </p:spPr>
        <p:txBody>
          <a:bodyPr>
            <a:spAutoFit/>
          </a:bodyPr>
          <a:lstStyle/>
          <a:p>
            <a:pPr algn="ctr"/>
            <a:r>
              <a:rPr lang="en-US" sz="3200" i="1">
                <a:solidFill>
                  <a:schemeClr val="bg1"/>
                </a:solidFill>
                <a:latin typeface="Arial" charset="0"/>
              </a:rPr>
              <a:t>A proxy firewall filters at the </a:t>
            </a:r>
            <a:br>
              <a:rPr lang="en-US" sz="3200" i="1">
                <a:solidFill>
                  <a:schemeClr val="bg1"/>
                </a:solidFill>
                <a:latin typeface="Arial" charset="0"/>
              </a:rPr>
            </a:br>
            <a:r>
              <a:rPr lang="en-US" sz="3200" i="1">
                <a:solidFill>
                  <a:schemeClr val="bg1"/>
                </a:solidFill>
                <a:latin typeface="Arial" charset="0"/>
              </a:rPr>
              <a:t>application layer.</a:t>
            </a:r>
          </a:p>
        </p:txBody>
      </p:sp>
      <p:grpSp>
        <p:nvGrpSpPr>
          <p:cNvPr id="2" name="Group 12"/>
          <p:cNvGrpSpPr>
            <a:grpSpLocks/>
          </p:cNvGrpSpPr>
          <p:nvPr/>
        </p:nvGrpSpPr>
        <p:grpSpPr bwMode="auto">
          <a:xfrm>
            <a:off x="609600" y="1905000"/>
            <a:ext cx="1143000" cy="566738"/>
            <a:chOff x="1200" y="1248"/>
            <a:chExt cx="720" cy="357"/>
          </a:xfrm>
        </p:grpSpPr>
        <p:pic>
          <p:nvPicPr>
            <p:cNvPr id="806925" name="Picture 13"/>
            <p:cNvPicPr>
              <a:picLocks noChangeAspect="1" noChangeArrowheads="1"/>
            </p:cNvPicPr>
            <p:nvPr/>
          </p:nvPicPr>
          <p:blipFill>
            <a:blip r:embed="rId3" cstate="print"/>
            <a:srcRect/>
            <a:stretch>
              <a:fillRect/>
            </a:stretch>
          </p:blipFill>
          <p:spPr bwMode="auto">
            <a:xfrm>
              <a:off x="1200" y="1248"/>
              <a:ext cx="720" cy="357"/>
            </a:xfrm>
            <a:prstGeom prst="rect">
              <a:avLst/>
            </a:prstGeom>
            <a:noFill/>
            <a:ln w="9525">
              <a:noFill/>
              <a:miter lim="800000"/>
              <a:headEnd/>
              <a:tailEnd/>
            </a:ln>
            <a:effectLst/>
          </p:spPr>
        </p:pic>
        <p:sp>
          <p:nvSpPr>
            <p:cNvPr id="806926"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sz="2800" i="1">
                  <a:solidFill>
                    <a:schemeClr val="hlink"/>
                  </a:solidFill>
                  <a:latin typeface="Times New Roman" charset="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806921"/>
                                        </p:tgtEl>
                                        <p:attrNameLst>
                                          <p:attrName>style.visibility</p:attrName>
                                        </p:attrNameLst>
                                      </p:cBhvr>
                                      <p:to>
                                        <p:strVal val="visible"/>
                                      </p:to>
                                    </p:set>
                                    <p:animEffect transition="in" filter="checkerboard(across)">
                                      <p:cBhvr>
                                        <p:cTn id="13" dur="500"/>
                                        <p:tgtEl>
                                          <p:spTgt spid="806921"/>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806922"/>
                                        </p:tgtEl>
                                        <p:attrNameLst>
                                          <p:attrName>style.visibility</p:attrName>
                                        </p:attrNameLst>
                                      </p:cBhvr>
                                      <p:to>
                                        <p:strVal val="visible"/>
                                      </p:to>
                                    </p:set>
                                    <p:animEffect transition="in" filter="checkerboard(across)">
                                      <p:cBhvr>
                                        <p:cTn id="17" dur="500"/>
                                        <p:tgtEl>
                                          <p:spTgt spid="806922"/>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806923"/>
                                        </p:tgtEl>
                                        <p:attrNameLst>
                                          <p:attrName>style.visibility</p:attrName>
                                        </p:attrNameLst>
                                      </p:cBhvr>
                                      <p:to>
                                        <p:strVal val="visible"/>
                                      </p:to>
                                    </p:set>
                                    <p:animEffect transition="in" filter="checkerboard(across)">
                                      <p:cBhvr>
                                        <p:cTn id="21" dur="500"/>
                                        <p:tgtEl>
                                          <p:spTgt spid="806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21" grpId="0" animBg="1"/>
      <p:bldP spid="806922" grpId="0" animBg="1"/>
      <p:bldP spid="8069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DED215E1-D463-4202-9C94-DA99962A1FC3}" type="slidenum">
              <a:rPr lang="en-US"/>
              <a:pPr/>
              <a:t>6</a:t>
            </a:fld>
            <a:endParaRPr lang="en-US"/>
          </a:p>
        </p:txBody>
      </p:sp>
      <p:sp>
        <p:nvSpPr>
          <p:cNvPr id="765954"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76595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65956"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76595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6595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765959"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76596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765961" name="Line 9"/>
          <p:cNvSpPr>
            <a:spLocks noChangeShapeType="1"/>
          </p:cNvSpPr>
          <p:nvPr/>
        </p:nvSpPr>
        <p:spPr bwMode="auto">
          <a:xfrm>
            <a:off x="609600" y="1784350"/>
            <a:ext cx="8153400" cy="0"/>
          </a:xfrm>
          <a:prstGeom prst="line">
            <a:avLst/>
          </a:prstGeom>
          <a:noFill/>
          <a:ln w="76200">
            <a:solidFill>
              <a:schemeClr val="folHlink"/>
            </a:solidFill>
            <a:round/>
            <a:headEnd/>
            <a:tailEnd/>
          </a:ln>
          <a:effectLst/>
        </p:spPr>
        <p:txBody>
          <a:bodyPr/>
          <a:lstStyle/>
          <a:p>
            <a:endParaRPr lang="en-US"/>
          </a:p>
        </p:txBody>
      </p:sp>
      <p:sp>
        <p:nvSpPr>
          <p:cNvPr id="765962" name="Line 10"/>
          <p:cNvSpPr>
            <a:spLocks noChangeShapeType="1"/>
          </p:cNvSpPr>
          <p:nvPr/>
        </p:nvSpPr>
        <p:spPr bwMode="auto">
          <a:xfrm>
            <a:off x="609600" y="4038600"/>
            <a:ext cx="8153400" cy="0"/>
          </a:xfrm>
          <a:prstGeom prst="line">
            <a:avLst/>
          </a:prstGeom>
          <a:noFill/>
          <a:ln w="76200">
            <a:solidFill>
              <a:schemeClr val="folHlink"/>
            </a:solidFill>
            <a:round/>
            <a:headEnd/>
            <a:tailEnd/>
          </a:ln>
          <a:effectLst/>
        </p:spPr>
        <p:txBody>
          <a:bodyPr/>
          <a:lstStyle/>
          <a:p>
            <a:endParaRPr lang="en-US"/>
          </a:p>
        </p:txBody>
      </p:sp>
      <p:sp>
        <p:nvSpPr>
          <p:cNvPr id="765963" name="Rectangle 11"/>
          <p:cNvSpPr>
            <a:spLocks noChangeArrowheads="1"/>
          </p:cNvSpPr>
          <p:nvPr/>
        </p:nvSpPr>
        <p:spPr bwMode="auto">
          <a:xfrm>
            <a:off x="647700" y="1876425"/>
            <a:ext cx="8077200" cy="2041525"/>
          </a:xfrm>
          <a:prstGeom prst="rect">
            <a:avLst/>
          </a:prstGeom>
          <a:solidFill>
            <a:srgbClr val="3333CC"/>
          </a:solidFill>
          <a:ln w="76200" algn="ctr">
            <a:noFill/>
            <a:miter lim="800000"/>
            <a:headEnd/>
            <a:tailEnd/>
          </a:ln>
          <a:effectLst/>
        </p:spPr>
        <p:txBody>
          <a:bodyPr>
            <a:spAutoFit/>
          </a:bodyPr>
          <a:lstStyle/>
          <a:p>
            <a:pPr algn="ctr"/>
            <a:r>
              <a:rPr lang="en-US" sz="3200" i="1">
                <a:solidFill>
                  <a:schemeClr val="bg1"/>
                </a:solidFill>
                <a:latin typeface="Arial" charset="0"/>
              </a:rPr>
              <a:t>IPSec in transport mode does not protect the IP header;</a:t>
            </a:r>
          </a:p>
          <a:p>
            <a:pPr algn="ctr"/>
            <a:r>
              <a:rPr lang="en-US" sz="3200" i="1">
                <a:solidFill>
                  <a:schemeClr val="bg1"/>
                </a:solidFill>
                <a:latin typeface="Arial" charset="0"/>
              </a:rPr>
              <a:t>it only protects the information coming from the transport layer.</a:t>
            </a:r>
          </a:p>
        </p:txBody>
      </p:sp>
      <p:grpSp>
        <p:nvGrpSpPr>
          <p:cNvPr id="2" name="Group 12"/>
          <p:cNvGrpSpPr>
            <a:grpSpLocks/>
          </p:cNvGrpSpPr>
          <p:nvPr/>
        </p:nvGrpSpPr>
        <p:grpSpPr bwMode="auto">
          <a:xfrm>
            <a:off x="609600" y="1141413"/>
            <a:ext cx="1143000" cy="566737"/>
            <a:chOff x="1200" y="1248"/>
            <a:chExt cx="720" cy="357"/>
          </a:xfrm>
        </p:grpSpPr>
        <p:pic>
          <p:nvPicPr>
            <p:cNvPr id="765965" name="Picture 13"/>
            <p:cNvPicPr>
              <a:picLocks noChangeAspect="1" noChangeArrowheads="1"/>
            </p:cNvPicPr>
            <p:nvPr/>
          </p:nvPicPr>
          <p:blipFill>
            <a:blip r:embed="rId3" cstate="print"/>
            <a:srcRect/>
            <a:stretch>
              <a:fillRect/>
            </a:stretch>
          </p:blipFill>
          <p:spPr bwMode="auto">
            <a:xfrm>
              <a:off x="1200" y="1248"/>
              <a:ext cx="720" cy="357"/>
            </a:xfrm>
            <a:prstGeom prst="rect">
              <a:avLst/>
            </a:prstGeom>
            <a:noFill/>
            <a:ln w="9525">
              <a:noFill/>
              <a:miter lim="800000"/>
              <a:headEnd/>
              <a:tailEnd/>
            </a:ln>
            <a:effectLst/>
          </p:spPr>
        </p:pic>
        <p:sp>
          <p:nvSpPr>
            <p:cNvPr id="765966"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sz="2800" i="1">
                  <a:solidFill>
                    <a:schemeClr val="hlink"/>
                  </a:solidFill>
                  <a:latin typeface="Times New Roman" charset="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765961"/>
                                        </p:tgtEl>
                                        <p:attrNameLst>
                                          <p:attrName>style.visibility</p:attrName>
                                        </p:attrNameLst>
                                      </p:cBhvr>
                                      <p:to>
                                        <p:strVal val="visible"/>
                                      </p:to>
                                    </p:set>
                                    <p:animEffect transition="in" filter="checkerboard(across)">
                                      <p:cBhvr>
                                        <p:cTn id="13" dur="500"/>
                                        <p:tgtEl>
                                          <p:spTgt spid="765961"/>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765962"/>
                                        </p:tgtEl>
                                        <p:attrNameLst>
                                          <p:attrName>style.visibility</p:attrName>
                                        </p:attrNameLst>
                                      </p:cBhvr>
                                      <p:to>
                                        <p:strVal val="visible"/>
                                      </p:to>
                                    </p:set>
                                    <p:animEffect transition="in" filter="checkerboard(across)">
                                      <p:cBhvr>
                                        <p:cTn id="17" dur="500"/>
                                        <p:tgtEl>
                                          <p:spTgt spid="765962"/>
                                        </p:tgtEl>
                                      </p:cBhvr>
                                    </p:animEffect>
                                  </p:childTnLst>
                                </p:cTn>
                              </p:par>
                            </p:childTnLst>
                          </p:cTn>
                        </p:par>
                        <p:par>
                          <p:cTn id="18" fill="hold">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765963"/>
                                        </p:tgtEl>
                                        <p:attrNameLst>
                                          <p:attrName>style.visibility</p:attrName>
                                        </p:attrNameLst>
                                      </p:cBhvr>
                                      <p:to>
                                        <p:strVal val="visible"/>
                                      </p:to>
                                    </p:set>
                                    <p:animEffect transition="in" filter="checkerboard(across)">
                                      <p:cBhvr>
                                        <p:cTn id="21" dur="500"/>
                                        <p:tgtEl>
                                          <p:spTgt spid="765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61" grpId="0" animBg="1"/>
      <p:bldP spid="765962" grpId="0" animBg="1"/>
      <p:bldP spid="7659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p:cNvSpPr>
            <a:spLocks noGrp="1"/>
          </p:cNvSpPr>
          <p:nvPr>
            <p:ph type="ftr" sz="quarter" idx="11"/>
          </p:nvPr>
        </p:nvSpPr>
        <p:spPr/>
        <p:txBody>
          <a:bodyPr/>
          <a:lstStyle/>
          <a:p>
            <a:r>
              <a:rPr lang="en-US"/>
              <a:t>TCP/IP Protocol Suite</a:t>
            </a:r>
          </a:p>
        </p:txBody>
      </p:sp>
      <p:sp>
        <p:nvSpPr>
          <p:cNvPr id="14" name="Slide Number Placeholder 2"/>
          <p:cNvSpPr>
            <a:spLocks noGrp="1"/>
          </p:cNvSpPr>
          <p:nvPr>
            <p:ph type="sldNum" sz="quarter" idx="12"/>
          </p:nvPr>
        </p:nvSpPr>
        <p:spPr/>
        <p:txBody>
          <a:bodyPr/>
          <a:lstStyle/>
          <a:p>
            <a:fld id="{47B9DE05-1C82-4DF9-B289-664A0F87C519}" type="slidenum">
              <a:rPr lang="en-US"/>
              <a:pPr/>
              <a:t>7</a:t>
            </a:fld>
            <a:endParaRPr lang="en-US"/>
          </a:p>
        </p:txBody>
      </p:sp>
      <p:sp>
        <p:nvSpPr>
          <p:cNvPr id="665602"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30.2</a:t>
            </a:r>
            <a:r>
              <a:rPr lang="en-US" altLang="en-US">
                <a:solidFill>
                  <a:schemeClr val="accent2"/>
                </a:solidFill>
                <a:latin typeface="Times New Roman" charset="0"/>
              </a:rPr>
              <a:t>    </a:t>
            </a:r>
            <a:r>
              <a:rPr lang="en-US" altLang="en-US" i="1">
                <a:latin typeface="Times New Roman" charset="0"/>
              </a:rPr>
              <a:t>Transport mode in Action</a:t>
            </a:r>
          </a:p>
        </p:txBody>
      </p:sp>
      <p:sp>
        <p:nvSpPr>
          <p:cNvPr id="665603"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66560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65605"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66560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6560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665608"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66560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665611" name="Picture 11"/>
          <p:cNvPicPr>
            <a:picLocks noChangeAspect="1" noChangeArrowheads="1"/>
          </p:cNvPicPr>
          <p:nvPr/>
        </p:nvPicPr>
        <p:blipFill>
          <a:blip r:embed="rId3" cstate="print"/>
          <a:srcRect/>
          <a:stretch>
            <a:fillRect/>
          </a:stretch>
        </p:blipFill>
        <p:spPr bwMode="auto">
          <a:xfrm>
            <a:off x="304800" y="2101850"/>
            <a:ext cx="3225800" cy="1460500"/>
          </a:xfrm>
          <a:prstGeom prst="rect">
            <a:avLst/>
          </a:prstGeom>
          <a:noFill/>
          <a:ln w="9525">
            <a:noFill/>
            <a:miter lim="800000"/>
            <a:headEnd/>
            <a:tailEnd/>
          </a:ln>
          <a:effectLst/>
        </p:spPr>
      </p:pic>
      <p:pic>
        <p:nvPicPr>
          <p:cNvPr id="665613" name="Picture 13"/>
          <p:cNvPicPr>
            <a:picLocks noChangeAspect="1" noChangeArrowheads="1"/>
          </p:cNvPicPr>
          <p:nvPr/>
        </p:nvPicPr>
        <p:blipFill>
          <a:blip r:embed="rId4" cstate="print"/>
          <a:srcRect/>
          <a:stretch>
            <a:fillRect/>
          </a:stretch>
        </p:blipFill>
        <p:spPr bwMode="auto">
          <a:xfrm>
            <a:off x="5765800" y="2101850"/>
            <a:ext cx="3225800" cy="1460500"/>
          </a:xfrm>
          <a:prstGeom prst="rect">
            <a:avLst/>
          </a:prstGeom>
          <a:noFill/>
          <a:ln w="9525">
            <a:noFill/>
            <a:miter lim="800000"/>
            <a:headEnd/>
            <a:tailEnd/>
          </a:ln>
          <a:effectLst/>
        </p:spPr>
      </p:pic>
      <p:pic>
        <p:nvPicPr>
          <p:cNvPr id="665614" name="Picture 14"/>
          <p:cNvPicPr>
            <a:picLocks noChangeAspect="1" noChangeArrowheads="1"/>
          </p:cNvPicPr>
          <p:nvPr/>
        </p:nvPicPr>
        <p:blipFill>
          <a:blip r:embed="rId5" cstate="print"/>
          <a:srcRect/>
          <a:stretch>
            <a:fillRect/>
          </a:stretch>
        </p:blipFill>
        <p:spPr bwMode="auto">
          <a:xfrm>
            <a:off x="3581400" y="2438400"/>
            <a:ext cx="2024063" cy="11731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5611"/>
                                        </p:tgtEl>
                                        <p:attrNameLst>
                                          <p:attrName>style.visibility</p:attrName>
                                        </p:attrNameLst>
                                      </p:cBhvr>
                                      <p:to>
                                        <p:strVal val="visible"/>
                                      </p:to>
                                    </p:set>
                                    <p:animEffect transition="in" filter="wipe(up)">
                                      <p:cBhvr>
                                        <p:cTn id="7" dur="2000"/>
                                        <p:tgtEl>
                                          <p:spTgt spid="6656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14"/>
                                        </p:tgtEl>
                                        <p:attrNameLst>
                                          <p:attrName>style.visibility</p:attrName>
                                        </p:attrNameLst>
                                      </p:cBhvr>
                                      <p:to>
                                        <p:strVal val="visible"/>
                                      </p:to>
                                    </p:set>
                                    <p:animEffect transition="in" filter="wipe(left)">
                                      <p:cBhvr>
                                        <p:cTn id="12" dur="2000"/>
                                        <p:tgtEl>
                                          <p:spTgt spid="6656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65613"/>
                                        </p:tgtEl>
                                        <p:attrNameLst>
                                          <p:attrName>style.visibility</p:attrName>
                                        </p:attrNameLst>
                                      </p:cBhvr>
                                      <p:to>
                                        <p:strVal val="visible"/>
                                      </p:to>
                                    </p:set>
                                    <p:animEffect transition="in" filter="wipe(down)">
                                      <p:cBhvr>
                                        <p:cTn id="17" dur="2000"/>
                                        <p:tgtEl>
                                          <p:spTgt spid="66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p:cNvSpPr>
            <a:spLocks noGrp="1"/>
          </p:cNvSpPr>
          <p:nvPr>
            <p:ph type="ftr" sz="quarter" idx="11"/>
          </p:nvPr>
        </p:nvSpPr>
        <p:spPr/>
        <p:txBody>
          <a:bodyPr/>
          <a:lstStyle/>
          <a:p>
            <a:r>
              <a:rPr lang="en-US"/>
              <a:t>TCP/IP Protocol Suite</a:t>
            </a:r>
          </a:p>
        </p:txBody>
      </p:sp>
      <p:sp>
        <p:nvSpPr>
          <p:cNvPr id="14" name="Slide Number Placeholder 2"/>
          <p:cNvSpPr>
            <a:spLocks noGrp="1"/>
          </p:cNvSpPr>
          <p:nvPr>
            <p:ph type="sldNum" sz="quarter" idx="12"/>
          </p:nvPr>
        </p:nvSpPr>
        <p:spPr/>
        <p:txBody>
          <a:bodyPr/>
          <a:lstStyle/>
          <a:p>
            <a:fld id="{DF5A04BD-3ED6-4F29-9D53-1D36D7CAE43D}" type="slidenum">
              <a:rPr lang="en-US"/>
              <a:pPr/>
              <a:t>8</a:t>
            </a:fld>
            <a:endParaRPr lang="en-US"/>
          </a:p>
        </p:txBody>
      </p:sp>
      <p:sp>
        <p:nvSpPr>
          <p:cNvPr id="66765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30.3</a:t>
            </a:r>
            <a:r>
              <a:rPr lang="en-US" altLang="en-US">
                <a:solidFill>
                  <a:schemeClr val="accent2"/>
                </a:solidFill>
                <a:latin typeface="Times New Roman" charset="0"/>
              </a:rPr>
              <a:t>    </a:t>
            </a:r>
            <a:r>
              <a:rPr lang="en-US" altLang="en-US" i="1">
                <a:latin typeface="Times New Roman" charset="0"/>
              </a:rPr>
              <a:t>IPSec in tunnel mode</a:t>
            </a:r>
          </a:p>
        </p:txBody>
      </p:sp>
      <p:sp>
        <p:nvSpPr>
          <p:cNvPr id="66765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66765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6765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66765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6765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66765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66765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667659" name="Picture 11"/>
          <p:cNvPicPr>
            <a:picLocks noChangeAspect="1" noChangeArrowheads="1"/>
          </p:cNvPicPr>
          <p:nvPr/>
        </p:nvPicPr>
        <p:blipFill>
          <a:blip r:embed="rId3" cstate="print"/>
          <a:srcRect/>
          <a:stretch>
            <a:fillRect/>
          </a:stretch>
        </p:blipFill>
        <p:spPr bwMode="auto">
          <a:xfrm>
            <a:off x="1981200" y="2425700"/>
            <a:ext cx="4122738" cy="749300"/>
          </a:xfrm>
          <a:prstGeom prst="rect">
            <a:avLst/>
          </a:prstGeom>
          <a:noFill/>
          <a:ln w="9525">
            <a:noFill/>
            <a:miter lim="800000"/>
            <a:headEnd/>
            <a:tailEnd/>
          </a:ln>
          <a:effectLst/>
        </p:spPr>
      </p:pic>
      <p:pic>
        <p:nvPicPr>
          <p:cNvPr id="667660" name="Picture 12"/>
          <p:cNvPicPr>
            <a:picLocks noChangeAspect="1" noChangeArrowheads="1"/>
          </p:cNvPicPr>
          <p:nvPr/>
        </p:nvPicPr>
        <p:blipFill>
          <a:blip r:embed="rId4" cstate="print"/>
          <a:srcRect/>
          <a:stretch>
            <a:fillRect/>
          </a:stretch>
        </p:blipFill>
        <p:spPr bwMode="auto">
          <a:xfrm>
            <a:off x="1209675" y="3314700"/>
            <a:ext cx="7219950" cy="742950"/>
          </a:xfrm>
          <a:prstGeom prst="rect">
            <a:avLst/>
          </a:prstGeom>
          <a:noFill/>
          <a:ln w="9525">
            <a:noFill/>
            <a:miter lim="800000"/>
            <a:headEnd/>
            <a:tailEnd/>
          </a:ln>
          <a:effectLst/>
        </p:spPr>
      </p:pic>
      <p:pic>
        <p:nvPicPr>
          <p:cNvPr id="667661" name="Picture 13"/>
          <p:cNvPicPr>
            <a:picLocks noChangeAspect="1" noChangeArrowheads="1"/>
          </p:cNvPicPr>
          <p:nvPr/>
        </p:nvPicPr>
        <p:blipFill>
          <a:blip r:embed="rId5" cstate="print"/>
          <a:srcRect/>
          <a:stretch>
            <a:fillRect/>
          </a:stretch>
        </p:blipFill>
        <p:spPr bwMode="auto">
          <a:xfrm>
            <a:off x="228600" y="4191000"/>
            <a:ext cx="7004050" cy="715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7659"/>
                                        </p:tgtEl>
                                        <p:attrNameLst>
                                          <p:attrName>style.visibility</p:attrName>
                                        </p:attrNameLst>
                                      </p:cBhvr>
                                      <p:to>
                                        <p:strVal val="visible"/>
                                      </p:to>
                                    </p:set>
                                    <p:animEffect transition="in" filter="wipe(up)">
                                      <p:cBhvr>
                                        <p:cTn id="7" dur="2000"/>
                                        <p:tgtEl>
                                          <p:spTgt spid="667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67660"/>
                                        </p:tgtEl>
                                        <p:attrNameLst>
                                          <p:attrName>style.visibility</p:attrName>
                                        </p:attrNameLst>
                                      </p:cBhvr>
                                      <p:to>
                                        <p:strVal val="visible"/>
                                      </p:to>
                                    </p:set>
                                    <p:animEffect transition="in" filter="wipe(up)">
                                      <p:cBhvr>
                                        <p:cTn id="12" dur="2000"/>
                                        <p:tgtEl>
                                          <p:spTgt spid="6676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67661"/>
                                        </p:tgtEl>
                                        <p:attrNameLst>
                                          <p:attrName>style.visibility</p:attrName>
                                        </p:attrNameLst>
                                      </p:cBhvr>
                                      <p:to>
                                        <p:strVal val="visible"/>
                                      </p:to>
                                    </p:set>
                                    <p:animEffect transition="in" filter="wipe(up)">
                                      <p:cBhvr>
                                        <p:cTn id="17" dur="2000"/>
                                        <p:tgtEl>
                                          <p:spTgt spid="66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
          <p:cNvSpPr>
            <a:spLocks noGrp="1"/>
          </p:cNvSpPr>
          <p:nvPr>
            <p:ph type="ftr" sz="quarter" idx="11"/>
          </p:nvPr>
        </p:nvSpPr>
        <p:spPr/>
        <p:txBody>
          <a:bodyPr/>
          <a:lstStyle/>
          <a:p>
            <a:r>
              <a:rPr lang="en-US"/>
              <a:t>TCP/IP Protocol Suite</a:t>
            </a:r>
          </a:p>
        </p:txBody>
      </p:sp>
      <p:sp>
        <p:nvSpPr>
          <p:cNvPr id="18" name="Slide Number Placeholder 2"/>
          <p:cNvSpPr>
            <a:spLocks noGrp="1"/>
          </p:cNvSpPr>
          <p:nvPr>
            <p:ph type="sldNum" sz="quarter" idx="12"/>
          </p:nvPr>
        </p:nvSpPr>
        <p:spPr/>
        <p:txBody>
          <a:bodyPr/>
          <a:lstStyle/>
          <a:p>
            <a:fld id="{9CA2DC1E-DAE9-4654-9CB3-B78FB1CB0C2A}" type="slidenum">
              <a:rPr lang="en-US"/>
              <a:pPr/>
              <a:t>9</a:t>
            </a:fld>
            <a:endParaRPr lang="en-US"/>
          </a:p>
        </p:txBody>
      </p:sp>
      <p:sp>
        <p:nvSpPr>
          <p:cNvPr id="669698"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charset="0"/>
              </a:rPr>
              <a:t>Figure 30.4</a:t>
            </a:r>
            <a:r>
              <a:rPr lang="en-US" altLang="en-US">
                <a:solidFill>
                  <a:schemeClr val="accent2"/>
                </a:solidFill>
                <a:latin typeface="Times New Roman" charset="0"/>
              </a:rPr>
              <a:t>    </a:t>
            </a:r>
            <a:r>
              <a:rPr lang="en-US" altLang="en-US" i="1">
                <a:latin typeface="Times New Roman" charset="0"/>
              </a:rPr>
              <a:t>Tunnel-mode in action</a:t>
            </a:r>
          </a:p>
        </p:txBody>
      </p:sp>
      <p:sp>
        <p:nvSpPr>
          <p:cNvPr id="669699"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b="0"/>
          </a:p>
        </p:txBody>
      </p:sp>
      <p:sp>
        <p:nvSpPr>
          <p:cNvPr id="66970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69701"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b="0"/>
          </a:p>
        </p:txBody>
      </p:sp>
      <p:sp>
        <p:nvSpPr>
          <p:cNvPr id="66970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sp>
        <p:nvSpPr>
          <p:cNvPr id="66970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b="0"/>
          </a:p>
        </p:txBody>
      </p:sp>
      <p:sp>
        <p:nvSpPr>
          <p:cNvPr id="669704"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b="0"/>
          </a:p>
        </p:txBody>
      </p:sp>
      <p:sp>
        <p:nvSpPr>
          <p:cNvPr id="66970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b="0"/>
          </a:p>
        </p:txBody>
      </p:sp>
      <p:pic>
        <p:nvPicPr>
          <p:cNvPr id="669709" name="Picture 13"/>
          <p:cNvPicPr>
            <a:picLocks noChangeAspect="1" noChangeArrowheads="1"/>
          </p:cNvPicPr>
          <p:nvPr/>
        </p:nvPicPr>
        <p:blipFill>
          <a:blip r:embed="rId3" cstate="print"/>
          <a:srcRect/>
          <a:stretch>
            <a:fillRect/>
          </a:stretch>
        </p:blipFill>
        <p:spPr bwMode="auto">
          <a:xfrm>
            <a:off x="304800" y="2838450"/>
            <a:ext cx="3082925" cy="1771650"/>
          </a:xfrm>
          <a:prstGeom prst="rect">
            <a:avLst/>
          </a:prstGeom>
          <a:noFill/>
          <a:ln w="9525">
            <a:noFill/>
            <a:miter lim="800000"/>
            <a:headEnd/>
            <a:tailEnd/>
          </a:ln>
          <a:effectLst/>
        </p:spPr>
      </p:pic>
      <p:pic>
        <p:nvPicPr>
          <p:cNvPr id="669710" name="Picture 14"/>
          <p:cNvPicPr>
            <a:picLocks noChangeAspect="1" noChangeArrowheads="1"/>
          </p:cNvPicPr>
          <p:nvPr/>
        </p:nvPicPr>
        <p:blipFill>
          <a:blip r:embed="rId4" cstate="print"/>
          <a:srcRect/>
          <a:stretch>
            <a:fillRect/>
          </a:stretch>
        </p:blipFill>
        <p:spPr bwMode="auto">
          <a:xfrm>
            <a:off x="3429000" y="2762250"/>
            <a:ext cx="2157413" cy="1885950"/>
          </a:xfrm>
          <a:prstGeom prst="rect">
            <a:avLst/>
          </a:prstGeom>
          <a:noFill/>
          <a:ln w="9525">
            <a:noFill/>
            <a:miter lim="800000"/>
            <a:headEnd/>
            <a:tailEnd/>
          </a:ln>
          <a:effectLst/>
        </p:spPr>
      </p:pic>
      <p:pic>
        <p:nvPicPr>
          <p:cNvPr id="669711" name="Picture 15"/>
          <p:cNvPicPr>
            <a:picLocks noChangeAspect="1" noChangeArrowheads="1"/>
          </p:cNvPicPr>
          <p:nvPr/>
        </p:nvPicPr>
        <p:blipFill>
          <a:blip r:embed="rId5" cstate="print"/>
          <a:srcRect/>
          <a:stretch>
            <a:fillRect/>
          </a:stretch>
        </p:blipFill>
        <p:spPr bwMode="auto">
          <a:xfrm>
            <a:off x="5638800" y="2819400"/>
            <a:ext cx="3132138" cy="1771650"/>
          </a:xfrm>
          <a:prstGeom prst="rect">
            <a:avLst/>
          </a:prstGeom>
          <a:noFill/>
          <a:ln w="9525">
            <a:noFill/>
            <a:miter lim="800000"/>
            <a:headEnd/>
            <a:tailEnd/>
          </a:ln>
          <a:effectLst/>
        </p:spPr>
      </p:pic>
      <p:sp>
        <p:nvSpPr>
          <p:cNvPr id="669712" name="Rectangle 16"/>
          <p:cNvSpPr>
            <a:spLocks noChangeArrowheads="1"/>
          </p:cNvSpPr>
          <p:nvPr/>
        </p:nvSpPr>
        <p:spPr bwMode="auto">
          <a:xfrm>
            <a:off x="3429000" y="2667000"/>
            <a:ext cx="2209800" cy="4572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0"/>
          <p:cNvGrpSpPr>
            <a:grpSpLocks/>
          </p:cNvGrpSpPr>
          <p:nvPr/>
        </p:nvGrpSpPr>
        <p:grpSpPr bwMode="auto">
          <a:xfrm>
            <a:off x="3505200" y="2514600"/>
            <a:ext cx="1905000" cy="533400"/>
            <a:chOff x="2208" y="1584"/>
            <a:chExt cx="1200" cy="336"/>
          </a:xfrm>
        </p:grpSpPr>
        <p:sp>
          <p:nvSpPr>
            <p:cNvPr id="669714" name="Text Box 18"/>
            <p:cNvSpPr txBox="1">
              <a:spLocks noChangeArrowheads="1"/>
            </p:cNvSpPr>
            <p:nvPr/>
          </p:nvSpPr>
          <p:spPr bwMode="auto">
            <a:xfrm>
              <a:off x="2496" y="1584"/>
              <a:ext cx="703" cy="288"/>
            </a:xfrm>
            <a:prstGeom prst="rect">
              <a:avLst/>
            </a:prstGeom>
            <a:noFill/>
            <a:ln w="9525">
              <a:noFill/>
              <a:miter lim="800000"/>
              <a:headEnd/>
              <a:tailEnd/>
            </a:ln>
            <a:effectLst/>
          </p:spPr>
          <p:txBody>
            <a:bodyPr wrap="none">
              <a:spAutoFit/>
            </a:bodyPr>
            <a:lstStyle/>
            <a:p>
              <a:r>
                <a:rPr lang="en-US" sz="2400">
                  <a:solidFill>
                    <a:schemeClr val="hlink"/>
                  </a:solidFill>
                  <a:latin typeface="Times New Roman" charset="0"/>
                </a:rPr>
                <a:t>Tunnel</a:t>
              </a:r>
            </a:p>
          </p:txBody>
        </p:sp>
        <p:sp>
          <p:nvSpPr>
            <p:cNvPr id="669715" name="Line 19"/>
            <p:cNvSpPr>
              <a:spLocks noChangeShapeType="1"/>
            </p:cNvSpPr>
            <p:nvPr/>
          </p:nvSpPr>
          <p:spPr bwMode="auto">
            <a:xfrm>
              <a:off x="2208" y="1920"/>
              <a:ext cx="1200" cy="0"/>
            </a:xfrm>
            <a:prstGeom prst="line">
              <a:avLst/>
            </a:prstGeom>
            <a:noFill/>
            <a:ln w="38100">
              <a:solidFill>
                <a:schemeClr val="hlink"/>
              </a:solidFill>
              <a:round/>
              <a:headEnd type="triangle" w="med" len="me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9709"/>
                                        </p:tgtEl>
                                        <p:attrNameLst>
                                          <p:attrName>style.visibility</p:attrName>
                                        </p:attrNameLst>
                                      </p:cBhvr>
                                      <p:to>
                                        <p:strVal val="visible"/>
                                      </p:to>
                                    </p:set>
                                    <p:animEffect transition="in" filter="wipe(up)">
                                      <p:cBhvr>
                                        <p:cTn id="7" dur="2000"/>
                                        <p:tgtEl>
                                          <p:spTgt spid="6697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9710"/>
                                        </p:tgtEl>
                                        <p:attrNameLst>
                                          <p:attrName>style.visibility</p:attrName>
                                        </p:attrNameLst>
                                      </p:cBhvr>
                                      <p:to>
                                        <p:strVal val="visible"/>
                                      </p:to>
                                    </p:set>
                                    <p:animEffect transition="in" filter="wipe(left)">
                                      <p:cBhvr>
                                        <p:cTn id="12" dur="2000"/>
                                        <p:tgtEl>
                                          <p:spTgt spid="6697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69711"/>
                                        </p:tgtEl>
                                        <p:attrNameLst>
                                          <p:attrName>style.visibility</p:attrName>
                                        </p:attrNameLst>
                                      </p:cBhvr>
                                      <p:to>
                                        <p:strVal val="visible"/>
                                      </p:to>
                                    </p:set>
                                    <p:animEffect transition="in" filter="wipe(down)">
                                      <p:cBhvr>
                                        <p:cTn id="17" dur="2000"/>
                                        <p:tgtEl>
                                          <p:spTgt spid="6697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102587</TotalTime>
  <Words>3612</Words>
  <Application>Microsoft Office PowerPoint</Application>
  <PresentationFormat>On-screen Show (4:3)</PresentationFormat>
  <Paragraphs>322</Paragraphs>
  <Slides>55</Slides>
  <Notes>44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Arial Black</vt:lpstr>
      <vt:lpstr>Arial Unicode MS</vt:lpstr>
      <vt:lpstr>Calibri</vt:lpstr>
      <vt:lpstr>Courier New</vt:lpstr>
      <vt:lpstr>Helvetica</vt:lpstr>
      <vt:lpstr>Times</vt:lpstr>
      <vt:lpstr>Times New Roman</vt:lpstr>
      <vt:lpstr>Times-Roman</vt:lpstr>
      <vt:lpstr>Tw Cen MT</vt:lpstr>
      <vt:lpstr>Wingdings</vt:lpstr>
      <vt:lpstr>Wingdings 2</vt:lpstr>
      <vt:lpstr>Median</vt:lpstr>
      <vt:lpstr>Internet Security</vt:lpstr>
      <vt:lpstr>Layers Security</vt:lpstr>
      <vt:lpstr>Network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Authentication Header (AH)</vt:lpstr>
      <vt:lpstr>PowerPoint Presentation</vt:lpstr>
      <vt:lpstr>Encapsulating Security Payload (ESP)</vt:lpstr>
      <vt:lpstr>PowerPoint Presentation</vt:lpstr>
      <vt:lpstr>Security Association</vt:lpstr>
      <vt:lpstr>PowerPoint Presentation</vt:lpstr>
      <vt:lpstr>Internet Key Exchange (IKE)</vt:lpstr>
      <vt:lpstr>PowerPoint Presentation</vt:lpstr>
      <vt:lpstr>PowerPoint Presentation</vt:lpstr>
      <vt:lpstr>PowerPoint Presentation</vt:lpstr>
      <vt:lpstr>PowerPoint Presentation</vt:lpstr>
      <vt:lpstr>PowerPoint Presentation</vt:lpstr>
      <vt:lpstr>Web Security</vt:lpstr>
      <vt:lpstr>SSL (Secure Socket Layer)</vt:lpstr>
      <vt:lpstr>SSL Architecture</vt:lpstr>
      <vt:lpstr>SSL Architecture</vt:lpstr>
      <vt:lpstr>SSL Record Protocol Services</vt:lpstr>
      <vt:lpstr>SSL Record Protocol Operation</vt:lpstr>
      <vt:lpstr>SSL Change Cipher Spec Protocol</vt:lpstr>
      <vt:lpstr>SSL Alert Protocol</vt:lpstr>
      <vt:lpstr>SSL Handshake Protocol</vt:lpstr>
      <vt:lpstr>SSL Handshake Protocol</vt:lpstr>
      <vt:lpstr>TLS (Transport Layer Security)</vt:lpstr>
      <vt:lpstr>Secure Electronic Transactions (SET)</vt:lpstr>
      <vt:lpstr>SET Components</vt:lpstr>
      <vt:lpstr>SET Transaction</vt:lpstr>
      <vt:lpstr>Dual Signature</vt:lpstr>
      <vt:lpstr>SET Purchase Request</vt:lpstr>
      <vt:lpstr>Purchase Request – Customer</vt:lpstr>
      <vt:lpstr>Purchase Request – Merchant</vt:lpstr>
      <vt:lpstr>Purchase Request – Merchant</vt:lpstr>
      <vt:lpstr>Payment Gateway Authorization</vt:lpstr>
      <vt:lpstr>Payment Capture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Security</dc:title>
  <dc:creator>DELL</dc:creator>
  <cp:lastModifiedBy>Farooq</cp:lastModifiedBy>
  <cp:revision>10</cp:revision>
  <dcterms:created xsi:type="dcterms:W3CDTF">2013-06-04T06:23:24Z</dcterms:created>
  <dcterms:modified xsi:type="dcterms:W3CDTF">2021-02-05T17:18:19Z</dcterms:modified>
</cp:coreProperties>
</file>