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smtClean="0">
                <a:latin typeface="Arial Black" pitchFamily="34" charset="0"/>
              </a:rPr>
              <a:t>Harvesting Factors, Temperature and R.H</a:t>
            </a:r>
            <a:endParaRPr lang="en-US" b="1" dirty="0">
              <a:latin typeface="Arial Black" pitchFamily="34" charset="0"/>
            </a:endParaRPr>
          </a:p>
        </p:txBody>
      </p:sp>
      <p:sp>
        <p:nvSpPr>
          <p:cNvPr id="3" name="Subtitle 2"/>
          <p:cNvSpPr>
            <a:spLocks noGrp="1"/>
          </p:cNvSpPr>
          <p:nvPr>
            <p:ph type="subTitle" idx="1"/>
          </p:nvPr>
        </p:nvSpPr>
        <p:spPr/>
        <p:txBody>
          <a:bodyPr/>
          <a:lstStyle/>
          <a:p>
            <a:r>
              <a:rPr lang="en-US" dirty="0" smtClean="0">
                <a:solidFill>
                  <a:schemeClr val="tx1"/>
                </a:solidFill>
              </a:rPr>
              <a:t>Prof. Dr. </a:t>
            </a:r>
            <a:r>
              <a:rPr lang="en-US" dirty="0" err="1" smtClean="0">
                <a:solidFill>
                  <a:schemeClr val="tx1"/>
                </a:solidFill>
              </a:rPr>
              <a:t>Sarfraz</a:t>
            </a:r>
            <a:r>
              <a:rPr lang="en-US" dirty="0" smtClean="0">
                <a:solidFill>
                  <a:schemeClr val="tx1"/>
                </a:solidFill>
              </a:rPr>
              <a:t> </a:t>
            </a:r>
            <a:r>
              <a:rPr lang="en-US" dirty="0" err="1" smtClean="0">
                <a:solidFill>
                  <a:schemeClr val="tx1"/>
                </a:solidFill>
              </a:rPr>
              <a:t>Hussain</a:t>
            </a:r>
            <a:endParaRPr lang="en-US" dirty="0" smtClean="0">
              <a:solidFill>
                <a:schemeClr val="tx1"/>
              </a:solidFill>
            </a:endParaRPr>
          </a:p>
          <a:p>
            <a:r>
              <a:rPr lang="en-US" dirty="0" smtClean="0">
                <a:solidFill>
                  <a:schemeClr val="tx1"/>
                </a:solidFill>
              </a:rPr>
              <a:t>FST 508</a:t>
            </a:r>
            <a:endParaRPr lang="en-US" dirty="0">
              <a:solidFill>
                <a:schemeClr val="tx1"/>
              </a:solidFill>
            </a:endParaRPr>
          </a:p>
        </p:txBody>
      </p:sp>
    </p:spTree>
    <p:extLst>
      <p:ext uri="{BB962C8B-B14F-4D97-AF65-F5344CB8AC3E}">
        <p14:creationId xmlns:p14="http://schemas.microsoft.com/office/powerpoint/2010/main" val="966666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 . .</a:t>
            </a:r>
            <a:endParaRPr lang="en-US" dirty="0"/>
          </a:p>
        </p:txBody>
      </p:sp>
      <p:sp>
        <p:nvSpPr>
          <p:cNvPr id="3" name="Content Placeholder 2"/>
          <p:cNvSpPr>
            <a:spLocks noGrp="1"/>
          </p:cNvSpPr>
          <p:nvPr>
            <p:ph idx="1"/>
          </p:nvPr>
        </p:nvSpPr>
        <p:spPr/>
        <p:txBody>
          <a:bodyPr>
            <a:normAutofit/>
          </a:bodyPr>
          <a:lstStyle/>
          <a:p>
            <a:pPr algn="just"/>
            <a:r>
              <a:rPr lang="en-US" sz="2800" dirty="0">
                <a:latin typeface="Times New Roman" pitchFamily="18" charset="0"/>
                <a:cs typeface="Times New Roman" pitchFamily="18" charset="0"/>
              </a:rPr>
              <a:t>Some roots may require almost 100% RH. Maintaining high RH, in certain situations, may induce decay, surface mold development, and physiological disorders, including impaired fruit ripening, </a:t>
            </a:r>
          </a:p>
          <a:p>
            <a:pPr algn="just">
              <a:buNone/>
            </a:pP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Surface condensation of moisture (sweating) over long periods is more of significance in enhancing decay than high humidity.</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73247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itchFamily="34" charset="0"/>
              </a:rPr>
              <a:t>Temperature</a:t>
            </a:r>
            <a:endParaRPr lang="en-US" dirty="0">
              <a:latin typeface="Arial Black" pitchFamily="34"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Lowering  </a:t>
            </a:r>
            <a:r>
              <a:rPr lang="en-US" sz="2400" dirty="0">
                <a:latin typeface="Times New Roman" pitchFamily="18" charset="0"/>
                <a:cs typeface="Times New Roman" pitchFamily="18" charset="0"/>
              </a:rPr>
              <a:t>temperature during handling, transportation, and storage is the most effective means of extending the shelf life and reducing the loss of quality by lowering the metabolic processes such as respiration and </a:t>
            </a:r>
            <a:r>
              <a:rPr lang="en-US" sz="2400" dirty="0" smtClean="0">
                <a:latin typeface="Times New Roman" pitchFamily="18" charset="0"/>
                <a:cs typeface="Times New Roman" pitchFamily="18" charset="0"/>
              </a:rPr>
              <a:t>transpiration</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Temperature management is the most important tool in postharvest handling of plant produce to control both </a:t>
            </a:r>
            <a:r>
              <a:rPr lang="en-US" sz="2400" dirty="0">
                <a:solidFill>
                  <a:srgbClr val="FF0000"/>
                </a:solidFill>
                <a:latin typeface="Times New Roman" pitchFamily="18" charset="0"/>
                <a:cs typeface="Times New Roman" pitchFamily="18" charset="0"/>
              </a:rPr>
              <a:t>physiological and pathological </a:t>
            </a:r>
            <a:r>
              <a:rPr lang="en-US" sz="2400" dirty="0" smtClean="0">
                <a:solidFill>
                  <a:srgbClr val="FF0000"/>
                </a:solidFill>
                <a:latin typeface="Times New Roman" pitchFamily="18" charset="0"/>
                <a:cs typeface="Times New Roman" pitchFamily="18" charset="0"/>
              </a:rPr>
              <a:t>deteriorations</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Provided exposures to temperatures leading to chilling and freezing injuries are </a:t>
            </a:r>
            <a:r>
              <a:rPr lang="en-US" sz="2400" dirty="0" smtClean="0">
                <a:latin typeface="Times New Roman" pitchFamily="18" charset="0"/>
                <a:cs typeface="Times New Roman" pitchFamily="18" charset="0"/>
              </a:rPr>
              <a:t>avoided</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792639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 . .</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The difference in the effect of temperature on the shelf life varies due to differences in physicochemical properties of different types of fruits and vegetables. </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The most pronounced effect in increasing the shelf life by reducing the temperature is expected for lettuce and green onion, </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828655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sz="2400" dirty="0">
                <a:latin typeface="Times New Roman" pitchFamily="18" charset="0"/>
                <a:cs typeface="Times New Roman" pitchFamily="18" charset="0"/>
              </a:rPr>
              <a:t>1. Light influences the quality of fruits and vegetables by controlling the synthesis/degradation of pigments responsible for color (chlorophyll and carotenoids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2. Flavor by catalyzing oxidation of </a:t>
            </a:r>
            <a:r>
              <a:rPr lang="en-US" sz="2400" dirty="0" smtClean="0">
                <a:latin typeface="Times New Roman" pitchFamily="18" charset="0"/>
                <a:cs typeface="Times New Roman" pitchFamily="18" charset="0"/>
              </a:rPr>
              <a:t>lipids </a:t>
            </a: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3. sprouting, reducing nutritive value by degrading vitamins such as ascorbic acid and </a:t>
            </a:r>
            <a:r>
              <a:rPr lang="en-US" sz="2400" dirty="0" smtClean="0">
                <a:latin typeface="Times New Roman" pitchFamily="18" charset="0"/>
                <a:cs typeface="Times New Roman" pitchFamily="18" charset="0"/>
              </a:rPr>
              <a:t>riboflavin</a:t>
            </a:r>
          </a:p>
          <a:p>
            <a:pPr algn="just">
              <a:buNone/>
            </a:pPr>
            <a:r>
              <a:rPr lang="en-US" sz="2400" dirty="0"/>
              <a:t>4. Production of toxins by exposure of potatoes to light during storage may produce green tissues that contain a toxin known as solanine, thus, light intensity should be </a:t>
            </a:r>
            <a:r>
              <a:rPr lang="en-US" sz="2400" dirty="0" smtClean="0"/>
              <a:t>minimized </a:t>
            </a:r>
            <a:endParaRPr lang="en-US" sz="2400" dirty="0"/>
          </a:p>
          <a:p>
            <a:pPr algn="just">
              <a:buNone/>
            </a:pPr>
            <a:r>
              <a:rPr lang="en-US" sz="2400" dirty="0"/>
              <a:t>5. Adverse effects of light are prevented by storage in dark and using packaging materials that prevent the transmission of </a:t>
            </a:r>
            <a:r>
              <a:rPr lang="en-US" sz="2400" dirty="0" smtClean="0"/>
              <a:t>light</a:t>
            </a:r>
            <a:endParaRPr lang="en-US" sz="2400" dirty="0"/>
          </a:p>
          <a:p>
            <a:endParaRPr lang="en-US" sz="1600" dirty="0"/>
          </a:p>
          <a:p>
            <a:pPr algn="just">
              <a:buNone/>
            </a:pPr>
            <a:endParaRPr lang="en-US" sz="2400" dirty="0">
              <a:latin typeface="Times New Roman" pitchFamily="18" charset="0"/>
              <a:cs typeface="Times New Roman" pitchFamily="18" charset="0"/>
            </a:endParaRPr>
          </a:p>
          <a:p>
            <a:pPr algn="just">
              <a:buNone/>
            </a:pP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574801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during </a:t>
            </a:r>
            <a:r>
              <a:rPr lang="en-US" b="1" dirty="0" smtClean="0"/>
              <a:t>Harvesting</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sz="2800" dirty="0">
                <a:latin typeface="Times New Roman" pitchFamily="18" charset="0"/>
                <a:cs typeface="Times New Roman" pitchFamily="18" charset="0"/>
              </a:rPr>
              <a:t>Quality cannot be improved hence maintained after harvesting, so following procedure should be taken care of while harvesting</a:t>
            </a:r>
          </a:p>
          <a:p>
            <a:pPr marL="514350" indent="-514350">
              <a:buFont typeface="+mj-lt"/>
              <a:buAutoNum type="arabicPeriod"/>
            </a:pPr>
            <a:r>
              <a:rPr lang="en-US" sz="2800" dirty="0">
                <a:latin typeface="Times New Roman" pitchFamily="18" charset="0"/>
                <a:cs typeface="Times New Roman" pitchFamily="18" charset="0"/>
              </a:rPr>
              <a:t>Proper maturity and size of the vegetable to attain maximum saleable weight</a:t>
            </a:r>
          </a:p>
          <a:p>
            <a:pPr marL="514350" indent="-514350">
              <a:buFont typeface="+mj-lt"/>
              <a:buAutoNum type="arabicPeriod"/>
            </a:pPr>
            <a:r>
              <a:rPr lang="en-US" sz="2800" dirty="0">
                <a:latin typeface="Times New Roman" pitchFamily="18" charset="0"/>
                <a:cs typeface="Times New Roman" pitchFamily="18" charset="0"/>
              </a:rPr>
              <a:t>Properly matured fruits and vegetable have better shelf life and storage </a:t>
            </a:r>
            <a:r>
              <a:rPr lang="en-US" sz="2800" dirty="0" smtClean="0">
                <a:latin typeface="Times New Roman" pitchFamily="18" charset="0"/>
                <a:cs typeface="Times New Roman" pitchFamily="18" charset="0"/>
              </a:rPr>
              <a:t>ability</a:t>
            </a:r>
          </a:p>
          <a:p>
            <a:pPr marL="514350" indent="-514350">
              <a:buFont typeface="+mj-lt"/>
              <a:buAutoNum type="arabicPeriod"/>
            </a:pPr>
            <a:r>
              <a:rPr lang="en-US" sz="2800" dirty="0" smtClean="0"/>
              <a:t>Marketing </a:t>
            </a:r>
            <a:r>
              <a:rPr lang="en-US" sz="2800" dirty="0"/>
              <a:t>destination should be kept in mind while </a:t>
            </a:r>
            <a:r>
              <a:rPr lang="en-US" sz="2800" dirty="0" smtClean="0"/>
              <a:t>harvesting.</a:t>
            </a:r>
          </a:p>
          <a:p>
            <a:pPr marL="514350" indent="-514350">
              <a:buFont typeface="+mj-lt"/>
              <a:buAutoNum type="arabicPeriod"/>
            </a:pPr>
            <a:r>
              <a:rPr lang="en-US" sz="2800" dirty="0" smtClean="0"/>
              <a:t>Proper </a:t>
            </a:r>
            <a:r>
              <a:rPr lang="en-US" sz="2800" dirty="0"/>
              <a:t>training and monitoring of the harvesting labor should be </a:t>
            </a:r>
            <a:r>
              <a:rPr lang="en-US" sz="2800" dirty="0" smtClean="0"/>
              <a:t>done</a:t>
            </a:r>
          </a:p>
          <a:p>
            <a:pPr marL="514350" indent="-514350">
              <a:buFont typeface="+mj-lt"/>
              <a:buAutoNum type="arabicPeriod"/>
            </a:pPr>
            <a:r>
              <a:rPr lang="en-US" sz="2800" dirty="0" smtClean="0"/>
              <a:t>Selection </a:t>
            </a:r>
            <a:r>
              <a:rPr lang="en-US" sz="2800" dirty="0"/>
              <a:t>of proper harvesting </a:t>
            </a:r>
            <a:r>
              <a:rPr lang="en-US" sz="2800" dirty="0" smtClean="0"/>
              <a:t>method</a:t>
            </a:r>
          </a:p>
          <a:p>
            <a:pPr marL="514350" indent="-514350">
              <a:buFont typeface="+mj-lt"/>
              <a:buAutoNum type="arabicPeriod"/>
            </a:pPr>
            <a:r>
              <a:rPr lang="en-US" sz="2800" dirty="0" smtClean="0"/>
              <a:t>Minimum </a:t>
            </a:r>
            <a:r>
              <a:rPr lang="en-US" sz="2800" dirty="0"/>
              <a:t>handling to avoid surface damage to fruit and </a:t>
            </a:r>
            <a:r>
              <a:rPr lang="en-US" sz="2800" dirty="0" smtClean="0"/>
              <a:t>vegetables</a:t>
            </a:r>
            <a:endParaRPr lang="en-US" sz="2800" dirty="0"/>
          </a:p>
        </p:txBody>
      </p:sp>
    </p:spTree>
    <p:extLst>
      <p:ext uri="{BB962C8B-B14F-4D97-AF65-F5344CB8AC3E}">
        <p14:creationId xmlns:p14="http://schemas.microsoft.com/office/powerpoint/2010/main" val="2481340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Harvesting Factors</a:t>
            </a:r>
            <a:endParaRPr lang="en-US" dirty="0">
              <a:latin typeface="Arial Black" pitchFamily="34" charset="0"/>
            </a:endParaRPr>
          </a:p>
        </p:txBody>
      </p:sp>
      <p:sp>
        <p:nvSpPr>
          <p:cNvPr id="3" name="Content Placeholder 2"/>
          <p:cNvSpPr>
            <a:spLocks noGrp="1"/>
          </p:cNvSpPr>
          <p:nvPr>
            <p:ph idx="1"/>
          </p:nvPr>
        </p:nvSpPr>
        <p:spPr/>
        <p:txBody>
          <a:bodyPr>
            <a:normAutofit fontScale="85000" lnSpcReduction="20000"/>
          </a:bodyPr>
          <a:lstStyle/>
          <a:p>
            <a:r>
              <a:rPr lang="en-US" sz="2900" dirty="0">
                <a:latin typeface="Times New Roman" pitchFamily="18" charset="0"/>
                <a:cs typeface="Times New Roman" pitchFamily="18" charset="0"/>
              </a:rPr>
              <a:t>Maturity at harvest is the most important quality criterion for a processor as it directly affects . The optimum harvest maturity is vital to achieve maximum postharvest life of the fresh produce.</a:t>
            </a:r>
          </a:p>
          <a:p>
            <a:pPr lvl="0"/>
            <a:r>
              <a:rPr lang="en-US" sz="2900" dirty="0" smtClean="0">
                <a:latin typeface="Times New Roman" pitchFamily="18" charset="0"/>
                <a:cs typeface="Times New Roman" pitchFamily="18" charset="0"/>
              </a:rPr>
              <a:t>Composition</a:t>
            </a:r>
            <a:endParaRPr lang="en-US" sz="2900" dirty="0">
              <a:latin typeface="Times New Roman" pitchFamily="18" charset="0"/>
              <a:cs typeface="Times New Roman" pitchFamily="18" charset="0"/>
            </a:endParaRPr>
          </a:p>
          <a:p>
            <a:pPr lvl="0"/>
            <a:r>
              <a:rPr lang="en-US" sz="2900" dirty="0">
                <a:latin typeface="Times New Roman" pitchFamily="18" charset="0"/>
                <a:cs typeface="Times New Roman" pitchFamily="18" charset="0"/>
              </a:rPr>
              <a:t> </a:t>
            </a:r>
            <a:r>
              <a:rPr lang="en-US" sz="2900" dirty="0" smtClean="0">
                <a:latin typeface="Times New Roman" pitchFamily="18" charset="0"/>
                <a:cs typeface="Times New Roman" pitchFamily="18" charset="0"/>
              </a:rPr>
              <a:t>quality</a:t>
            </a:r>
            <a:endParaRPr lang="en-US" sz="2900" dirty="0">
              <a:latin typeface="Times New Roman" pitchFamily="18" charset="0"/>
              <a:cs typeface="Times New Roman" pitchFamily="18" charset="0"/>
            </a:endParaRPr>
          </a:p>
          <a:p>
            <a:pPr lvl="0"/>
            <a:r>
              <a:rPr lang="en-US" sz="2900" dirty="0" smtClean="0">
                <a:latin typeface="Times New Roman" pitchFamily="18" charset="0"/>
                <a:cs typeface="Times New Roman" pitchFamily="18" charset="0"/>
              </a:rPr>
              <a:t>losses</a:t>
            </a:r>
            <a:endParaRPr lang="en-US" sz="2900" dirty="0">
              <a:latin typeface="Times New Roman" pitchFamily="18" charset="0"/>
              <a:cs typeface="Times New Roman" pitchFamily="18" charset="0"/>
            </a:endParaRPr>
          </a:p>
          <a:p>
            <a:pPr lvl="0"/>
            <a:r>
              <a:rPr lang="en-US" sz="2900" dirty="0">
                <a:latin typeface="Times New Roman" pitchFamily="18" charset="0"/>
                <a:cs typeface="Times New Roman" pitchFamily="18" charset="0"/>
              </a:rPr>
              <a:t> storage potential of plant </a:t>
            </a:r>
            <a:r>
              <a:rPr lang="en-US" sz="2900" dirty="0" smtClean="0">
                <a:latin typeface="Times New Roman" pitchFamily="18" charset="0"/>
                <a:cs typeface="Times New Roman" pitchFamily="18" charset="0"/>
              </a:rPr>
              <a:t>produce      </a:t>
            </a:r>
            <a:endParaRPr lang="en-US" sz="2900" dirty="0">
              <a:latin typeface="Times New Roman" pitchFamily="18" charset="0"/>
              <a:cs typeface="Times New Roman" pitchFamily="18" charset="0"/>
            </a:endParaRPr>
          </a:p>
          <a:p>
            <a:pPr algn="just">
              <a:buNone/>
            </a:pPr>
            <a:r>
              <a:rPr lang="en-US" sz="2900" dirty="0">
                <a:latin typeface="Times New Roman" pitchFamily="18" charset="0"/>
                <a:cs typeface="Times New Roman" pitchFamily="18" charset="0"/>
              </a:rPr>
              <a:t>     Although most fruits reach peak eating quality when harvested fully ripe, they are usually picked mature, but not ripe, to decrease mechanical injury during postharvest handling. </a:t>
            </a:r>
          </a:p>
          <a:p>
            <a:endParaRPr lang="en-US" dirty="0"/>
          </a:p>
        </p:txBody>
      </p:sp>
    </p:spTree>
    <p:extLst>
      <p:ext uri="{BB962C8B-B14F-4D97-AF65-F5344CB8AC3E}">
        <p14:creationId xmlns:p14="http://schemas.microsoft.com/office/powerpoint/2010/main" val="212066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Harvesting at Maturity</a:t>
            </a:r>
            <a:endParaRPr lang="en-US" dirty="0">
              <a:latin typeface="Arial Black" pitchFamily="34" charset="0"/>
            </a:endParaRPr>
          </a:p>
        </p:txBody>
      </p:sp>
      <p:sp>
        <p:nvSpPr>
          <p:cNvPr id="3" name="Content Placeholder 2"/>
          <p:cNvSpPr>
            <a:spLocks noGrp="1"/>
          </p:cNvSpPr>
          <p:nvPr>
            <p:ph idx="1"/>
          </p:nvPr>
        </p:nvSpPr>
        <p:spPr/>
        <p:txBody>
          <a:bodyPr>
            <a:noAutofit/>
          </a:bodyPr>
          <a:lstStyle/>
          <a:p>
            <a:pPr algn="just"/>
            <a:r>
              <a:rPr lang="en-US" sz="2400" dirty="0">
                <a:latin typeface="Times New Roman" pitchFamily="18" charset="0"/>
                <a:cs typeface="Times New Roman" pitchFamily="18" charset="0"/>
              </a:rPr>
              <a:t>Immature fruits are more subject to shriveling and mechanical damage, and are of inferior quality when ripened. </a:t>
            </a:r>
          </a:p>
          <a:p>
            <a:pPr algn="just"/>
            <a:r>
              <a:rPr lang="en-US" sz="2400" dirty="0">
                <a:latin typeface="Times New Roman" pitchFamily="18" charset="0"/>
                <a:cs typeface="Times New Roman" pitchFamily="18" charset="0"/>
              </a:rPr>
              <a:t>Overripe fruits are likely to become soft and mealy with insipid flavor soon after harvest.</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Fruits picked either too early or too late in the season are more susceptible to physiological disorders and have a shorter storage life than those picked at mid-season.</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0658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Harvesting at Maturity</a:t>
            </a:r>
            <a:endParaRPr lang="en-US" dirty="0">
              <a:latin typeface="Arial Black" pitchFamily="34" charset="0"/>
            </a:endParaRPr>
          </a:p>
        </p:txBody>
      </p:sp>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Harvesting fruits either immature or overripe can cause extensive loss of the </a:t>
            </a:r>
            <a:r>
              <a:rPr lang="en-US" sz="2400" dirty="0" smtClean="0">
                <a:latin typeface="Times New Roman" pitchFamily="18" charset="0"/>
                <a:cs typeface="Times New Roman" pitchFamily="18" charset="0"/>
              </a:rPr>
              <a:t>produce</a:t>
            </a:r>
          </a:p>
          <a:p>
            <a:r>
              <a:rPr lang="en-US" sz="2400" dirty="0" smtClean="0">
                <a:latin typeface="Times New Roman" pitchFamily="18" charset="0"/>
                <a:cs typeface="Times New Roman" pitchFamily="18" charset="0"/>
              </a:rPr>
              <a:t>maturity </a:t>
            </a:r>
            <a:r>
              <a:rPr lang="en-US" sz="2400" dirty="0">
                <a:latin typeface="Times New Roman" pitchFamily="18" charset="0"/>
                <a:cs typeface="Times New Roman" pitchFamily="18" charset="0"/>
              </a:rPr>
              <a:t>indices are important criteria used for arriving at a correct harvesting </a:t>
            </a:r>
            <a:r>
              <a:rPr lang="en-US" sz="2400" dirty="0" smtClean="0">
                <a:latin typeface="Times New Roman" pitchFamily="18" charset="0"/>
                <a:cs typeface="Times New Roman" pitchFamily="18" charset="0"/>
              </a:rPr>
              <a:t>stage</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The optimum maturity of produce for fresh consumption and processing is determined by the purpose for which it will be </a:t>
            </a:r>
            <a:r>
              <a:rPr lang="en-US" sz="2400" dirty="0" smtClean="0">
                <a:latin typeface="Times New Roman" pitchFamily="18" charset="0"/>
                <a:cs typeface="Times New Roman" pitchFamily="18" charset="0"/>
              </a:rPr>
              <a:t>used</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The maturity stage considered best for canning may not be best for dehydration, freezing, or making jams or </a:t>
            </a:r>
            <a:r>
              <a:rPr lang="en-US" sz="2400" dirty="0" smtClean="0">
                <a:latin typeface="Times New Roman" pitchFamily="18" charset="0"/>
                <a:cs typeface="Times New Roman" pitchFamily="18" charset="0"/>
              </a:rPr>
              <a:t>preserves</a:t>
            </a:r>
            <a:endParaRPr lang="en-US" sz="2400" dirty="0">
              <a:latin typeface="Times New Roman" pitchFamily="18" charset="0"/>
              <a:cs typeface="Times New Roman" pitchFamily="18" charset="0"/>
            </a:endParaRPr>
          </a:p>
          <a:p>
            <a:endParaRPr lang="en-GB"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413323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 . .</a:t>
            </a:r>
            <a:endParaRPr lang="en-US" dirty="0"/>
          </a:p>
        </p:txBody>
      </p:sp>
      <p:sp>
        <p:nvSpPr>
          <p:cNvPr id="3" name="Content Placeholder 2"/>
          <p:cNvSpPr>
            <a:spLocks noGrp="1"/>
          </p:cNvSpPr>
          <p:nvPr>
            <p:ph idx="1"/>
          </p:nvPr>
        </p:nvSpPr>
        <p:spPr/>
        <p:txBody>
          <a:bodyPr>
            <a:normAutofit/>
          </a:bodyPr>
          <a:lstStyle/>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Fully ripened fruits should be used for drying and making concentrated products to achieve the best flavor, </a:t>
            </a:r>
          </a:p>
          <a:p>
            <a:pPr algn="just"/>
            <a:r>
              <a:rPr lang="en-US" sz="2800" dirty="0">
                <a:latin typeface="Times New Roman" pitchFamily="18" charset="0"/>
                <a:cs typeface="Times New Roman" pitchFamily="18" charset="0"/>
              </a:rPr>
              <a:t>But for fresh marketing these may not be suitable for its susceptibility to damage.</a:t>
            </a:r>
          </a:p>
          <a:p>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655833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Black" pitchFamily="34" charset="0"/>
              </a:rPr>
              <a:t>Humidity</a:t>
            </a:r>
            <a:endParaRPr lang="en-US" dirty="0">
              <a:latin typeface="Arial Black" pitchFamily="34" charset="0"/>
            </a:endParaRPr>
          </a:p>
        </p:txBody>
      </p:sp>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Fresh fruits and vegetables contain sizable amounts of water,  </a:t>
            </a:r>
          </a:p>
          <a:p>
            <a:pPr algn="just"/>
            <a:r>
              <a:rPr lang="en-US" sz="2400" dirty="0">
                <a:latin typeface="Times New Roman" pitchFamily="18" charset="0"/>
                <a:cs typeface="Times New Roman" pitchFamily="18" charset="0"/>
              </a:rPr>
              <a:t>watermelons contain water more than 95% of its fresh weight. </a:t>
            </a:r>
          </a:p>
          <a:p>
            <a:pPr algn="just"/>
            <a:r>
              <a:rPr lang="en-US" sz="2400" dirty="0">
                <a:latin typeface="Times New Roman" pitchFamily="18" charset="0"/>
                <a:cs typeface="Times New Roman" pitchFamily="18" charset="0"/>
              </a:rPr>
              <a:t>Most of the water is free water, the produce will continue to lose water to the surrounding atmosphere. </a:t>
            </a:r>
          </a:p>
          <a:p>
            <a:pPr algn="just"/>
            <a:r>
              <a:rPr lang="en-US" sz="2400" dirty="0">
                <a:latin typeface="Times New Roman" pitchFamily="18" charset="0"/>
                <a:cs typeface="Times New Roman" pitchFamily="18" charset="0"/>
              </a:rPr>
              <a:t>The loss of  water cause shriveling, wilting, and loss of crispness. </a:t>
            </a:r>
          </a:p>
          <a:p>
            <a:pPr algn="just"/>
            <a:r>
              <a:rPr lang="en-US" sz="2400" dirty="0">
                <a:latin typeface="Times New Roman" pitchFamily="18" charset="0"/>
                <a:cs typeface="Times New Roman" pitchFamily="18" charset="0"/>
              </a:rPr>
              <a:t>The tissues become tough or mushy and unacceptable to the consumer.</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93949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 </a:t>
            </a:r>
            <a:endParaRPr lang="en-US" dirty="0"/>
          </a:p>
        </p:txBody>
      </p:sp>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The reduction of saleable weight and loss of sensory characteristics lower the marketing value. </a:t>
            </a:r>
          </a:p>
          <a:p>
            <a:pPr algn="just"/>
            <a:r>
              <a:rPr lang="en-US" sz="2400" dirty="0">
                <a:latin typeface="Times New Roman" pitchFamily="18" charset="0"/>
                <a:cs typeface="Times New Roman" pitchFamily="18" charset="0"/>
              </a:rPr>
              <a:t>Weight loss by even 5% makes produces un-saleable. </a:t>
            </a:r>
          </a:p>
          <a:p>
            <a:pPr algn="just"/>
            <a:r>
              <a:rPr lang="en-US" sz="2400" dirty="0">
                <a:latin typeface="Times New Roman" pitchFamily="18" charset="0"/>
                <a:cs typeface="Times New Roman" pitchFamily="18" charset="0"/>
              </a:rPr>
              <a:t>The surface area/volume ratio, nature of surface, presence/absence of cuticle, number of stomata (leaves) and lenticels (fruits), </a:t>
            </a:r>
            <a:r>
              <a:rPr lang="en-US" sz="2400" dirty="0" err="1">
                <a:latin typeface="Times New Roman" pitchFamily="18" charset="0"/>
                <a:cs typeface="Times New Roman" pitchFamily="18" charset="0"/>
              </a:rPr>
              <a:t>peri-derm</a:t>
            </a:r>
            <a:r>
              <a:rPr lang="en-US" sz="2400" dirty="0">
                <a:latin typeface="Times New Roman" pitchFamily="18" charset="0"/>
                <a:cs typeface="Times New Roman" pitchFamily="18" charset="0"/>
              </a:rPr>
              <a:t> (tubers and roots), and injury to the plant tissues affect both the rate and the extent of water loss</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This is the reason why leafy vegetables such as lettuce lose water at higher rates than potatoes and apples. </a:t>
            </a:r>
          </a:p>
          <a:p>
            <a:pPr algn="just"/>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4758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 .</a:t>
            </a:r>
            <a:endParaRPr lang="en-US" dirty="0"/>
          </a:p>
        </p:txBody>
      </p:sp>
      <p:sp>
        <p:nvSpPr>
          <p:cNvPr id="3" name="Content Placeholder 2"/>
          <p:cNvSpPr>
            <a:spLocks noGrp="1"/>
          </p:cNvSpPr>
          <p:nvPr>
            <p:ph idx="1"/>
          </p:nvPr>
        </p:nvSpPr>
        <p:spPr/>
        <p:txBody>
          <a:bodyPr>
            <a:normAutofit/>
          </a:bodyPr>
          <a:lstStyle/>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Water loss can be prevented by maintaining high atmospheric relative humidity (RH), low temperature,</a:t>
            </a:r>
          </a:p>
          <a:p>
            <a:pPr>
              <a:buNone/>
            </a:pPr>
            <a:r>
              <a:rPr lang="en-US" sz="2400"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Reduced air movement, and increased pressure, avoiding product injury and using suitable packaging during storage and transportation. </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Optimum RH is 85%–90% for most fruits and 90%–98% for most vegetables for dry onions and pumpkins (70%–75%). </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40596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813</Words>
  <Application>Microsoft Office PowerPoint</Application>
  <PresentationFormat>On-screen Show (4:3)</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Harvesting Factors, Temperature and R.H</vt:lpstr>
      <vt:lpstr>Objectives during Harvesting</vt:lpstr>
      <vt:lpstr>Harvesting Factors</vt:lpstr>
      <vt:lpstr>Harvesting at Maturity</vt:lpstr>
      <vt:lpstr>Harvesting at Maturity</vt:lpstr>
      <vt:lpstr>Continued . . .</vt:lpstr>
      <vt:lpstr>Humidity</vt:lpstr>
      <vt:lpstr>Continued.. . </vt:lpstr>
      <vt:lpstr>Continued. . .</vt:lpstr>
      <vt:lpstr>Continued . . .</vt:lpstr>
      <vt:lpstr>Temperature</vt:lpstr>
      <vt:lpstr>Continued . . .</vt:lpstr>
      <vt:lpstr>Light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HARVESTING FACTORS</dc:title>
  <dc:creator>Dr Sarfaraz Hussain</dc:creator>
  <cp:lastModifiedBy>Dr Sarfaraz Hussain</cp:lastModifiedBy>
  <cp:revision>36</cp:revision>
  <dcterms:created xsi:type="dcterms:W3CDTF">2006-08-16T00:00:00Z</dcterms:created>
  <dcterms:modified xsi:type="dcterms:W3CDTF">2020-04-20T19:58:35Z</dcterms:modified>
</cp:coreProperties>
</file>