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61" r:id="rId5"/>
    <p:sldId id="262" r:id="rId6"/>
    <p:sldId id="263" r:id="rId7"/>
    <p:sldId id="264" r:id="rId8"/>
    <p:sldId id="258" r:id="rId9"/>
    <p:sldId id="259" r:id="rId10"/>
    <p:sldId id="265" r:id="rId11"/>
    <p:sldId id="266" r:id="rId12"/>
    <p:sldId id="267" r:id="rId13"/>
    <p:sldId id="268" r:id="rId14"/>
    <p:sldId id="269" r:id="rId15"/>
    <p:sldId id="270" r:id="rId16"/>
    <p:sldId id="271"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2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73D069-B3F6-44FC-9BAB-408D9F3ABC13}" type="datetimeFigureOut">
              <a:rPr lang="en-US" smtClean="0"/>
              <a:pPr/>
              <a:t>07-May-20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0FC93-4CE2-4876-B350-E5A5DA7F953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73D069-B3F6-44FC-9BAB-408D9F3ABC13}" type="datetimeFigureOut">
              <a:rPr lang="en-US" smtClean="0"/>
              <a:pPr/>
              <a:t>07-May-20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0FC93-4CE2-4876-B350-E5A5DA7F95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73D069-B3F6-44FC-9BAB-408D9F3ABC13}" type="datetimeFigureOut">
              <a:rPr lang="en-US" smtClean="0"/>
              <a:pPr/>
              <a:t>07-May-20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0FC93-4CE2-4876-B350-E5A5DA7F95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73D069-B3F6-44FC-9BAB-408D9F3ABC13}" type="datetimeFigureOut">
              <a:rPr lang="en-US" smtClean="0"/>
              <a:pPr/>
              <a:t>07-May-20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0FC93-4CE2-4876-B350-E5A5DA7F95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73D069-B3F6-44FC-9BAB-408D9F3ABC13}" type="datetimeFigureOut">
              <a:rPr lang="en-US" smtClean="0"/>
              <a:pPr/>
              <a:t>07-May-20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0FC93-4CE2-4876-B350-E5A5DA7F953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73D069-B3F6-44FC-9BAB-408D9F3ABC13}" type="datetimeFigureOut">
              <a:rPr lang="en-US" smtClean="0"/>
              <a:pPr/>
              <a:t>07-May-20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0FC93-4CE2-4876-B350-E5A5DA7F95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73D069-B3F6-44FC-9BAB-408D9F3ABC13}" type="datetimeFigureOut">
              <a:rPr lang="en-US" smtClean="0"/>
              <a:pPr/>
              <a:t>07-May-20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40FC93-4CE2-4876-B350-E5A5DA7F95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73D069-B3F6-44FC-9BAB-408D9F3ABC13}" type="datetimeFigureOut">
              <a:rPr lang="en-US" smtClean="0"/>
              <a:pPr/>
              <a:t>07-May-20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40FC93-4CE2-4876-B350-E5A5DA7F95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73D069-B3F6-44FC-9BAB-408D9F3ABC13}" type="datetimeFigureOut">
              <a:rPr lang="en-US" smtClean="0"/>
              <a:pPr/>
              <a:t>07-May-20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40FC93-4CE2-4876-B350-E5A5DA7F95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73D069-B3F6-44FC-9BAB-408D9F3ABC13}" type="datetimeFigureOut">
              <a:rPr lang="en-US" smtClean="0"/>
              <a:pPr/>
              <a:t>07-May-20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0FC93-4CE2-4876-B350-E5A5DA7F95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73D069-B3F6-44FC-9BAB-408D9F3ABC13}" type="datetimeFigureOut">
              <a:rPr lang="en-US" smtClean="0"/>
              <a:pPr/>
              <a:t>07-May-20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0FC93-4CE2-4876-B350-E5A5DA7F95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73D069-B3F6-44FC-9BAB-408D9F3ABC13}" type="datetimeFigureOut">
              <a:rPr lang="en-US" smtClean="0"/>
              <a:pPr/>
              <a:t>07-May-20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0FC93-4CE2-4876-B350-E5A5DA7F95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www.entomology.umn.edu/cues/4015/morpolog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Types of legs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be considered</a:t>
            </a:r>
            <a:endParaRPr lang="en-US" dirty="0"/>
          </a:p>
        </p:txBody>
      </p:sp>
      <p:sp>
        <p:nvSpPr>
          <p:cNvPr id="3" name="Content Placeholder 2"/>
          <p:cNvSpPr>
            <a:spLocks noGrp="1"/>
          </p:cNvSpPr>
          <p:nvPr>
            <p:ph idx="1"/>
          </p:nvPr>
        </p:nvSpPr>
        <p:spPr/>
        <p:txBody>
          <a:bodyPr/>
          <a:lstStyle/>
          <a:p>
            <a:r>
              <a:rPr lang="en-US" dirty="0" smtClean="0">
                <a:hlinkClick r:id="rId2"/>
              </a:rPr>
              <a:t>http://www.entomology.umn.edu/cues/4015/morpology/</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942975" y="1843088"/>
            <a:ext cx="7256463" cy="31718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err="1" smtClean="0"/>
              <a:t>Arolium</a:t>
            </a:r>
            <a:r>
              <a:rPr lang="en-US" dirty="0" smtClean="0"/>
              <a:t>, </a:t>
            </a:r>
            <a:r>
              <a:rPr lang="en-US" dirty="0" err="1" smtClean="0"/>
              <a:t>Empodium</a:t>
            </a:r>
            <a:r>
              <a:rPr lang="en-US" dirty="0" smtClean="0"/>
              <a:t>, </a:t>
            </a:r>
            <a:r>
              <a:rPr lang="en-US" dirty="0" err="1" smtClean="0"/>
              <a:t>Pulvilli</a:t>
            </a:r>
            <a:endParaRPr lang="en-US" dirty="0" smtClean="0"/>
          </a:p>
          <a:p>
            <a:r>
              <a:rPr lang="en-US" dirty="0" smtClean="0"/>
              <a:t>The tarsus of insects usually consists of several small joints, the last of which generally carries a pair of terminal claws. The last tarsal segment may be extended between the claws to form a pad-like organ - the </a:t>
            </a:r>
            <a:r>
              <a:rPr lang="en-US" dirty="0" err="1" smtClean="0"/>
              <a:t>arolium</a:t>
            </a:r>
            <a:r>
              <a:rPr lang="en-US" dirty="0" smtClean="0"/>
              <a:t>. Some </a:t>
            </a:r>
            <a:r>
              <a:rPr lang="en-US" dirty="0" err="1" smtClean="0"/>
              <a:t>Diptera</a:t>
            </a:r>
            <a:r>
              <a:rPr lang="en-US" dirty="0" smtClean="0"/>
              <a:t> (true flies) have two additional pads - the </a:t>
            </a:r>
            <a:r>
              <a:rPr lang="en-US" dirty="0" err="1" smtClean="0"/>
              <a:t>pulvilli</a:t>
            </a:r>
            <a:r>
              <a:rPr lang="en-US" dirty="0" smtClean="0"/>
              <a:t> (singular: </a:t>
            </a:r>
            <a:r>
              <a:rPr lang="en-US" dirty="0" err="1" smtClean="0"/>
              <a:t>pulvillus</a:t>
            </a:r>
            <a:r>
              <a:rPr lang="en-US" dirty="0" smtClean="0"/>
              <a:t>) - lying below the claws on either side of the </a:t>
            </a:r>
            <a:r>
              <a:rPr lang="en-US" dirty="0" err="1" smtClean="0"/>
              <a:t>arolium</a:t>
            </a:r>
            <a:r>
              <a:rPr lang="en-US" dirty="0" smtClean="0"/>
              <a:t> , although in most flies, including the common housefly and its relatives, the </a:t>
            </a:r>
            <a:r>
              <a:rPr lang="en-US" dirty="0" err="1" smtClean="0"/>
              <a:t>arolium</a:t>
            </a:r>
            <a:r>
              <a:rPr lang="en-US" dirty="0" smtClean="0"/>
              <a:t> is replaced by a stout central bristle - the </a:t>
            </a:r>
            <a:r>
              <a:rPr lang="en-US" dirty="0" err="1" smtClean="0"/>
              <a:t>empodium</a:t>
            </a:r>
            <a:r>
              <a:rPr lang="en-US" dirty="0" smtClean="0"/>
              <a:t>. In many insects, the other tarsal segments also have ventral </a:t>
            </a:r>
            <a:r>
              <a:rPr lang="en-US" dirty="0" err="1" smtClean="0"/>
              <a:t>pulvillus</a:t>
            </a:r>
            <a:r>
              <a:rPr lang="en-US" dirty="0" smtClean="0"/>
              <a:t>-like organs, called </a:t>
            </a:r>
            <a:r>
              <a:rPr lang="en-US" dirty="0" err="1" smtClean="0"/>
              <a:t>plantulae</a:t>
            </a:r>
            <a:r>
              <a:rPr lang="en-US" dirty="0" smtClean="0"/>
              <a:t>. These various structures - the </a:t>
            </a:r>
            <a:r>
              <a:rPr lang="en-US" dirty="0" err="1" smtClean="0"/>
              <a:t>arolium</a:t>
            </a:r>
            <a:r>
              <a:rPr lang="en-US" dirty="0" smtClean="0"/>
              <a:t>, </a:t>
            </a:r>
            <a:r>
              <a:rPr lang="en-US" dirty="0" err="1" smtClean="0"/>
              <a:t>pulvilli</a:t>
            </a:r>
            <a:r>
              <a:rPr lang="en-US" dirty="0" smtClean="0"/>
              <a:t> and </a:t>
            </a:r>
            <a:r>
              <a:rPr lang="en-US" dirty="0" err="1" smtClean="0"/>
              <a:t>plantulae</a:t>
            </a:r>
            <a:r>
              <a:rPr lang="en-US" dirty="0" smtClean="0"/>
              <a:t> - produce a sticky secretion and act like ‘suction-pads’, enabling the insect to climb smooth or steep surfaces. This is the secret of the fly’s ability to walk up-side-down on the ceiling!</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Pulvilli</a:t>
            </a:r>
            <a:r>
              <a:rPr lang="en-US" dirty="0" smtClean="0"/>
              <a:t> are lobes or </a:t>
            </a:r>
            <a:r>
              <a:rPr lang="en-US" dirty="0" err="1" smtClean="0"/>
              <a:t>padds</a:t>
            </a:r>
            <a:r>
              <a:rPr lang="en-US" dirty="0" smtClean="0"/>
              <a:t> that are located between the tarsal claws of many insects. The pads have adhesive properties, including the use of an adhesive fluid, and this helps the insect stick to the surface on which it is standing. </a:t>
            </a:r>
          </a:p>
          <a:p>
            <a:r>
              <a:rPr lang="en-US" dirty="0" smtClean="0"/>
              <a:t>Between the </a:t>
            </a:r>
            <a:r>
              <a:rPr lang="en-US" dirty="0" err="1" smtClean="0"/>
              <a:t>pulvilli</a:t>
            </a:r>
            <a:r>
              <a:rPr lang="en-US" dirty="0" smtClean="0"/>
              <a:t> there is often a spine called the </a:t>
            </a:r>
            <a:r>
              <a:rPr lang="en-US" dirty="0" err="1" smtClean="0"/>
              <a:t>empodium</a:t>
            </a:r>
            <a:r>
              <a:rPr lang="en-US" dirty="0" smtClean="0"/>
              <a: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2667000" y="914400"/>
            <a:ext cx="3333750" cy="4876800"/>
          </a:xfrm>
          <a:prstGeom prst="rect">
            <a:avLst/>
          </a:prstGeom>
          <a:noFill/>
          <a:ln w="9525">
            <a:noFill/>
            <a:miter lim="800000"/>
            <a:headEnd/>
            <a:tailEnd/>
          </a:ln>
        </p:spPr>
      </p:pic>
      <p:sp>
        <p:nvSpPr>
          <p:cNvPr id="5" name="TextBox 4"/>
          <p:cNvSpPr txBox="1"/>
          <p:nvPr/>
        </p:nvSpPr>
        <p:spPr>
          <a:xfrm>
            <a:off x="6248400" y="3276600"/>
            <a:ext cx="1524000" cy="646331"/>
          </a:xfrm>
          <a:prstGeom prst="rect">
            <a:avLst/>
          </a:prstGeom>
          <a:noFill/>
        </p:spPr>
        <p:txBody>
          <a:bodyPr wrap="square" rtlCol="0">
            <a:spAutoFit/>
          </a:bodyPr>
          <a:lstStyle/>
          <a:p>
            <a:r>
              <a:rPr lang="en-US" dirty="0" err="1" smtClean="0"/>
              <a:t>Pulvillus</a:t>
            </a:r>
            <a:r>
              <a:rPr lang="en-US" dirty="0" smtClean="0"/>
              <a:t> (</a:t>
            </a:r>
            <a:r>
              <a:rPr lang="en-US" dirty="0" err="1" smtClean="0"/>
              <a:t>Pulvilli</a:t>
            </a:r>
            <a:r>
              <a:rPr lang="en-US" dirty="0" smtClean="0"/>
              <a:t>)</a:t>
            </a:r>
            <a:endParaRPr lang="en-US" dirty="0"/>
          </a:p>
        </p:txBody>
      </p:sp>
      <p:sp>
        <p:nvSpPr>
          <p:cNvPr id="6" name="TextBox 5"/>
          <p:cNvSpPr txBox="1"/>
          <p:nvPr/>
        </p:nvSpPr>
        <p:spPr>
          <a:xfrm>
            <a:off x="5943600" y="5257800"/>
            <a:ext cx="1524000" cy="369332"/>
          </a:xfrm>
          <a:prstGeom prst="rect">
            <a:avLst/>
          </a:prstGeom>
          <a:noFill/>
        </p:spPr>
        <p:txBody>
          <a:bodyPr wrap="square" rtlCol="0">
            <a:spAutoFit/>
          </a:bodyPr>
          <a:lstStyle/>
          <a:p>
            <a:r>
              <a:rPr lang="en-US" dirty="0" smtClean="0"/>
              <a:t>Claw</a:t>
            </a:r>
            <a:endParaRPr lang="en-US" dirty="0"/>
          </a:p>
        </p:txBody>
      </p:sp>
      <p:sp>
        <p:nvSpPr>
          <p:cNvPr id="7" name="TextBox 6"/>
          <p:cNvSpPr txBox="1"/>
          <p:nvPr/>
        </p:nvSpPr>
        <p:spPr>
          <a:xfrm>
            <a:off x="2895600" y="5715000"/>
            <a:ext cx="1524000" cy="369332"/>
          </a:xfrm>
          <a:prstGeom prst="rect">
            <a:avLst/>
          </a:prstGeom>
          <a:noFill/>
        </p:spPr>
        <p:txBody>
          <a:bodyPr wrap="square" rtlCol="0">
            <a:spAutoFit/>
          </a:bodyPr>
          <a:lstStyle/>
          <a:p>
            <a:r>
              <a:rPr lang="en-US" dirty="0" err="1" smtClean="0"/>
              <a:t>Empodium</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rot="16200000">
            <a:off x="-1721587" y="2483588"/>
            <a:ext cx="5652977" cy="2209800"/>
          </a:xfrm>
          <a:prstGeom prst="rect">
            <a:avLst/>
          </a:prstGeom>
          <a:noFill/>
          <a:ln w="9525">
            <a:noFill/>
            <a:miter lim="800000"/>
            <a:headEnd/>
            <a:tailEnd/>
          </a:ln>
        </p:spPr>
      </p:pic>
      <p:sp>
        <p:nvSpPr>
          <p:cNvPr id="10" name="TextBox 9"/>
          <p:cNvSpPr txBox="1"/>
          <p:nvPr/>
        </p:nvSpPr>
        <p:spPr>
          <a:xfrm>
            <a:off x="3200400" y="6211669"/>
            <a:ext cx="1524000" cy="646331"/>
          </a:xfrm>
          <a:prstGeom prst="rect">
            <a:avLst/>
          </a:prstGeom>
          <a:noFill/>
        </p:spPr>
        <p:txBody>
          <a:bodyPr wrap="square" rtlCol="0">
            <a:spAutoFit/>
          </a:bodyPr>
          <a:lstStyle/>
          <a:p>
            <a:r>
              <a:rPr lang="en-US" dirty="0" smtClean="0"/>
              <a:t>Leg of house fly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3" name="Picture 1"/>
          <p:cNvPicPr>
            <a:picLocks noGrp="1" noChangeAspect="1" noChangeArrowheads="1"/>
          </p:cNvPicPr>
          <p:nvPr>
            <p:ph idx="1"/>
          </p:nvPr>
        </p:nvPicPr>
        <p:blipFill>
          <a:blip r:embed="rId2" cstate="print"/>
          <a:srcRect/>
          <a:stretch>
            <a:fillRect/>
          </a:stretch>
        </p:blipFill>
        <p:spPr bwMode="auto">
          <a:xfrm>
            <a:off x="-40217" y="2133600"/>
            <a:ext cx="9184217" cy="344408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506" name="Picture 2"/>
          <p:cNvPicPr>
            <a:picLocks noGrp="1" noChangeAspect="1" noChangeArrowheads="1"/>
          </p:cNvPicPr>
          <p:nvPr>
            <p:ph idx="1"/>
          </p:nvPr>
        </p:nvPicPr>
        <p:blipFill>
          <a:blip r:embed="rId2" cstate="print"/>
          <a:srcRect/>
          <a:stretch>
            <a:fillRect/>
          </a:stretch>
        </p:blipFill>
        <p:spPr bwMode="auto">
          <a:xfrm>
            <a:off x="0" y="836168"/>
            <a:ext cx="9144000" cy="4998720"/>
          </a:xfrm>
          <a:prstGeom prst="rect">
            <a:avLst/>
          </a:prstGeom>
          <a:noFill/>
          <a:ln w="9525">
            <a:noFill/>
            <a:miter lim="800000"/>
            <a:headEnd/>
            <a:tailEnd/>
          </a:ln>
        </p:spPr>
      </p:pic>
      <p:sp>
        <p:nvSpPr>
          <p:cNvPr id="5" name="Rectangle 4"/>
          <p:cNvSpPr/>
          <p:nvPr/>
        </p:nvSpPr>
        <p:spPr>
          <a:xfrm>
            <a:off x="0" y="5934670"/>
            <a:ext cx="8458200" cy="923330"/>
          </a:xfrm>
          <a:prstGeom prst="rect">
            <a:avLst/>
          </a:prstGeom>
        </p:spPr>
        <p:txBody>
          <a:bodyPr wrap="square">
            <a:spAutoFit/>
          </a:bodyPr>
          <a:lstStyle/>
          <a:p>
            <a:r>
              <a:rPr lang="en-US" dirty="0"/>
              <a:t>The </a:t>
            </a:r>
            <a:r>
              <a:rPr lang="en-US" u="sng" dirty="0"/>
              <a:t>diving</a:t>
            </a:r>
            <a:r>
              <a:rPr lang="en-US" dirty="0"/>
              <a:t> beetle's leg is used to swim; the flea beetle's to jump; the hog louse's to clutch the host's skin; </a:t>
            </a:r>
            <a:r>
              <a:rPr lang="en-US" dirty="0" err="1"/>
              <a:t>the</a:t>
            </a:r>
            <a:r>
              <a:rPr lang="en-US" u="sng" dirty="0" err="1"/>
              <a:t>mole</a:t>
            </a:r>
            <a:r>
              <a:rPr lang="en-US" dirty="0"/>
              <a:t> cricket's to dig; the ichneumon fly's to run; the honeybee's to carry food; the mantis' to catch prey.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530" name="Picture 2"/>
          <p:cNvPicPr>
            <a:picLocks noGrp="1" noChangeAspect="1" noChangeArrowheads="1"/>
          </p:cNvPicPr>
          <p:nvPr>
            <p:ph idx="1"/>
          </p:nvPr>
        </p:nvPicPr>
        <p:blipFill>
          <a:blip r:embed="rId2" cstate="print"/>
          <a:srcRect/>
          <a:stretch>
            <a:fillRect/>
          </a:stretch>
        </p:blipFill>
        <p:spPr bwMode="auto">
          <a:xfrm>
            <a:off x="1524001" y="25481"/>
            <a:ext cx="7086600" cy="673407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err="1" smtClean="0"/>
              <a:t>Cursorial</a:t>
            </a:r>
            <a:r>
              <a:rPr lang="en-US" dirty="0" smtClean="0"/>
              <a:t> </a:t>
            </a:r>
          </a:p>
          <a:p>
            <a:r>
              <a:rPr lang="en-US" dirty="0" err="1" smtClean="0"/>
              <a:t>Saltatorial</a:t>
            </a:r>
            <a:endParaRPr lang="en-US" dirty="0" smtClean="0"/>
          </a:p>
          <a:p>
            <a:r>
              <a:rPr lang="en-US" dirty="0" smtClean="0"/>
              <a:t>Raptorial</a:t>
            </a:r>
          </a:p>
          <a:p>
            <a:r>
              <a:rPr lang="en-US" dirty="0" err="1" smtClean="0"/>
              <a:t>Fossorial</a:t>
            </a:r>
            <a:endParaRPr lang="en-US" dirty="0" smtClean="0"/>
          </a:p>
          <a:p>
            <a:r>
              <a:rPr lang="en-US" dirty="0" err="1" smtClean="0"/>
              <a:t>Natatorial</a:t>
            </a:r>
            <a:endParaRPr lang="en-US" dirty="0" smtClean="0"/>
          </a:p>
          <a:p>
            <a:r>
              <a:rPr lang="en-US" dirty="0" smtClean="0"/>
              <a:t>Clinging</a:t>
            </a:r>
          </a:p>
          <a:p>
            <a:r>
              <a:rPr lang="en-US" dirty="0" smtClean="0"/>
              <a:t>Silk secreting</a:t>
            </a:r>
          </a:p>
          <a:p>
            <a:r>
              <a:rPr lang="en-US" dirty="0" smtClean="0"/>
              <a:t>Antennae cleaner</a:t>
            </a:r>
          </a:p>
          <a:p>
            <a:r>
              <a:rPr lang="en-US" dirty="0" smtClean="0"/>
              <a:t>Pollen collecting</a:t>
            </a:r>
          </a:p>
          <a:p>
            <a:r>
              <a:rPr lang="en-US" dirty="0" smtClean="0"/>
              <a:t>Basket like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err="1" smtClean="0"/>
              <a:t>Cursorial</a:t>
            </a:r>
            <a:r>
              <a:rPr lang="en-US" b="1" dirty="0" smtClean="0"/>
              <a:t> (ambulatory or waling legs)</a:t>
            </a:r>
          </a:p>
          <a:p>
            <a:pPr lvl="1"/>
            <a:r>
              <a:rPr lang="en-US" dirty="0" smtClean="0"/>
              <a:t>Femur normal</a:t>
            </a:r>
          </a:p>
          <a:p>
            <a:pPr lvl="1"/>
            <a:r>
              <a:rPr lang="en-US" dirty="0" smtClean="0"/>
              <a:t>e.g., </a:t>
            </a:r>
            <a:r>
              <a:rPr lang="en-US" dirty="0" err="1" smtClean="0"/>
              <a:t>metaleg</a:t>
            </a:r>
            <a:r>
              <a:rPr lang="en-US" dirty="0" smtClean="0"/>
              <a:t> of cockroach</a:t>
            </a:r>
          </a:p>
          <a:p>
            <a:r>
              <a:rPr lang="en-US" b="1" dirty="0" err="1" smtClean="0"/>
              <a:t>Saltatorial</a:t>
            </a:r>
            <a:r>
              <a:rPr lang="en-US" b="1" dirty="0" smtClean="0"/>
              <a:t> (Leaping or jumping)</a:t>
            </a:r>
          </a:p>
          <a:p>
            <a:pPr lvl="1"/>
            <a:r>
              <a:rPr lang="en-US" dirty="0" smtClean="0"/>
              <a:t>Femur contain powerful muscle</a:t>
            </a:r>
          </a:p>
          <a:p>
            <a:pPr lvl="1"/>
            <a:r>
              <a:rPr lang="en-US" dirty="0" smtClean="0"/>
              <a:t>E.g., </a:t>
            </a:r>
            <a:r>
              <a:rPr lang="en-US" dirty="0" err="1" smtClean="0"/>
              <a:t>metaleg</a:t>
            </a:r>
            <a:r>
              <a:rPr lang="en-US" dirty="0" smtClean="0"/>
              <a:t> of grasshopper</a:t>
            </a:r>
          </a:p>
          <a:p>
            <a:r>
              <a:rPr lang="en-US" b="1" dirty="0" smtClean="0"/>
              <a:t>Raptorial (catching or grasping)</a:t>
            </a:r>
          </a:p>
          <a:p>
            <a:pPr lvl="1"/>
            <a:r>
              <a:rPr lang="en-US" dirty="0" err="1" smtClean="0"/>
              <a:t>Coxa</a:t>
            </a:r>
            <a:r>
              <a:rPr lang="en-US" dirty="0" smtClean="0"/>
              <a:t> long</a:t>
            </a:r>
          </a:p>
          <a:p>
            <a:pPr lvl="1"/>
            <a:r>
              <a:rPr lang="en-US" dirty="0" smtClean="0"/>
              <a:t>Femur long and thick </a:t>
            </a:r>
          </a:p>
          <a:p>
            <a:pPr lvl="2"/>
            <a:r>
              <a:rPr lang="en-US" dirty="0" smtClean="0"/>
              <a:t>Have double row of spines</a:t>
            </a:r>
          </a:p>
          <a:p>
            <a:pPr lvl="2"/>
            <a:r>
              <a:rPr lang="en-US" dirty="0" smtClean="0"/>
              <a:t>Have groove</a:t>
            </a:r>
          </a:p>
          <a:p>
            <a:pPr lvl="1"/>
            <a:r>
              <a:rPr lang="en-US" dirty="0" smtClean="0"/>
              <a:t>Tibia shorter, spiny</a:t>
            </a:r>
          </a:p>
          <a:p>
            <a:pPr lvl="2"/>
            <a:r>
              <a:rPr lang="en-US" dirty="0" smtClean="0"/>
              <a:t>Fit into the groove of femur</a:t>
            </a:r>
          </a:p>
          <a:p>
            <a:pPr lvl="1"/>
            <a:r>
              <a:rPr lang="en-US" dirty="0" smtClean="0"/>
              <a:t>E.g., </a:t>
            </a:r>
            <a:r>
              <a:rPr lang="en-US" dirty="0" err="1" smtClean="0"/>
              <a:t>proleg</a:t>
            </a:r>
            <a:r>
              <a:rPr lang="en-US" dirty="0" smtClean="0"/>
              <a:t> of </a:t>
            </a:r>
            <a:r>
              <a:rPr lang="en-US" dirty="0" err="1" smtClean="0"/>
              <a:t>mantid</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858000" y="1676400"/>
            <a:ext cx="2286000" cy="152400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4800600" y="3581400"/>
            <a:ext cx="2476500" cy="184785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7277100" y="3657600"/>
            <a:ext cx="1866900" cy="167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229600" cy="5029200"/>
          </a:xfrm>
        </p:spPr>
        <p:txBody>
          <a:bodyPr>
            <a:normAutofit fontScale="92500" lnSpcReduction="10000"/>
          </a:bodyPr>
          <a:lstStyle/>
          <a:p>
            <a:r>
              <a:rPr lang="en-US" b="1" dirty="0" err="1" smtClean="0"/>
              <a:t>Fossorial</a:t>
            </a:r>
            <a:r>
              <a:rPr lang="en-US" b="1" dirty="0" smtClean="0"/>
              <a:t> (digging)</a:t>
            </a:r>
          </a:p>
          <a:p>
            <a:pPr lvl="1"/>
            <a:r>
              <a:rPr lang="en-US" dirty="0" smtClean="0"/>
              <a:t>Parts reduced and strong for digging</a:t>
            </a:r>
          </a:p>
          <a:p>
            <a:pPr lvl="1"/>
            <a:r>
              <a:rPr lang="en-US" dirty="0" smtClean="0"/>
              <a:t>Tibia has finger-like projection</a:t>
            </a:r>
          </a:p>
          <a:p>
            <a:pPr lvl="1"/>
            <a:r>
              <a:rPr lang="en-US" dirty="0" smtClean="0"/>
              <a:t>Tarsus has 3-finger like processes </a:t>
            </a:r>
          </a:p>
          <a:p>
            <a:pPr lvl="1">
              <a:buNone/>
            </a:pPr>
            <a:r>
              <a:rPr lang="en-US" dirty="0" smtClean="0"/>
              <a:t>which are seen below those of tibia</a:t>
            </a:r>
          </a:p>
          <a:p>
            <a:pPr lvl="1"/>
            <a:r>
              <a:rPr lang="en-US" dirty="0" smtClean="0"/>
              <a:t>E.g., </a:t>
            </a:r>
            <a:r>
              <a:rPr lang="en-US" dirty="0" err="1" smtClean="0"/>
              <a:t>proleg</a:t>
            </a:r>
            <a:r>
              <a:rPr lang="en-US" dirty="0" smtClean="0"/>
              <a:t> of mole cricket</a:t>
            </a:r>
          </a:p>
          <a:p>
            <a:r>
              <a:rPr lang="en-US" b="1" dirty="0" err="1" smtClean="0"/>
              <a:t>Natatorial</a:t>
            </a:r>
            <a:r>
              <a:rPr lang="en-US" b="1" dirty="0" smtClean="0"/>
              <a:t> (swimming)</a:t>
            </a:r>
          </a:p>
          <a:p>
            <a:pPr lvl="1"/>
            <a:r>
              <a:rPr lang="en-US" dirty="0" smtClean="0"/>
              <a:t>All parts are flattened </a:t>
            </a:r>
          </a:p>
          <a:p>
            <a:pPr lvl="1"/>
            <a:r>
              <a:rPr lang="en-US" dirty="0" smtClean="0"/>
              <a:t>Tarsus has long hair</a:t>
            </a:r>
          </a:p>
          <a:p>
            <a:pPr lvl="1"/>
            <a:r>
              <a:rPr lang="en-US" dirty="0" smtClean="0"/>
              <a:t>E.g., </a:t>
            </a:r>
            <a:r>
              <a:rPr lang="en-US" dirty="0" err="1" smtClean="0"/>
              <a:t>metaleg</a:t>
            </a:r>
            <a:r>
              <a:rPr lang="en-US" dirty="0" smtClean="0"/>
              <a:t> of giant water bug, </a:t>
            </a:r>
          </a:p>
          <a:p>
            <a:pPr lvl="1"/>
            <a:r>
              <a:rPr lang="en-US" dirty="0" smtClean="0"/>
              <a:t>water beetle</a:t>
            </a:r>
          </a:p>
          <a:p>
            <a:pPr>
              <a:buNone/>
            </a:pP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6858000" y="1447800"/>
            <a:ext cx="2286000" cy="15240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410200" y="2667000"/>
            <a:ext cx="2466975" cy="184785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6438900" y="4552950"/>
            <a:ext cx="2705100" cy="1695450"/>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5257800" y="4648200"/>
            <a:ext cx="1402674"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7543800" y="4646204"/>
            <a:ext cx="1600200" cy="2211795"/>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5562600" y="5495925"/>
            <a:ext cx="2200275" cy="1362075"/>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7429500" y="1447800"/>
            <a:ext cx="1714500" cy="2428875"/>
          </a:xfrm>
          <a:prstGeom prst="rect">
            <a:avLst/>
          </a:prstGeom>
          <a:noFill/>
          <a:ln w="9525">
            <a:noFill/>
            <a:miter lim="800000"/>
            <a:headEnd/>
            <a:tailEnd/>
          </a:ln>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smtClean="0"/>
              <a:t>Clinging </a:t>
            </a:r>
          </a:p>
          <a:p>
            <a:pPr lvl="1"/>
            <a:r>
              <a:rPr lang="en-US" dirty="0" smtClean="0"/>
              <a:t>Tibia has small process at its apex</a:t>
            </a:r>
          </a:p>
          <a:p>
            <a:pPr lvl="1"/>
            <a:r>
              <a:rPr lang="en-US" dirty="0" smtClean="0"/>
              <a:t>Tarsus 1-segmented and bear claw that fit against </a:t>
            </a:r>
            <a:r>
              <a:rPr lang="en-US" dirty="0" err="1" smtClean="0"/>
              <a:t>tibial</a:t>
            </a:r>
            <a:r>
              <a:rPr lang="en-US" dirty="0" smtClean="0"/>
              <a:t> process for clinging to hair of host</a:t>
            </a:r>
          </a:p>
          <a:p>
            <a:pPr lvl="1"/>
            <a:r>
              <a:rPr lang="en-US" dirty="0" smtClean="0"/>
              <a:t>E.g., louse</a:t>
            </a:r>
          </a:p>
          <a:p>
            <a:r>
              <a:rPr lang="en-US" b="1" dirty="0" smtClean="0"/>
              <a:t>Silk secreting </a:t>
            </a:r>
          </a:p>
          <a:p>
            <a:pPr lvl="1"/>
            <a:r>
              <a:rPr lang="en-US" dirty="0" smtClean="0"/>
              <a:t>1</a:t>
            </a:r>
            <a:r>
              <a:rPr lang="en-US" baseline="30000" dirty="0" smtClean="0"/>
              <a:t>st</a:t>
            </a:r>
            <a:r>
              <a:rPr lang="en-US" dirty="0" smtClean="0"/>
              <a:t> segment of fore-tarsus swollen and contains silk glands</a:t>
            </a:r>
          </a:p>
          <a:p>
            <a:pPr lvl="1"/>
            <a:r>
              <a:rPr lang="en-US" dirty="0" smtClean="0"/>
              <a:t>E.g., </a:t>
            </a:r>
            <a:r>
              <a:rPr lang="en-US" dirty="0" err="1" smtClean="0"/>
              <a:t>proleg</a:t>
            </a:r>
            <a:r>
              <a:rPr lang="en-US" dirty="0" smtClean="0"/>
              <a:t> of female </a:t>
            </a:r>
            <a:r>
              <a:rPr lang="en-US" dirty="0" err="1" smtClean="0"/>
              <a:t>webspinner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Antennae cleaner</a:t>
            </a:r>
          </a:p>
          <a:p>
            <a:pPr lvl="1"/>
            <a:r>
              <a:rPr lang="en-US" dirty="0" smtClean="0"/>
              <a:t>Long spur at the apex of tibia</a:t>
            </a:r>
          </a:p>
          <a:p>
            <a:pPr lvl="1"/>
            <a:r>
              <a:rPr lang="en-US" dirty="0" smtClean="0"/>
              <a:t>Semicircular notch on proximal end of tarsus (contain fine hair)</a:t>
            </a:r>
          </a:p>
          <a:p>
            <a:pPr lvl="1"/>
            <a:r>
              <a:rPr lang="en-US" dirty="0" smtClean="0"/>
              <a:t>Antennae drawn through this for cleaning</a:t>
            </a:r>
          </a:p>
          <a:p>
            <a:pPr lvl="1"/>
            <a:r>
              <a:rPr lang="en-US" dirty="0" smtClean="0"/>
              <a:t>E.g., </a:t>
            </a:r>
            <a:r>
              <a:rPr lang="en-US" dirty="0" err="1" smtClean="0"/>
              <a:t>proleg</a:t>
            </a:r>
            <a:r>
              <a:rPr lang="en-US" dirty="0" smtClean="0"/>
              <a:t> of honey bee</a:t>
            </a:r>
          </a:p>
          <a:p>
            <a:endParaRPr lang="en-US" dirty="0" smtClean="0"/>
          </a:p>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7248525" y="4438650"/>
            <a:ext cx="1895475" cy="2419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smtClean="0"/>
              <a:t>Pollen collecting </a:t>
            </a:r>
          </a:p>
          <a:p>
            <a:pPr lvl="1"/>
            <a:r>
              <a:rPr lang="en-US" dirty="0" smtClean="0"/>
              <a:t>Tibia dilated</a:t>
            </a:r>
          </a:p>
          <a:p>
            <a:pPr lvl="1"/>
            <a:r>
              <a:rPr lang="en-US" dirty="0" smtClean="0"/>
              <a:t>Outer surface smooth, bordered on each side with a </a:t>
            </a:r>
            <a:r>
              <a:rPr lang="en-US" dirty="0" smtClean="0">
                <a:solidFill>
                  <a:srgbClr val="FF0000"/>
                </a:solidFill>
              </a:rPr>
              <a:t>fringe of long curved hair</a:t>
            </a:r>
            <a:r>
              <a:rPr lang="en-US" dirty="0" smtClean="0"/>
              <a:t>, which is called </a:t>
            </a:r>
            <a:r>
              <a:rPr lang="en-US" b="1" dirty="0" err="1" smtClean="0"/>
              <a:t>corbicula</a:t>
            </a:r>
            <a:r>
              <a:rPr lang="en-US" b="1" dirty="0" smtClean="0"/>
              <a:t> or pollen basket</a:t>
            </a:r>
          </a:p>
          <a:p>
            <a:pPr lvl="1"/>
            <a:r>
              <a:rPr lang="en-US" dirty="0" smtClean="0">
                <a:solidFill>
                  <a:srgbClr val="FF0000"/>
                </a:solidFill>
              </a:rPr>
              <a:t>Row of hair on distal end of tibia</a:t>
            </a:r>
            <a:r>
              <a:rPr lang="en-US" dirty="0" smtClean="0"/>
              <a:t>, called </a:t>
            </a:r>
            <a:r>
              <a:rPr lang="en-US" b="1" dirty="0" err="1" smtClean="0"/>
              <a:t>pecten</a:t>
            </a:r>
            <a:r>
              <a:rPr lang="en-US" b="1" dirty="0" smtClean="0"/>
              <a:t> or pollen rake</a:t>
            </a:r>
          </a:p>
          <a:p>
            <a:pPr lvl="1"/>
            <a:r>
              <a:rPr lang="en-US" dirty="0" err="1" smtClean="0"/>
              <a:t>Basistarsus</a:t>
            </a:r>
            <a:r>
              <a:rPr lang="en-US" dirty="0" smtClean="0"/>
              <a:t> (1</a:t>
            </a:r>
            <a:r>
              <a:rPr lang="en-US" baseline="30000" dirty="0" smtClean="0"/>
              <a:t>st</a:t>
            </a:r>
            <a:r>
              <a:rPr lang="en-US" dirty="0" smtClean="0"/>
              <a:t> </a:t>
            </a:r>
            <a:r>
              <a:rPr lang="en-US" dirty="0" err="1" smtClean="0"/>
              <a:t>seg</a:t>
            </a:r>
            <a:r>
              <a:rPr lang="en-US" dirty="0" smtClean="0"/>
              <a:t> of tarsus) has </a:t>
            </a:r>
            <a:r>
              <a:rPr lang="en-US" dirty="0" smtClean="0">
                <a:solidFill>
                  <a:srgbClr val="FF0000"/>
                </a:solidFill>
              </a:rPr>
              <a:t>transverse row of short, stiff hair </a:t>
            </a:r>
            <a:r>
              <a:rPr lang="en-US" dirty="0" smtClean="0"/>
              <a:t>on its inner surface called </a:t>
            </a:r>
            <a:r>
              <a:rPr lang="en-US" b="1" dirty="0" err="1" smtClean="0"/>
              <a:t>Scopa</a:t>
            </a:r>
            <a:r>
              <a:rPr lang="en-US" b="1" dirty="0" smtClean="0"/>
              <a:t> or pollen comb or pollen brush</a:t>
            </a:r>
          </a:p>
          <a:p>
            <a:pPr lvl="1"/>
            <a:r>
              <a:rPr lang="en-US" dirty="0" smtClean="0"/>
              <a:t>E.g., </a:t>
            </a:r>
            <a:r>
              <a:rPr lang="en-US" dirty="0" err="1" smtClean="0"/>
              <a:t>metaleg</a:t>
            </a:r>
            <a:r>
              <a:rPr lang="en-US" dirty="0" smtClean="0"/>
              <a:t> of worker honey bee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362200" y="2743200"/>
            <a:ext cx="3660410" cy="2427011"/>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0" y="2362200"/>
            <a:ext cx="2381250" cy="2381250"/>
          </a:xfrm>
          <a:prstGeom prst="rect">
            <a:avLst/>
          </a:prstGeom>
          <a:noFill/>
          <a:ln w="9525">
            <a:noFill/>
            <a:miter lim="800000"/>
            <a:headEnd/>
            <a:tailEnd/>
          </a:ln>
        </p:spPr>
      </p:pic>
      <p:pic>
        <p:nvPicPr>
          <p:cNvPr id="5122" name="Picture 2"/>
          <p:cNvPicPr>
            <a:picLocks noChangeAspect="1" noChangeArrowheads="1"/>
          </p:cNvPicPr>
          <p:nvPr/>
        </p:nvPicPr>
        <p:blipFill>
          <a:blip r:embed="rId4" cstate="print"/>
          <a:srcRect/>
          <a:stretch>
            <a:fillRect/>
          </a:stretch>
        </p:blipFill>
        <p:spPr bwMode="auto">
          <a:xfrm>
            <a:off x="685800" y="4876800"/>
            <a:ext cx="2505075" cy="1819275"/>
          </a:xfrm>
          <a:prstGeom prst="rect">
            <a:avLst/>
          </a:prstGeom>
          <a:noFill/>
          <a:ln w="9525">
            <a:noFill/>
            <a:miter lim="800000"/>
            <a:headEnd/>
            <a:tailEnd/>
          </a:ln>
        </p:spPr>
      </p:pic>
      <p:pic>
        <p:nvPicPr>
          <p:cNvPr id="5123" name="Picture 3"/>
          <p:cNvPicPr>
            <a:picLocks noChangeAspect="1" noChangeArrowheads="1"/>
          </p:cNvPicPr>
          <p:nvPr/>
        </p:nvPicPr>
        <p:blipFill>
          <a:blip r:embed="rId5" cstate="print"/>
          <a:srcRect/>
          <a:stretch>
            <a:fillRect/>
          </a:stretch>
        </p:blipFill>
        <p:spPr bwMode="auto">
          <a:xfrm>
            <a:off x="3276600" y="4750526"/>
            <a:ext cx="3352800" cy="2107474"/>
          </a:xfrm>
          <a:prstGeom prst="rect">
            <a:avLst/>
          </a:prstGeom>
          <a:noFill/>
          <a:ln w="9525">
            <a:noFill/>
            <a:miter lim="800000"/>
            <a:headEnd/>
            <a:tailEnd/>
          </a:ln>
        </p:spPr>
      </p:pic>
      <p:pic>
        <p:nvPicPr>
          <p:cNvPr id="5124" name="Picture 4"/>
          <p:cNvPicPr>
            <a:picLocks noChangeAspect="1" noChangeArrowheads="1"/>
          </p:cNvPicPr>
          <p:nvPr/>
        </p:nvPicPr>
        <p:blipFill>
          <a:blip r:embed="rId6" cstate="print"/>
          <a:srcRect/>
          <a:stretch>
            <a:fillRect/>
          </a:stretch>
        </p:blipFill>
        <p:spPr bwMode="auto">
          <a:xfrm>
            <a:off x="4648199" y="0"/>
            <a:ext cx="4495801" cy="3138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Basket-like</a:t>
            </a:r>
            <a:r>
              <a:rPr lang="en-US" dirty="0" smtClean="0"/>
              <a:t> </a:t>
            </a:r>
          </a:p>
          <a:p>
            <a:pPr lvl="1"/>
            <a:r>
              <a:rPr lang="en-US" dirty="0" smtClean="0"/>
              <a:t>During flight, all legs come together to form a basket below mouth for catching and eating insects</a:t>
            </a:r>
          </a:p>
          <a:p>
            <a:pPr lvl="1"/>
            <a:r>
              <a:rPr lang="en-US" dirty="0" smtClean="0"/>
              <a:t>E.g., dragonfly, damselfly</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6172200" y="3200400"/>
            <a:ext cx="2552700" cy="179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TotalTime>
  <Words>551</Words>
  <Application>Microsoft Office PowerPoint</Application>
  <PresentationFormat>On-screen Show (4:3)</PresentationFormat>
  <Paragraphs>68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Types of legs</vt:lpstr>
      <vt:lpstr>Slide 2</vt:lpstr>
      <vt:lpstr>Slide 3</vt:lpstr>
      <vt:lpstr>Slide 4</vt:lpstr>
      <vt:lpstr>Slide 5</vt:lpstr>
      <vt:lpstr>Slide 6</vt:lpstr>
      <vt:lpstr>Slide 7</vt:lpstr>
      <vt:lpstr>Slide 8</vt:lpstr>
      <vt:lpstr>Slide 9</vt:lpstr>
      <vt:lpstr>Slide 10</vt:lpstr>
      <vt:lpstr>To be considered</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M Asam Riaz</dc:creator>
  <cp:lastModifiedBy>Asam Riaz</cp:lastModifiedBy>
  <cp:revision>35</cp:revision>
  <dcterms:created xsi:type="dcterms:W3CDTF">2014-01-07T05:54:20Z</dcterms:created>
  <dcterms:modified xsi:type="dcterms:W3CDTF">2020-05-07T13:26:16Z</dcterms:modified>
</cp:coreProperties>
</file>