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85" r:id="rId6"/>
    <p:sldId id="286" r:id="rId7"/>
    <p:sldId id="287" r:id="rId8"/>
    <p:sldId id="288" r:id="rId9"/>
    <p:sldId id="259" r:id="rId10"/>
    <p:sldId id="274" r:id="rId11"/>
    <p:sldId id="290" r:id="rId12"/>
    <p:sldId id="289" r:id="rId13"/>
    <p:sldId id="260" r:id="rId14"/>
    <p:sldId id="275" r:id="rId15"/>
    <p:sldId id="261" r:id="rId16"/>
    <p:sldId id="276" r:id="rId17"/>
    <p:sldId id="262" r:id="rId18"/>
    <p:sldId id="263" r:id="rId19"/>
    <p:sldId id="277" r:id="rId20"/>
    <p:sldId id="264" r:id="rId21"/>
    <p:sldId id="278" r:id="rId22"/>
    <p:sldId id="265" r:id="rId23"/>
    <p:sldId id="279" r:id="rId24"/>
    <p:sldId id="266" r:id="rId25"/>
    <p:sldId id="267" r:id="rId26"/>
    <p:sldId id="280" r:id="rId27"/>
    <p:sldId id="268" r:id="rId28"/>
    <p:sldId id="269" r:id="rId29"/>
    <p:sldId id="282" r:id="rId30"/>
    <p:sldId id="270" r:id="rId31"/>
    <p:sldId id="281" r:id="rId32"/>
    <p:sldId id="271" r:id="rId33"/>
    <p:sldId id="27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7269-3BD4-48EB-A439-9C7EECD99A3E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E51A-6F56-4D0C-BDD2-02D0F1520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7269-3BD4-48EB-A439-9C7EECD99A3E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E51A-6F56-4D0C-BDD2-02D0F1520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7269-3BD4-48EB-A439-9C7EECD99A3E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E51A-6F56-4D0C-BDD2-02D0F1520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7269-3BD4-48EB-A439-9C7EECD99A3E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E51A-6F56-4D0C-BDD2-02D0F1520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7269-3BD4-48EB-A439-9C7EECD99A3E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E51A-6F56-4D0C-BDD2-02D0F1520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7269-3BD4-48EB-A439-9C7EECD99A3E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E51A-6F56-4D0C-BDD2-02D0F1520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7269-3BD4-48EB-A439-9C7EECD99A3E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E51A-6F56-4D0C-BDD2-02D0F1520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7269-3BD4-48EB-A439-9C7EECD99A3E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E51A-6F56-4D0C-BDD2-02D0F1520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7269-3BD4-48EB-A439-9C7EECD99A3E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E51A-6F56-4D0C-BDD2-02D0F1520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7269-3BD4-48EB-A439-9C7EECD99A3E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E51A-6F56-4D0C-BDD2-02D0F1520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7269-3BD4-48EB-A439-9C7EECD99A3E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E5E51A-6F56-4D0C-BDD2-02D0F15208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BA7269-3BD4-48EB-A439-9C7EECD99A3E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E5E51A-6F56-4D0C-BDD2-02D0F15208A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904999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Non- Metallic Poison 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924800" cy="3886200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tx1"/>
                </a:solidFill>
              </a:rPr>
              <a:t>Phosphorus Poisoning.</a:t>
            </a:r>
          </a:p>
          <a:p>
            <a:endParaRPr lang="en-US" sz="8000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1"/>
            <a:ext cx="8229600" cy="39624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Mechanism of action: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/>
              <a:t>Phosphorus  is a protoplasmic poison. It affects cellular metabolism. Under such anaerobic conditions, the metabolism of cells may still proceed but will be considerably diminished.</a:t>
            </a:r>
          </a:p>
          <a:p>
            <a:r>
              <a:rPr lang="en-US" sz="3600" dirty="0" smtClean="0"/>
              <a:t>because lack of energy. Fat accumulates in the cells leading to fatty change. This is called </a:t>
            </a:r>
            <a:r>
              <a:rPr lang="en-US" sz="3600" dirty="0" err="1" smtClean="0"/>
              <a:t>Necrobiosis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Dr Sarwar\Desktop\fatty-liver-disease-290954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Dr Sarwar\Desktop\liver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Fatal dose</a:t>
            </a:r>
            <a:r>
              <a:rPr lang="en-US" sz="4800" b="1" dirty="0" smtClean="0"/>
              <a:t>: </a:t>
            </a:r>
          </a:p>
          <a:p>
            <a:pPr>
              <a:buNone/>
            </a:pPr>
            <a:r>
              <a:rPr lang="en-US" sz="4800" dirty="0" smtClean="0"/>
              <a:t>usually 1 mg/kg body weight is fatal.</a:t>
            </a:r>
          </a:p>
          <a:p>
            <a:pPr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Fatal period</a:t>
            </a:r>
            <a:r>
              <a:rPr lang="en-US" sz="4800" b="1" dirty="0" smtClean="0"/>
              <a:t>:</a:t>
            </a:r>
          </a:p>
          <a:p>
            <a:pPr>
              <a:buNone/>
            </a:pPr>
            <a:r>
              <a:rPr lang="en-US" sz="4800" b="1" dirty="0" smtClean="0"/>
              <a:t> </a:t>
            </a:r>
            <a:r>
              <a:rPr lang="en-US" sz="4800" dirty="0" smtClean="0"/>
              <a:t>death may occur by collapse is fatal. It ranges from 60 to 120mg.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3687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Fulminate poisoning</a:t>
            </a:r>
            <a:r>
              <a:rPr lang="en-US" sz="2800" b="1" dirty="0" smtClean="0"/>
              <a:t>: </a:t>
            </a:r>
            <a:r>
              <a:rPr lang="en-US" sz="2800" dirty="0" smtClean="0"/>
              <a:t>results from massive intake of phosphorus. The dominant clinical phenomenon. Death occurs in 12 to  48 hrs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Acute poisoning</a:t>
            </a:r>
            <a:r>
              <a:rPr lang="en-US" sz="2800" b="1" dirty="0" smtClean="0"/>
              <a:t>: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This results from moderate dose of phosphorus(0.1 to 1 gm). The clinical manifestations include two phases.</a:t>
            </a:r>
          </a:p>
          <a:p>
            <a:endParaRPr lang="en-US" sz="2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   </a:t>
            </a:r>
            <a:br>
              <a:rPr lang="en-US" b="1" dirty="0" smtClean="0"/>
            </a:br>
            <a:r>
              <a:rPr lang="en-US" b="1" dirty="0" smtClean="0"/>
              <a:t>    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 Sign and symptoms: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   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Primary symptoms: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dirty="0" smtClean="0"/>
              <a:t>these occur within </a:t>
            </a:r>
            <a:r>
              <a:rPr lang="en-US" dirty="0" smtClean="0">
                <a:solidFill>
                  <a:srgbClr val="FF0000"/>
                </a:solidFill>
              </a:rPr>
              <a:t>2 to 6 hrs</a:t>
            </a:r>
            <a:r>
              <a:rPr lang="en-US" dirty="0" smtClean="0"/>
              <a:t>. they are primarily due to the local irritative action of phosphorus on the GI tract. They include following.</a:t>
            </a:r>
          </a:p>
          <a:p>
            <a:r>
              <a:rPr lang="en-US" sz="4800" dirty="0" smtClean="0"/>
              <a:t>Intense thirst</a:t>
            </a:r>
          </a:p>
          <a:p>
            <a:r>
              <a:rPr lang="en-US" sz="4800" dirty="0" smtClean="0"/>
              <a:t>Garlic like taste in mouth</a:t>
            </a:r>
          </a:p>
          <a:p>
            <a:r>
              <a:rPr lang="en-US" sz="4800" dirty="0" smtClean="0"/>
              <a:t>Burning in the mouth</a:t>
            </a:r>
          </a:p>
          <a:p>
            <a:r>
              <a:rPr lang="en-US" sz="4800" dirty="0" smtClean="0"/>
              <a:t>Followed by nausea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sz="4400" dirty="0" smtClean="0"/>
              <a:t>The vomitus and stools have a garlic or </a:t>
            </a:r>
            <a:r>
              <a:rPr lang="en-US" sz="4400" dirty="0" err="1" smtClean="0"/>
              <a:t>sulphurous</a:t>
            </a:r>
            <a:r>
              <a:rPr lang="en-US" sz="4400" dirty="0" smtClean="0"/>
              <a:t> odor and are luminous</a:t>
            </a:r>
          </a:p>
          <a:p>
            <a:r>
              <a:rPr lang="en-US" sz="4400" dirty="0" smtClean="0"/>
              <a:t>Contact with skin produces</a:t>
            </a:r>
          </a:p>
          <a:p>
            <a:r>
              <a:rPr lang="en-US" sz="4400" dirty="0" smtClean="0"/>
              <a:t>Primary stage may last for 1 – 2 days</a:t>
            </a:r>
          </a:p>
          <a:p>
            <a:r>
              <a:rPr lang="en-US" sz="4400" dirty="0" smtClean="0"/>
              <a:t>Remission are also common with bouts</a:t>
            </a:r>
          </a:p>
          <a:p>
            <a:endParaRPr lang="en-US" sz="4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          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 secondary symptoms: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these appear after </a:t>
            </a:r>
            <a:r>
              <a:rPr lang="en-US" sz="3600" dirty="0" smtClean="0">
                <a:solidFill>
                  <a:srgbClr val="FF0000"/>
                </a:solidFill>
              </a:rPr>
              <a:t>2- 6 days </a:t>
            </a:r>
            <a:r>
              <a:rPr lang="en-US" sz="3600" dirty="0" smtClean="0"/>
              <a:t>and are due to the absorption of phosphorus and its action.</a:t>
            </a:r>
          </a:p>
          <a:p>
            <a:r>
              <a:rPr lang="en-US" sz="3600" dirty="0" smtClean="0"/>
              <a:t>Jaundice and abdominal distention due to enlargement and necrosis of liver.</a:t>
            </a:r>
          </a:p>
          <a:p>
            <a:r>
              <a:rPr lang="en-US" sz="3600" dirty="0" smtClean="0"/>
              <a:t>In early stages there is liver enlargement due to fatty degeneration.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/>
          </a:bodyPr>
          <a:lstStyle/>
          <a:p>
            <a:endParaRPr lang="en-US" sz="4400" dirty="0" smtClean="0"/>
          </a:p>
          <a:p>
            <a:r>
              <a:rPr lang="en-US" sz="4400" dirty="0" err="1" smtClean="0"/>
              <a:t>Purpura</a:t>
            </a:r>
            <a:r>
              <a:rPr lang="en-US" sz="4400" dirty="0" smtClean="0"/>
              <a:t> and </a:t>
            </a:r>
            <a:r>
              <a:rPr lang="en-US" sz="4400" dirty="0" err="1" smtClean="0"/>
              <a:t>epistaxis</a:t>
            </a:r>
            <a:r>
              <a:rPr lang="en-US" sz="4400" dirty="0" smtClean="0"/>
              <a:t> develop due to </a:t>
            </a:r>
            <a:r>
              <a:rPr lang="en-US" sz="4400" dirty="0" err="1" smtClean="0"/>
              <a:t>hypoprothrombinemia</a:t>
            </a:r>
            <a:endParaRPr lang="en-US" sz="4400" dirty="0" smtClean="0"/>
          </a:p>
          <a:p>
            <a:r>
              <a:rPr lang="en-US" sz="4400" dirty="0" smtClean="0"/>
              <a:t>Skin shows purpuric sots</a:t>
            </a:r>
          </a:p>
          <a:p>
            <a:r>
              <a:rPr lang="en-US" sz="4400" dirty="0" smtClean="0"/>
              <a:t>Pregnant woman abort with alarming flooding of blood</a:t>
            </a:r>
          </a:p>
          <a:p>
            <a:r>
              <a:rPr lang="en-US" sz="4400" dirty="0" smtClean="0"/>
              <a:t>Priapism is frequent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 smtClean="0"/>
              <a:t>                      </a:t>
            </a:r>
            <a:r>
              <a:rPr lang="en-US" sz="4400" b="1" dirty="0" smtClean="0">
                <a:solidFill>
                  <a:srgbClr val="FF0000"/>
                </a:solidFill>
              </a:rPr>
              <a:t>Treatment: 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endParaRPr lang="en-US" sz="3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600" dirty="0" smtClean="0"/>
              <a:t>1- </a:t>
            </a:r>
            <a:r>
              <a:rPr lang="en-US" sz="3600" b="1" i="1" dirty="0" smtClean="0">
                <a:solidFill>
                  <a:srgbClr val="FF0000"/>
                </a:solidFill>
              </a:rPr>
              <a:t>Demulcents</a:t>
            </a:r>
            <a:r>
              <a:rPr lang="en-US" sz="3600" dirty="0" smtClean="0"/>
              <a:t> are contraindicated as they increase the absorption</a:t>
            </a:r>
          </a:p>
          <a:p>
            <a:pPr>
              <a:buNone/>
            </a:pPr>
            <a:r>
              <a:rPr lang="en-US" sz="3600" dirty="0" smtClean="0"/>
              <a:t>2- </a:t>
            </a:r>
            <a:r>
              <a:rPr lang="en-US" sz="3600" b="1" i="1" dirty="0" smtClean="0">
                <a:solidFill>
                  <a:srgbClr val="FF0000"/>
                </a:solidFill>
              </a:rPr>
              <a:t>gastric </a:t>
            </a:r>
            <a:r>
              <a:rPr lang="en-US" sz="3600" b="1" i="1" dirty="0" err="1" smtClean="0">
                <a:solidFill>
                  <a:srgbClr val="FF0000"/>
                </a:solidFill>
              </a:rPr>
              <a:t>lavage</a:t>
            </a:r>
            <a:r>
              <a:rPr lang="en-US" sz="3600" b="1" i="1" dirty="0" smtClean="0">
                <a:solidFill>
                  <a:srgbClr val="FF0000"/>
                </a:solidFill>
              </a:rPr>
              <a:t>: </a:t>
            </a:r>
            <a:r>
              <a:rPr lang="en-US" sz="3600" dirty="0" smtClean="0"/>
              <a:t>with </a:t>
            </a:r>
            <a:r>
              <a:rPr lang="en-US" sz="3600" b="1" i="1" dirty="0" smtClean="0">
                <a:solidFill>
                  <a:srgbClr val="FF0000"/>
                </a:solidFill>
              </a:rPr>
              <a:t>0.5% sol. Of KMnO4</a:t>
            </a:r>
          </a:p>
          <a:p>
            <a:pPr>
              <a:buNone/>
            </a:pPr>
            <a:r>
              <a:rPr lang="en-US" sz="3600" dirty="0" smtClean="0"/>
              <a:t>3- KMnO4 is chemical antidote</a:t>
            </a:r>
          </a:p>
          <a:p>
            <a:pPr>
              <a:buNone/>
            </a:pPr>
            <a:r>
              <a:rPr lang="en-US" sz="3600" dirty="0" smtClean="0"/>
              <a:t>4 -The bowl must be emptied by a </a:t>
            </a:r>
            <a:r>
              <a:rPr lang="en-US" sz="3600" b="1" i="1" dirty="0" smtClean="0">
                <a:solidFill>
                  <a:srgbClr val="FF0000"/>
                </a:solidFill>
              </a:rPr>
              <a:t>brisk purgative</a:t>
            </a:r>
          </a:p>
          <a:p>
            <a:pPr>
              <a:buNone/>
            </a:pPr>
            <a:r>
              <a:rPr lang="en-US" sz="3600" dirty="0" smtClean="0"/>
              <a:t>5 -  dil. Sol. Of </a:t>
            </a:r>
            <a:r>
              <a:rPr lang="en-US" sz="3600" b="1" i="1" dirty="0" smtClean="0">
                <a:solidFill>
                  <a:srgbClr val="FF0000"/>
                </a:solidFill>
              </a:rPr>
              <a:t>CuSO4 </a:t>
            </a:r>
            <a:r>
              <a:rPr lang="en-US" sz="3600" dirty="0" smtClean="0"/>
              <a:t>an be used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               </a:t>
            </a:r>
            <a:r>
              <a:rPr lang="en-US" sz="2800" b="1" dirty="0" smtClean="0">
                <a:solidFill>
                  <a:srgbClr val="00B050"/>
                </a:solidFill>
              </a:rPr>
              <a:t>Physical Appearance</a:t>
            </a:r>
          </a:p>
          <a:p>
            <a:pPr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:</a:t>
            </a:r>
          </a:p>
          <a:p>
            <a:pPr>
              <a:buNone/>
            </a:pPr>
            <a:r>
              <a:rPr lang="en-US" dirty="0" smtClean="0"/>
              <a:t>there are two varieties of phosphorus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and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Yellow  </a:t>
            </a:r>
          </a:p>
          <a:p>
            <a:pPr>
              <a:buNone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Red Phosphorus: 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Amorphous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Non Luminas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Relatively Non toxic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Radish Brown Powder has no taste or smell and non poisonous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it is inert unless contaminated with the white form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00800"/>
          </a:xfrm>
        </p:spPr>
        <p:txBody>
          <a:bodyPr>
            <a:normAutofit/>
          </a:bodyPr>
          <a:lstStyle/>
          <a:p>
            <a:endParaRPr lang="en-US" sz="3600" b="1" i="1" dirty="0" smtClean="0">
              <a:solidFill>
                <a:srgbClr val="FF0000"/>
              </a:solidFill>
            </a:endParaRPr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Liquid paraffin </a:t>
            </a:r>
            <a:r>
              <a:rPr lang="en-US" sz="3600" dirty="0" smtClean="0"/>
              <a:t>can be given as it retards absorption</a:t>
            </a:r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Calcium gluconate </a:t>
            </a:r>
            <a:r>
              <a:rPr lang="en-US" sz="3600" b="1" i="1" dirty="0" err="1" smtClean="0">
                <a:solidFill>
                  <a:srgbClr val="FF0000"/>
                </a:solidFill>
              </a:rPr>
              <a:t>i</a:t>
            </a:r>
            <a:r>
              <a:rPr lang="en-US" sz="3600" b="1" i="1" dirty="0" smtClean="0">
                <a:solidFill>
                  <a:srgbClr val="FF0000"/>
                </a:solidFill>
              </a:rPr>
              <a:t>/v </a:t>
            </a:r>
            <a:r>
              <a:rPr lang="en-US" sz="3600" dirty="0" smtClean="0"/>
              <a:t>if blood calcium is decreased.</a:t>
            </a:r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Sod. Bicarbonate </a:t>
            </a:r>
            <a:r>
              <a:rPr lang="en-US" sz="3600" dirty="0" smtClean="0"/>
              <a:t>to maintain alkali reserve</a:t>
            </a:r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Iv saline</a:t>
            </a:r>
            <a:r>
              <a:rPr lang="en-US" sz="3600" dirty="0" smtClean="0"/>
              <a:t> to combat shock</a:t>
            </a:r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Iv dextrose </a:t>
            </a:r>
            <a:r>
              <a:rPr lang="en-US" sz="3600" dirty="0" smtClean="0"/>
              <a:t>to prevent liver failure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endParaRPr lang="en-US" sz="4000" dirty="0" smtClean="0"/>
          </a:p>
          <a:p>
            <a:r>
              <a:rPr lang="en-US" sz="4000" dirty="0" smtClean="0"/>
              <a:t>Vitamin B complex, vitamin K and C are necessary</a:t>
            </a:r>
            <a:endParaRPr lang="en-US" sz="4000" b="1" i="1" dirty="0" smtClean="0">
              <a:solidFill>
                <a:srgbClr val="FF0000"/>
              </a:solidFill>
            </a:endParaRPr>
          </a:p>
          <a:p>
            <a:r>
              <a:rPr lang="en-US" sz="4000" b="1" i="1" dirty="0" smtClean="0">
                <a:solidFill>
                  <a:srgbClr val="FF0000"/>
                </a:solidFill>
              </a:rPr>
              <a:t>Peritoneal or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hemodialysis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/>
              <a:t>may be needed if kidney failure sets in.</a:t>
            </a:r>
          </a:p>
          <a:p>
            <a:r>
              <a:rPr lang="en-US" sz="4000" dirty="0" smtClean="0"/>
              <a:t>Skin burns should be washed thoroughly with </a:t>
            </a:r>
            <a:r>
              <a:rPr lang="en-US" sz="4000" b="1" i="1" dirty="0" smtClean="0">
                <a:solidFill>
                  <a:srgbClr val="FF0000"/>
                </a:solidFill>
              </a:rPr>
              <a:t>1%CuSO4 sol. Or 1% sodium bicarbonate soln.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     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Postmortem Appearance</a:t>
            </a:r>
            <a:r>
              <a:rPr lang="en-US" sz="3200" dirty="0" smtClean="0">
                <a:solidFill>
                  <a:srgbClr val="FF0000"/>
                </a:solidFill>
              </a:rPr>
              <a:t>: </a:t>
            </a:r>
          </a:p>
          <a:p>
            <a:pPr>
              <a:buNone/>
            </a:pPr>
            <a:r>
              <a:rPr lang="en-US" sz="3200" dirty="0" smtClean="0"/>
              <a:t>	These differ according to whether death takes </a:t>
            </a:r>
            <a:r>
              <a:rPr lang="en-US" sz="3200" b="1" i="1" dirty="0" smtClean="0">
                <a:solidFill>
                  <a:srgbClr val="FF0000"/>
                </a:solidFill>
              </a:rPr>
              <a:t>with in the first 24 hrs. </a:t>
            </a:r>
            <a:r>
              <a:rPr lang="en-US" sz="3200" dirty="0" smtClean="0"/>
              <a:t>or </a:t>
            </a:r>
            <a:r>
              <a:rPr lang="en-US" sz="3200" b="1" i="1" dirty="0" smtClean="0">
                <a:solidFill>
                  <a:srgbClr val="FF0000"/>
                </a:solidFill>
              </a:rPr>
              <a:t>after the lapse of few days.</a:t>
            </a:r>
            <a:r>
              <a:rPr lang="en-US" sz="3200" dirty="0" smtClean="0"/>
              <a:t> The findings are that irritant poison consisting of:</a:t>
            </a:r>
          </a:p>
          <a:p>
            <a:r>
              <a:rPr lang="en-US" sz="3200" dirty="0" smtClean="0"/>
              <a:t>Erosion of the mucous membrane of pharynx and intestines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sz="4400" dirty="0" smtClean="0"/>
              <a:t>Cloudy swelling of the liver and kidney may be other findings</a:t>
            </a:r>
          </a:p>
          <a:p>
            <a:r>
              <a:rPr lang="en-US" sz="4400" dirty="0" smtClean="0"/>
              <a:t>The body emits smell of garlic</a:t>
            </a:r>
          </a:p>
          <a:p>
            <a:r>
              <a:rPr lang="en-US" sz="4400" dirty="0" smtClean="0"/>
              <a:t>If death </a:t>
            </a:r>
            <a:r>
              <a:rPr lang="en-US" sz="4400" b="1" i="1" dirty="0" smtClean="0">
                <a:solidFill>
                  <a:srgbClr val="FF0000"/>
                </a:solidFill>
              </a:rPr>
              <a:t>occurs after 24 hours </a:t>
            </a:r>
            <a:r>
              <a:rPr lang="en-US" sz="4400" dirty="0" smtClean="0"/>
              <a:t>the appearance shows the following findings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External </a:t>
            </a:r>
          </a:p>
          <a:p>
            <a:r>
              <a:rPr lang="en-US" sz="3600" dirty="0" smtClean="0"/>
              <a:t>Body may be emaciated and has smell of garlic</a:t>
            </a:r>
          </a:p>
          <a:p>
            <a:r>
              <a:rPr lang="en-US" sz="3600" dirty="0" smtClean="0"/>
              <a:t>Jaundice and hemorrhages under the skin and various natural </a:t>
            </a:r>
            <a:r>
              <a:rPr lang="en-US" sz="3600" dirty="0" err="1" smtClean="0"/>
              <a:t>orrifices</a:t>
            </a:r>
            <a:r>
              <a:rPr lang="en-US" sz="3600" dirty="0" smtClean="0"/>
              <a:t> of the body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Internally </a:t>
            </a:r>
          </a:p>
          <a:p>
            <a:r>
              <a:rPr lang="en-US" sz="3600" b="1" i="1" dirty="0" smtClean="0"/>
              <a:t>Fatty degeneration </a:t>
            </a:r>
            <a:r>
              <a:rPr lang="en-US" sz="3600" dirty="0" smtClean="0"/>
              <a:t>in viscera especially liver (necrobiosis)</a:t>
            </a:r>
          </a:p>
          <a:p>
            <a:r>
              <a:rPr lang="en-US" sz="3600" b="1" i="1" dirty="0" smtClean="0"/>
              <a:t>Hemorrhages</a:t>
            </a:r>
            <a:r>
              <a:rPr lang="en-US" sz="3600" b="1" dirty="0" smtClean="0"/>
              <a:t> </a:t>
            </a:r>
            <a:r>
              <a:rPr lang="en-US" sz="3600" dirty="0" smtClean="0"/>
              <a:t>in viscera stomach and intestine.</a:t>
            </a:r>
            <a:endParaRPr lang="en-US" sz="36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382000" cy="6400800"/>
          </a:xfrm>
        </p:spPr>
        <p:txBody>
          <a:bodyPr>
            <a:normAutofit lnSpcReduction="10000"/>
          </a:bodyPr>
          <a:lstStyle/>
          <a:p>
            <a:endParaRPr lang="en-US" sz="4000" dirty="0" smtClean="0"/>
          </a:p>
          <a:p>
            <a:r>
              <a:rPr lang="en-US" sz="4000" dirty="0" smtClean="0"/>
              <a:t>The mucus </a:t>
            </a:r>
            <a:r>
              <a:rPr lang="en-US" sz="4000" dirty="0" err="1" smtClean="0"/>
              <a:t>memberane</a:t>
            </a:r>
            <a:r>
              <a:rPr lang="en-US" sz="4000" dirty="0" smtClean="0"/>
              <a:t> of the stomach and intestine will be </a:t>
            </a:r>
            <a:r>
              <a:rPr lang="en-US" sz="4000" b="1" i="1" dirty="0" smtClean="0">
                <a:solidFill>
                  <a:srgbClr val="FF0000"/>
                </a:solidFill>
              </a:rPr>
              <a:t>yellowish or grayish white</a:t>
            </a:r>
            <a:r>
              <a:rPr lang="en-US" sz="4000" b="1" i="1" dirty="0" smtClean="0"/>
              <a:t>, </a:t>
            </a:r>
            <a:r>
              <a:rPr lang="en-US" sz="4000" dirty="0" smtClean="0"/>
              <a:t>softened inflamed or eroded.</a:t>
            </a:r>
          </a:p>
          <a:p>
            <a:r>
              <a:rPr lang="en-US" sz="4000" dirty="0" smtClean="0"/>
              <a:t>The stomach and intestine contents will be of </a:t>
            </a:r>
            <a:r>
              <a:rPr lang="en-US" sz="4000" b="1" i="1" dirty="0" smtClean="0">
                <a:solidFill>
                  <a:srgbClr val="FF0000"/>
                </a:solidFill>
              </a:rPr>
              <a:t>garlicky &amp; luminous </a:t>
            </a:r>
            <a:r>
              <a:rPr lang="en-US" sz="4000" dirty="0" smtClean="0"/>
              <a:t>in the dark.</a:t>
            </a:r>
          </a:p>
          <a:p>
            <a:r>
              <a:rPr lang="en-US" sz="4000" dirty="0" smtClean="0"/>
              <a:t>Fatty degeneration of heart muscles, voluntary muscles and kidneys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</a:rPr>
              <a:t>Sub-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endocardial</a:t>
            </a:r>
            <a:r>
              <a:rPr lang="en-US" sz="4000" b="1" i="1" dirty="0" smtClean="0">
                <a:solidFill>
                  <a:srgbClr val="FF0000"/>
                </a:solidFill>
              </a:rPr>
              <a:t> hemorrhages </a:t>
            </a:r>
            <a:r>
              <a:rPr lang="en-US" sz="4000" dirty="0" smtClean="0"/>
              <a:t>are usually evident in left ventricle.</a:t>
            </a:r>
          </a:p>
          <a:p>
            <a:r>
              <a:rPr lang="en-US" sz="4000" dirty="0" smtClean="0"/>
              <a:t>The blood may appear </a:t>
            </a:r>
            <a:r>
              <a:rPr lang="en-US" sz="4000" b="1" i="1" dirty="0" smtClean="0">
                <a:solidFill>
                  <a:srgbClr val="FF0000"/>
                </a:solidFill>
              </a:rPr>
              <a:t>tarry</a:t>
            </a:r>
            <a:r>
              <a:rPr lang="en-US" sz="4000" b="1" i="1" dirty="0" smtClean="0"/>
              <a:t> </a:t>
            </a:r>
            <a:r>
              <a:rPr lang="en-US" sz="4000" dirty="0" smtClean="0"/>
              <a:t>and its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coaguability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/>
              <a:t>will be diminished.</a:t>
            </a:r>
          </a:p>
          <a:p>
            <a:r>
              <a:rPr lang="en-US" sz="4000" dirty="0" smtClean="0"/>
              <a:t>The viscera preserved in </a:t>
            </a:r>
            <a:r>
              <a:rPr lang="en-US" sz="4000" b="1" i="1" dirty="0" smtClean="0">
                <a:solidFill>
                  <a:srgbClr val="FF0000"/>
                </a:solidFill>
              </a:rPr>
              <a:t>saturated sol of common salt</a:t>
            </a:r>
            <a:r>
              <a:rPr lang="en-US" sz="4000" b="1" i="1" dirty="0" smtClean="0"/>
              <a:t> </a:t>
            </a:r>
            <a:r>
              <a:rPr lang="en-US" sz="4000" dirty="0" smtClean="0"/>
              <a:t>and not in spirit.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CHRONIC POISONING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Common among workers in match factories ( containing white P).</a:t>
            </a:r>
          </a:p>
          <a:p>
            <a:r>
              <a:rPr lang="en-US" sz="4000" dirty="0" smtClean="0"/>
              <a:t>Poisoning now a days is due to the inhalation of fumes over a long periods of time. The vapor gain access to the jaws through carious tooth, where the micro organism already present.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                      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                      Symptoms:</a:t>
            </a:r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Osteomyelitis</a:t>
            </a:r>
            <a:r>
              <a:rPr lang="en-US" sz="3600" dirty="0" smtClean="0"/>
              <a:t> of jaw bones with multiple sinuses  discharging foul smelling pus.</a:t>
            </a:r>
          </a:p>
          <a:p>
            <a:r>
              <a:rPr lang="en-US" sz="3600" dirty="0" smtClean="0"/>
              <a:t>The initial symptoms are toothache </a:t>
            </a:r>
          </a:p>
          <a:p>
            <a:r>
              <a:rPr lang="en-US" sz="3600" dirty="0" smtClean="0"/>
              <a:t>Later on swelling of jaw, loosening of teeth and necrosis of gums.</a:t>
            </a:r>
          </a:p>
          <a:p>
            <a:r>
              <a:rPr lang="en-US" sz="3600" dirty="0" smtClean="0"/>
              <a:t>Eventually bone get sequestered in the mandible. This is known as </a:t>
            </a:r>
            <a:r>
              <a:rPr lang="en-US" sz="3600" b="1" i="1" dirty="0" smtClean="0">
                <a:solidFill>
                  <a:srgbClr val="FF0000"/>
                </a:solidFill>
              </a:rPr>
              <a:t>phossy Jaw.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r Sarwar\Desktop\phossy+jaw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36621"/>
          <a:stretch>
            <a:fillRect/>
          </a:stretch>
        </p:blipFill>
        <p:spPr bwMode="auto">
          <a:xfrm>
            <a:off x="0" y="1219201"/>
            <a:ext cx="5257800" cy="5638800"/>
          </a:xfrm>
          <a:prstGeom prst="rect">
            <a:avLst/>
          </a:prstGeom>
          <a:noFill/>
        </p:spPr>
      </p:pic>
      <p:pic>
        <p:nvPicPr>
          <p:cNvPr id="1027" name="Picture 3" descr="C:\Users\Dr Sarwar\Desktop\phossy+jaw.jpg"/>
          <p:cNvPicPr>
            <a:picLocks noChangeAspect="1" noChangeArrowheads="1"/>
          </p:cNvPicPr>
          <p:nvPr/>
        </p:nvPicPr>
        <p:blipFill>
          <a:blip r:embed="rId2" cstate="print"/>
          <a:srcRect t="65395"/>
          <a:stretch>
            <a:fillRect/>
          </a:stretch>
        </p:blipFill>
        <p:spPr bwMode="auto">
          <a:xfrm>
            <a:off x="5105400" y="1981200"/>
            <a:ext cx="4038600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4800" b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Yellow Phosphorus </a:t>
            </a:r>
            <a:r>
              <a:rPr lang="en-US" sz="4400" b="1" dirty="0" smtClean="0"/>
              <a:t>:</a:t>
            </a:r>
            <a:endParaRPr lang="en-US" sz="4400" dirty="0" smtClean="0"/>
          </a:p>
          <a:p>
            <a:pPr>
              <a:buFont typeface="Wingdings" pitchFamily="2" charset="2"/>
              <a:buChar char="Ø"/>
            </a:pPr>
            <a:r>
              <a:rPr lang="en-US" sz="4400" b="1" dirty="0" smtClean="0"/>
              <a:t> </a:t>
            </a:r>
            <a:r>
              <a:rPr lang="en-US" sz="4400" dirty="0" smtClean="0"/>
              <a:t>Crystalline and highly toxic </a:t>
            </a:r>
          </a:p>
          <a:p>
            <a:pPr>
              <a:buFont typeface="Wingdings" pitchFamily="2" charset="2"/>
              <a:buChar char="Ø"/>
            </a:pPr>
            <a:r>
              <a:rPr lang="en-US" sz="4400" dirty="0"/>
              <a:t> </a:t>
            </a:r>
            <a:r>
              <a:rPr lang="en-US" sz="4400" dirty="0" smtClean="0"/>
              <a:t>Translucent and waxy </a:t>
            </a:r>
          </a:p>
          <a:p>
            <a:pPr>
              <a:buFont typeface="Wingdings" pitchFamily="2" charset="2"/>
              <a:buChar char="Ø"/>
            </a:pPr>
            <a:r>
              <a:rPr lang="en-US" sz="4400" dirty="0" smtClean="0"/>
              <a:t>Luminous in the dark</a:t>
            </a:r>
          </a:p>
          <a:p>
            <a:pPr>
              <a:buFont typeface="Wingdings" pitchFamily="2" charset="2"/>
              <a:buChar char="Ø"/>
            </a:pPr>
            <a:r>
              <a:rPr lang="en-US" sz="4400" dirty="0" smtClean="0"/>
              <a:t> Gives off dense white fumes of phosphate and phosphoric acid  when exposed to atmosphere.</a:t>
            </a:r>
          </a:p>
          <a:p>
            <a:pPr>
              <a:buNone/>
            </a:pPr>
            <a:r>
              <a:rPr lang="en-US" sz="4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endParaRPr lang="en-US" sz="3600" b="1" i="1" dirty="0" smtClean="0">
              <a:solidFill>
                <a:srgbClr val="FF0000"/>
              </a:solidFill>
            </a:endParaRPr>
          </a:p>
          <a:p>
            <a:endParaRPr lang="en-US" sz="3600" b="1" i="1" dirty="0" smtClean="0">
              <a:solidFill>
                <a:srgbClr val="FF0000"/>
              </a:solidFill>
            </a:endParaRPr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Systemic manifestations</a:t>
            </a:r>
            <a:r>
              <a:rPr lang="en-US" sz="3600" dirty="0" smtClean="0"/>
              <a:t>,</a:t>
            </a:r>
          </a:p>
          <a:p>
            <a:r>
              <a:rPr lang="en-US" sz="3600" dirty="0" smtClean="0"/>
              <a:t> anorexia, weakness, joint pains, hepatic damage etc . Are also present.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Treatment</a:t>
            </a:r>
          </a:p>
          <a:p>
            <a:r>
              <a:rPr lang="en-US" sz="3600" dirty="0" smtClean="0"/>
              <a:t>Regular examination of teeth of workers</a:t>
            </a:r>
          </a:p>
          <a:p>
            <a:r>
              <a:rPr lang="en-US" sz="3600" dirty="0" smtClean="0"/>
              <a:t>Periodic X-rays of upper and lower jaw for early detection of bone caries.</a:t>
            </a:r>
          </a:p>
          <a:p>
            <a:r>
              <a:rPr lang="en-US" sz="3600" dirty="0" smtClean="0"/>
              <a:t>Surgical excision of sequestered bone is advised.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         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M/L Importance.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Accidental</a:t>
            </a:r>
          </a:p>
          <a:p>
            <a:r>
              <a:rPr lang="en-US" dirty="0" smtClean="0"/>
              <a:t>In children via fire works, rat pastes. </a:t>
            </a:r>
            <a:r>
              <a:rPr lang="en-US" b="1" dirty="0" smtClean="0"/>
              <a:t>Quacks</a:t>
            </a:r>
            <a:r>
              <a:rPr lang="en-US" dirty="0" smtClean="0"/>
              <a:t> to </a:t>
            </a:r>
            <a:r>
              <a:rPr lang="en-US" b="1" dirty="0" smtClean="0"/>
              <a:t>procure abortion.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Suicidal</a:t>
            </a:r>
          </a:p>
          <a:p>
            <a:r>
              <a:rPr lang="en-US" dirty="0" smtClean="0"/>
              <a:t>By eating rat pastes, soak several matches in water and then drink it.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Homicidal</a:t>
            </a:r>
          </a:p>
          <a:p>
            <a:r>
              <a:rPr lang="en-US" dirty="0" smtClean="0"/>
              <a:t>Not common due to smell. Rat paste can be used and mimic acute liver disease death occurs in few days.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24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en-US" sz="7200" b="1" i="1" dirty="0" smtClean="0">
                <a:solidFill>
                  <a:srgbClr val="FF0000"/>
                </a:solidFill>
              </a:rPr>
              <a:t>Arson</a:t>
            </a:r>
          </a:p>
          <a:p>
            <a:r>
              <a:rPr lang="en-US" sz="3200" dirty="0" smtClean="0"/>
              <a:t>P wrapped in wet rag placed on the thatched roof of a house. It ignites resulting in conflagration. Insurance frauds committed this way.</a:t>
            </a:r>
          </a:p>
          <a:p>
            <a:r>
              <a:rPr lang="en-US" sz="3200" dirty="0" smtClean="0"/>
              <a:t>It can be detected in putrefied bodies as well.</a:t>
            </a:r>
          </a:p>
          <a:p>
            <a:r>
              <a:rPr lang="en-US" sz="3200" dirty="0" smtClean="0"/>
              <a:t>P occurs in various foods as well as tissues and body fluids in the form of phosphates. Its presence in the body in </a:t>
            </a:r>
            <a:r>
              <a:rPr lang="en-US" sz="3200" b="1" i="1" dirty="0" smtClean="0">
                <a:solidFill>
                  <a:srgbClr val="FF0000"/>
                </a:solidFill>
              </a:rPr>
              <a:t>elementary form </a:t>
            </a:r>
            <a:r>
              <a:rPr lang="en-US" sz="3200" dirty="0" smtClean="0"/>
              <a:t>are essential to confirm its poisoning.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 smtClean="0"/>
              <a:t>the fumes glow with pale yellow color called </a:t>
            </a:r>
            <a:r>
              <a:rPr lang="en-US" sz="4000" b="1" dirty="0" smtClean="0">
                <a:solidFill>
                  <a:srgbClr val="FF0000"/>
                </a:solidFill>
              </a:rPr>
              <a:t>phosphorescence  </a:t>
            </a:r>
            <a:endParaRPr lang="en-US" sz="4000" dirty="0" smtClean="0"/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 it has garlicky odor and highly volatile.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It ignites at room  temperature hence  must be constantly stored under water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Dr Sarwar\Desktop\s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8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r Sarwar\Desktop\bd4cb99d-b640-447b-bdc7-4385ea24cc6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2800" t="9673" r="8000" b="12091"/>
          <a:stretch>
            <a:fillRect/>
          </a:stretch>
        </p:blipFill>
        <p:spPr bwMode="auto">
          <a:xfrm>
            <a:off x="0" y="1524000"/>
            <a:ext cx="5334000" cy="5334000"/>
          </a:xfrm>
          <a:prstGeom prst="rect">
            <a:avLst/>
          </a:prstGeom>
          <a:noFill/>
        </p:spPr>
      </p:pic>
      <p:pic>
        <p:nvPicPr>
          <p:cNvPr id="1027" name="Picture 3" descr="C:\Users\Dr Sarwar\Desktop\385932-17717-20.jpg"/>
          <p:cNvPicPr>
            <a:picLocks noChangeAspect="1" noChangeArrowheads="1"/>
          </p:cNvPicPr>
          <p:nvPr/>
        </p:nvPicPr>
        <p:blipFill>
          <a:blip r:embed="rId3" cstate="print"/>
          <a:srcRect b="21176"/>
          <a:stretch>
            <a:fillRect/>
          </a:stretch>
        </p:blipFill>
        <p:spPr bwMode="auto">
          <a:xfrm>
            <a:off x="4343400" y="1524000"/>
            <a:ext cx="48006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r Sarwar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143000"/>
            <a:ext cx="4267200" cy="4191000"/>
          </a:xfrm>
          <a:prstGeom prst="rect">
            <a:avLst/>
          </a:prstGeom>
          <a:noFill/>
        </p:spPr>
      </p:pic>
      <p:pic>
        <p:nvPicPr>
          <p:cNvPr id="2051" name="Picture 3" descr="C:\Users\Dr Sarwar\Desktop\s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43000"/>
            <a:ext cx="45720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Dr Sarwar\Desktop\P-en.h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85800"/>
            <a:ext cx="86868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                         Uses</a:t>
            </a:r>
            <a:r>
              <a:rPr lang="en-US" sz="6000" b="1" dirty="0" smtClean="0">
                <a:solidFill>
                  <a:srgbClr val="FF0000"/>
                </a:solidFill>
              </a:rPr>
              <a:t> :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Military purpose, Rescue flares , fire works , rodenticide and insecticide 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 Red type is used on the side of match boxes , ignited by rubbing against the side of match box  covered with thin layer of phosphorus and powdered glass 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</TotalTime>
  <Words>910</Words>
  <Application>Microsoft Office PowerPoint</Application>
  <PresentationFormat>On-screen Show (4:3)</PresentationFormat>
  <Paragraphs>127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Flow</vt:lpstr>
      <vt:lpstr>Non- Metallic Poison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                       Sign and symptoms: 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CHRONIC POISONING</vt:lpstr>
      <vt:lpstr>Slide 28</vt:lpstr>
      <vt:lpstr>Slide 29</vt:lpstr>
      <vt:lpstr>Slide 30</vt:lpstr>
      <vt:lpstr>Slide 31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 Metallic Poison </dc:title>
  <dc:creator>Dr Sarwar</dc:creator>
  <cp:lastModifiedBy>Dr Sarwar</cp:lastModifiedBy>
  <cp:revision>158</cp:revision>
  <dcterms:created xsi:type="dcterms:W3CDTF">2014-05-28T04:40:23Z</dcterms:created>
  <dcterms:modified xsi:type="dcterms:W3CDTF">2014-06-10T06:46:21Z</dcterms:modified>
</cp:coreProperties>
</file>