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12"/>
  </p:notesMasterIdLst>
  <p:sldIdLst>
    <p:sldId id="256" r:id="rId3"/>
    <p:sldId id="287" r:id="rId4"/>
    <p:sldId id="290" r:id="rId5"/>
    <p:sldId id="293" r:id="rId6"/>
    <p:sldId id="292" r:id="rId7"/>
    <p:sldId id="289" r:id="rId8"/>
    <p:sldId id="294" r:id="rId9"/>
    <p:sldId id="270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2406" autoAdjust="0"/>
  </p:normalViewPr>
  <p:slideViewPr>
    <p:cSldViewPr snapToGrid="0">
      <p:cViewPr varScale="1">
        <p:scale>
          <a:sx n="58" d="100"/>
          <a:sy n="58" d="100"/>
        </p:scale>
        <p:origin x="1140" y="4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3E150-1A82-4051-B0EF-6F60E4EC875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E67CA2-1C37-4084-9D09-8916F9369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848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Multifactorial</a:t>
            </a:r>
            <a:r>
              <a:rPr lang="en-US" baseline="0" dirty="0" smtClean="0"/>
              <a:t> and heterogeneous disorder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67CA2-1C37-4084-9D09-8916F9369A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56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Arterial (hydralazine, </a:t>
            </a:r>
            <a:r>
              <a:rPr lang="en-US" dirty="0" err="1" smtClean="0"/>
              <a:t>minoxidil</a:t>
            </a:r>
            <a:r>
              <a:rPr lang="en-US" dirty="0" smtClean="0"/>
              <a:t>, </a:t>
            </a:r>
            <a:r>
              <a:rPr lang="en-US" dirty="0" err="1" smtClean="0"/>
              <a:t>diazoxide</a:t>
            </a:r>
            <a:r>
              <a:rPr lang="en-US" dirty="0" smtClean="0"/>
              <a:t>, </a:t>
            </a:r>
            <a:r>
              <a:rPr lang="en-US" dirty="0" err="1" smtClean="0"/>
              <a:t>fenoldopam</a:t>
            </a:r>
            <a:r>
              <a:rPr lang="en-US" dirty="0" smtClean="0"/>
              <a:t>)    Centrally acting </a:t>
            </a:r>
            <a:r>
              <a:rPr lang="el-GR" dirty="0" smtClean="0"/>
              <a:t>α</a:t>
            </a:r>
            <a:r>
              <a:rPr lang="en-US" baseline="-22000" dirty="0" smtClean="0"/>
              <a:t>2</a:t>
            </a:r>
            <a:r>
              <a:rPr lang="en-US" dirty="0" smtClean="0"/>
              <a:t> adrenergic agents </a:t>
            </a:r>
          </a:p>
          <a:p>
            <a:r>
              <a:rPr lang="en-US" dirty="0" smtClean="0"/>
              <a:t>2. Arterial and venous (nitroprusside)</a:t>
            </a:r>
          </a:p>
          <a:p>
            <a:r>
              <a:rPr lang="en-US" dirty="0" smtClean="0"/>
              <a:t>The mechanism by which </a:t>
            </a:r>
            <a:r>
              <a:rPr lang="en-US" dirty="0" err="1" smtClean="0"/>
              <a:t>minoxidil</a:t>
            </a:r>
            <a:r>
              <a:rPr lang="en-US" dirty="0" smtClean="0"/>
              <a:t> promotes hair growth is not fully understood. Minoxidil is a potassium channel opener, causing hyperpolarization of cell membranes. Theoretically, by widening blood vessels and opening potassium channels, it allows more oxygen, blood, and nutrients to the follicles.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C2122-4720-4A71-8EB4-A0732E8C155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148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67CA2-1C37-4084-9D09-8916F9369AA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70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67CA2-1C37-4084-9D09-8916F9369AAF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488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Captopril was designed to combine the steric properties of</a:t>
            </a:r>
            <a:r>
              <a:rPr lang="en-US" baseline="0" dirty="0" smtClean="0"/>
              <a:t> </a:t>
            </a:r>
            <a:r>
              <a:rPr lang="en-US" dirty="0" smtClean="0"/>
              <a:t>such peptide antagonists in a non-peptide molecule that</a:t>
            </a:r>
            <a:r>
              <a:rPr lang="en-US" baseline="0" dirty="0" smtClean="0"/>
              <a:t> </a:t>
            </a:r>
            <a:r>
              <a:rPr lang="en-US" dirty="0" smtClean="0"/>
              <a:t>was active when given by mouth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67CA2-1C37-4084-9D09-8916F9369AA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564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Dry cough, which occurs in up to 10% of patients, is thought to</a:t>
            </a:r>
          </a:p>
          <a:p>
            <a:r>
              <a:rPr lang="en-US" dirty="0" smtClean="0"/>
              <a:t>be due to increased levels of bradykinin and substance P in the pulmonary</a:t>
            </a:r>
          </a:p>
          <a:p>
            <a:r>
              <a:rPr lang="en-US" dirty="0" smtClean="0"/>
              <a:t>tree and resolves within a few days of discontinuation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67CA2-1C37-4084-9D09-8916F9369AA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17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0A0D7-FF5A-445C-8BDA-739DBAD5E54A}" type="datetime1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F12A0C8-FC38-4624-838E-A8541677B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646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E9EAA-9DE2-42DF-B1F3-AE371C6376EC}" type="datetime1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F12A0C8-FC38-4624-838E-A8541677B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884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16414-65B5-4F3B-9022-9EAB6F76E8F2}" type="datetime1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F12A0C8-FC38-4624-838E-A8541677BBA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0331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A1A0C-A1EF-40C0-8A58-8C568A3E039F}" type="datetime1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F12A0C8-FC38-4624-838E-A8541677B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115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897D-DED3-46FA-A196-6873D043AECA}" type="datetime1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F12A0C8-FC38-4624-838E-A8541677BBA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5312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7FCAD-BF60-4248-B989-391102D29B26}" type="datetime1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F12A0C8-FC38-4624-838E-A8541677B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91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49F47-C1BF-47A5-B5D3-6CDEFB6D1EE0}" type="datetime1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2A0C8-FC38-4624-838E-A8541677B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620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D6F8-5C91-4348-93DA-97F00AB8BFB4}" type="datetime1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2A0C8-FC38-4624-838E-A8541677B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3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97591-8D8A-401B-9B5B-923BDDC932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B0C95-B1CF-4816-9CAA-A7203672F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9910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3E6F-7267-4535-8337-33BC0EAEBC8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B0C95-B1CF-4816-9CAA-A7203672F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2897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685FC-B100-41AD-A6BC-F9F07B9C5F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B0C95-B1CF-4816-9CAA-A7203672F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46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394C4-24BE-404F-85A1-4A9A9F49BD7A}" type="datetime1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2A0C8-FC38-4624-838E-A8541677B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642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A072-254A-45AB-99CD-222CA77677B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B0C95-B1CF-4816-9CAA-A7203672F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192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5C752-A8BC-4C0F-BDA5-E43968BD89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B0C95-B1CF-4816-9CAA-A7203672F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2950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A7A9-EA17-40F9-A3CF-203A8FB3676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B0C95-B1CF-4816-9CAA-A7203672F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4049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CAF7B-8CF5-4764-876E-F6C8A2EF688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B0C95-B1CF-4816-9CAA-A7203672F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1891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5FFF-C6B5-494D-B907-D46EDF83338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B0C95-B1CF-4816-9CAA-A7203672F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4592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0F80-34FF-4CB5-A4FD-9E71490DF32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B0C95-B1CF-4816-9CAA-A7203672F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7718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8A4C7-517D-4FE5-95CB-66E1945C96D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B0C95-B1CF-4816-9CAA-A7203672F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9260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6CD3-722F-487E-A94A-C20A2C82361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B0C95-B1CF-4816-9CAA-A7203672F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251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86657-8CAB-4A82-9323-9ED57752808E}" type="datetime1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F12A0C8-FC38-4624-838E-A8541677B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835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7536C-3358-43B3-A46E-1EFA8BBBD369}" type="datetime1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F12A0C8-FC38-4624-838E-A8541677B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074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7E65A-DAFE-4F4D-80F5-59474E5DD305}" type="datetime1">
              <a:rPr lang="en-US" smtClean="0"/>
              <a:t>4/9/2020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F12A0C8-FC38-4624-838E-A8541677B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410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AFD0-61DD-42BA-B592-C89A8A7E9859}" type="datetime1">
              <a:rPr lang="en-US" smtClean="0"/>
              <a:t>4/9/2020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2A0C8-FC38-4624-838E-A8541677B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88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D7213-A31A-47E7-9886-0E05F5BCBA15}" type="datetime1">
              <a:rPr lang="en-US" smtClean="0"/>
              <a:t>4/9/2020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2A0C8-FC38-4624-838E-A8541677B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087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2A87A-DCB4-4374-A670-CFBCB5CA6782}" type="datetime1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2A0C8-FC38-4624-838E-A8541677B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AA900-E8DF-4BEC-9D0A-CFE728CC5753}" type="datetime1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F12A0C8-FC38-4624-838E-A8541677B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52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B8CC2-D4F7-4125-AFF7-C548D4CBB4D7}" type="datetime1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F12A0C8-FC38-4624-838E-A8541677B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62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A39E8-D3F4-4AEC-AE8B-AEBEB1DE97F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B0C95-B1CF-4816-9CAA-A7203672F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733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3686" y="1129145"/>
            <a:ext cx="8915399" cy="2262781"/>
          </a:xfrm>
        </p:spPr>
        <p:txBody>
          <a:bodyPr/>
          <a:lstStyle/>
          <a:p>
            <a:r>
              <a:rPr lang="en-US" b="1" dirty="0" smtClean="0"/>
              <a:t>ANTI-HYPERTENSIVE DRUGS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3686" y="3752142"/>
            <a:ext cx="8915399" cy="1126283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DR.TASEER AHMAD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3144" y="2591301"/>
            <a:ext cx="4869781" cy="405815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2A0C8-FC38-4624-838E-A8541677BB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35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96766" y="1129983"/>
            <a:ext cx="7924800" cy="541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Diuretics</a:t>
            </a:r>
          </a:p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Furosemide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Spironolactone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β-blockers</a:t>
            </a:r>
          </a:p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Propranolol</a:t>
            </a:r>
          </a:p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Atenolol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ACE inhibitors</a:t>
            </a:r>
          </a:p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Captopril</a:t>
            </a:r>
          </a:p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Enalapril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ARBs</a:t>
            </a:r>
          </a:p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Valsartan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Losartan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78023" y="5446555"/>
            <a:ext cx="4389120" cy="1168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(Harvey et al., 2005;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Pfeffer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et al., 2006; Goodman et al., 2018)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7200" y="6400801"/>
            <a:ext cx="2133600" cy="288925"/>
          </a:xfrm>
        </p:spPr>
        <p:txBody>
          <a:bodyPr/>
          <a:lstStyle/>
          <a:p>
            <a:fld id="{AD2B0C95-B1CF-4816-9CAA-A7203672F2F6}" type="slidenum">
              <a:rPr lang="en-US" sz="1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pPr/>
              <a:t>2</a:t>
            </a:fld>
            <a:endParaRPr lang="en-US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83152" y="1068427"/>
            <a:ext cx="493776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Renin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inhibitor</a:t>
            </a:r>
          </a:p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Aliskiren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Enalkiren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CCBs</a:t>
            </a:r>
          </a:p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Verapamil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Diltiazem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α-blockers</a:t>
            </a:r>
          </a:p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Prazosin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Terazosin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Vasodilators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Hydralazine</a:t>
            </a:r>
          </a:p>
          <a:p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Minoxidil </a:t>
            </a:r>
          </a:p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Nitroprusside</a:t>
            </a:r>
          </a:p>
          <a:p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3298" y="21987"/>
            <a:ext cx="7217617" cy="1046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Introduction: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Management of Hypertension</a:t>
            </a:r>
          </a:p>
          <a:p>
            <a:endParaRPr lang="en-US" sz="3000" b="1" dirty="0">
              <a:solidFill>
                <a:prstClr val="black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797342"/>
            <a:ext cx="1219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7810366" y="1098193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Centrally acting </a:t>
            </a:r>
          </a:p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Methyldopa, </a:t>
            </a:r>
          </a:p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Clonidine</a:t>
            </a:r>
          </a:p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</a:p>
        </p:txBody>
      </p:sp>
    </p:spTree>
    <p:extLst>
      <p:ext uri="{BB962C8B-B14F-4D97-AF65-F5344CB8AC3E}">
        <p14:creationId xmlns:p14="http://schemas.microsoft.com/office/powerpoint/2010/main" val="54319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2A0C8-FC38-4624-838E-A8541677BBA2}" type="slidenum">
              <a:rPr lang="en-US" smtClean="0"/>
              <a:t>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93599" y="1144276"/>
            <a:ext cx="10696755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Pharmacological </a:t>
            </a:r>
            <a:r>
              <a:rPr lang="en-US" sz="3200" b="1" dirty="0"/>
              <a:t>effects</a:t>
            </a:r>
            <a:endParaRPr lang="en-US" sz="3200" b="1" dirty="0"/>
          </a:p>
          <a:p>
            <a:r>
              <a:rPr lang="en-US" sz="2800" dirty="0"/>
              <a:t>The ACE inhibitors lower blood </a:t>
            </a:r>
            <a:r>
              <a:rPr lang="en-US" sz="2800" dirty="0" smtClean="0"/>
              <a:t>pressure: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R</a:t>
            </a:r>
            <a:r>
              <a:rPr lang="en-US" sz="2800" dirty="0" smtClean="0"/>
              <a:t>educing peripheral vascular </a:t>
            </a:r>
            <a:r>
              <a:rPr lang="en-US" sz="2800" dirty="0"/>
              <a:t>resistance without reflexively increasing cardiac </a:t>
            </a:r>
            <a:r>
              <a:rPr lang="en-US" sz="2800" dirty="0" smtClean="0"/>
              <a:t>output, heart </a:t>
            </a:r>
            <a:r>
              <a:rPr lang="en-US" sz="2800" dirty="0"/>
              <a:t>rate, or contractility. </a:t>
            </a:r>
            <a:endParaRPr lang="en-US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C</a:t>
            </a:r>
            <a:r>
              <a:rPr lang="en-US" sz="2800" dirty="0" smtClean="0"/>
              <a:t>leaves </a:t>
            </a:r>
            <a:r>
              <a:rPr lang="en-US" sz="2800" dirty="0"/>
              <a:t>angiotensin I to form the potent vasoconstrictor </a:t>
            </a:r>
            <a:r>
              <a:rPr lang="en-US" sz="2800" dirty="0" smtClean="0"/>
              <a:t>angiotensin II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 </a:t>
            </a:r>
            <a:r>
              <a:rPr lang="en-US" sz="2800" dirty="0"/>
              <a:t>B</a:t>
            </a:r>
            <a:r>
              <a:rPr lang="en-US" sz="2800" dirty="0" smtClean="0"/>
              <a:t>reakdown </a:t>
            </a:r>
            <a:r>
              <a:rPr lang="en-US" sz="2800" dirty="0"/>
              <a:t>of </a:t>
            </a:r>
            <a:r>
              <a:rPr lang="en-US" sz="2800" dirty="0" err="1" smtClean="0"/>
              <a:t>bradykinin,a</a:t>
            </a:r>
            <a:r>
              <a:rPr lang="en-US" sz="2800" dirty="0" smtClean="0"/>
              <a:t> </a:t>
            </a:r>
            <a:r>
              <a:rPr lang="en-US" sz="2800" dirty="0"/>
              <a:t>peptide that increases the production of nitric oxide </a:t>
            </a:r>
            <a:r>
              <a:rPr lang="en-US" sz="2800" dirty="0" smtClean="0"/>
              <a:t>and prostacyclin (PGI</a:t>
            </a:r>
            <a:r>
              <a:rPr lang="en-US" sz="2800" baseline="-24000" dirty="0" smtClean="0"/>
              <a:t>2)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ACE </a:t>
            </a:r>
            <a:r>
              <a:rPr lang="en-US" sz="2800" dirty="0"/>
              <a:t>inhibitors decrease angiotensin </a:t>
            </a:r>
            <a:r>
              <a:rPr lang="en-US" sz="2800" dirty="0" smtClean="0"/>
              <a:t>II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931920" y="493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867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2A0C8-FC38-4624-838E-A8541677BBA2}" type="slidenum">
              <a:rPr lang="en-US" smtClean="0"/>
              <a:t>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9749" y="1367159"/>
            <a:ext cx="947755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prstClr val="black"/>
                </a:solidFill>
              </a:rPr>
              <a:t>Vasodilation </a:t>
            </a:r>
            <a:r>
              <a:rPr lang="en-US" sz="2800" dirty="0">
                <a:solidFill>
                  <a:prstClr val="black"/>
                </a:solidFill>
              </a:rPr>
              <a:t>of both arterioles and </a:t>
            </a:r>
            <a:r>
              <a:rPr lang="en-US" sz="2800" dirty="0" smtClean="0">
                <a:solidFill>
                  <a:prstClr val="black"/>
                </a:solidFill>
              </a:rPr>
              <a:t>veins occurs </a:t>
            </a:r>
            <a:r>
              <a:rPr lang="en-US" sz="2800" dirty="0">
                <a:solidFill>
                  <a:prstClr val="black"/>
                </a:solidFill>
              </a:rPr>
              <a:t>as a result of decreased vasoconstriction (from diminished </a:t>
            </a:r>
            <a:r>
              <a:rPr lang="en-US" sz="2800" dirty="0" smtClean="0">
                <a:solidFill>
                  <a:prstClr val="black"/>
                </a:solidFill>
              </a:rPr>
              <a:t>levels of </a:t>
            </a:r>
            <a:r>
              <a:rPr lang="en-US" sz="2800" dirty="0">
                <a:solidFill>
                  <a:prstClr val="black"/>
                </a:solidFill>
              </a:rPr>
              <a:t>angiotensin II) and enhanced vasodilation (from increased bradykinin).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</a:rPr>
              <a:t>By reducing circulating angiotensin II levels, ACE </a:t>
            </a:r>
            <a:r>
              <a:rPr lang="en-US" sz="2800" dirty="0" smtClean="0">
                <a:solidFill>
                  <a:prstClr val="black"/>
                </a:solidFill>
              </a:rPr>
              <a:t>inhibitors also </a:t>
            </a:r>
            <a:r>
              <a:rPr lang="en-US" sz="2800" dirty="0">
                <a:solidFill>
                  <a:prstClr val="black"/>
                </a:solidFill>
              </a:rPr>
              <a:t>decrease the secretion of aldosterone, resulting in </a:t>
            </a:r>
            <a:r>
              <a:rPr lang="en-US" sz="2800" dirty="0" smtClean="0">
                <a:solidFill>
                  <a:prstClr val="black"/>
                </a:solidFill>
              </a:rPr>
              <a:t>decreased sodium </a:t>
            </a:r>
            <a:r>
              <a:rPr lang="en-US" sz="2800" dirty="0">
                <a:solidFill>
                  <a:prstClr val="black"/>
                </a:solidFill>
              </a:rPr>
              <a:t>and water retention. </a:t>
            </a:r>
            <a:endParaRPr lang="en-US" sz="2800" dirty="0" smtClean="0">
              <a:solidFill>
                <a:prstClr val="black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prstClr val="black"/>
                </a:solidFill>
              </a:rPr>
              <a:t>ACE </a:t>
            </a:r>
            <a:r>
              <a:rPr lang="en-US" sz="2800" dirty="0">
                <a:solidFill>
                  <a:prstClr val="black"/>
                </a:solidFill>
              </a:rPr>
              <a:t>inhibitors reduce both cardiac </a:t>
            </a:r>
            <a:r>
              <a:rPr lang="en-US" sz="2800" dirty="0" smtClean="0">
                <a:solidFill>
                  <a:prstClr val="black"/>
                </a:solidFill>
              </a:rPr>
              <a:t>preload and </a:t>
            </a:r>
            <a:r>
              <a:rPr lang="en-US" sz="2800" dirty="0">
                <a:solidFill>
                  <a:prstClr val="black"/>
                </a:solidFill>
              </a:rPr>
              <a:t>afterload, thereby decreasing cardiac work.</a:t>
            </a:r>
          </a:p>
        </p:txBody>
      </p:sp>
    </p:spTree>
    <p:extLst>
      <p:ext uri="{BB962C8B-B14F-4D97-AF65-F5344CB8AC3E}">
        <p14:creationId xmlns:p14="http://schemas.microsoft.com/office/powerpoint/2010/main" val="671940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50366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79160" y="5036695"/>
            <a:ext cx="109128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Then, ACE removes the </a:t>
            </a:r>
            <a:r>
              <a:rPr lang="en-US" sz="2800" b="1" dirty="0" err="1">
                <a:solidFill>
                  <a:prstClr val="black"/>
                </a:solidFill>
              </a:rPr>
              <a:t>carboxy</a:t>
            </a:r>
            <a:r>
              <a:rPr lang="en-US" sz="2800" b="1" dirty="0">
                <a:solidFill>
                  <a:prstClr val="black"/>
                </a:solidFill>
              </a:rPr>
              <a:t>- terminal dipeptide of </a:t>
            </a:r>
            <a:r>
              <a:rPr lang="en-US" sz="2800" b="1" dirty="0" err="1">
                <a:solidFill>
                  <a:prstClr val="black"/>
                </a:solidFill>
              </a:rPr>
              <a:t>AngI</a:t>
            </a:r>
            <a:r>
              <a:rPr lang="en-US" sz="2800" b="1" dirty="0">
                <a:solidFill>
                  <a:prstClr val="black"/>
                </a:solidFill>
              </a:rPr>
              <a:t> to produce the </a:t>
            </a:r>
            <a:r>
              <a:rPr lang="en-US" sz="2800" b="1" dirty="0" err="1">
                <a:solidFill>
                  <a:prstClr val="black"/>
                </a:solidFill>
              </a:rPr>
              <a:t>octapeptide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AngII</a:t>
            </a:r>
            <a:r>
              <a:rPr lang="en-US" sz="2800" b="1" dirty="0" smtClean="0">
                <a:solidFill>
                  <a:prstClr val="black"/>
                </a:solidFill>
              </a:rPr>
              <a:t>. </a:t>
            </a:r>
            <a:r>
              <a:rPr lang="en-US" sz="2800" b="1" dirty="0" err="1">
                <a:solidFill>
                  <a:prstClr val="black"/>
                </a:solidFill>
              </a:rPr>
              <a:t>AngII</a:t>
            </a:r>
            <a:r>
              <a:rPr lang="en-US" sz="2800" b="1" dirty="0">
                <a:solidFill>
                  <a:prstClr val="black"/>
                </a:solidFill>
              </a:rPr>
              <a:t> acts by binding to two </a:t>
            </a:r>
            <a:r>
              <a:rPr lang="en-US" sz="2800" b="1" dirty="0" err="1">
                <a:solidFill>
                  <a:prstClr val="black"/>
                </a:solidFill>
              </a:rPr>
              <a:t>heptahelical</a:t>
            </a:r>
            <a:r>
              <a:rPr lang="en-US" sz="2800" b="1" dirty="0">
                <a:solidFill>
                  <a:prstClr val="black"/>
                </a:solidFill>
              </a:rPr>
              <a:t> GPCRs, AT</a:t>
            </a:r>
            <a:r>
              <a:rPr lang="en-US" sz="2800" b="1" baseline="-25000" dirty="0">
                <a:solidFill>
                  <a:prstClr val="black"/>
                </a:solidFill>
              </a:rPr>
              <a:t>1</a:t>
            </a:r>
            <a:r>
              <a:rPr lang="en-US" sz="2800" b="1" dirty="0">
                <a:solidFill>
                  <a:prstClr val="black"/>
                </a:solidFill>
              </a:rPr>
              <a:t> and AT</a:t>
            </a:r>
            <a:r>
              <a:rPr lang="en-US" sz="2800" b="1" baseline="-25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2A0C8-FC38-4624-838E-A8541677BBA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2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2A0C8-FC38-4624-838E-A8541677BBA2}" type="slidenum">
              <a:rPr lang="en-US" smtClean="0"/>
              <a:t>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18868" y="1357125"/>
            <a:ext cx="640655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The </a:t>
            </a:r>
            <a:r>
              <a:rPr lang="en-US" sz="3200" dirty="0"/>
              <a:t>lead compound was a </a:t>
            </a:r>
            <a:r>
              <a:rPr lang="en-US" sz="3200" dirty="0" err="1"/>
              <a:t>nonapeptide</a:t>
            </a:r>
            <a:r>
              <a:rPr lang="en-US" sz="3200" dirty="0"/>
              <a:t> derived from the </a:t>
            </a:r>
            <a:r>
              <a:rPr lang="en-US" sz="3200" dirty="0" smtClean="0"/>
              <a:t>venom of </a:t>
            </a:r>
            <a:r>
              <a:rPr lang="en-US" sz="3200" dirty="0"/>
              <a:t>Bothrops </a:t>
            </a:r>
            <a:r>
              <a:rPr lang="en-US" sz="3200" dirty="0" err="1"/>
              <a:t>jacaraca</a:t>
            </a:r>
            <a:r>
              <a:rPr lang="en-US" sz="3200" dirty="0"/>
              <a:t>—a South American snake. It was </a:t>
            </a:r>
            <a:r>
              <a:rPr lang="en-US" sz="3200" dirty="0" smtClean="0"/>
              <a:t>originally </a:t>
            </a:r>
            <a:r>
              <a:rPr lang="en-US" sz="3200" dirty="0" err="1" smtClean="0"/>
              <a:t>characterised</a:t>
            </a:r>
            <a:r>
              <a:rPr lang="en-US" sz="3200" dirty="0" smtClean="0"/>
              <a:t> </a:t>
            </a:r>
            <a:r>
              <a:rPr lang="en-US" sz="3200" dirty="0"/>
              <a:t>as a bradykinin-potentiating peptide (ACE inactivates</a:t>
            </a:r>
          </a:p>
          <a:p>
            <a:r>
              <a:rPr lang="en-US" sz="3200" dirty="0"/>
              <a:t>bradykinin).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5419" y="218438"/>
            <a:ext cx="4917057" cy="25873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42536" y="799187"/>
            <a:ext cx="3038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Source of captopril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2967" y="3561272"/>
            <a:ext cx="4629509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2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2A0C8-FC38-4624-838E-A8541677BBA2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690" y="0"/>
            <a:ext cx="11117646" cy="63967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51798" y="6419743"/>
            <a:ext cx="2113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Rang &amp; Dale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85721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695" y="0"/>
            <a:ext cx="10705108" cy="608218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2A0C8-FC38-4624-838E-A8541677BBA2}" type="slidenum">
              <a:rPr lang="en-US" smtClean="0"/>
              <a:t>8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541758" y="4487918"/>
            <a:ext cx="5570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https://www.ncbi.nlm.nih.gov/pubmed/1761066</a:t>
            </a:r>
          </a:p>
        </p:txBody>
      </p:sp>
    </p:spTree>
    <p:extLst>
      <p:ext uri="{BB962C8B-B14F-4D97-AF65-F5344CB8AC3E}">
        <p14:creationId xmlns:p14="http://schemas.microsoft.com/office/powerpoint/2010/main" val="364359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2A0C8-FC38-4624-838E-A8541677BBA2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3793" y="423543"/>
            <a:ext cx="4154698" cy="62265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38491" y="905318"/>
            <a:ext cx="560717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increased levels of bradykinin and substance P in the pulmonary</a:t>
            </a:r>
          </a:p>
          <a:p>
            <a:r>
              <a:rPr lang="en-US" sz="2400" dirty="0" smtClean="0"/>
              <a:t>    tree </a:t>
            </a:r>
          </a:p>
          <a:p>
            <a:endParaRPr lang="en-US" sz="2400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prstClr val="black"/>
                </a:solidFill>
              </a:rPr>
              <a:t>potassium supplements and potassium-sparing diuretics</a:t>
            </a: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    should be used with caution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Angioedema </a:t>
            </a:r>
            <a:r>
              <a:rPr lang="en-US" sz="2400" dirty="0"/>
              <a:t>is a rare </a:t>
            </a:r>
            <a:r>
              <a:rPr lang="en-US" sz="2400" dirty="0" smtClean="0"/>
              <a:t>but potentially </a:t>
            </a:r>
            <a:r>
              <a:rPr lang="en-US" sz="2400" dirty="0"/>
              <a:t>life-threatening </a:t>
            </a:r>
            <a:r>
              <a:rPr lang="en-US" sz="2400" dirty="0" smtClean="0"/>
              <a:t>reaction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86496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5_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3710</TotalTime>
  <Words>466</Words>
  <Application>Microsoft Office PowerPoint</Application>
  <PresentationFormat>Widescreen</PresentationFormat>
  <Paragraphs>84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Century Gothic</vt:lpstr>
      <vt:lpstr>Times New Roman</vt:lpstr>
      <vt:lpstr>Wingdings</vt:lpstr>
      <vt:lpstr>Wingdings 3</vt:lpstr>
      <vt:lpstr>Wisp</vt:lpstr>
      <vt:lpstr>5_Office Theme</vt:lpstr>
      <vt:lpstr>ANTI-HYPERTENSIVE DRUGS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ANTI-HYPERTENSIVE GRUGS</dc:title>
  <dc:creator>TASEER</dc:creator>
  <cp:lastModifiedBy>Administrator</cp:lastModifiedBy>
  <cp:revision>75</cp:revision>
  <dcterms:created xsi:type="dcterms:W3CDTF">2015-08-07T07:04:24Z</dcterms:created>
  <dcterms:modified xsi:type="dcterms:W3CDTF">2020-04-09T10:03:10Z</dcterms:modified>
</cp:coreProperties>
</file>