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7" r:id="rId4"/>
    <p:sldId id="257" r:id="rId5"/>
    <p:sldId id="270" r:id="rId6"/>
    <p:sldId id="259" r:id="rId7"/>
    <p:sldId id="258" r:id="rId8"/>
    <p:sldId id="266" r:id="rId9"/>
    <p:sldId id="263" r:id="rId10"/>
    <p:sldId id="273" r:id="rId11"/>
    <p:sldId id="260" r:id="rId12"/>
    <p:sldId id="261" r:id="rId13"/>
    <p:sldId id="265" r:id="rId14"/>
    <p:sldId id="267" r:id="rId15"/>
    <p:sldId id="262" r:id="rId16"/>
    <p:sldId id="279" r:id="rId17"/>
    <p:sldId id="278" r:id="rId18"/>
    <p:sldId id="268" r:id="rId19"/>
    <p:sldId id="276" r:id="rId20"/>
    <p:sldId id="282" r:id="rId21"/>
    <p:sldId id="280" r:id="rId22"/>
    <p:sldId id="269" r:id="rId23"/>
    <p:sldId id="281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93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2D5B-B6CD-414C-B44A-476D501EA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57682"/>
            <a:ext cx="9001462" cy="1747636"/>
          </a:xfrm>
        </p:spPr>
        <p:txBody>
          <a:bodyPr>
            <a:normAutofit/>
          </a:bodyPr>
          <a:lstStyle/>
          <a:p>
            <a:r>
              <a:rPr lang="en-US" sz="6000" dirty="0"/>
              <a:t>Virus biology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F46AB-5941-43F5-B946-73A699B4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14" y="2577445"/>
            <a:ext cx="4286250" cy="30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DDD92-1312-47C1-8C3B-FB5321A33A74}"/>
              </a:ext>
            </a:extLst>
          </p:cNvPr>
          <p:cNvSpPr txBox="1"/>
          <p:nvPr/>
        </p:nvSpPr>
        <p:spPr>
          <a:xfrm>
            <a:off x="1364974" y="1020417"/>
            <a:ext cx="9700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Virion:</a:t>
            </a:r>
          </a:p>
          <a:p>
            <a:r>
              <a:rPr lang="en-US" dirty="0"/>
              <a:t>Complete infectious agent of virus is called virion.</a:t>
            </a:r>
          </a:p>
          <a:p>
            <a:r>
              <a:rPr lang="en-US" b="1" dirty="0">
                <a:solidFill>
                  <a:srgbClr val="FFFF00"/>
                </a:solidFill>
              </a:rPr>
              <a:t>Viroid:</a:t>
            </a:r>
          </a:p>
          <a:p>
            <a:r>
              <a:rPr lang="en-US" dirty="0"/>
              <a:t>When virus only contain nucleic acid called viroid.</a:t>
            </a:r>
          </a:p>
          <a:p>
            <a:r>
              <a:rPr lang="en-US" b="1" dirty="0">
                <a:solidFill>
                  <a:srgbClr val="C00000"/>
                </a:solidFill>
              </a:rPr>
              <a:t>Prions:</a:t>
            </a:r>
          </a:p>
          <a:p>
            <a:r>
              <a:rPr lang="en-US" dirty="0"/>
              <a:t>When virus contain only protein coat called prions.</a:t>
            </a:r>
          </a:p>
          <a:p>
            <a:r>
              <a:rPr lang="en-US" b="1" dirty="0">
                <a:solidFill>
                  <a:srgbClr val="7030A0"/>
                </a:solidFill>
              </a:rPr>
              <a:t>Nucleocapsid:</a:t>
            </a:r>
          </a:p>
          <a:p>
            <a:r>
              <a:rPr lang="en-US" dirty="0"/>
              <a:t>Combination of nucleic acid and protein coat that surround the genome of virus called nucleocapsid.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3DA2-2215-4A3A-8C0D-F418E591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44" y="3609009"/>
            <a:ext cx="6958022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12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61B0E-83D7-4CF1-AA13-2B0FD32A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1023937"/>
            <a:ext cx="9666514" cy="481012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6267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7463B-97FA-4A3F-A13D-A883C9EA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4" y="742950"/>
            <a:ext cx="5181600" cy="537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4A751-A133-45A0-9B31-2B1BBB0354DD}"/>
              </a:ext>
            </a:extLst>
          </p:cNvPr>
          <p:cNvSpPr txBox="1"/>
          <p:nvPr/>
        </p:nvSpPr>
        <p:spPr>
          <a:xfrm>
            <a:off x="406400" y="957943"/>
            <a:ext cx="5820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Prions are ‘infectious proteins.’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They are normal body proteins that get converted into the </a:t>
            </a:r>
            <a:r>
              <a:rPr lang="en-US" sz="2400" dirty="0">
                <a:solidFill>
                  <a:srgbClr val="FF0000"/>
                </a:solidFill>
              </a:rPr>
              <a:t>alternate configuration</a:t>
            </a:r>
            <a:r>
              <a:rPr lang="en-US" sz="2400" dirty="0"/>
              <a:t> by contact with other prion proteins.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They have no DNA and RNA.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The main protein involved in human and mammalian prion diseases is called </a:t>
            </a:r>
            <a:r>
              <a:rPr lang="en-US" sz="2400" dirty="0">
                <a:solidFill>
                  <a:srgbClr val="7030A0"/>
                </a:solidFill>
              </a:rPr>
              <a:t>PrP.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PrP = Platelet rich plasma </a:t>
            </a:r>
          </a:p>
        </p:txBody>
      </p:sp>
    </p:spTree>
    <p:extLst>
      <p:ext uri="{BB962C8B-B14F-4D97-AF65-F5344CB8AC3E}">
        <p14:creationId xmlns:p14="http://schemas.microsoft.com/office/powerpoint/2010/main" val="201547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E656D-3130-4951-846F-33D0DF4A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8" y="848239"/>
            <a:ext cx="9085943" cy="542125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3784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EE860-034F-4C47-B9DA-2F771D8C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640829"/>
            <a:ext cx="9806609" cy="53985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9519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82553-27B1-4D5C-A734-A43CDDF5B231}"/>
              </a:ext>
            </a:extLst>
          </p:cNvPr>
          <p:cNvSpPr txBox="1"/>
          <p:nvPr/>
        </p:nvSpPr>
        <p:spPr>
          <a:xfrm>
            <a:off x="1030514" y="856343"/>
            <a:ext cx="978262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Symmetry of viruses: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Helical:</a:t>
            </a:r>
          </a:p>
          <a:p>
            <a:r>
              <a:rPr lang="en-US" sz="2400" dirty="0"/>
              <a:t>Hollow tube like. e.g. Tobacco mosaic virus.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Icosahedral:</a:t>
            </a:r>
          </a:p>
          <a:p>
            <a:r>
              <a:rPr lang="en-US" sz="2400" dirty="0"/>
              <a:t>Nearly spherical e.g. Rotavirus.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Envelope:</a:t>
            </a:r>
          </a:p>
          <a:p>
            <a:r>
              <a:rPr lang="en-US" sz="2400" dirty="0"/>
              <a:t>Envelope is develop outside the virus body. E.g. HIV and influenza.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Polyhedral:</a:t>
            </a:r>
          </a:p>
          <a:p>
            <a:r>
              <a:rPr lang="en-US" sz="2400" dirty="0"/>
              <a:t>Have five fold axis and is a common arrangement of the heads of bacteriophages.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4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6DDDB-0475-4B81-BFED-842EC451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624114"/>
            <a:ext cx="9855199" cy="554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41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2DB0D-FFE9-444D-A44C-67A7FBF7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72" y="870857"/>
            <a:ext cx="9797142" cy="506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87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471F7-CABC-4685-AA9E-12AF4D647A49}"/>
              </a:ext>
            </a:extLst>
          </p:cNvPr>
          <p:cNvSpPr txBox="1"/>
          <p:nvPr/>
        </p:nvSpPr>
        <p:spPr>
          <a:xfrm>
            <a:off x="833718" y="739588"/>
            <a:ext cx="10434917" cy="528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2191F-1001-41D3-BF53-BDCCF2F9F121}"/>
              </a:ext>
            </a:extLst>
          </p:cNvPr>
          <p:cNvSpPr txBox="1"/>
          <p:nvPr/>
        </p:nvSpPr>
        <p:spPr>
          <a:xfrm>
            <a:off x="1250575" y="739588"/>
            <a:ext cx="104349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Taxonomic structure:</a:t>
            </a:r>
          </a:p>
          <a:p>
            <a:r>
              <a:rPr lang="en-US" sz="2400" dirty="0"/>
              <a:t>The ending of taxonomic structure of classification of virus is;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b="1" i="1" dirty="0">
                <a:solidFill>
                  <a:srgbClr val="FFFF00"/>
                </a:solidFill>
              </a:rPr>
              <a:t>Order</a:t>
            </a:r>
            <a:r>
              <a:rPr lang="en-US" sz="3200" b="1" i="1" dirty="0">
                <a:solidFill>
                  <a:srgbClr val="FF0000"/>
                </a:solidFill>
              </a:rPr>
              <a:t> (-virales)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           </a:t>
            </a:r>
            <a:r>
              <a:rPr lang="en-US" sz="3200" b="1" i="1" dirty="0">
                <a:solidFill>
                  <a:srgbClr val="FFFF00"/>
                </a:solidFill>
              </a:rPr>
              <a:t>Family</a:t>
            </a:r>
            <a:r>
              <a:rPr lang="en-US" sz="3200" b="1" i="1" dirty="0">
                <a:solidFill>
                  <a:srgbClr val="FF0000"/>
                </a:solidFill>
              </a:rPr>
              <a:t> (-viridae)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                         </a:t>
            </a:r>
            <a:r>
              <a:rPr lang="en-US" sz="3200" b="1" i="1" dirty="0">
                <a:solidFill>
                  <a:srgbClr val="FFFF00"/>
                </a:solidFill>
              </a:rPr>
              <a:t>Sub -family </a:t>
            </a:r>
            <a:r>
              <a:rPr lang="en-US" sz="3200" b="1" i="1" dirty="0">
                <a:solidFill>
                  <a:srgbClr val="FF0000"/>
                </a:solidFill>
              </a:rPr>
              <a:t>(-virinae)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                                                 </a:t>
            </a:r>
            <a:r>
              <a:rPr lang="en-US" sz="3200" b="1" i="1" dirty="0">
                <a:solidFill>
                  <a:srgbClr val="FFFF00"/>
                </a:solidFill>
              </a:rPr>
              <a:t>Genus</a:t>
            </a:r>
            <a:r>
              <a:rPr lang="en-US" sz="3200" b="1" i="1" dirty="0">
                <a:solidFill>
                  <a:srgbClr val="FF0000"/>
                </a:solidFill>
              </a:rPr>
              <a:t> (-virus)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en-US" sz="3200" b="1" i="1" dirty="0">
                <a:solidFill>
                  <a:srgbClr val="FFFF00"/>
                </a:solidFill>
              </a:rPr>
              <a:t>Species </a:t>
            </a:r>
            <a:r>
              <a:rPr lang="en-US" sz="3200" b="1" i="1" dirty="0">
                <a:solidFill>
                  <a:srgbClr val="FF0000"/>
                </a:solidFill>
              </a:rPr>
              <a:t>(-virus)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1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40F18-484B-45B7-9444-42BDE4A4EFD6}"/>
              </a:ext>
            </a:extLst>
          </p:cNvPr>
          <p:cNvSpPr txBox="1"/>
          <p:nvPr/>
        </p:nvSpPr>
        <p:spPr>
          <a:xfrm>
            <a:off x="1100418" y="1075766"/>
            <a:ext cx="99911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Types of viruses:</a:t>
            </a:r>
          </a:p>
          <a:p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Animal viruses:</a:t>
            </a:r>
          </a:p>
          <a:p>
            <a:r>
              <a:rPr lang="en-US" sz="2400" dirty="0"/>
              <a:t>Viruses cause infection in animal cells. For example parvovirus, corona virus etc.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Plant viruses:</a:t>
            </a:r>
          </a:p>
          <a:p>
            <a:r>
              <a:rPr lang="en-US" sz="2400" dirty="0"/>
              <a:t>They are pathogens of plants.</a:t>
            </a:r>
          </a:p>
          <a:p>
            <a:r>
              <a:rPr lang="en-US" sz="2400" dirty="0"/>
              <a:t>They spread from plant to plant through vectors. For example tobacco mosaic virus.</a:t>
            </a:r>
          </a:p>
          <a:p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Bacteriophage</a:t>
            </a:r>
            <a:r>
              <a:rPr lang="en-US" sz="2400" dirty="0"/>
              <a:t>:</a:t>
            </a:r>
          </a:p>
          <a:p>
            <a:r>
              <a:rPr lang="en-US" sz="2400" dirty="0"/>
              <a:t>Viruses cause infection in bacteria and other microscopic agents.</a:t>
            </a:r>
          </a:p>
          <a:p>
            <a:r>
              <a:rPr lang="en-US" sz="2400" dirty="0"/>
              <a:t>For example T4 phage etc. </a:t>
            </a:r>
          </a:p>
        </p:txBody>
      </p:sp>
    </p:spTree>
    <p:extLst>
      <p:ext uri="{BB962C8B-B14F-4D97-AF65-F5344CB8AC3E}">
        <p14:creationId xmlns:p14="http://schemas.microsoft.com/office/powerpoint/2010/main" val="144694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3327-F553-46AC-9C4F-D3F9CC60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5CFB-4DD8-4CFA-959A-67C9E996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branch of science that deals with viruses  and viral disease is called </a:t>
            </a:r>
            <a:r>
              <a:rPr lang="en-US" dirty="0">
                <a:solidFill>
                  <a:srgbClr val="FF0000"/>
                </a:solidFill>
              </a:rPr>
              <a:t>virology.</a:t>
            </a:r>
          </a:p>
          <a:p>
            <a:pPr marL="0" indent="0">
              <a:buNone/>
            </a:pPr>
            <a:r>
              <a:rPr lang="en-US" u="sng" dirty="0"/>
              <a:t>Virus:</a:t>
            </a:r>
          </a:p>
          <a:p>
            <a:pPr marL="0" indent="0">
              <a:buNone/>
            </a:pPr>
            <a:r>
              <a:rPr lang="en-US" dirty="0"/>
              <a:t>Viruses are acellular obligate intracellular parasite.</a:t>
            </a:r>
          </a:p>
          <a:p>
            <a:pPr marL="0" indent="0">
              <a:buNone/>
            </a:pPr>
            <a:r>
              <a:rPr lang="en-US" dirty="0"/>
              <a:t>                                                 OR</a:t>
            </a:r>
          </a:p>
          <a:p>
            <a:pPr marL="0" indent="0">
              <a:buNone/>
            </a:pPr>
            <a:r>
              <a:rPr lang="en-US" dirty="0"/>
              <a:t>Any of large group of submicroscopic infectious agents that are usually regarded as between living and non living extremely complex molecules , that capable of growth and multiplication only in living cell and cause diseases in living organisms.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                                                                                      (Merriam webster)</a:t>
            </a:r>
          </a:p>
        </p:txBody>
      </p:sp>
    </p:spTree>
    <p:extLst>
      <p:ext uri="{BB962C8B-B14F-4D97-AF65-F5344CB8AC3E}">
        <p14:creationId xmlns:p14="http://schemas.microsoft.com/office/powerpoint/2010/main" val="83909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A1090-3D8D-48CF-9406-4111CA8C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6" y="471261"/>
            <a:ext cx="8447314" cy="4942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BB6E0-56CA-42F6-8AAF-DDD96B8F552E}"/>
              </a:ext>
            </a:extLst>
          </p:cNvPr>
          <p:cNvSpPr txBox="1"/>
          <p:nvPr/>
        </p:nvSpPr>
        <p:spPr>
          <a:xfrm>
            <a:off x="1857829" y="5878286"/>
            <a:ext cx="59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Structure of bacteriophage.</a:t>
            </a:r>
          </a:p>
        </p:txBody>
      </p:sp>
    </p:spTree>
    <p:extLst>
      <p:ext uri="{BB962C8B-B14F-4D97-AF65-F5344CB8AC3E}">
        <p14:creationId xmlns:p14="http://schemas.microsoft.com/office/powerpoint/2010/main" val="140810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F924C-23CE-4B83-8BE3-38E6F04E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790575"/>
            <a:ext cx="10972800" cy="527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419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B6452-1498-4B7C-85CB-FFC09149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827314"/>
            <a:ext cx="10784113" cy="539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89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94BF3-D83C-40BF-90A7-A829F07F0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362858"/>
            <a:ext cx="11219543" cy="621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43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41AFAC1-FB18-4743-8D22-EE28AA6B9E35}"/>
              </a:ext>
            </a:extLst>
          </p:cNvPr>
          <p:cNvSpPr/>
          <p:nvPr/>
        </p:nvSpPr>
        <p:spPr>
          <a:xfrm>
            <a:off x="1828800" y="881742"/>
            <a:ext cx="8084457" cy="5094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Thank you</a:t>
            </a: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516E6933-E30F-4C1D-BB48-ECA294DCA3CA}"/>
              </a:ext>
            </a:extLst>
          </p:cNvPr>
          <p:cNvSpPr/>
          <p:nvPr/>
        </p:nvSpPr>
        <p:spPr>
          <a:xfrm>
            <a:off x="754743" y="856343"/>
            <a:ext cx="1785257" cy="123371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BE9CED8C-E858-49A9-8780-26CA366E2AC4}"/>
              </a:ext>
            </a:extLst>
          </p:cNvPr>
          <p:cNvSpPr/>
          <p:nvPr/>
        </p:nvSpPr>
        <p:spPr>
          <a:xfrm>
            <a:off x="9695543" y="4949371"/>
            <a:ext cx="1799772" cy="146594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879A2-7FDC-451A-8926-F21BE2B7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966787"/>
            <a:ext cx="9274628" cy="49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4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25461B-AE65-4BBE-9F1E-525A0B0C11FB}"/>
              </a:ext>
            </a:extLst>
          </p:cNvPr>
          <p:cNvSpPr txBox="1"/>
          <p:nvPr/>
        </p:nvSpPr>
        <p:spPr>
          <a:xfrm>
            <a:off x="980662" y="1166191"/>
            <a:ext cx="5817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Discovery of viruses:</a:t>
            </a:r>
          </a:p>
          <a:p>
            <a:endParaRPr lang="en-US" sz="3600" b="1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i="1" dirty="0"/>
              <a:t>Beijerinck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(1897) </a:t>
            </a:r>
            <a:r>
              <a:rPr lang="en-US" sz="2400" dirty="0"/>
              <a:t>coined the Latin name ‘</a:t>
            </a:r>
            <a:r>
              <a:rPr lang="en-US" sz="2400" dirty="0">
                <a:solidFill>
                  <a:srgbClr val="FFFF00"/>
                </a:solidFill>
              </a:rPr>
              <a:t>virus</a:t>
            </a:r>
            <a:r>
              <a:rPr lang="en-US" sz="2400" dirty="0"/>
              <a:t>’ meaning poison..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He studied filtered plant juices and found they caused healthy plants to become sick.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i="1" dirty="0"/>
              <a:t>Edward Jenner </a:t>
            </a:r>
            <a:r>
              <a:rPr lang="en-US" sz="2400" dirty="0">
                <a:solidFill>
                  <a:srgbClr val="C00000"/>
                </a:solidFill>
              </a:rPr>
              <a:t>(1796) </a:t>
            </a:r>
            <a:r>
              <a:rPr lang="en-US" sz="2400" dirty="0"/>
              <a:t>developed a smallpox vaccine using milder cowpox viruses.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Deadly viruses are said to be </a:t>
            </a:r>
            <a:r>
              <a:rPr lang="en-US" sz="2400" dirty="0">
                <a:solidFill>
                  <a:srgbClr val="FFFF00"/>
                </a:solidFill>
              </a:rPr>
              <a:t>virulent.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Smallpox has been eradicated in the world today.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50EAD-94E1-4BEC-B96D-8F8721C6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05" y="874644"/>
            <a:ext cx="3177415" cy="4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582965-1465-4FA5-B60E-9426544F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1" y="1364975"/>
            <a:ext cx="3074504" cy="446276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2F03B-DDBC-4A51-B775-F6B970AA02CA}"/>
              </a:ext>
            </a:extLst>
          </p:cNvPr>
          <p:cNvSpPr txBox="1"/>
          <p:nvPr/>
        </p:nvSpPr>
        <p:spPr>
          <a:xfrm>
            <a:off x="609601" y="1033669"/>
            <a:ext cx="73019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Viewing viruses:</a:t>
            </a:r>
          </a:p>
          <a:p>
            <a:r>
              <a:rPr lang="en-US" dirty="0"/>
              <a:t>Viruses are smaller than the smallest cell.</a:t>
            </a:r>
          </a:p>
          <a:p>
            <a:r>
              <a:rPr lang="en-US" dirty="0"/>
              <a:t>Viruses could not be seen until the electron microscope was invented in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r>
              <a:rPr lang="en-US" dirty="0"/>
              <a:t>Viruses measured in nanometers.</a:t>
            </a:r>
          </a:p>
          <a:p>
            <a:r>
              <a:rPr lang="en-US" dirty="0"/>
              <a:t>Size of some viruses are following: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Poxvirus 250nm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Herpes simplex 150nm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Rabies 125nm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HIV 110nm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Influenza 100nm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Adenovirus 75nm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T2 bacteriophage 65nm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Poliomyelitis   30nm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>
                <a:solidFill>
                  <a:srgbClr val="92D050"/>
                </a:solidFill>
              </a:rPr>
              <a:t>Yellow fever 22nm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3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9D029-3031-4EEC-A537-80566E64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0" y="1232451"/>
            <a:ext cx="4328906" cy="332878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FE3E08-CAF5-46D3-A98D-BDE7368CE04A}"/>
              </a:ext>
            </a:extLst>
          </p:cNvPr>
          <p:cNvSpPr/>
          <p:nvPr/>
        </p:nvSpPr>
        <p:spPr>
          <a:xfrm>
            <a:off x="609600" y="1531419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/>
              <a:t>Properties of viruses: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are not cells, do not have nuclei or mitochondria or ribosomes or other cellular components.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replicate or multiply.  Viruses do not grow.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replicate or multiply only within living cells.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are obligate intracellular parasite.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are acellular.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It use the metabolic machinery of host.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are inert.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It contain nucleic acid either DNA or RNA.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It can mutate.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It can grow. </a:t>
            </a:r>
          </a:p>
        </p:txBody>
      </p:sp>
    </p:spTree>
    <p:extLst>
      <p:ext uri="{BB962C8B-B14F-4D97-AF65-F5344CB8AC3E}">
        <p14:creationId xmlns:p14="http://schemas.microsoft.com/office/powerpoint/2010/main" val="50687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10B2E-78E2-475A-A7CB-A228CE2C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2" y="1298713"/>
            <a:ext cx="4518991" cy="355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942409-257E-424E-9DCD-24B594273D49}"/>
              </a:ext>
            </a:extLst>
          </p:cNvPr>
          <p:cNvSpPr/>
          <p:nvPr/>
        </p:nvSpPr>
        <p:spPr>
          <a:xfrm>
            <a:off x="507310" y="1147107"/>
            <a:ext cx="61717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Contin… 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Viruses have a host range.  That is, viruses infect specific cells or tissues of specific hosts, or specific bacteria, or specific plants.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 Viral specificity refers to the specific kinds of cells a virus can infect.  It is regulated by the specificities of attachment, penetration and replication of the virus.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are obligate.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are intracellular parasite.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pass from filter paper.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are non reactive.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It do not have its own metabolic machinery.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They cannot able to make energy.</a:t>
            </a:r>
          </a:p>
        </p:txBody>
      </p:sp>
    </p:spTree>
    <p:extLst>
      <p:ext uri="{BB962C8B-B14F-4D97-AF65-F5344CB8AC3E}">
        <p14:creationId xmlns:p14="http://schemas.microsoft.com/office/powerpoint/2010/main" val="108744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B396F-B0FD-4681-938A-9BE85F47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293" y="1851991"/>
            <a:ext cx="4562475" cy="25336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7B0C55-CC5B-45C6-A909-018F17CC3B22}"/>
              </a:ext>
            </a:extLst>
          </p:cNvPr>
          <p:cNvSpPr/>
          <p:nvPr/>
        </p:nvSpPr>
        <p:spPr>
          <a:xfrm>
            <a:off x="766762" y="55933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u="sng" dirty="0"/>
              <a:t>Components of viruses:</a:t>
            </a:r>
          </a:p>
          <a:p>
            <a:endParaRPr lang="en-US" sz="3600" b="1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Viruses are composed of a nucleic acid, RNA or DNA - never both.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All viruses have a protein coat or shell that surrounds and protects the nucleic acid core.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Some viruses have a lipid envelope or membrane surrounding a nucleocapsid core.  The source of the envelope is from the membranes of the host cell.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Some viruses package enzymes - e.g. RNA dependent-RNA polymerase or other enzymes.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Capsid</a:t>
            </a:r>
            <a:r>
              <a:rPr lang="en-US" dirty="0"/>
              <a:t> (outer protein covering of virus)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Capsomere</a:t>
            </a:r>
            <a:r>
              <a:rPr lang="en-US" dirty="0"/>
              <a:t> (capsid made up of protein subunits)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Envelope</a:t>
            </a:r>
            <a:r>
              <a:rPr lang="en-US" dirty="0"/>
              <a:t> (lipid layer present outside the capsid)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/>
                </a:solidFill>
              </a:rPr>
              <a:t>Peplomers</a:t>
            </a:r>
            <a:r>
              <a:rPr lang="en-US" dirty="0"/>
              <a:t> (outside envelope hair like projections present) </a:t>
            </a:r>
          </a:p>
        </p:txBody>
      </p:sp>
    </p:spTree>
    <p:extLst>
      <p:ext uri="{BB962C8B-B14F-4D97-AF65-F5344CB8AC3E}">
        <p14:creationId xmlns:p14="http://schemas.microsoft.com/office/powerpoint/2010/main" val="96951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47470-1995-46B8-9AC9-7AD39001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4" y="1431235"/>
            <a:ext cx="8853715" cy="4439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9719-863B-4BFA-995D-0E1D5A16BE66}"/>
              </a:ext>
            </a:extLst>
          </p:cNvPr>
          <p:cNvSpPr txBox="1"/>
          <p:nvPr/>
        </p:nvSpPr>
        <p:spPr>
          <a:xfrm>
            <a:off x="1741714" y="518979"/>
            <a:ext cx="689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Spikes are also called peplomers.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Protomers are subunit of capsomeres.</a:t>
            </a:r>
          </a:p>
        </p:txBody>
      </p:sp>
    </p:spTree>
    <p:extLst>
      <p:ext uri="{BB962C8B-B14F-4D97-AF65-F5344CB8AC3E}">
        <p14:creationId xmlns:p14="http://schemas.microsoft.com/office/powerpoint/2010/main" val="799369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0</TotalTime>
  <Words>774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Courier New</vt:lpstr>
      <vt:lpstr>Rockwell</vt:lpstr>
      <vt:lpstr>Wingdings</vt:lpstr>
      <vt:lpstr>Damask</vt:lpstr>
      <vt:lpstr>Virus biology</vt:lpstr>
      <vt:lpstr>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biology</dc:title>
  <dc:creator>QURAT UL AIN</dc:creator>
  <cp:lastModifiedBy>QURAT UL AIN</cp:lastModifiedBy>
  <cp:revision>46</cp:revision>
  <dcterms:created xsi:type="dcterms:W3CDTF">2020-11-15T02:37:29Z</dcterms:created>
  <dcterms:modified xsi:type="dcterms:W3CDTF">2020-11-17T10:02:52Z</dcterms:modified>
</cp:coreProperties>
</file>