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0026F4-3BAB-431A-B03C-A14F45397856}"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6778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026F4-3BAB-431A-B03C-A14F45397856}"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711702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026F4-3BAB-431A-B03C-A14F45397856}"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3785952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026F4-3BAB-431A-B03C-A14F45397856}"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1456330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026F4-3BAB-431A-B03C-A14F45397856}"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26182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0026F4-3BAB-431A-B03C-A14F45397856}"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129543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0026F4-3BAB-431A-B03C-A14F45397856}"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182845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0026F4-3BAB-431A-B03C-A14F45397856}"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137972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026F4-3BAB-431A-B03C-A14F45397856}"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278381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026F4-3BAB-431A-B03C-A14F45397856}"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101439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026F4-3BAB-431A-B03C-A14F45397856}"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EE649-101C-4805-8956-FB6CC7EBCA12}" type="slidenum">
              <a:rPr lang="en-US" smtClean="0"/>
              <a:t>‹#›</a:t>
            </a:fld>
            <a:endParaRPr lang="en-US"/>
          </a:p>
        </p:txBody>
      </p:sp>
    </p:spTree>
    <p:extLst>
      <p:ext uri="{BB962C8B-B14F-4D97-AF65-F5344CB8AC3E}">
        <p14:creationId xmlns:p14="http://schemas.microsoft.com/office/powerpoint/2010/main" val="340049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026F4-3BAB-431A-B03C-A14F45397856}"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EE649-101C-4805-8956-FB6CC7EBCA12}" type="slidenum">
              <a:rPr lang="en-US" smtClean="0"/>
              <a:t>‹#›</a:t>
            </a:fld>
            <a:endParaRPr lang="en-US"/>
          </a:p>
        </p:txBody>
      </p:sp>
    </p:spTree>
    <p:extLst>
      <p:ext uri="{BB962C8B-B14F-4D97-AF65-F5344CB8AC3E}">
        <p14:creationId xmlns:p14="http://schemas.microsoft.com/office/powerpoint/2010/main" val="2030008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hatis.techtarget.com/definition/real-time" TargetMode="External"/><Relationship Id="rId3" Type="http://schemas.openxmlformats.org/officeDocument/2006/relationships/hyperlink" Target="https://whatis.techtarget.com/reference/Collaborative-software-Glossary?_ga=2.182826542.98553274.1607104244-132155821.1605287377" TargetMode="External"/><Relationship Id="rId7" Type="http://schemas.openxmlformats.org/officeDocument/2006/relationships/hyperlink" Target="https://searchsecurity.techtarget.com/definition/remote-access" TargetMode="External"/><Relationship Id="rId2" Type="http://schemas.openxmlformats.org/officeDocument/2006/relationships/hyperlink" Target="https://whatis.techtarget.com/definition/collaboration" TargetMode="External"/><Relationship Id="rId1" Type="http://schemas.openxmlformats.org/officeDocument/2006/relationships/slideLayout" Target="../slideLayouts/slideLayout7.xml"/><Relationship Id="rId6" Type="http://schemas.openxmlformats.org/officeDocument/2006/relationships/hyperlink" Target="https://searchunifiedcommunications.techtarget.com/definition/video-conference" TargetMode="External"/><Relationship Id="rId5" Type="http://schemas.openxmlformats.org/officeDocument/2006/relationships/hyperlink" Target="https://searchdomino.techtarget.com/definition/Instant-Messaging-Glossary" TargetMode="External"/><Relationship Id="rId4" Type="http://schemas.openxmlformats.org/officeDocument/2006/relationships/hyperlink" Target="https://searchsoftwarequality.techtarget.com/definition/application" TargetMode="External"/><Relationship Id="rId9" Type="http://schemas.openxmlformats.org/officeDocument/2006/relationships/hyperlink" Target="https://searchmobilecomputing.techtarget.com/definition/Box-Boxne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hatis.techtarget.com/definition/social-media" TargetMode="External"/><Relationship Id="rId7" Type="http://schemas.openxmlformats.org/officeDocument/2006/relationships/hyperlink" Target="https://searchcio.techtarget.com/definition/innovation-culture" TargetMode="External"/><Relationship Id="rId2" Type="http://schemas.openxmlformats.org/officeDocument/2006/relationships/hyperlink" Target="https://searchwindowsserver.techtarget.com/definition/enterprise" TargetMode="External"/><Relationship Id="rId1" Type="http://schemas.openxmlformats.org/officeDocument/2006/relationships/slideLayout" Target="../slideLayouts/slideLayout7.xml"/><Relationship Id="rId6" Type="http://schemas.openxmlformats.org/officeDocument/2006/relationships/hyperlink" Target="https://searchnetworking.techtarget.com/definition/networking" TargetMode="External"/><Relationship Id="rId5" Type="http://schemas.openxmlformats.org/officeDocument/2006/relationships/hyperlink" Target="https://searchdatacenter.techtarget.com/definition/infrastructure" TargetMode="External"/><Relationship Id="rId4" Type="http://schemas.openxmlformats.org/officeDocument/2006/relationships/hyperlink" Target="https://whatis.techtarget.com/definition/operating-system-O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Instant_Messaging" TargetMode="External"/><Relationship Id="rId2" Type="http://schemas.openxmlformats.org/officeDocument/2006/relationships/hyperlink" Target="https://en.wikipedia.org/wiki/Collaboration"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linktionary.com/m/multicast.html" TargetMode="External"/><Relationship Id="rId2" Type="http://schemas.openxmlformats.org/officeDocument/2006/relationships/hyperlink" Target="https://www.linktionary.com/v/videoconferencing.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linktionary.com/w/workflow.html" TargetMode="External"/><Relationship Id="rId2" Type="http://schemas.openxmlformats.org/officeDocument/2006/relationships/hyperlink" Target="https://www.linktionary.com/i/instant_messaging.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collaborative computing</a:t>
            </a:r>
            <a:br>
              <a:rPr lang="en-US" b="1" dirty="0"/>
            </a:br>
            <a:r>
              <a:rPr lang="en-US" dirty="0" smtClean="0"/>
              <a:t/>
            </a:r>
            <a:br>
              <a:rPr lang="en-US" dirty="0" smtClean="0"/>
            </a:br>
            <a:endParaRPr lang="en-US" dirty="0"/>
          </a:p>
        </p:txBody>
      </p:sp>
    </p:spTree>
    <p:extLst>
      <p:ext uri="{BB962C8B-B14F-4D97-AF65-F5344CB8AC3E}">
        <p14:creationId xmlns:p14="http://schemas.microsoft.com/office/powerpoint/2010/main" val="3773984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2224" y="639221"/>
            <a:ext cx="11273307" cy="1908215"/>
          </a:xfrm>
          <a:prstGeom prst="rect">
            <a:avLst/>
          </a:prstGeom>
        </p:spPr>
        <p:txBody>
          <a:bodyPr wrap="square">
            <a:spAutoFit/>
          </a:bodyPr>
          <a:lstStyle/>
          <a:p>
            <a:r>
              <a:rPr lang="en-US" sz="2400" b="0" i="0" u="sng" dirty="0" smtClean="0">
                <a:solidFill>
                  <a:srgbClr val="6C6C6C"/>
                </a:solidFill>
                <a:effectLst/>
                <a:latin typeface="Arial" panose="020B0604020202020204" pitchFamily="34" charset="0"/>
              </a:rPr>
              <a:t>Collaborative computing:</a:t>
            </a:r>
            <a:endParaRPr lang="en-US" sz="2400" b="0" i="0" u="sng" dirty="0" smtClean="0">
              <a:solidFill>
                <a:srgbClr val="6C6C6C"/>
              </a:solidFill>
              <a:effectLst/>
              <a:latin typeface="Arial" panose="020B0604020202020204" pitchFamily="34" charset="0"/>
            </a:endParaRPr>
          </a:p>
          <a:p>
            <a:endParaRPr lang="en-US" dirty="0">
              <a:solidFill>
                <a:srgbClr val="6C6C6C"/>
              </a:solidFill>
              <a:latin typeface="Arial" panose="020B0604020202020204" pitchFamily="34" charset="0"/>
            </a:endParaRPr>
          </a:p>
          <a:p>
            <a:r>
              <a:rPr lang="en-US" b="0" i="0" dirty="0" smtClean="0">
                <a:solidFill>
                  <a:srgbClr val="6C6C6C"/>
                </a:solidFill>
                <a:effectLst/>
                <a:latin typeface="Arial" panose="020B0604020202020204" pitchFamily="34" charset="0"/>
              </a:rPr>
              <a:t>Collaborative computing is a diverse collection of information technologies designed to support work between individuals. Organizations implementing </a:t>
            </a:r>
            <a:r>
              <a:rPr lang="en-US" b="0" i="0" u="sng" dirty="0" smtClean="0">
                <a:solidFill>
                  <a:srgbClr val="00B3AC"/>
                </a:solidFill>
                <a:effectLst/>
                <a:latin typeface="Arial" panose="020B0604020202020204" pitchFamily="34" charset="0"/>
                <a:hlinkClick r:id="rId2"/>
              </a:rPr>
              <a:t>collaborative</a:t>
            </a:r>
            <a:r>
              <a:rPr lang="en-US" b="0" i="0" dirty="0" smtClean="0">
                <a:solidFill>
                  <a:srgbClr val="6C6C6C"/>
                </a:solidFill>
                <a:effectLst/>
                <a:latin typeface="Arial" panose="020B0604020202020204" pitchFamily="34" charset="0"/>
              </a:rPr>
              <a:t> computing technologies do so as a way to improve workforce productivity and creativity by enabling individual workers to more readily access each other and the information they need when they need it.</a:t>
            </a:r>
            <a:endParaRPr lang="en-US" dirty="0"/>
          </a:p>
        </p:txBody>
      </p:sp>
      <p:sp>
        <p:nvSpPr>
          <p:cNvPr id="3" name="Rectangle 2"/>
          <p:cNvSpPr/>
          <p:nvPr/>
        </p:nvSpPr>
        <p:spPr>
          <a:xfrm>
            <a:off x="472224" y="2689104"/>
            <a:ext cx="10848306" cy="2862322"/>
          </a:xfrm>
          <a:prstGeom prst="rect">
            <a:avLst/>
          </a:prstGeom>
        </p:spPr>
        <p:txBody>
          <a:bodyPr wrap="square">
            <a:spAutoFit/>
          </a:bodyPr>
          <a:lstStyle/>
          <a:p>
            <a:r>
              <a:rPr lang="en-US" b="0" i="0" u="sng" dirty="0" smtClean="0">
                <a:solidFill>
                  <a:srgbClr val="00B3AC"/>
                </a:solidFill>
                <a:effectLst/>
                <a:latin typeface="Arial" panose="020B0604020202020204" pitchFamily="34" charset="0"/>
                <a:hlinkClick r:id="rId3"/>
              </a:rPr>
              <a:t>Collaborative computing</a:t>
            </a:r>
            <a:r>
              <a:rPr lang="en-US" b="0" i="0" dirty="0" smtClean="0">
                <a:solidFill>
                  <a:srgbClr val="6C6C6C"/>
                </a:solidFill>
                <a:effectLst/>
                <a:latin typeface="Arial" panose="020B0604020202020204" pitchFamily="34" charset="0"/>
              </a:rPr>
              <a:t> arose from early generations of single stand-alone </a:t>
            </a:r>
            <a:r>
              <a:rPr lang="en-US" b="0" i="0" u="sng" dirty="0" smtClean="0">
                <a:solidFill>
                  <a:srgbClr val="00B3AC"/>
                </a:solidFill>
                <a:effectLst/>
                <a:latin typeface="Arial" panose="020B0604020202020204" pitchFamily="34" charset="0"/>
                <a:hlinkClick r:id="rId4"/>
              </a:rPr>
              <a:t>applications</a:t>
            </a:r>
            <a:r>
              <a:rPr lang="en-US" b="0" i="0" dirty="0" smtClean="0">
                <a:solidFill>
                  <a:srgbClr val="6C6C6C"/>
                </a:solidFill>
                <a:effectLst/>
                <a:latin typeface="Arial" panose="020B0604020202020204" pitchFamily="34" charset="0"/>
              </a:rPr>
              <a:t>, such as </a:t>
            </a:r>
            <a:r>
              <a:rPr lang="en-US" b="0" i="0" u="sng" dirty="0" smtClean="0">
                <a:solidFill>
                  <a:srgbClr val="00B3AC"/>
                </a:solidFill>
                <a:effectLst/>
                <a:latin typeface="Arial" panose="020B0604020202020204" pitchFamily="34" charset="0"/>
                <a:hlinkClick r:id="rId5"/>
              </a:rPr>
              <a:t>instant messaging</a:t>
            </a:r>
            <a:r>
              <a:rPr lang="en-US" b="0" i="0" dirty="0" smtClean="0">
                <a:solidFill>
                  <a:srgbClr val="6C6C6C"/>
                </a:solidFill>
                <a:effectLst/>
                <a:latin typeface="Arial" panose="020B0604020202020204" pitchFamily="34" charset="0"/>
              </a:rPr>
              <a:t> and </a:t>
            </a:r>
            <a:r>
              <a:rPr lang="en-US" b="0" i="0" u="sng" dirty="0" smtClean="0">
                <a:solidFill>
                  <a:srgbClr val="00B3AC"/>
                </a:solidFill>
                <a:effectLst/>
                <a:latin typeface="Arial" panose="020B0604020202020204" pitchFamily="34" charset="0"/>
                <a:hlinkClick r:id="rId6"/>
              </a:rPr>
              <a:t>video conferencing</a:t>
            </a:r>
            <a:r>
              <a:rPr lang="en-US" b="0" i="0" dirty="0" smtClean="0">
                <a:solidFill>
                  <a:srgbClr val="6C6C6C"/>
                </a:solidFill>
                <a:effectLst/>
                <a:latin typeface="Arial" panose="020B0604020202020204" pitchFamily="34" charset="0"/>
              </a:rPr>
              <a:t>, that were intended to bridge geographic distances between individuals who working together. The technologies initially were seen as a way to mimic or replace face-to-face interactions while delivering the value that came with having individuals physically together to collaborate.</a:t>
            </a:r>
          </a:p>
          <a:p>
            <a:endParaRPr lang="en-US" b="0" i="0" dirty="0" smtClean="0">
              <a:solidFill>
                <a:srgbClr val="6C6C6C"/>
              </a:solidFill>
              <a:effectLst/>
              <a:latin typeface="Arial" panose="020B0604020202020204" pitchFamily="34" charset="0"/>
            </a:endParaRPr>
          </a:p>
          <a:p>
            <a:r>
              <a:rPr lang="en-US" b="0" i="0" dirty="0" smtClean="0">
                <a:solidFill>
                  <a:srgbClr val="6C6C6C"/>
                </a:solidFill>
                <a:effectLst/>
                <a:latin typeface="Arial" panose="020B0604020202020204" pitchFamily="34" charset="0"/>
              </a:rPr>
              <a:t>Today, collaborative computing not only bridges geographical distances to enable </a:t>
            </a:r>
            <a:r>
              <a:rPr lang="en-US" b="0" i="0" u="sng" dirty="0" smtClean="0">
                <a:solidFill>
                  <a:srgbClr val="00B3AC"/>
                </a:solidFill>
                <a:effectLst/>
                <a:latin typeface="Arial" panose="020B0604020202020204" pitchFamily="34" charset="0"/>
                <a:hlinkClick r:id="rId7"/>
              </a:rPr>
              <a:t>remote</a:t>
            </a:r>
            <a:r>
              <a:rPr lang="en-US" b="0" i="0" dirty="0" smtClean="0">
                <a:solidFill>
                  <a:srgbClr val="6C6C6C"/>
                </a:solidFill>
                <a:effectLst/>
                <a:latin typeface="Arial" panose="020B0604020202020204" pitchFamily="34" charset="0"/>
              </a:rPr>
              <a:t> individuals to work together, it adds capabilities that enhance the working experience. Collaborative computing can connect individuals to software applications in </a:t>
            </a:r>
            <a:r>
              <a:rPr lang="en-US" b="0" i="0" u="sng" dirty="0" smtClean="0">
                <a:solidFill>
                  <a:srgbClr val="00B3AC"/>
                </a:solidFill>
                <a:effectLst/>
                <a:latin typeface="Arial" panose="020B0604020202020204" pitchFamily="34" charset="0"/>
                <a:hlinkClick r:id="rId8"/>
              </a:rPr>
              <a:t>real time,</a:t>
            </a:r>
            <a:r>
              <a:rPr lang="en-US" b="0" i="0" dirty="0" smtClean="0">
                <a:solidFill>
                  <a:srgbClr val="6C6C6C"/>
                </a:solidFill>
                <a:effectLst/>
                <a:latin typeface="Arial" panose="020B0604020202020204" pitchFamily="34" charset="0"/>
              </a:rPr>
              <a:t> so they all can access and simultaneously work on </a:t>
            </a:r>
            <a:r>
              <a:rPr lang="en-US" b="0" i="0" u="sng" dirty="0" smtClean="0">
                <a:solidFill>
                  <a:srgbClr val="00B3AC"/>
                </a:solidFill>
                <a:effectLst/>
                <a:latin typeface="Arial" panose="020B0604020202020204" pitchFamily="34" charset="0"/>
                <a:hlinkClick r:id="rId9"/>
              </a:rPr>
              <a:t>text-based documents</a:t>
            </a:r>
            <a:r>
              <a:rPr lang="en-US" b="0" i="0" dirty="0" smtClean="0">
                <a:solidFill>
                  <a:srgbClr val="6C6C6C"/>
                </a:solidFill>
                <a:effectLst/>
                <a:latin typeface="Arial" panose="020B0604020202020204" pitchFamily="34" charset="0"/>
              </a:rPr>
              <a:t>, graphics, computer-aided design files and other work products.</a:t>
            </a:r>
            <a:endParaRPr lang="en-US" b="0" i="0" dirty="0">
              <a:solidFill>
                <a:srgbClr val="6C6C6C"/>
              </a:solidFill>
              <a:effectLst/>
              <a:latin typeface="Arial" panose="020B0604020202020204" pitchFamily="34" charset="0"/>
            </a:endParaRPr>
          </a:p>
        </p:txBody>
      </p:sp>
    </p:spTree>
    <p:extLst>
      <p:ext uri="{BB962C8B-B14F-4D97-AF65-F5344CB8AC3E}">
        <p14:creationId xmlns:p14="http://schemas.microsoft.com/office/powerpoint/2010/main" val="1939073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8" y="535778"/>
            <a:ext cx="11590986" cy="2862322"/>
          </a:xfrm>
          <a:prstGeom prst="rect">
            <a:avLst/>
          </a:prstGeom>
        </p:spPr>
        <p:txBody>
          <a:bodyPr wrap="square">
            <a:spAutoFit/>
          </a:bodyPr>
          <a:lstStyle/>
          <a:p>
            <a:r>
              <a:rPr lang="en-US" b="1" i="0" u="sng" dirty="0" smtClean="0">
                <a:solidFill>
                  <a:srgbClr val="6C6C6C"/>
                </a:solidFill>
                <a:effectLst/>
                <a:latin typeface="Arial" panose="020B0604020202020204" pitchFamily="34" charset="0"/>
              </a:rPr>
              <a:t>Collaborative computing includes:       </a:t>
            </a:r>
            <a:r>
              <a:rPr lang="en-US" b="0" i="0" u="sng" dirty="0" smtClean="0">
                <a:solidFill>
                  <a:srgbClr val="00B3AC"/>
                </a:solidFill>
                <a:effectLst/>
                <a:latin typeface="Arial" panose="020B0604020202020204" pitchFamily="34" charset="0"/>
                <a:hlinkClick r:id="rId2"/>
              </a:rPr>
              <a:t>enterprise</a:t>
            </a:r>
            <a:r>
              <a:rPr lang="en-US" b="0" i="0" dirty="0" smtClean="0">
                <a:solidFill>
                  <a:srgbClr val="6C6C6C"/>
                </a:solidFill>
                <a:effectLst/>
                <a:latin typeface="Arial" panose="020B0604020202020204" pitchFamily="34" charset="0"/>
              </a:rPr>
              <a:t> collaboration software and </a:t>
            </a:r>
            <a:r>
              <a:rPr lang="en-US" b="0" i="0" u="sng" dirty="0" smtClean="0">
                <a:solidFill>
                  <a:srgbClr val="00B3AC"/>
                </a:solidFill>
                <a:effectLst/>
                <a:latin typeface="Arial" panose="020B0604020202020204" pitchFamily="34" charset="0"/>
                <a:hlinkClick r:id="rId3"/>
              </a:rPr>
              <a:t>social media tools</a:t>
            </a:r>
            <a:r>
              <a:rPr lang="en-US" b="0" i="0" dirty="0" smtClean="0">
                <a:solidFill>
                  <a:srgbClr val="6C6C6C"/>
                </a:solidFill>
                <a:effectLst/>
                <a:latin typeface="Arial" panose="020B0604020202020204" pitchFamily="34" charset="0"/>
              </a:rPr>
              <a:t> that enable instant messaging and discussion groups. It also includes enterprise workflow applications that automate work processes and help drive decision-making with business intelligence and analytics tools. These kinds of technologies retrieve and share data with the individuals working together, who can then update or annotate it as needed.</a:t>
            </a:r>
          </a:p>
          <a:p>
            <a:endParaRPr lang="en-US" b="0" i="0" dirty="0" smtClean="0">
              <a:solidFill>
                <a:srgbClr val="6C6C6C"/>
              </a:solidFill>
              <a:effectLst/>
              <a:latin typeface="Arial" panose="020B0604020202020204" pitchFamily="34" charset="0"/>
            </a:endParaRPr>
          </a:p>
          <a:p>
            <a:r>
              <a:rPr lang="en-US" b="1" i="0" u="sng" dirty="0" smtClean="0">
                <a:solidFill>
                  <a:srgbClr val="6C6C6C"/>
                </a:solidFill>
                <a:effectLst/>
                <a:latin typeface="Arial" panose="020B0604020202020204" pitchFamily="34" charset="0"/>
              </a:rPr>
              <a:t>Collaborative computing technologies:    </a:t>
            </a:r>
            <a:r>
              <a:rPr lang="en-US" b="0" i="0" dirty="0" smtClean="0">
                <a:solidFill>
                  <a:srgbClr val="6C6C6C"/>
                </a:solidFill>
                <a:effectLst/>
                <a:latin typeface="Arial" panose="020B0604020202020204" pitchFamily="34" charset="0"/>
              </a:rPr>
              <a:t> can work across various </a:t>
            </a:r>
            <a:r>
              <a:rPr lang="en-US" b="0" i="0" u="sng" dirty="0" smtClean="0">
                <a:solidFill>
                  <a:srgbClr val="00B3AC"/>
                </a:solidFill>
                <a:effectLst/>
                <a:latin typeface="Arial" panose="020B0604020202020204" pitchFamily="34" charset="0"/>
                <a:hlinkClick r:id="rId4"/>
              </a:rPr>
              <a:t>operating systems</a:t>
            </a:r>
            <a:r>
              <a:rPr lang="en-US" b="0" i="0" dirty="0" smtClean="0">
                <a:solidFill>
                  <a:srgbClr val="6C6C6C"/>
                </a:solidFill>
                <a:effectLst/>
                <a:latin typeface="Arial" panose="020B0604020202020204" pitchFamily="34" charset="0"/>
              </a:rPr>
              <a:t> and devices, allowing individual workers to participate in work sessions from various locations with different equipment. For example, two workers can collaborate if one is using video conferencing equipment in an office and the other is using a laptop with webcam.</a:t>
            </a:r>
            <a:endParaRPr lang="en-US" b="0" i="0" dirty="0">
              <a:solidFill>
                <a:srgbClr val="6C6C6C"/>
              </a:solidFill>
              <a:effectLst/>
              <a:latin typeface="Arial" panose="020B0604020202020204" pitchFamily="34" charset="0"/>
            </a:endParaRPr>
          </a:p>
        </p:txBody>
      </p:sp>
      <p:sp>
        <p:nvSpPr>
          <p:cNvPr id="8" name="Rectangle 7"/>
          <p:cNvSpPr/>
          <p:nvPr/>
        </p:nvSpPr>
        <p:spPr>
          <a:xfrm>
            <a:off x="382073" y="3714104"/>
            <a:ext cx="10989971" cy="1200329"/>
          </a:xfrm>
          <a:prstGeom prst="rect">
            <a:avLst/>
          </a:prstGeom>
        </p:spPr>
        <p:txBody>
          <a:bodyPr wrap="square">
            <a:spAutoFit/>
          </a:bodyPr>
          <a:lstStyle/>
          <a:p>
            <a:r>
              <a:rPr lang="en-US" b="1" i="0" u="sng" dirty="0" smtClean="0">
                <a:solidFill>
                  <a:srgbClr val="6C6C6C"/>
                </a:solidFill>
                <a:effectLst/>
                <a:latin typeface="Arial" panose="020B0604020202020204" pitchFamily="34" charset="0"/>
              </a:rPr>
              <a:t>Collaborative computing relies:        </a:t>
            </a:r>
            <a:r>
              <a:rPr lang="en-US" b="0" i="0" dirty="0" smtClean="0">
                <a:solidFill>
                  <a:srgbClr val="6C6C6C"/>
                </a:solidFill>
                <a:effectLst/>
                <a:latin typeface="Arial" panose="020B0604020202020204" pitchFamily="34" charset="0"/>
              </a:rPr>
              <a:t>on robust underlying IT </a:t>
            </a:r>
            <a:r>
              <a:rPr lang="en-US" b="0" i="0" u="sng" dirty="0" smtClean="0">
                <a:solidFill>
                  <a:srgbClr val="00B3AC"/>
                </a:solidFill>
                <a:effectLst/>
                <a:latin typeface="Arial" panose="020B0604020202020204" pitchFamily="34" charset="0"/>
                <a:hlinkClick r:id="rId5"/>
              </a:rPr>
              <a:t>infrastructure</a:t>
            </a:r>
            <a:r>
              <a:rPr lang="en-US" b="0" i="0" dirty="0" smtClean="0">
                <a:solidFill>
                  <a:srgbClr val="6C6C6C"/>
                </a:solidFill>
                <a:effectLst/>
                <a:latin typeface="Arial" panose="020B0604020202020204" pitchFamily="34" charset="0"/>
              </a:rPr>
              <a:t>, such as a strong </a:t>
            </a:r>
            <a:r>
              <a:rPr lang="en-US" b="0" i="0" u="sng" dirty="0" smtClean="0">
                <a:solidFill>
                  <a:srgbClr val="00B3AC"/>
                </a:solidFill>
                <a:effectLst/>
                <a:latin typeface="Arial" panose="020B0604020202020204" pitchFamily="34" charset="0"/>
                <a:hlinkClick r:id="rId6"/>
              </a:rPr>
              <a:t>networking</a:t>
            </a:r>
            <a:r>
              <a:rPr lang="en-US" b="0" i="0" dirty="0" smtClean="0">
                <a:solidFill>
                  <a:srgbClr val="6C6C6C"/>
                </a:solidFill>
                <a:effectLst/>
                <a:latin typeface="Arial" panose="020B0604020202020204" pitchFamily="34" charset="0"/>
              </a:rPr>
              <a:t> capacity that can distribute, update and store real-time video, voice and data traffic coming from numerous locations. The benefits of collaborative computing can be increased by organizations that adjust its </a:t>
            </a:r>
            <a:r>
              <a:rPr lang="en-US" b="0" i="0" u="sng" dirty="0" smtClean="0">
                <a:solidFill>
                  <a:srgbClr val="00B3AC"/>
                </a:solidFill>
                <a:effectLst/>
                <a:latin typeface="Arial" panose="020B0604020202020204" pitchFamily="34" charset="0"/>
                <a:hlinkClick r:id="rId7"/>
              </a:rPr>
              <a:t>culture</a:t>
            </a:r>
            <a:r>
              <a:rPr lang="en-US" b="0" i="0" dirty="0" smtClean="0">
                <a:solidFill>
                  <a:srgbClr val="6C6C6C"/>
                </a:solidFill>
                <a:effectLst/>
                <a:latin typeface="Arial" panose="020B0604020202020204" pitchFamily="34" charset="0"/>
              </a:rPr>
              <a:t> and work processes to maximize its use</a:t>
            </a:r>
            <a:endParaRPr lang="en-US" dirty="0"/>
          </a:p>
        </p:txBody>
      </p:sp>
    </p:spTree>
    <p:extLst>
      <p:ext uri="{BB962C8B-B14F-4D97-AF65-F5344CB8AC3E}">
        <p14:creationId xmlns:p14="http://schemas.microsoft.com/office/powerpoint/2010/main" val="1425736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487" y="709540"/>
            <a:ext cx="11114468" cy="4247317"/>
          </a:xfrm>
          <a:prstGeom prst="rect">
            <a:avLst/>
          </a:prstGeom>
        </p:spPr>
        <p:txBody>
          <a:bodyPr wrap="square">
            <a:spAutoFit/>
          </a:bodyPr>
          <a:lstStyle/>
          <a:p>
            <a:r>
              <a:rPr lang="en-US" b="1" i="0" u="sng" dirty="0" smtClean="0">
                <a:solidFill>
                  <a:srgbClr val="000000"/>
                </a:solidFill>
                <a:effectLst/>
                <a:latin typeface="Arial" panose="020B0604020202020204" pitchFamily="34" charset="0"/>
              </a:rPr>
              <a:t>Levels of collaboration</a:t>
            </a:r>
            <a:r>
              <a:rPr lang="en-US" u="sng" dirty="0" smtClean="0">
                <a:solidFill>
                  <a:srgbClr val="54595D"/>
                </a:solidFill>
                <a:latin typeface="Arial" panose="020B0604020202020204" pitchFamily="34" charset="0"/>
              </a:rPr>
              <a:t>:</a:t>
            </a:r>
          </a:p>
          <a:p>
            <a:endParaRPr lang="en-US" b="1" i="0" dirty="0">
              <a:solidFill>
                <a:srgbClr val="54595D"/>
              </a:solidFill>
              <a:effectLst/>
              <a:latin typeface="Arial" panose="020B0604020202020204" pitchFamily="34" charset="0"/>
            </a:endParaRPr>
          </a:p>
          <a:p>
            <a:endParaRPr lang="en-US" b="1" i="0" dirty="0" smtClean="0">
              <a:solidFill>
                <a:srgbClr val="000000"/>
              </a:solidFill>
              <a:effectLst/>
              <a:latin typeface="Arial" panose="020B0604020202020204" pitchFamily="34" charset="0"/>
            </a:endParaRPr>
          </a:p>
          <a:p>
            <a:r>
              <a:rPr lang="en-US" b="0" i="0" dirty="0" smtClean="0">
                <a:solidFill>
                  <a:srgbClr val="202122"/>
                </a:solidFill>
                <a:effectLst/>
                <a:latin typeface="Arial" panose="020B0604020202020204" pitchFamily="34" charset="0"/>
              </a:rPr>
              <a:t>Groupware can be divided into three categories depending on the level of </a:t>
            </a:r>
            <a:r>
              <a:rPr lang="en-US" b="0" i="0" u="none" strike="noStrike" dirty="0" smtClean="0">
                <a:solidFill>
                  <a:srgbClr val="0B0080"/>
                </a:solidFill>
                <a:effectLst/>
                <a:latin typeface="Arial" panose="020B0604020202020204" pitchFamily="34" charset="0"/>
                <a:hlinkClick r:id="rId2" tooltip="Collaboration"/>
              </a:rPr>
              <a:t>collaboration</a:t>
            </a:r>
            <a:r>
              <a:rPr lang="en-US" b="0" i="0" dirty="0" smtClean="0">
                <a:solidFill>
                  <a:srgbClr val="202122"/>
                </a:solidFill>
                <a:effectLst/>
                <a:latin typeface="Arial" panose="020B0604020202020204" pitchFamily="34" charset="0"/>
              </a:rPr>
              <a:t>:</a:t>
            </a:r>
            <a:endParaRPr lang="en-US" baseline="30000" dirty="0">
              <a:solidFill>
                <a:srgbClr val="0B0080"/>
              </a:solidFill>
              <a:latin typeface="Arial" panose="020B0604020202020204" pitchFamily="34" charset="0"/>
            </a:endParaRPr>
          </a:p>
          <a:p>
            <a:endParaRPr lang="en-US" b="0" i="0" dirty="0" smtClean="0">
              <a:solidFill>
                <a:srgbClr val="202122"/>
              </a:solidFill>
              <a:effectLst/>
              <a:latin typeface="Arial" panose="020B0604020202020204" pitchFamily="34" charset="0"/>
            </a:endParaRPr>
          </a:p>
          <a:p>
            <a:pPr>
              <a:buFont typeface="+mj-lt"/>
              <a:buAutoNum type="arabicPeriod"/>
            </a:pPr>
            <a:r>
              <a:rPr lang="en-US" b="1" i="0" dirty="0" smtClean="0">
                <a:solidFill>
                  <a:srgbClr val="202122"/>
                </a:solidFill>
                <a:effectLst/>
                <a:latin typeface="Arial" panose="020B0604020202020204" pitchFamily="34" charset="0"/>
              </a:rPr>
              <a:t>Communication</a:t>
            </a:r>
            <a:r>
              <a:rPr lang="en-US" b="0" i="0" dirty="0" smtClean="0">
                <a:solidFill>
                  <a:srgbClr val="202122"/>
                </a:solidFill>
                <a:effectLst/>
                <a:latin typeface="Arial" panose="020B0604020202020204" pitchFamily="34" charset="0"/>
              </a:rPr>
              <a:t> can be thought of as unstructured interchange of information. A phone call or an </a:t>
            </a:r>
            <a:r>
              <a:rPr lang="en-US" b="0" i="0" u="none" strike="noStrike" dirty="0" smtClean="0">
                <a:solidFill>
                  <a:srgbClr val="0B0080"/>
                </a:solidFill>
                <a:effectLst/>
                <a:latin typeface="Arial" panose="020B0604020202020204" pitchFamily="34" charset="0"/>
                <a:hlinkClick r:id="rId3" tooltip="Instant Messaging"/>
              </a:rPr>
              <a:t>IM</a:t>
            </a:r>
            <a:r>
              <a:rPr lang="en-US" b="0" i="0" dirty="0" smtClean="0">
                <a:solidFill>
                  <a:srgbClr val="202122"/>
                </a:solidFill>
                <a:effectLst/>
                <a:latin typeface="Arial" panose="020B0604020202020204" pitchFamily="34" charset="0"/>
              </a:rPr>
              <a:t> Chat discussion are examples of this.</a:t>
            </a:r>
          </a:p>
          <a:p>
            <a:endParaRPr lang="en-US" b="0" i="0" dirty="0" smtClean="0">
              <a:solidFill>
                <a:srgbClr val="202122"/>
              </a:solidFill>
              <a:effectLst/>
              <a:latin typeface="Arial" panose="020B0604020202020204" pitchFamily="34" charset="0"/>
            </a:endParaRPr>
          </a:p>
          <a:p>
            <a:pPr>
              <a:buFont typeface="+mj-lt"/>
              <a:buAutoNum type="arabicPeriod"/>
            </a:pPr>
            <a:r>
              <a:rPr lang="en-US" b="1" i="0" dirty="0" smtClean="0">
                <a:solidFill>
                  <a:srgbClr val="202122"/>
                </a:solidFill>
                <a:effectLst/>
                <a:latin typeface="Arial" panose="020B0604020202020204" pitchFamily="34" charset="0"/>
              </a:rPr>
              <a:t>Conferencing</a:t>
            </a:r>
            <a:r>
              <a:rPr lang="en-US" b="0" i="0" dirty="0" smtClean="0">
                <a:solidFill>
                  <a:srgbClr val="202122"/>
                </a:solidFill>
                <a:effectLst/>
                <a:latin typeface="Arial" panose="020B0604020202020204" pitchFamily="34" charset="0"/>
              </a:rPr>
              <a:t> (or collaboration level, as it is called in the academic papers that discuss these levels) refers to interactive work toward a shared goal. Brainstorming or voting are examples of this.</a:t>
            </a:r>
          </a:p>
          <a:p>
            <a:endParaRPr lang="en-US" b="0" i="0" dirty="0" smtClean="0">
              <a:solidFill>
                <a:srgbClr val="202122"/>
              </a:solidFill>
              <a:effectLst/>
              <a:latin typeface="Arial" panose="020B0604020202020204" pitchFamily="34" charset="0"/>
            </a:endParaRPr>
          </a:p>
          <a:p>
            <a:pPr>
              <a:buFont typeface="+mj-lt"/>
              <a:buAutoNum type="arabicPeriod"/>
            </a:pPr>
            <a:r>
              <a:rPr lang="en-US" b="1" i="0" dirty="0" smtClean="0">
                <a:solidFill>
                  <a:srgbClr val="202122"/>
                </a:solidFill>
                <a:effectLst/>
                <a:latin typeface="Arial" panose="020B0604020202020204" pitchFamily="34" charset="0"/>
              </a:rPr>
              <a:t>Co-ordination</a:t>
            </a:r>
            <a:r>
              <a:rPr lang="en-US" b="0" i="0" dirty="0" smtClean="0">
                <a:solidFill>
                  <a:srgbClr val="202122"/>
                </a:solidFill>
                <a:effectLst/>
                <a:latin typeface="Arial" panose="020B0604020202020204" pitchFamily="34" charset="0"/>
              </a:rPr>
              <a:t> refers to complex interdependent work toward a shared goal. A good metaphor for understanding this is to think about a sports team; everyone has to contribute the right play at the right time as well as adjust their play to the unfolding situation - but everyone is doing something different - in order for the team to win. That is complex interdependent work toward a shared goal: collaborative management.</a:t>
            </a:r>
            <a:endParaRPr lang="en-US"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465465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345" y="462085"/>
            <a:ext cx="10998558" cy="1477328"/>
          </a:xfrm>
          <a:prstGeom prst="rect">
            <a:avLst/>
          </a:prstGeom>
        </p:spPr>
        <p:txBody>
          <a:bodyPr wrap="square">
            <a:spAutoFit/>
          </a:bodyPr>
          <a:lstStyle/>
          <a:p>
            <a:r>
              <a:rPr lang="en-US" b="0" i="0" dirty="0" smtClean="0">
                <a:solidFill>
                  <a:srgbClr val="000000"/>
                </a:solidFill>
                <a:effectLst/>
                <a:latin typeface="Verdana" panose="020B0604030504040204" pitchFamily="34" charset="0"/>
              </a:rPr>
              <a:t>Collaborative computing allows users to work together on documents and projects, usually in real time, by taking advantage of underlying network communication systems. Whole new categories of software have been developed for collaborative computing, and many existing applications now include features that let people work together over networks. Here are </a:t>
            </a:r>
            <a:r>
              <a:rPr lang="en-US" b="1" i="0" u="sng" dirty="0" smtClean="0">
                <a:solidFill>
                  <a:srgbClr val="000000"/>
                </a:solidFill>
                <a:effectLst/>
                <a:latin typeface="Verdana" panose="020B0604030504040204" pitchFamily="34" charset="0"/>
              </a:rPr>
              <a:t>some examples:</a:t>
            </a:r>
            <a:endParaRPr lang="en-US" b="1" u="sng" dirty="0"/>
          </a:p>
        </p:txBody>
      </p:sp>
      <p:sp>
        <p:nvSpPr>
          <p:cNvPr id="3" name="Rectangle 2"/>
          <p:cNvSpPr/>
          <p:nvPr/>
        </p:nvSpPr>
        <p:spPr>
          <a:xfrm>
            <a:off x="459345" y="2358783"/>
            <a:ext cx="10796789" cy="2031325"/>
          </a:xfrm>
          <a:prstGeom prst="rect">
            <a:avLst/>
          </a:prstGeom>
        </p:spPr>
        <p:txBody>
          <a:bodyPr wrap="square">
            <a:spAutoFit/>
          </a:bodyPr>
          <a:lstStyle/>
          <a:p>
            <a:pPr>
              <a:buFont typeface="Arial" panose="020B0604020202020204" pitchFamily="34" charset="0"/>
              <a:buChar char="•"/>
            </a:pPr>
            <a:r>
              <a:rPr lang="en-US" b="0" i="0" dirty="0" smtClean="0">
                <a:solidFill>
                  <a:srgbClr val="000000"/>
                </a:solidFill>
                <a:effectLst/>
                <a:latin typeface="Verdana" panose="020B0604030504040204" pitchFamily="34" charset="0"/>
              </a:rPr>
              <a:t>Application suites such as Microsoft Office and Exchange, Lotus Notes, and Novell </a:t>
            </a:r>
            <a:r>
              <a:rPr lang="en-US" b="0" i="0" dirty="0" err="1" smtClean="0">
                <a:solidFill>
                  <a:srgbClr val="000000"/>
                </a:solidFill>
                <a:effectLst/>
                <a:latin typeface="Verdana" panose="020B0604030504040204" pitchFamily="34" charset="0"/>
              </a:rPr>
              <a:t>Groupwise</a:t>
            </a:r>
            <a:r>
              <a:rPr lang="en-US" b="0" i="0" dirty="0" smtClean="0">
                <a:solidFill>
                  <a:srgbClr val="000000"/>
                </a:solidFill>
                <a:effectLst/>
                <a:latin typeface="Verdana" panose="020B0604030504040204" pitchFamily="34" charset="0"/>
              </a:rPr>
              <a:t> that provide messaging, scheduling, document coauthoring, rules-based message management, workflow routing, and discussion groups.</a:t>
            </a:r>
          </a:p>
          <a:p>
            <a:pPr marL="285750" indent="-285750">
              <a:buFont typeface="Arial" panose="020B0604020202020204" pitchFamily="34" charset="0"/>
              <a:buChar char="•"/>
            </a:pPr>
            <a:endParaRPr lang="en-US" b="0" i="0" dirty="0" smtClean="0">
              <a:solidFill>
                <a:srgbClr val="000000"/>
              </a:solidFill>
              <a:effectLst/>
              <a:latin typeface="Verdana" panose="020B0604030504040204" pitchFamily="34" charset="0"/>
            </a:endParaRPr>
          </a:p>
          <a:p>
            <a:pPr>
              <a:buFont typeface="Arial" panose="020B0604020202020204" pitchFamily="34" charset="0"/>
              <a:buChar char="•"/>
            </a:pPr>
            <a:r>
              <a:rPr lang="en-US" b="0" i="0" dirty="0" smtClean="0">
                <a:solidFill>
                  <a:srgbClr val="000000"/>
                </a:solidFill>
                <a:effectLst/>
                <a:latin typeface="Verdana" panose="020B0604030504040204" pitchFamily="34" charset="0"/>
              </a:rPr>
              <a:t>Videoconferencing applications that allow users to collaborate over local networks, private WANs (wide area networks), or over the Internet. See "</a:t>
            </a:r>
            <a:r>
              <a:rPr lang="en-US" b="0" i="0" dirty="0" smtClean="0">
                <a:solidFill>
                  <a:srgbClr val="000000"/>
                </a:solidFill>
                <a:effectLst/>
                <a:latin typeface="Verdana" panose="020B0604030504040204" pitchFamily="34" charset="0"/>
                <a:hlinkClick r:id="rId2"/>
              </a:rPr>
              <a:t>Videoconferencing</a:t>
            </a:r>
            <a:r>
              <a:rPr lang="en-US" b="0" i="0" dirty="0" smtClean="0">
                <a:solidFill>
                  <a:srgbClr val="000000"/>
                </a:solidFill>
                <a:effectLst/>
                <a:latin typeface="Verdana" panose="020B0604030504040204" pitchFamily="34" charset="0"/>
              </a:rPr>
              <a:t>" for more information.</a:t>
            </a:r>
            <a:endParaRPr lang="en-US" b="0" i="0" dirty="0">
              <a:solidFill>
                <a:srgbClr val="000000"/>
              </a:solidFill>
              <a:effectLst/>
              <a:latin typeface="Verdana" panose="020B0604030504040204" pitchFamily="34" charset="0"/>
            </a:endParaRPr>
          </a:p>
        </p:txBody>
      </p:sp>
      <p:sp>
        <p:nvSpPr>
          <p:cNvPr id="4" name="Rectangle 3"/>
          <p:cNvSpPr/>
          <p:nvPr/>
        </p:nvSpPr>
        <p:spPr>
          <a:xfrm>
            <a:off x="403537" y="4809479"/>
            <a:ext cx="11054366" cy="1477328"/>
          </a:xfrm>
          <a:prstGeom prst="rect">
            <a:avLst/>
          </a:prstGeom>
        </p:spPr>
        <p:txBody>
          <a:bodyPr wrap="square">
            <a:spAutoFit/>
          </a:bodyPr>
          <a:lstStyle/>
          <a:p>
            <a:pPr>
              <a:buFont typeface="Arial" panose="020B0604020202020204" pitchFamily="34" charset="0"/>
              <a:buChar char="•"/>
            </a:pPr>
            <a:r>
              <a:rPr lang="en-US" b="0" i="0" dirty="0" smtClean="0">
                <a:solidFill>
                  <a:srgbClr val="000000"/>
                </a:solidFill>
                <a:effectLst/>
                <a:latin typeface="Verdana" panose="020B0604030504040204" pitchFamily="34" charset="0"/>
              </a:rPr>
              <a:t>Internet collaboration tools that provide virtual meetings, group discussions, chat rooms, whiteboards, document exchange, workflow routing, and many other features. Multicasting is an enabling technology for groupware and collaborative work on the Internet that reduces bandwidth requirements. A single packet can be addressed to a group rather than having to send a packet to each member of the group. See "</a:t>
            </a:r>
            <a:r>
              <a:rPr lang="en-US" b="0" i="0" dirty="0" smtClean="0">
                <a:solidFill>
                  <a:srgbClr val="000000"/>
                </a:solidFill>
                <a:effectLst/>
                <a:latin typeface="Verdana" panose="020B0604030504040204" pitchFamily="34" charset="0"/>
                <a:hlinkClick r:id="rId3"/>
              </a:rPr>
              <a:t>Multicasting</a:t>
            </a:r>
            <a:r>
              <a:rPr lang="en-US" b="0" i="0" dirty="0" smtClean="0">
                <a:solidFill>
                  <a:srgbClr val="000000"/>
                </a:solidFill>
                <a:effectLst/>
                <a:latin typeface="Verdana" panose="020B0604030504040204" pitchFamily="34" charset="0"/>
              </a:rPr>
              <a:t>" for more details.</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555430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405" y="731923"/>
            <a:ext cx="11041487" cy="3416320"/>
          </a:xfrm>
          <a:prstGeom prst="rect">
            <a:avLst/>
          </a:prstGeom>
        </p:spPr>
        <p:txBody>
          <a:bodyPr wrap="square">
            <a:spAutoFit/>
          </a:bodyPr>
          <a:lstStyle/>
          <a:p>
            <a:pPr>
              <a:buFont typeface="Arial" panose="020B0604020202020204" pitchFamily="34" charset="0"/>
              <a:buChar char="•"/>
            </a:pPr>
            <a:r>
              <a:rPr lang="en-US" b="0" i="0" dirty="0" smtClean="0">
                <a:solidFill>
                  <a:srgbClr val="000000"/>
                </a:solidFill>
                <a:effectLst/>
                <a:latin typeface="Verdana" panose="020B0604030504040204" pitchFamily="34" charset="0"/>
              </a:rPr>
              <a:t>Instant messaging is like electronic mail that happens in real time. When you log onto a company server or an Internet site that tracks your "presence," other people whom you designate are notified that you are online and available for instant messaging. They can send you a message that appears immediately on your screen. You can send an immediate reply. Instant message has huge potential in many applications. Companies can use it to form ad hoc meetings or organize meetings. It is even being used as a signaling protocol to indicate when a person changes their physical location so that Internet phone calls can be redirected to that location. Refer to "</a:t>
            </a:r>
            <a:r>
              <a:rPr lang="en-US" b="0" i="0" dirty="0" smtClean="0">
                <a:solidFill>
                  <a:srgbClr val="000000"/>
                </a:solidFill>
                <a:effectLst/>
                <a:latin typeface="Verdana" panose="020B0604030504040204" pitchFamily="34" charset="0"/>
                <a:hlinkClick r:id="rId2"/>
              </a:rPr>
              <a:t>Instant Messaging</a:t>
            </a:r>
            <a:r>
              <a:rPr lang="en-US" b="0" i="0" dirty="0" smtClean="0">
                <a:solidFill>
                  <a:srgbClr val="000000"/>
                </a:solidFill>
                <a:effectLst/>
                <a:latin typeface="Verdana" panose="020B0604030504040204" pitchFamily="34" charset="0"/>
              </a:rPr>
              <a:t>" for more details.</a:t>
            </a:r>
          </a:p>
          <a:p>
            <a:pPr>
              <a:buFont typeface="Arial" panose="020B0604020202020204" pitchFamily="34" charset="0"/>
              <a:buChar char="•"/>
            </a:pPr>
            <a:r>
              <a:rPr lang="en-US" b="0" i="0" dirty="0" smtClean="0">
                <a:solidFill>
                  <a:srgbClr val="000000"/>
                </a:solidFill>
                <a:effectLst/>
                <a:latin typeface="Verdana" panose="020B0604030504040204" pitchFamily="34" charset="0"/>
              </a:rPr>
              <a:t/>
            </a:r>
            <a:br>
              <a:rPr lang="en-US" b="0" i="0" dirty="0" smtClean="0">
                <a:solidFill>
                  <a:srgbClr val="000000"/>
                </a:solidFill>
                <a:effectLst/>
                <a:latin typeface="Verdana" panose="020B0604030504040204" pitchFamily="34" charset="0"/>
              </a:rPr>
            </a:br>
            <a:r>
              <a:rPr lang="en-US" b="0" i="0" dirty="0" smtClean="0">
                <a:solidFill>
                  <a:srgbClr val="000000"/>
                </a:solidFill>
                <a:effectLst/>
                <a:latin typeface="Verdana" panose="020B0604030504040204" pitchFamily="34" charset="0"/>
              </a:rPr>
              <a:t>Workflow management is about coordinating the flow of documents (invoices, reports, legal documents, etc.) within an organization from one person to another. Refer to "</a:t>
            </a:r>
            <a:r>
              <a:rPr lang="en-US" b="0" i="0" dirty="0" smtClean="0">
                <a:solidFill>
                  <a:srgbClr val="000000"/>
                </a:solidFill>
                <a:effectLst/>
                <a:latin typeface="Verdana" panose="020B0604030504040204" pitchFamily="34" charset="0"/>
                <a:hlinkClick r:id="rId3"/>
              </a:rPr>
              <a:t>Workflow Management</a:t>
            </a:r>
            <a:r>
              <a:rPr lang="en-US" b="0" i="0" dirty="0" smtClean="0">
                <a:solidFill>
                  <a:srgbClr val="000000"/>
                </a:solidFill>
                <a:effectLst/>
                <a:latin typeface="Verdana" panose="020B0604030504040204" pitchFamily="34" charset="0"/>
              </a:rPr>
              <a:t>" for more details.</a:t>
            </a:r>
            <a:endParaRPr lang="en-US" b="0" i="0" dirty="0">
              <a:solidFill>
                <a:srgbClr val="000000"/>
              </a:solidFill>
              <a:effectLst/>
              <a:latin typeface="Verdana" panose="020B0604030504040204" pitchFamily="34" charset="0"/>
            </a:endParaRPr>
          </a:p>
        </p:txBody>
      </p:sp>
      <p:sp>
        <p:nvSpPr>
          <p:cNvPr id="3" name="Rectangle 2"/>
          <p:cNvSpPr/>
          <p:nvPr/>
        </p:nvSpPr>
        <p:spPr>
          <a:xfrm>
            <a:off x="240405" y="4575020"/>
            <a:ext cx="11453612" cy="1754326"/>
          </a:xfrm>
          <a:prstGeom prst="rect">
            <a:avLst/>
          </a:prstGeom>
        </p:spPr>
        <p:txBody>
          <a:bodyPr wrap="square">
            <a:spAutoFit/>
          </a:bodyPr>
          <a:lstStyle/>
          <a:p>
            <a:r>
              <a:rPr lang="en-US" b="0" i="0" dirty="0" smtClean="0">
                <a:solidFill>
                  <a:srgbClr val="000000"/>
                </a:solidFill>
                <a:effectLst/>
                <a:latin typeface="Verdana" panose="020B0604030504040204" pitchFamily="34" charset="0"/>
              </a:rPr>
              <a:t>A good example of collaborative applications designed for Internet use are Microsoft's NetShow and NetMeeting. NetShow is a multimedia Web technology that enhances broadcasting with interactive content like audio, illustrated audio (images and sound), and video. This is delivered using multicast technology, which means that multiple users can receive the same broadcast at the same time. NetMeeting is a multimedia conferencing tool that works over the Internet or intranets. It provides what are essentially videophone services between users</a:t>
            </a:r>
            <a:endParaRPr lang="en-US" dirty="0"/>
          </a:p>
        </p:txBody>
      </p:sp>
    </p:spTree>
    <p:extLst>
      <p:ext uri="{BB962C8B-B14F-4D97-AF65-F5344CB8AC3E}">
        <p14:creationId xmlns:p14="http://schemas.microsoft.com/office/powerpoint/2010/main" val="2513182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467</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Verdana</vt:lpstr>
      <vt:lpstr>Office Theme</vt:lpstr>
      <vt:lpstr>collaborative computing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collaborative computing</dc:title>
  <dc:creator>DELL</dc:creator>
  <cp:lastModifiedBy>DELL</cp:lastModifiedBy>
  <cp:revision>3</cp:revision>
  <dcterms:created xsi:type="dcterms:W3CDTF">2020-12-04T17:51:50Z</dcterms:created>
  <dcterms:modified xsi:type="dcterms:W3CDTF">2020-12-04T18:19:24Z</dcterms:modified>
</cp:coreProperties>
</file>