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9144000" cy="6858000"/>
  <p:embeddedFontLst>
    <p:embeddedFont>
      <p:font typeface="Wingdings 2" panose="05020102010507070707" pitchFamily="18" charset="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Book Antiqua" panose="02040602050305030304" pitchFamily="18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5552" y="149350"/>
            <a:ext cx="8913876" cy="662787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392" y="812292"/>
            <a:ext cx="9055608" cy="360730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04800" y="228600"/>
            <a:ext cx="8610600" cy="6324600"/>
          </a:xfrm>
          <a:custGeom>
            <a:avLst/>
            <a:gdLst/>
            <a:ahLst/>
            <a:cxnLst/>
            <a:rect l="l" t="t" r="r" b="b"/>
            <a:pathLst>
              <a:path w="8610600" h="6324600">
                <a:moveTo>
                  <a:pt x="8610600" y="0"/>
                </a:moveTo>
                <a:lnTo>
                  <a:pt x="0" y="0"/>
                </a:lnTo>
                <a:lnTo>
                  <a:pt x="0" y="6324600"/>
                </a:lnTo>
                <a:lnTo>
                  <a:pt x="8610600" y="6324600"/>
                </a:lnTo>
                <a:lnTo>
                  <a:pt x="8610600" y="0"/>
                </a:lnTo>
                <a:close/>
              </a:path>
            </a:pathLst>
          </a:custGeom>
          <a:solidFill>
            <a:srgbClr val="6485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04800" y="228600"/>
            <a:ext cx="8610600" cy="6324600"/>
          </a:xfrm>
          <a:custGeom>
            <a:avLst/>
            <a:gdLst/>
            <a:ahLst/>
            <a:cxnLst/>
            <a:rect l="l" t="t" r="r" b="b"/>
            <a:pathLst>
              <a:path w="8610600" h="6324600">
                <a:moveTo>
                  <a:pt x="0" y="6324600"/>
                </a:moveTo>
                <a:lnTo>
                  <a:pt x="8610600" y="6324600"/>
                </a:lnTo>
                <a:lnTo>
                  <a:pt x="86106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6275" y="871728"/>
            <a:ext cx="6583680" cy="133350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7827" y="1877567"/>
            <a:ext cx="8996172" cy="133350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45692" y="2883408"/>
            <a:ext cx="6577583" cy="1333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5552" y="149350"/>
            <a:ext cx="8913876" cy="662787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04800" y="228600"/>
            <a:ext cx="8610600" cy="6324600"/>
          </a:xfrm>
          <a:custGeom>
            <a:avLst/>
            <a:gdLst/>
            <a:ahLst/>
            <a:cxnLst/>
            <a:rect l="l" t="t" r="r" b="b"/>
            <a:pathLst>
              <a:path w="8610600" h="6324600">
                <a:moveTo>
                  <a:pt x="8610600" y="0"/>
                </a:moveTo>
                <a:lnTo>
                  <a:pt x="0" y="0"/>
                </a:lnTo>
                <a:lnTo>
                  <a:pt x="0" y="6324600"/>
                </a:lnTo>
                <a:lnTo>
                  <a:pt x="8610600" y="6324600"/>
                </a:lnTo>
                <a:lnTo>
                  <a:pt x="8610600" y="0"/>
                </a:lnTo>
                <a:close/>
              </a:path>
            </a:pathLst>
          </a:custGeom>
          <a:solidFill>
            <a:srgbClr val="6485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04800" y="228600"/>
            <a:ext cx="8610600" cy="6324600"/>
          </a:xfrm>
          <a:custGeom>
            <a:avLst/>
            <a:gdLst/>
            <a:ahLst/>
            <a:cxnLst/>
            <a:rect l="l" t="t" r="r" b="b"/>
            <a:pathLst>
              <a:path w="8610600" h="6324600">
                <a:moveTo>
                  <a:pt x="0" y="6324600"/>
                </a:moveTo>
                <a:lnTo>
                  <a:pt x="8610600" y="6324600"/>
                </a:lnTo>
                <a:lnTo>
                  <a:pt x="86106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47743" y="1554479"/>
            <a:ext cx="1158239" cy="65989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86584" y="2042160"/>
            <a:ext cx="4482084" cy="65989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7527" y="2529839"/>
            <a:ext cx="6138672" cy="65989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98619" y="3017520"/>
            <a:ext cx="856488" cy="65989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29712" y="3505200"/>
            <a:ext cx="3194304" cy="659892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20368" y="3992880"/>
            <a:ext cx="6414515" cy="659892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85772" y="4480560"/>
            <a:ext cx="5283708" cy="6598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37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2115" y="1607566"/>
            <a:ext cx="8319769" cy="3098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62.png"/><Relationship Id="rId21" Type="http://schemas.openxmlformats.org/officeDocument/2006/relationships/image" Target="../media/image79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Relationship Id="rId22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26" Type="http://schemas.openxmlformats.org/officeDocument/2006/relationships/image" Target="../media/image79.png"/><Relationship Id="rId3" Type="http://schemas.openxmlformats.org/officeDocument/2006/relationships/image" Target="../media/image81.png"/><Relationship Id="rId21" Type="http://schemas.openxmlformats.org/officeDocument/2006/relationships/image" Target="../media/image98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5" Type="http://schemas.openxmlformats.org/officeDocument/2006/relationships/image" Target="../media/image46.png"/><Relationship Id="rId2" Type="http://schemas.openxmlformats.org/officeDocument/2006/relationships/image" Target="../media/image61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24" Type="http://schemas.openxmlformats.org/officeDocument/2006/relationships/image" Target="../media/image101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23" Type="http://schemas.openxmlformats.org/officeDocument/2006/relationships/image" Target="../media/image100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4" Type="http://schemas.openxmlformats.org/officeDocument/2006/relationships/image" Target="../media/image63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Relationship Id="rId27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5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8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111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113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9.png"/><Relationship Id="rId7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3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0240" y="1093978"/>
            <a:ext cx="7947025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780" algn="ctr">
              <a:lnSpc>
                <a:spcPct val="100000"/>
              </a:lnSpc>
              <a:spcBef>
                <a:spcPts val="100"/>
              </a:spcBef>
            </a:pPr>
            <a:r>
              <a:rPr sz="6600" spc="-15" dirty="0">
                <a:solidFill>
                  <a:srgbClr val="000000"/>
                </a:solidFill>
                <a:latin typeface="Times New Roman"/>
                <a:cs typeface="Times New Roman"/>
              </a:rPr>
              <a:t>HISTORICAL  </a:t>
            </a:r>
            <a:r>
              <a:rPr sz="6600" dirty="0">
                <a:solidFill>
                  <a:srgbClr val="000000"/>
                </a:solidFill>
                <a:latin typeface="Times New Roman"/>
                <a:cs typeface="Times New Roman"/>
              </a:rPr>
              <a:t>DEVELOPMENT</a:t>
            </a:r>
            <a:r>
              <a:rPr sz="6600" spc="-2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6600" dirty="0">
                <a:solidFill>
                  <a:srgbClr val="000000"/>
                </a:solidFill>
                <a:latin typeface="Times New Roman"/>
                <a:cs typeface="Times New Roman"/>
              </a:rPr>
              <a:t>OF  GEOGRAPHY</a:t>
            </a:r>
            <a:endParaRPr sz="6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352" y="1431034"/>
            <a:ext cx="7414259" cy="5427345"/>
            <a:chOff x="149352" y="1431034"/>
            <a:chExt cx="7414259" cy="54273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2" y="1520950"/>
              <a:ext cx="7313676" cy="53324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0" y="1431034"/>
              <a:ext cx="7380732" cy="54269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8600" y="1600200"/>
              <a:ext cx="7010400" cy="5029200"/>
            </a:xfrm>
            <a:custGeom>
              <a:avLst/>
              <a:gdLst/>
              <a:ahLst/>
              <a:cxnLst/>
              <a:rect l="l" t="t" r="r" b="b"/>
              <a:pathLst>
                <a:path w="7010400" h="5029200">
                  <a:moveTo>
                    <a:pt x="7010400" y="0"/>
                  </a:moveTo>
                  <a:lnTo>
                    <a:pt x="0" y="0"/>
                  </a:lnTo>
                  <a:lnTo>
                    <a:pt x="0" y="5029200"/>
                  </a:lnTo>
                  <a:lnTo>
                    <a:pt x="7010400" y="5029200"/>
                  </a:lnTo>
                  <a:lnTo>
                    <a:pt x="7010400" y="0"/>
                  </a:lnTo>
                  <a:close/>
                </a:path>
              </a:pathLst>
            </a:custGeom>
            <a:solidFill>
              <a:srgbClr val="6BB0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600" y="1600200"/>
              <a:ext cx="7010400" cy="5029200"/>
            </a:xfrm>
            <a:custGeom>
              <a:avLst/>
              <a:gdLst/>
              <a:ahLst/>
              <a:cxnLst/>
              <a:rect l="l" t="t" r="r" b="b"/>
              <a:pathLst>
                <a:path w="7010400" h="5029200">
                  <a:moveTo>
                    <a:pt x="0" y="5029200"/>
                  </a:moveTo>
                  <a:lnTo>
                    <a:pt x="7010400" y="5029200"/>
                  </a:lnTo>
                  <a:lnTo>
                    <a:pt x="7010400" y="0"/>
                  </a:lnTo>
                  <a:lnTo>
                    <a:pt x="0" y="0"/>
                  </a:lnTo>
                  <a:lnTo>
                    <a:pt x="0" y="50292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660" y="1670304"/>
              <a:ext cx="489204" cy="3916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7700" y="1490472"/>
              <a:ext cx="2429256" cy="5806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01468" y="1490472"/>
              <a:ext cx="594359" cy="58064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20340" y="1490472"/>
              <a:ext cx="1501139" cy="58064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44500" y="1523096"/>
            <a:ext cx="6717665" cy="49784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34"/>
              </a:spcBef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15" dirty="0">
                <a:solidFill>
                  <a:srgbClr val="F8F8F8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Strabo(63BC-24AD)</a:t>
            </a:r>
            <a:endParaRPr sz="2800">
              <a:latin typeface="Book Antiqua"/>
              <a:cs typeface="Book Antiqua"/>
            </a:endParaRPr>
          </a:p>
          <a:p>
            <a:pPr marL="12700" algn="just">
              <a:lnSpc>
                <a:spcPts val="3190"/>
              </a:lnSpc>
              <a:spcBef>
                <a:spcPts val="340"/>
              </a:spcBef>
            </a:pP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Strabo</a:t>
            </a:r>
            <a:r>
              <a:rPr sz="2800" spc="3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described</a:t>
            </a:r>
            <a:r>
              <a:rPr sz="2800" spc="39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800" spc="409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known</a:t>
            </a:r>
            <a:r>
              <a:rPr sz="2800" spc="39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world</a:t>
            </a:r>
            <a:r>
              <a:rPr sz="2800" spc="39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in</a:t>
            </a:r>
            <a:r>
              <a:rPr sz="2800" spc="40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his</a:t>
            </a:r>
            <a:endParaRPr sz="2800">
              <a:latin typeface="Book Antiqua"/>
              <a:cs typeface="Book Antiqua"/>
            </a:endParaRPr>
          </a:p>
          <a:p>
            <a:pPr marL="424180" marR="5080" algn="just">
              <a:lnSpc>
                <a:spcPts val="3020"/>
              </a:lnSpc>
              <a:spcBef>
                <a:spcPts val="215"/>
              </a:spcBef>
            </a:pP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17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volume work, </a:t>
            </a:r>
            <a:r>
              <a:rPr sz="2800" i="1" spc="-5" dirty="0">
                <a:solidFill>
                  <a:srgbClr val="FFFFFF"/>
                </a:solidFill>
                <a:latin typeface="Book Antiqua"/>
                <a:cs typeface="Book Antiqua"/>
              </a:rPr>
              <a:t>Geography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. He  regarded Earth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as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a sphere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at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center  of a spherical</a:t>
            </a:r>
            <a:r>
              <a:rPr sz="2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universe.</a:t>
            </a:r>
            <a:endParaRPr sz="2800">
              <a:latin typeface="Book Antiqua"/>
              <a:cs typeface="Book Antiqua"/>
            </a:endParaRPr>
          </a:p>
          <a:p>
            <a:pPr marL="12700" algn="just">
              <a:lnSpc>
                <a:spcPct val="100000"/>
              </a:lnSpc>
              <a:spcBef>
                <a:spcPts val="400"/>
              </a:spcBef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Ptolemy </a:t>
            </a:r>
            <a:r>
              <a:rPr sz="2800" b="1" dirty="0">
                <a:latin typeface="Times New Roman"/>
                <a:cs typeface="Times New Roman"/>
              </a:rPr>
              <a:t>(100-170</a:t>
            </a:r>
            <a:r>
              <a:rPr sz="2800" b="1" spc="-44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AD</a:t>
            </a:r>
            <a:r>
              <a:rPr sz="2800" spc="-5" dirty="0">
                <a:latin typeface="Times New Roman"/>
                <a:cs typeface="Times New Roman"/>
              </a:rPr>
              <a:t>)</a:t>
            </a:r>
            <a:endParaRPr sz="2800">
              <a:latin typeface="Times New Roman"/>
              <a:cs typeface="Times New Roman"/>
            </a:endParaRPr>
          </a:p>
          <a:p>
            <a:pPr marL="424180" marR="5715" indent="-411480" algn="just">
              <a:lnSpc>
                <a:spcPct val="89500"/>
              </a:lnSpc>
              <a:spcBef>
                <a:spcPts val="685"/>
              </a:spcBef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Ptolemy wrote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8 volume </a:t>
            </a: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Guide to  Geography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based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information gathered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Roman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merchants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soldiers.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He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prepared numerous maps,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which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were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improved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upon for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more than a thousand  years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686800" cy="1371600"/>
          </a:xfrm>
          <a:prstGeom prst="rect">
            <a:avLst/>
          </a:prstGeom>
          <a:solidFill>
            <a:srgbClr val="6BB0C8"/>
          </a:solidFill>
          <a:ln w="25400">
            <a:solidFill>
              <a:srgbClr val="4D819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17804">
              <a:lnSpc>
                <a:spcPts val="6060"/>
              </a:lnSpc>
            </a:pPr>
            <a:r>
              <a:rPr sz="5400" b="0" dirty="0">
                <a:latin typeface="Times New Roman"/>
                <a:cs typeface="Times New Roman"/>
              </a:rPr>
              <a:t>ROMAN</a:t>
            </a:r>
            <a:r>
              <a:rPr sz="5400" b="0" spc="-20" dirty="0">
                <a:latin typeface="Times New Roman"/>
                <a:cs typeface="Times New Roman"/>
              </a:rPr>
              <a:t> </a:t>
            </a:r>
            <a:r>
              <a:rPr sz="5400" b="0" spc="-5" dirty="0">
                <a:latin typeface="Times New Roman"/>
                <a:cs typeface="Times New Roman"/>
              </a:rPr>
              <a:t>CONTRIBUTIONS</a:t>
            </a:r>
            <a:endParaRPr sz="54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391400" y="1676400"/>
            <a:ext cx="1524000" cy="4800600"/>
            <a:chOff x="7391400" y="1676400"/>
            <a:chExt cx="1524000" cy="480060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91400" y="1676400"/>
              <a:ext cx="1524000" cy="22098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91400" y="3962400"/>
              <a:ext cx="1524000" cy="2514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352" y="2122932"/>
            <a:ext cx="7261859" cy="4654550"/>
            <a:chOff x="149352" y="2122932"/>
            <a:chExt cx="7261859" cy="46545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2" y="2206750"/>
              <a:ext cx="7161276" cy="45704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20" y="2122932"/>
              <a:ext cx="7136892" cy="42534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8600" y="2286000"/>
              <a:ext cx="6858000" cy="4267200"/>
            </a:xfrm>
            <a:custGeom>
              <a:avLst/>
              <a:gdLst/>
              <a:ahLst/>
              <a:cxnLst/>
              <a:rect l="l" t="t" r="r" b="b"/>
              <a:pathLst>
                <a:path w="6858000" h="4267200">
                  <a:moveTo>
                    <a:pt x="6858000" y="0"/>
                  </a:moveTo>
                  <a:lnTo>
                    <a:pt x="0" y="0"/>
                  </a:lnTo>
                  <a:lnTo>
                    <a:pt x="0" y="4267200"/>
                  </a:lnTo>
                  <a:lnTo>
                    <a:pt x="6858000" y="4267200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6BB0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600" y="2286000"/>
              <a:ext cx="6858000" cy="4267200"/>
            </a:xfrm>
            <a:custGeom>
              <a:avLst/>
              <a:gdLst/>
              <a:ahLst/>
              <a:cxnLst/>
              <a:rect l="l" t="t" r="r" b="b"/>
              <a:pathLst>
                <a:path w="6858000" h="4267200">
                  <a:moveTo>
                    <a:pt x="0" y="4267200"/>
                  </a:moveTo>
                  <a:lnTo>
                    <a:pt x="6858000" y="4267200"/>
                  </a:lnTo>
                  <a:lnTo>
                    <a:pt x="6858000" y="0"/>
                  </a:lnTo>
                  <a:lnTo>
                    <a:pt x="0" y="0"/>
                  </a:lnTo>
                  <a:lnTo>
                    <a:pt x="0" y="42672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44500" y="2252598"/>
            <a:ext cx="6564630" cy="314071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424180" marR="5080" indent="-411480" algn="just">
              <a:lnSpc>
                <a:spcPct val="90000"/>
              </a:lnSpc>
              <a:spcBef>
                <a:spcPts val="430"/>
              </a:spcBef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In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middle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age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Muslim geographer  such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as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Al-Idrisi, Al Yaqubi, Al-  Masudi, Ibn Al-Faqih, Al-Istakhri, Ibn  Battuta, Ibn Khaldun etc maintained 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the Greek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and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roman techniques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and  developed new ones. The Islamic  empire stretched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form Spain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to Indian,  and Arab and Jewish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traders</a:t>
            </a:r>
            <a:r>
              <a:rPr sz="2800" spc="3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travelled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5980" y="5325567"/>
            <a:ext cx="615188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  <a:tabLst>
                <a:tab pos="2243455" algn="l"/>
                <a:tab pos="3944620" algn="l"/>
                <a:tab pos="5438775" algn="l"/>
              </a:tabLst>
            </a:pP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througho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u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t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Eurasia,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Africa.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And  Indian</a:t>
            </a:r>
            <a:r>
              <a:rPr sz="2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ocean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8600" y="152400"/>
            <a:ext cx="8686800" cy="1371600"/>
          </a:xfrm>
          <a:custGeom>
            <a:avLst/>
            <a:gdLst/>
            <a:ahLst/>
            <a:cxnLst/>
            <a:rect l="l" t="t" r="r" b="b"/>
            <a:pathLst>
              <a:path w="8686800" h="1371600">
                <a:moveTo>
                  <a:pt x="8686800" y="0"/>
                </a:moveTo>
                <a:lnTo>
                  <a:pt x="0" y="0"/>
                </a:lnTo>
                <a:lnTo>
                  <a:pt x="0" y="1371600"/>
                </a:lnTo>
                <a:lnTo>
                  <a:pt x="8686800" y="1371600"/>
                </a:lnTo>
                <a:lnTo>
                  <a:pt x="8686800" y="0"/>
                </a:lnTo>
                <a:close/>
              </a:path>
            </a:pathLst>
          </a:custGeom>
          <a:solidFill>
            <a:srgbClr val="6BB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686800" cy="1371600"/>
          </a:xfrm>
          <a:prstGeom prst="rect">
            <a:avLst/>
          </a:prstGeom>
          <a:ln w="25400">
            <a:solidFill>
              <a:srgbClr val="4D819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060"/>
              </a:lnSpc>
            </a:pPr>
            <a:r>
              <a:rPr sz="5400" b="0" dirty="0">
                <a:latin typeface="Times New Roman"/>
                <a:cs typeface="Times New Roman"/>
              </a:rPr>
              <a:t>MIDDLE</a:t>
            </a:r>
            <a:r>
              <a:rPr sz="5400" b="0" spc="-320" dirty="0">
                <a:latin typeface="Times New Roman"/>
                <a:cs typeface="Times New Roman"/>
              </a:rPr>
              <a:t> </a:t>
            </a:r>
            <a:r>
              <a:rPr sz="5400" b="0" dirty="0">
                <a:latin typeface="Times New Roman"/>
                <a:cs typeface="Times New Roman"/>
              </a:rPr>
              <a:t>AGES</a:t>
            </a:r>
            <a:endParaRPr sz="54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61544" y="1466088"/>
            <a:ext cx="8964295" cy="929640"/>
            <a:chOff x="161544" y="1466088"/>
            <a:chExt cx="8964295" cy="92964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544" y="1533144"/>
              <a:ext cx="8964168" cy="8625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5999" y="1466088"/>
              <a:ext cx="4716780" cy="8717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600" y="1600263"/>
              <a:ext cx="8686800" cy="584771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28600" y="1600263"/>
            <a:ext cx="8686800" cy="584835"/>
          </a:xfrm>
          <a:prstGeom prst="rect">
            <a:avLst/>
          </a:prstGeom>
          <a:ln w="12700">
            <a:solidFill>
              <a:srgbClr val="478093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sz="3200" b="1" dirty="0">
                <a:latin typeface="Book Antiqua"/>
                <a:cs typeface="Book Antiqua"/>
              </a:rPr>
              <a:t>Muslim</a:t>
            </a:r>
            <a:r>
              <a:rPr sz="3200" b="1" spc="-35" dirty="0">
                <a:latin typeface="Book Antiqua"/>
                <a:cs typeface="Book Antiqua"/>
              </a:rPr>
              <a:t> </a:t>
            </a:r>
            <a:r>
              <a:rPr sz="3200" b="1" spc="-5" dirty="0">
                <a:latin typeface="Book Antiqua"/>
                <a:cs typeface="Book Antiqua"/>
              </a:rPr>
              <a:t>Geographers</a:t>
            </a:r>
            <a:endParaRPr sz="3200">
              <a:latin typeface="Book Antiqua"/>
              <a:cs typeface="Book Antiqu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39000" y="2286000"/>
            <a:ext cx="1752600" cy="350520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7239000" y="5867400"/>
            <a:ext cx="1905000" cy="64643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 marR="243204">
              <a:lnSpc>
                <a:spcPct val="100000"/>
              </a:lnSpc>
              <a:spcBef>
                <a:spcPts val="235"/>
              </a:spcBef>
            </a:pPr>
            <a:r>
              <a:rPr sz="1800" dirty="0">
                <a:latin typeface="Book Antiqua"/>
                <a:cs typeface="Book Antiqua"/>
              </a:rPr>
              <a:t>The world</a:t>
            </a:r>
            <a:r>
              <a:rPr sz="1800" spc="-105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map  </a:t>
            </a:r>
            <a:r>
              <a:rPr sz="1800" dirty="0">
                <a:latin typeface="Book Antiqua"/>
                <a:cs typeface="Book Antiqua"/>
              </a:rPr>
              <a:t>of</a:t>
            </a:r>
            <a:r>
              <a:rPr sz="1800" spc="-25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Al-Idrisi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352" y="2162555"/>
            <a:ext cx="8994775" cy="4538980"/>
            <a:chOff x="149352" y="2162555"/>
            <a:chExt cx="8994775" cy="45389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2" y="2206751"/>
              <a:ext cx="8990076" cy="44942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20" y="2162555"/>
              <a:ext cx="8869680" cy="34457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8600" y="2285999"/>
              <a:ext cx="8686800" cy="4191000"/>
            </a:xfrm>
            <a:custGeom>
              <a:avLst/>
              <a:gdLst/>
              <a:ahLst/>
              <a:cxnLst/>
              <a:rect l="l" t="t" r="r" b="b"/>
              <a:pathLst>
                <a:path w="8686800" h="4191000">
                  <a:moveTo>
                    <a:pt x="8686800" y="0"/>
                  </a:moveTo>
                  <a:lnTo>
                    <a:pt x="0" y="0"/>
                  </a:lnTo>
                  <a:lnTo>
                    <a:pt x="0" y="3581400"/>
                  </a:lnTo>
                  <a:lnTo>
                    <a:pt x="0" y="4191000"/>
                  </a:lnTo>
                  <a:lnTo>
                    <a:pt x="8686800" y="4191000"/>
                  </a:lnTo>
                  <a:lnTo>
                    <a:pt x="8686800" y="35814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6BB0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600" y="2285999"/>
              <a:ext cx="8686800" cy="4191000"/>
            </a:xfrm>
            <a:custGeom>
              <a:avLst/>
              <a:gdLst/>
              <a:ahLst/>
              <a:cxnLst/>
              <a:rect l="l" t="t" r="r" b="b"/>
              <a:pathLst>
                <a:path w="8686800" h="4191000">
                  <a:moveTo>
                    <a:pt x="0" y="4191000"/>
                  </a:moveTo>
                  <a:lnTo>
                    <a:pt x="8686800" y="4191000"/>
                  </a:lnTo>
                  <a:lnTo>
                    <a:pt x="8686800" y="0"/>
                  </a:lnTo>
                  <a:lnTo>
                    <a:pt x="0" y="0"/>
                  </a:lnTo>
                  <a:lnTo>
                    <a:pt x="0" y="41910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44500" y="2307462"/>
            <a:ext cx="8394065" cy="3097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180" marR="5080" indent="-411480" algn="just">
              <a:lnSpc>
                <a:spcPct val="100000"/>
              </a:lnSpc>
              <a:spcBef>
                <a:spcPts val="95"/>
              </a:spcBef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early supporter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environmental determinism was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Afro-Arab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writer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al-jahiz who explained how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environment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can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determine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physical characteristics  of the inhabitants of a certain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community.</a:t>
            </a:r>
            <a:endParaRPr sz="2800">
              <a:latin typeface="Times New Roman"/>
              <a:cs typeface="Times New Roman"/>
            </a:endParaRPr>
          </a:p>
          <a:p>
            <a:pPr marL="424180" marR="5080" indent="-411480" algn="just">
              <a:lnSpc>
                <a:spcPct val="100000"/>
              </a:lnSpc>
              <a:spcBef>
                <a:spcPts val="675"/>
              </a:spcBef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used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his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early theory evolution to explained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organ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different human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skin colors, particularly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black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skin which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believed to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result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the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environment.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600" y="152400"/>
            <a:ext cx="8686800" cy="1371600"/>
          </a:xfrm>
          <a:custGeom>
            <a:avLst/>
            <a:gdLst/>
            <a:ahLst/>
            <a:cxnLst/>
            <a:rect l="l" t="t" r="r" b="b"/>
            <a:pathLst>
              <a:path w="8686800" h="1371600">
                <a:moveTo>
                  <a:pt x="8686800" y="0"/>
                </a:moveTo>
                <a:lnTo>
                  <a:pt x="0" y="0"/>
                </a:lnTo>
                <a:lnTo>
                  <a:pt x="0" y="1371600"/>
                </a:lnTo>
                <a:lnTo>
                  <a:pt x="8686800" y="1371600"/>
                </a:lnTo>
                <a:lnTo>
                  <a:pt x="8686800" y="0"/>
                </a:lnTo>
                <a:close/>
              </a:path>
            </a:pathLst>
          </a:custGeom>
          <a:solidFill>
            <a:srgbClr val="6BB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686800" cy="1371600"/>
          </a:xfrm>
          <a:prstGeom prst="rect">
            <a:avLst/>
          </a:prstGeom>
          <a:ln w="25400">
            <a:solidFill>
              <a:srgbClr val="4D819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060"/>
              </a:lnSpc>
            </a:pPr>
            <a:r>
              <a:rPr sz="5400" b="0" dirty="0">
                <a:latin typeface="Times New Roman"/>
                <a:cs typeface="Times New Roman"/>
              </a:rPr>
              <a:t>MIDDLE</a:t>
            </a:r>
            <a:r>
              <a:rPr sz="5400" b="0" spc="-320" dirty="0">
                <a:latin typeface="Times New Roman"/>
                <a:cs typeface="Times New Roman"/>
              </a:rPr>
              <a:t> </a:t>
            </a:r>
            <a:r>
              <a:rPr sz="5400" b="0" dirty="0">
                <a:latin typeface="Times New Roman"/>
                <a:cs typeface="Times New Roman"/>
              </a:rPr>
              <a:t>AGES</a:t>
            </a:r>
            <a:endParaRPr sz="54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1544" y="1466088"/>
            <a:ext cx="8964295" cy="929640"/>
            <a:chOff x="161544" y="1466088"/>
            <a:chExt cx="8964295" cy="92964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544" y="1533144"/>
              <a:ext cx="8964168" cy="8625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5999" y="1466088"/>
              <a:ext cx="4716780" cy="8717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600" y="1600263"/>
              <a:ext cx="8686800" cy="58477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28600" y="1600263"/>
            <a:ext cx="8686800" cy="584835"/>
          </a:xfrm>
          <a:prstGeom prst="rect">
            <a:avLst/>
          </a:prstGeom>
          <a:ln w="12700">
            <a:solidFill>
              <a:srgbClr val="478093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sz="3200" b="1" dirty="0">
                <a:latin typeface="Book Antiqua"/>
                <a:cs typeface="Book Antiqua"/>
              </a:rPr>
              <a:t>Muslim</a:t>
            </a:r>
            <a:r>
              <a:rPr sz="3200" b="1" spc="-35" dirty="0">
                <a:latin typeface="Book Antiqua"/>
                <a:cs typeface="Book Antiqua"/>
              </a:rPr>
              <a:t> </a:t>
            </a:r>
            <a:r>
              <a:rPr sz="3200" b="1" spc="-5" dirty="0">
                <a:latin typeface="Book Antiqua"/>
                <a:cs typeface="Book Antiqua"/>
              </a:rPr>
              <a:t>Geographers</a:t>
            </a:r>
            <a:endParaRPr sz="3200">
              <a:latin typeface="Book Antiqua"/>
              <a:cs typeface="Book Antiqu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226300" y="5854700"/>
            <a:ext cx="1930400" cy="671830"/>
            <a:chOff x="7226300" y="5854700"/>
            <a:chExt cx="1930400" cy="671830"/>
          </a:xfrm>
        </p:grpSpPr>
        <p:sp>
          <p:nvSpPr>
            <p:cNvPr id="16" name="object 16"/>
            <p:cNvSpPr/>
            <p:nvPr/>
          </p:nvSpPr>
          <p:spPr>
            <a:xfrm>
              <a:off x="7239000" y="5867400"/>
              <a:ext cx="1905000" cy="646430"/>
            </a:xfrm>
            <a:custGeom>
              <a:avLst/>
              <a:gdLst/>
              <a:ahLst/>
              <a:cxnLst/>
              <a:rect l="l" t="t" r="r" b="b"/>
              <a:pathLst>
                <a:path w="1905000" h="646429">
                  <a:moveTo>
                    <a:pt x="1905000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1905000" y="646328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39000" y="5867400"/>
              <a:ext cx="1905000" cy="646430"/>
            </a:xfrm>
            <a:custGeom>
              <a:avLst/>
              <a:gdLst/>
              <a:ahLst/>
              <a:cxnLst/>
              <a:rect l="l" t="t" r="r" b="b"/>
              <a:pathLst>
                <a:path w="1905000" h="646429">
                  <a:moveTo>
                    <a:pt x="0" y="646328"/>
                  </a:moveTo>
                  <a:lnTo>
                    <a:pt x="1905000" y="646328"/>
                  </a:lnTo>
                  <a:lnTo>
                    <a:pt x="1905000" y="0"/>
                  </a:lnTo>
                  <a:lnTo>
                    <a:pt x="0" y="0"/>
                  </a:lnTo>
                  <a:lnTo>
                    <a:pt x="0" y="646328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319009" y="5884875"/>
            <a:ext cx="1586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Book Antiqua"/>
                <a:cs typeface="Book Antiqua"/>
              </a:rPr>
              <a:t>The world</a:t>
            </a:r>
            <a:r>
              <a:rPr sz="1800" spc="-105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map  </a:t>
            </a:r>
            <a:r>
              <a:rPr sz="1800" dirty="0">
                <a:latin typeface="Book Antiqua"/>
                <a:cs typeface="Book Antiqua"/>
              </a:rPr>
              <a:t>of</a:t>
            </a:r>
            <a:r>
              <a:rPr sz="1800" spc="-25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Al-Idrisi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352" y="2119883"/>
            <a:ext cx="7185659" cy="4738370"/>
            <a:chOff x="149352" y="2119883"/>
            <a:chExt cx="7185659" cy="47383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2" y="2206750"/>
              <a:ext cx="7085076" cy="46512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20" y="2119883"/>
              <a:ext cx="7060692" cy="44272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8600" y="2285999"/>
              <a:ext cx="6781800" cy="4419600"/>
            </a:xfrm>
            <a:custGeom>
              <a:avLst/>
              <a:gdLst/>
              <a:ahLst/>
              <a:cxnLst/>
              <a:rect l="l" t="t" r="r" b="b"/>
              <a:pathLst>
                <a:path w="6781800" h="4419600">
                  <a:moveTo>
                    <a:pt x="6781800" y="0"/>
                  </a:moveTo>
                  <a:lnTo>
                    <a:pt x="0" y="0"/>
                  </a:lnTo>
                  <a:lnTo>
                    <a:pt x="0" y="4419600"/>
                  </a:lnTo>
                  <a:lnTo>
                    <a:pt x="6781800" y="4419600"/>
                  </a:lnTo>
                  <a:lnTo>
                    <a:pt x="6781800" y="0"/>
                  </a:lnTo>
                  <a:close/>
                </a:path>
              </a:pathLst>
            </a:custGeom>
            <a:solidFill>
              <a:srgbClr val="6BB0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600" y="2285999"/>
              <a:ext cx="6781800" cy="4419600"/>
            </a:xfrm>
            <a:custGeom>
              <a:avLst/>
              <a:gdLst/>
              <a:ahLst/>
              <a:cxnLst/>
              <a:rect l="l" t="t" r="r" b="b"/>
              <a:pathLst>
                <a:path w="6781800" h="4419600">
                  <a:moveTo>
                    <a:pt x="0" y="4419600"/>
                  </a:moveTo>
                  <a:lnTo>
                    <a:pt x="6781800" y="4419600"/>
                  </a:lnTo>
                  <a:lnTo>
                    <a:pt x="6781800" y="0"/>
                  </a:lnTo>
                  <a:lnTo>
                    <a:pt x="0" y="0"/>
                  </a:lnTo>
                  <a:lnTo>
                    <a:pt x="0" y="44196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31800" y="2221509"/>
            <a:ext cx="6539230" cy="411226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5400" algn="just">
              <a:lnSpc>
                <a:spcPct val="100000"/>
              </a:lnSpc>
              <a:spcBef>
                <a:spcPts val="434"/>
              </a:spcBef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mathematical</a:t>
            </a:r>
            <a:r>
              <a:rPr sz="2800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geography</a:t>
            </a:r>
            <a:endParaRPr sz="2800">
              <a:latin typeface="Times New Roman"/>
              <a:cs typeface="Times New Roman"/>
            </a:endParaRPr>
          </a:p>
          <a:p>
            <a:pPr marL="436880" marR="43180" indent="-411480" algn="just">
              <a:lnSpc>
                <a:spcPct val="90000"/>
              </a:lnSpc>
              <a:spcBef>
                <a:spcPts val="670"/>
              </a:spcBef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combines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mathematical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equations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in 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order to develop methods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pin pointing  location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recording degree of latitude  and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longitude.</a:t>
            </a:r>
            <a:endParaRPr sz="2800">
              <a:latin typeface="Times New Roman"/>
              <a:cs typeface="Times New Roman"/>
            </a:endParaRPr>
          </a:p>
          <a:p>
            <a:pPr marL="436880" marR="42545" indent="-411480" algn="just">
              <a:lnSpc>
                <a:spcPct val="89400"/>
              </a:lnSpc>
              <a:spcBef>
                <a:spcPts val="695"/>
              </a:spcBef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introduced techniques to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measure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earth and distances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it using  triangulation. He found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radius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of the  earth to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6339.6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km.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 value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obtained  in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west until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16</a:t>
            </a:r>
            <a:r>
              <a:rPr sz="2775" baseline="25525" dirty="0">
                <a:solidFill>
                  <a:srgbClr val="FFFFFF"/>
                </a:solidFill>
                <a:latin typeface="Times New Roman"/>
                <a:cs typeface="Times New Roman"/>
              </a:rPr>
              <a:t>th</a:t>
            </a:r>
            <a:r>
              <a:rPr sz="2775" spc="300" baseline="255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century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600" y="152400"/>
            <a:ext cx="8686800" cy="1371600"/>
          </a:xfrm>
          <a:custGeom>
            <a:avLst/>
            <a:gdLst/>
            <a:ahLst/>
            <a:cxnLst/>
            <a:rect l="l" t="t" r="r" b="b"/>
            <a:pathLst>
              <a:path w="8686800" h="1371600">
                <a:moveTo>
                  <a:pt x="8686800" y="0"/>
                </a:moveTo>
                <a:lnTo>
                  <a:pt x="0" y="0"/>
                </a:lnTo>
                <a:lnTo>
                  <a:pt x="0" y="1371600"/>
                </a:lnTo>
                <a:lnTo>
                  <a:pt x="8686800" y="1371600"/>
                </a:lnTo>
                <a:lnTo>
                  <a:pt x="8686800" y="0"/>
                </a:lnTo>
                <a:close/>
              </a:path>
            </a:pathLst>
          </a:custGeom>
          <a:solidFill>
            <a:srgbClr val="6BB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686800" cy="1371600"/>
          </a:xfrm>
          <a:prstGeom prst="rect">
            <a:avLst/>
          </a:prstGeom>
          <a:ln w="25400">
            <a:solidFill>
              <a:srgbClr val="4D819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060"/>
              </a:lnSpc>
            </a:pPr>
            <a:r>
              <a:rPr sz="5400" b="0" dirty="0">
                <a:latin typeface="Times New Roman"/>
                <a:cs typeface="Times New Roman"/>
              </a:rPr>
              <a:t>MIDDLE</a:t>
            </a:r>
            <a:r>
              <a:rPr sz="5400" b="0" spc="-320" dirty="0">
                <a:latin typeface="Times New Roman"/>
                <a:cs typeface="Times New Roman"/>
              </a:rPr>
              <a:t> </a:t>
            </a:r>
            <a:r>
              <a:rPr sz="5400" b="0" dirty="0">
                <a:latin typeface="Times New Roman"/>
                <a:cs typeface="Times New Roman"/>
              </a:rPr>
              <a:t>AGES</a:t>
            </a:r>
            <a:endParaRPr sz="54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1544" y="1467611"/>
            <a:ext cx="8964295" cy="928369"/>
            <a:chOff x="161544" y="1467611"/>
            <a:chExt cx="8964295" cy="928369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544" y="1533143"/>
              <a:ext cx="8964168" cy="8625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40279" y="1467611"/>
              <a:ext cx="4806696" cy="8702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600" y="1600263"/>
              <a:ext cx="8686800" cy="58477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28600" y="1600263"/>
            <a:ext cx="8686800" cy="584835"/>
          </a:xfrm>
          <a:prstGeom prst="rect">
            <a:avLst/>
          </a:prstGeom>
          <a:ln w="12700">
            <a:solidFill>
              <a:srgbClr val="478093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3200" dirty="0">
                <a:latin typeface="Book Antiqua"/>
                <a:cs typeface="Book Antiqua"/>
              </a:rPr>
              <a:t>Abu Rayhan</a:t>
            </a:r>
            <a:r>
              <a:rPr sz="3200" spc="-45" dirty="0">
                <a:latin typeface="Book Antiqua"/>
                <a:cs typeface="Book Antiqua"/>
              </a:rPr>
              <a:t> </a:t>
            </a:r>
            <a:r>
              <a:rPr sz="3200" spc="-5" dirty="0">
                <a:latin typeface="Book Antiqua"/>
                <a:cs typeface="Book Antiqua"/>
              </a:rPr>
              <a:t>al-buruni</a:t>
            </a:r>
            <a:endParaRPr sz="3200">
              <a:latin typeface="Book Antiqua"/>
              <a:cs typeface="Book Antiqu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86600" y="2286000"/>
            <a:ext cx="2057399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352" y="1434082"/>
            <a:ext cx="7109459" cy="5424170"/>
            <a:chOff x="149352" y="1434082"/>
            <a:chExt cx="7109459" cy="54241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2" y="1520950"/>
              <a:ext cx="7008876" cy="52562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223" y="1434082"/>
              <a:ext cx="6990588" cy="54239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8600" y="1600199"/>
              <a:ext cx="6705600" cy="4953000"/>
            </a:xfrm>
            <a:custGeom>
              <a:avLst/>
              <a:gdLst/>
              <a:ahLst/>
              <a:cxnLst/>
              <a:rect l="l" t="t" r="r" b="b"/>
              <a:pathLst>
                <a:path w="6705600" h="4953000">
                  <a:moveTo>
                    <a:pt x="6705600" y="0"/>
                  </a:moveTo>
                  <a:lnTo>
                    <a:pt x="0" y="0"/>
                  </a:lnTo>
                  <a:lnTo>
                    <a:pt x="0" y="4953000"/>
                  </a:lnTo>
                  <a:lnTo>
                    <a:pt x="6705600" y="4953000"/>
                  </a:lnTo>
                  <a:lnTo>
                    <a:pt x="6705600" y="0"/>
                  </a:lnTo>
                  <a:close/>
                </a:path>
              </a:pathLst>
            </a:custGeom>
            <a:solidFill>
              <a:srgbClr val="6BB0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600" y="1600199"/>
              <a:ext cx="6705600" cy="4953000"/>
            </a:xfrm>
            <a:custGeom>
              <a:avLst/>
              <a:gdLst/>
              <a:ahLst/>
              <a:cxnLst/>
              <a:rect l="l" t="t" r="r" b="b"/>
              <a:pathLst>
                <a:path w="6705600" h="4953000">
                  <a:moveTo>
                    <a:pt x="0" y="4953000"/>
                  </a:moveTo>
                  <a:lnTo>
                    <a:pt x="6705600" y="4953000"/>
                  </a:lnTo>
                  <a:lnTo>
                    <a:pt x="6705600" y="0"/>
                  </a:lnTo>
                  <a:lnTo>
                    <a:pt x="0" y="0"/>
                  </a:lnTo>
                  <a:lnTo>
                    <a:pt x="0" y="49530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44500" y="1578610"/>
            <a:ext cx="6412230" cy="360997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424180" marR="5080" indent="-411480" algn="just">
              <a:lnSpc>
                <a:spcPct val="90000"/>
              </a:lnSpc>
              <a:spcBef>
                <a:spcPts val="430"/>
              </a:spcBef>
              <a:buClr>
                <a:srgbClr val="F8F8F8"/>
              </a:buClr>
              <a:buSzPct val="64285"/>
              <a:buFont typeface="Wingdings"/>
              <a:buChar char=""/>
              <a:tabLst>
                <a:tab pos="424180" algn="l"/>
              </a:tabLst>
            </a:pPr>
            <a:r>
              <a:rPr sz="2800" spc="-5" dirty="0">
                <a:latin typeface="Times New Roman"/>
                <a:cs typeface="Times New Roman"/>
              </a:rPr>
              <a:t>German philosopher Immanuel Kant  (1724-1804)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placed geography within a  framework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scientific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knowledge.</a:t>
            </a:r>
            <a:endParaRPr sz="2800">
              <a:latin typeface="Times New Roman"/>
              <a:cs typeface="Times New Roman"/>
            </a:endParaRPr>
          </a:p>
          <a:p>
            <a:pPr marL="424180" marR="5080" indent="-411480" algn="just">
              <a:lnSpc>
                <a:spcPct val="90000"/>
              </a:lnSpc>
              <a:spcBef>
                <a:spcPts val="675"/>
              </a:spcBef>
              <a:buClr>
                <a:srgbClr val="F8F8F8"/>
              </a:buClr>
              <a:buSzPct val="64285"/>
              <a:buFont typeface="Wingdings"/>
              <a:buChar char=""/>
              <a:tabLst>
                <a:tab pos="424180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He argued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all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knowledge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can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be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classified logically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physically.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(Logical  classification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organizes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plants/animals  into a systematic framework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species,  based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characteristics, regardless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when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where they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existed.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96383" y="5206441"/>
            <a:ext cx="1760220" cy="83629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411480">
              <a:lnSpc>
                <a:spcPts val="3020"/>
              </a:lnSpc>
              <a:spcBef>
                <a:spcPts val="480"/>
              </a:spcBef>
              <a:tabLst>
                <a:tab pos="146939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identifies  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ether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5206441"/>
            <a:ext cx="4438015" cy="12204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24180" marR="5080" indent="-411480" algn="just">
              <a:lnSpc>
                <a:spcPts val="3020"/>
              </a:lnSpc>
              <a:spcBef>
                <a:spcPts val="480"/>
              </a:spcBef>
              <a:buClr>
                <a:srgbClr val="F8F8F8"/>
              </a:buClr>
              <a:buSzPct val="64285"/>
              <a:buFont typeface="Wingdings"/>
              <a:buChar char=""/>
              <a:tabLst>
                <a:tab pos="42418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Physical classification  plants/animals that occur  particular times and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places.)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686800" cy="1371600"/>
          </a:xfrm>
          <a:prstGeom prst="rect">
            <a:avLst/>
          </a:prstGeom>
          <a:solidFill>
            <a:srgbClr val="6BB0C8"/>
          </a:solidFill>
          <a:ln w="25400">
            <a:solidFill>
              <a:srgbClr val="4D8192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139065">
              <a:lnSpc>
                <a:spcPct val="100000"/>
              </a:lnSpc>
              <a:spcBef>
                <a:spcPts val="600"/>
              </a:spcBef>
            </a:pPr>
            <a:r>
              <a:rPr sz="3600" spc="-5" dirty="0"/>
              <a:t>GEOGRAPHY GROWS </a:t>
            </a:r>
            <a:r>
              <a:rPr sz="3600" dirty="0"/>
              <a:t>AS A</a:t>
            </a:r>
            <a:r>
              <a:rPr sz="3600" spc="-70" dirty="0"/>
              <a:t> </a:t>
            </a:r>
            <a:r>
              <a:rPr sz="3600" dirty="0"/>
              <a:t>SCIENCE</a:t>
            </a:r>
            <a:endParaRPr sz="3600"/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86600" y="1676400"/>
            <a:ext cx="18288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352" y="2156460"/>
            <a:ext cx="8994775" cy="4697095"/>
            <a:chOff x="149352" y="2156460"/>
            <a:chExt cx="8994775" cy="4697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2" y="2206750"/>
              <a:ext cx="8990076" cy="46466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0" y="2156460"/>
              <a:ext cx="8961120" cy="34518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8600" y="2286000"/>
              <a:ext cx="8686800" cy="4343400"/>
            </a:xfrm>
            <a:custGeom>
              <a:avLst/>
              <a:gdLst/>
              <a:ahLst/>
              <a:cxnLst/>
              <a:rect l="l" t="t" r="r" b="b"/>
              <a:pathLst>
                <a:path w="8686800" h="4343400">
                  <a:moveTo>
                    <a:pt x="8686800" y="0"/>
                  </a:moveTo>
                  <a:lnTo>
                    <a:pt x="0" y="0"/>
                  </a:lnTo>
                  <a:lnTo>
                    <a:pt x="0" y="4343400"/>
                  </a:lnTo>
                  <a:lnTo>
                    <a:pt x="8686800" y="43434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A27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600" y="2286000"/>
              <a:ext cx="8686800" cy="4343400"/>
            </a:xfrm>
            <a:custGeom>
              <a:avLst/>
              <a:gdLst/>
              <a:ahLst/>
              <a:cxnLst/>
              <a:rect l="l" t="t" r="r" b="b"/>
              <a:pathLst>
                <a:path w="8686800" h="4343400">
                  <a:moveTo>
                    <a:pt x="0" y="4343400"/>
                  </a:moveTo>
                  <a:lnTo>
                    <a:pt x="8686800" y="4343400"/>
                  </a:lnTo>
                  <a:lnTo>
                    <a:pt x="8686800" y="0"/>
                  </a:lnTo>
                  <a:lnTo>
                    <a:pt x="0" y="0"/>
                  </a:lnTo>
                  <a:lnTo>
                    <a:pt x="0" y="43434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660" y="2410968"/>
              <a:ext cx="489204" cy="3794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7700" y="2215896"/>
              <a:ext cx="2048256" cy="5836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64307" y="2215896"/>
              <a:ext cx="1030223" cy="5836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62884" y="2215896"/>
              <a:ext cx="2036064" cy="5836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68823" y="2215896"/>
              <a:ext cx="594360" cy="5836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87696" y="2215896"/>
              <a:ext cx="1188720" cy="5836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00928" y="2215896"/>
              <a:ext cx="594360" cy="5836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19799" y="2215896"/>
              <a:ext cx="1185672" cy="5836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29983" y="2215896"/>
              <a:ext cx="594359" cy="58369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92695" y="2215896"/>
              <a:ext cx="1050036" cy="5836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11083" y="2215896"/>
              <a:ext cx="1165859" cy="58369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7700" y="2642616"/>
              <a:ext cx="1376172" cy="5836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6776" y="2642616"/>
              <a:ext cx="594360" cy="58369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55648" y="2642616"/>
              <a:ext cx="1188720" cy="58369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68879" y="2642616"/>
              <a:ext cx="594359" cy="58369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87752" y="2642616"/>
              <a:ext cx="1188720" cy="58369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00984" y="2642616"/>
              <a:ext cx="594360" cy="58369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05199" y="2642616"/>
              <a:ext cx="1856231" cy="58369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77384" y="2642616"/>
              <a:ext cx="2470404" cy="583691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444500" y="2307462"/>
            <a:ext cx="8394065" cy="3087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180" marR="6350" indent="-411480" algn="just">
              <a:lnSpc>
                <a:spcPct val="100000"/>
              </a:lnSpc>
              <a:spcBef>
                <a:spcPts val="95"/>
              </a:spcBef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Alexander </a:t>
            </a:r>
            <a:r>
              <a:rPr sz="2800" b="1" dirty="0">
                <a:latin typeface="Times New Roman"/>
                <a:cs typeface="Times New Roman"/>
              </a:rPr>
              <a:t>von </a:t>
            </a:r>
            <a:r>
              <a:rPr sz="2800" b="1" spc="-5" dirty="0">
                <a:latin typeface="Times New Roman"/>
                <a:cs typeface="Times New Roman"/>
              </a:rPr>
              <a:t>Humboldt </a:t>
            </a:r>
            <a:r>
              <a:rPr sz="2800" b="1" dirty="0">
                <a:latin typeface="Times New Roman"/>
                <a:cs typeface="Times New Roman"/>
              </a:rPr>
              <a:t>(1769-1859) and </a:t>
            </a:r>
            <a:r>
              <a:rPr sz="2800" b="1" spc="-5" dirty="0">
                <a:latin typeface="Times New Roman"/>
                <a:cs typeface="Times New Roman"/>
              </a:rPr>
              <a:t>Carl  Ritter </a:t>
            </a:r>
            <a:r>
              <a:rPr sz="2800" b="1" dirty="0">
                <a:latin typeface="Times New Roman"/>
                <a:cs typeface="Times New Roman"/>
              </a:rPr>
              <a:t>(1779-1859) </a:t>
            </a:r>
            <a:r>
              <a:rPr sz="2800" b="1" spc="-5" dirty="0">
                <a:latin typeface="Times New Roman"/>
                <a:cs typeface="Times New Roman"/>
              </a:rPr>
              <a:t>(German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geographers)</a:t>
            </a:r>
            <a:endParaRPr sz="2800">
              <a:latin typeface="Times New Roman"/>
              <a:cs typeface="Times New Roman"/>
            </a:endParaRPr>
          </a:p>
          <a:p>
            <a:pPr marL="424180" marR="5080" indent="-411480" algn="just">
              <a:lnSpc>
                <a:spcPct val="99400"/>
              </a:lnSpc>
              <a:spcBef>
                <a:spcPts val="690"/>
              </a:spcBef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theory that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human’s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physical, mental and moral  habits are directly due to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influence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their natural  environment. They concentrated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how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physical  environment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caused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social development,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approach  called environmental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determinism.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28600" y="152400"/>
            <a:ext cx="8686800" cy="1371600"/>
          </a:xfrm>
          <a:custGeom>
            <a:avLst/>
            <a:gdLst/>
            <a:ahLst/>
            <a:cxnLst/>
            <a:rect l="l" t="t" r="r" b="b"/>
            <a:pathLst>
              <a:path w="8686800" h="1371600">
                <a:moveTo>
                  <a:pt x="8686800" y="0"/>
                </a:moveTo>
                <a:lnTo>
                  <a:pt x="0" y="0"/>
                </a:lnTo>
                <a:lnTo>
                  <a:pt x="0" y="1371600"/>
                </a:lnTo>
                <a:lnTo>
                  <a:pt x="8686800" y="1371600"/>
                </a:lnTo>
                <a:lnTo>
                  <a:pt x="8686800" y="0"/>
                </a:lnTo>
                <a:close/>
              </a:path>
            </a:pathLst>
          </a:custGeom>
          <a:solidFill>
            <a:srgbClr val="A279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686800" cy="1371600"/>
          </a:xfrm>
          <a:prstGeom prst="rect">
            <a:avLst/>
          </a:prstGeom>
          <a:ln w="25400">
            <a:solidFill>
              <a:srgbClr val="775688"/>
            </a:solidFill>
          </a:ln>
        </p:spPr>
        <p:txBody>
          <a:bodyPr vert="horz" wrap="square" lIns="0" tIns="335280" rIns="0" bIns="0" rtlCol="0">
            <a:spAutoFit/>
          </a:bodyPr>
          <a:lstStyle/>
          <a:p>
            <a:pPr marL="247015">
              <a:lnSpc>
                <a:spcPct val="100000"/>
              </a:lnSpc>
              <a:spcBef>
                <a:spcPts val="2640"/>
              </a:spcBef>
            </a:pPr>
            <a:r>
              <a:rPr sz="5400" dirty="0"/>
              <a:t>TWO </a:t>
            </a:r>
            <a:r>
              <a:rPr sz="5400" spc="-5" dirty="0"/>
              <a:t>OPPOSING</a:t>
            </a:r>
            <a:r>
              <a:rPr sz="5400" spc="-40" dirty="0"/>
              <a:t> </a:t>
            </a:r>
            <a:r>
              <a:rPr sz="5400" dirty="0"/>
              <a:t>VIEWS</a:t>
            </a:r>
            <a:endParaRPr sz="5400"/>
          </a:p>
        </p:txBody>
      </p:sp>
      <p:grpSp>
        <p:nvGrpSpPr>
          <p:cNvPr id="29" name="object 29"/>
          <p:cNvGrpSpPr/>
          <p:nvPr/>
        </p:nvGrpSpPr>
        <p:grpSpPr>
          <a:xfrm>
            <a:off x="161544" y="1467611"/>
            <a:ext cx="8964295" cy="928369"/>
            <a:chOff x="161544" y="1467611"/>
            <a:chExt cx="8964295" cy="928369"/>
          </a:xfrm>
        </p:grpSpPr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1544" y="1533143"/>
              <a:ext cx="8964168" cy="86258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85544" y="1467611"/>
              <a:ext cx="5916167" cy="87020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8600" y="1600263"/>
              <a:ext cx="8686800" cy="584771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228600" y="1600263"/>
            <a:ext cx="8686800" cy="584835"/>
          </a:xfrm>
          <a:prstGeom prst="rect">
            <a:avLst/>
          </a:prstGeom>
          <a:ln w="12700">
            <a:solidFill>
              <a:srgbClr val="478093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3200" dirty="0">
                <a:latin typeface="Book Antiqua"/>
                <a:cs typeface="Book Antiqua"/>
              </a:rPr>
              <a:t>Environmental Determinism</a:t>
            </a:r>
            <a:endParaRPr sz="32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352" y="2156460"/>
            <a:ext cx="8994775" cy="4697095"/>
            <a:chOff x="149352" y="2156460"/>
            <a:chExt cx="8994775" cy="4697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2" y="2206750"/>
              <a:ext cx="8990076" cy="46466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747" y="2156460"/>
              <a:ext cx="8874252" cy="38785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8600" y="2286000"/>
              <a:ext cx="8686800" cy="4343400"/>
            </a:xfrm>
            <a:custGeom>
              <a:avLst/>
              <a:gdLst/>
              <a:ahLst/>
              <a:cxnLst/>
              <a:rect l="l" t="t" r="r" b="b"/>
              <a:pathLst>
                <a:path w="8686800" h="4343400">
                  <a:moveTo>
                    <a:pt x="8686800" y="0"/>
                  </a:moveTo>
                  <a:lnTo>
                    <a:pt x="0" y="0"/>
                  </a:lnTo>
                  <a:lnTo>
                    <a:pt x="0" y="4343400"/>
                  </a:lnTo>
                  <a:lnTo>
                    <a:pt x="8686800" y="43434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A27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600" y="2286000"/>
              <a:ext cx="8686800" cy="4343400"/>
            </a:xfrm>
            <a:custGeom>
              <a:avLst/>
              <a:gdLst/>
              <a:ahLst/>
              <a:cxnLst/>
              <a:rect l="l" t="t" r="r" b="b"/>
              <a:pathLst>
                <a:path w="8686800" h="4343400">
                  <a:moveTo>
                    <a:pt x="0" y="4343400"/>
                  </a:moveTo>
                  <a:lnTo>
                    <a:pt x="8686800" y="4343400"/>
                  </a:lnTo>
                  <a:lnTo>
                    <a:pt x="8686800" y="0"/>
                  </a:lnTo>
                  <a:lnTo>
                    <a:pt x="0" y="0"/>
                  </a:lnTo>
                  <a:lnTo>
                    <a:pt x="0" y="43434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660" y="2410968"/>
              <a:ext cx="489204" cy="3794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7700" y="2215896"/>
              <a:ext cx="1780032" cy="5836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40635" y="2215896"/>
              <a:ext cx="1380743" cy="5836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34284" y="2215896"/>
              <a:ext cx="594359" cy="5836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53156" y="2215896"/>
              <a:ext cx="1188720" cy="5836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66387" y="2215896"/>
              <a:ext cx="594360" cy="5836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85260" y="2215896"/>
              <a:ext cx="1187196" cy="5836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96967" y="2215896"/>
              <a:ext cx="594360" cy="5836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04231" y="2215896"/>
              <a:ext cx="989076" cy="58369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06211" y="2215896"/>
              <a:ext cx="891539" cy="5836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09131" y="2215896"/>
              <a:ext cx="1874519" cy="58369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96556" y="2215896"/>
              <a:ext cx="1580388" cy="5836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7700" y="2642616"/>
              <a:ext cx="1225296" cy="58369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83435" y="2642616"/>
              <a:ext cx="1818132" cy="58369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12007" y="2642616"/>
              <a:ext cx="592835" cy="58369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29356" y="2642616"/>
              <a:ext cx="1187195" cy="58369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41063" y="2642616"/>
              <a:ext cx="594360" cy="58369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59936" y="2642616"/>
              <a:ext cx="1187196" cy="58369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71643" y="2642616"/>
              <a:ext cx="594360" cy="58369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660" y="4203192"/>
              <a:ext cx="489204" cy="37947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7700" y="4008120"/>
              <a:ext cx="1859280" cy="58369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157984" y="4008120"/>
              <a:ext cx="2095499" cy="58369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04487" y="4008120"/>
              <a:ext cx="594360" cy="58369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023360" y="4008120"/>
              <a:ext cx="1188719" cy="58369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36592" y="4008120"/>
              <a:ext cx="594360" cy="58369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55463" y="4008120"/>
              <a:ext cx="1187196" cy="58369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67172" y="4008120"/>
              <a:ext cx="594360" cy="583692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444500" y="2307462"/>
            <a:ext cx="8394065" cy="3524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180" marR="5080" indent="-411480" algn="just">
              <a:lnSpc>
                <a:spcPct val="100000"/>
              </a:lnSpc>
              <a:spcBef>
                <a:spcPts val="95"/>
              </a:spcBef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Freidrich Ratzel </a:t>
            </a:r>
            <a:r>
              <a:rPr sz="2800" dirty="0">
                <a:latin typeface="Times New Roman"/>
                <a:cs typeface="Times New Roman"/>
              </a:rPr>
              <a:t>(1844-1904)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his </a:t>
            </a:r>
            <a:r>
              <a:rPr sz="2800" spc="-5" dirty="0">
                <a:latin typeface="Times New Roman"/>
                <a:cs typeface="Times New Roman"/>
              </a:rPr>
              <a:t>American </a:t>
            </a:r>
            <a:r>
              <a:rPr sz="2800" spc="-15" dirty="0">
                <a:latin typeface="Times New Roman"/>
                <a:cs typeface="Times New Roman"/>
              </a:rPr>
              <a:t>student,  </a:t>
            </a:r>
            <a:r>
              <a:rPr sz="2800" spc="-5" dirty="0">
                <a:latin typeface="Times New Roman"/>
                <a:cs typeface="Times New Roman"/>
              </a:rPr>
              <a:t>Ellen Churchill (1863-1932)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claimed that geography  was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study of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influences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natural environment  on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people.</a:t>
            </a:r>
            <a:endParaRPr sz="2800">
              <a:latin typeface="Times New Roman"/>
              <a:cs typeface="Times New Roman"/>
            </a:endParaRPr>
          </a:p>
          <a:p>
            <a:pPr marL="424180" marR="7620" indent="-411480" algn="just">
              <a:lnSpc>
                <a:spcPct val="100000"/>
              </a:lnSpc>
              <a:spcBef>
                <a:spcPts val="675"/>
              </a:spcBef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Ellsworth Huntington </a:t>
            </a:r>
            <a:r>
              <a:rPr sz="2800" dirty="0">
                <a:latin typeface="Times New Roman"/>
                <a:cs typeface="Times New Roman"/>
              </a:rPr>
              <a:t>(1876-1947)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argued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climate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was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major determinant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civilization (temperate  climate 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northwestern Europe produced greater  human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efficiency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better health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conditions).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28600" y="152400"/>
            <a:ext cx="8686800" cy="1371600"/>
          </a:xfrm>
          <a:custGeom>
            <a:avLst/>
            <a:gdLst/>
            <a:ahLst/>
            <a:cxnLst/>
            <a:rect l="l" t="t" r="r" b="b"/>
            <a:pathLst>
              <a:path w="8686800" h="1371600">
                <a:moveTo>
                  <a:pt x="8686800" y="0"/>
                </a:moveTo>
                <a:lnTo>
                  <a:pt x="0" y="0"/>
                </a:lnTo>
                <a:lnTo>
                  <a:pt x="0" y="1371600"/>
                </a:lnTo>
                <a:lnTo>
                  <a:pt x="8686800" y="1371600"/>
                </a:lnTo>
                <a:lnTo>
                  <a:pt x="8686800" y="0"/>
                </a:lnTo>
                <a:close/>
              </a:path>
            </a:pathLst>
          </a:custGeom>
          <a:solidFill>
            <a:srgbClr val="A279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686800" cy="1371600"/>
          </a:xfrm>
          <a:prstGeom prst="rect">
            <a:avLst/>
          </a:prstGeom>
          <a:ln w="25400">
            <a:solidFill>
              <a:srgbClr val="775688"/>
            </a:solidFill>
          </a:ln>
        </p:spPr>
        <p:txBody>
          <a:bodyPr vert="horz" wrap="square" lIns="0" tIns="335280" rIns="0" bIns="0" rtlCol="0">
            <a:spAutoFit/>
          </a:bodyPr>
          <a:lstStyle/>
          <a:p>
            <a:pPr marL="247015">
              <a:lnSpc>
                <a:spcPct val="100000"/>
              </a:lnSpc>
              <a:spcBef>
                <a:spcPts val="2640"/>
              </a:spcBef>
            </a:pPr>
            <a:r>
              <a:rPr sz="5400" dirty="0"/>
              <a:t>TWO </a:t>
            </a:r>
            <a:r>
              <a:rPr sz="5400" spc="-5" dirty="0"/>
              <a:t>OPPOSING</a:t>
            </a:r>
            <a:r>
              <a:rPr sz="5400" spc="-40" dirty="0"/>
              <a:t> </a:t>
            </a:r>
            <a:r>
              <a:rPr sz="5400" dirty="0"/>
              <a:t>VIEWS</a:t>
            </a:r>
            <a:endParaRPr sz="5400"/>
          </a:p>
        </p:txBody>
      </p:sp>
      <p:grpSp>
        <p:nvGrpSpPr>
          <p:cNvPr id="37" name="object 37"/>
          <p:cNvGrpSpPr/>
          <p:nvPr/>
        </p:nvGrpSpPr>
        <p:grpSpPr>
          <a:xfrm>
            <a:off x="161544" y="1467611"/>
            <a:ext cx="8964295" cy="928369"/>
            <a:chOff x="161544" y="1467611"/>
            <a:chExt cx="8964295" cy="928369"/>
          </a:xfrm>
        </p:grpSpPr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1544" y="1533143"/>
              <a:ext cx="8964168" cy="86258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85544" y="1467611"/>
              <a:ext cx="5916167" cy="87020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28600" y="1600263"/>
              <a:ext cx="8686800" cy="584771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228600" y="1600263"/>
            <a:ext cx="8686800" cy="584835"/>
          </a:xfrm>
          <a:prstGeom prst="rect">
            <a:avLst/>
          </a:prstGeom>
          <a:ln w="12700">
            <a:solidFill>
              <a:srgbClr val="478093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3200" dirty="0">
                <a:latin typeface="Book Antiqua"/>
                <a:cs typeface="Book Antiqua"/>
              </a:rPr>
              <a:t>Environmental Determinism</a:t>
            </a:r>
            <a:endParaRPr sz="32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352" y="2164078"/>
            <a:ext cx="8994775" cy="4693920"/>
            <a:chOff x="149352" y="2164078"/>
            <a:chExt cx="8994775" cy="46939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2" y="2206750"/>
              <a:ext cx="8990076" cy="46512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20" y="2164078"/>
              <a:ext cx="8869680" cy="46268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8600" y="2286000"/>
              <a:ext cx="8686800" cy="4419600"/>
            </a:xfrm>
            <a:custGeom>
              <a:avLst/>
              <a:gdLst/>
              <a:ahLst/>
              <a:cxnLst/>
              <a:rect l="l" t="t" r="r" b="b"/>
              <a:pathLst>
                <a:path w="8686800" h="4419600">
                  <a:moveTo>
                    <a:pt x="8686800" y="0"/>
                  </a:moveTo>
                  <a:lnTo>
                    <a:pt x="0" y="0"/>
                  </a:lnTo>
                  <a:lnTo>
                    <a:pt x="0" y="4419600"/>
                  </a:lnTo>
                  <a:lnTo>
                    <a:pt x="8686800" y="44196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A27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600" y="2286000"/>
              <a:ext cx="8686800" cy="4419600"/>
            </a:xfrm>
            <a:custGeom>
              <a:avLst/>
              <a:gdLst/>
              <a:ahLst/>
              <a:cxnLst/>
              <a:rect l="l" t="t" r="r" b="b"/>
              <a:pathLst>
                <a:path w="8686800" h="4419600">
                  <a:moveTo>
                    <a:pt x="0" y="4419600"/>
                  </a:moveTo>
                  <a:lnTo>
                    <a:pt x="8686800" y="4419600"/>
                  </a:lnTo>
                  <a:lnTo>
                    <a:pt x="8686800" y="0"/>
                  </a:lnTo>
                  <a:lnTo>
                    <a:pt x="0" y="0"/>
                  </a:lnTo>
                  <a:lnTo>
                    <a:pt x="0" y="44196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44500" y="2207793"/>
            <a:ext cx="8392795" cy="344042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423545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Environment control human action and</a:t>
            </a:r>
            <a:r>
              <a:rPr sz="2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activities</a:t>
            </a:r>
            <a:endParaRPr sz="2800">
              <a:latin typeface="Book Antiqua"/>
              <a:cs typeface="Book Antiqua"/>
            </a:endParaRPr>
          </a:p>
          <a:p>
            <a:pPr marL="424180" marR="5080" indent="-411480">
              <a:lnSpc>
                <a:spcPct val="100000"/>
              </a:lnSpc>
              <a:spcBef>
                <a:spcPts val="675"/>
              </a:spcBef>
              <a:tabLst>
                <a:tab pos="423545" algn="l"/>
                <a:tab pos="2082164" algn="l"/>
                <a:tab pos="3020060" algn="l"/>
                <a:tab pos="4362450" algn="l"/>
                <a:tab pos="6394450" algn="l"/>
                <a:tab pos="7244715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Hu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m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an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are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badl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y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depe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ded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n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n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tur</a:t>
            </a:r>
            <a:r>
              <a:rPr sz="2800" spc="-20" dirty="0">
                <a:solidFill>
                  <a:srgbClr val="FFFFFF"/>
                </a:solidFill>
                <a:latin typeface="Book Antiqua"/>
                <a:cs typeface="Book Antiqua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l  environment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423545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Human were live due to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environmental</a:t>
            </a:r>
            <a:r>
              <a:rPr sz="2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force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423545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Human were</a:t>
            </a:r>
            <a:r>
              <a:rPr sz="28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naturalized</a:t>
            </a:r>
            <a:endParaRPr sz="2800">
              <a:latin typeface="Book Antiqua"/>
              <a:cs typeface="Book Antiqua"/>
            </a:endParaRPr>
          </a:p>
          <a:p>
            <a:pPr marL="424180" marR="6350" indent="-411480">
              <a:lnSpc>
                <a:spcPct val="100000"/>
              </a:lnSpc>
              <a:spcBef>
                <a:spcPts val="670"/>
              </a:spcBef>
              <a:tabLst>
                <a:tab pos="423545" algn="l"/>
                <a:tab pos="1849120" algn="l"/>
                <a:tab pos="3385820" algn="l"/>
                <a:tab pos="4903470" algn="l"/>
                <a:tab pos="6319520" algn="l"/>
                <a:tab pos="7983855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Hu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m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an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att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i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tude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,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decision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m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ki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g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	</a:t>
            </a:r>
            <a:r>
              <a:rPr sz="2800" spc="-15" dirty="0">
                <a:solidFill>
                  <a:srgbClr val="FFFFFF"/>
                </a:solidFill>
                <a:latin typeface="Book Antiqua"/>
                <a:cs typeface="Book Antiqua"/>
              </a:rPr>
              <a:t>i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n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f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luen</a:t>
            </a:r>
            <a:r>
              <a:rPr sz="2800" spc="-20" dirty="0">
                <a:solidFill>
                  <a:srgbClr val="FFFFFF"/>
                </a:solidFill>
                <a:latin typeface="Book Antiqua"/>
                <a:cs typeface="Book Antiqua"/>
              </a:rPr>
              <a:t>c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e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by  environment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600" y="152400"/>
            <a:ext cx="8686800" cy="1371600"/>
          </a:xfrm>
          <a:custGeom>
            <a:avLst/>
            <a:gdLst/>
            <a:ahLst/>
            <a:cxnLst/>
            <a:rect l="l" t="t" r="r" b="b"/>
            <a:pathLst>
              <a:path w="8686800" h="1371600">
                <a:moveTo>
                  <a:pt x="8686800" y="0"/>
                </a:moveTo>
                <a:lnTo>
                  <a:pt x="0" y="0"/>
                </a:lnTo>
                <a:lnTo>
                  <a:pt x="0" y="1371600"/>
                </a:lnTo>
                <a:lnTo>
                  <a:pt x="8686800" y="1371600"/>
                </a:lnTo>
                <a:lnTo>
                  <a:pt x="8686800" y="0"/>
                </a:lnTo>
                <a:close/>
              </a:path>
            </a:pathLst>
          </a:custGeom>
          <a:solidFill>
            <a:srgbClr val="A279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686800" cy="1371600"/>
          </a:xfrm>
          <a:prstGeom prst="rect">
            <a:avLst/>
          </a:prstGeom>
          <a:ln w="25400">
            <a:solidFill>
              <a:srgbClr val="775688"/>
            </a:solidFill>
          </a:ln>
        </p:spPr>
        <p:txBody>
          <a:bodyPr vert="horz" wrap="square" lIns="0" tIns="335280" rIns="0" bIns="0" rtlCol="0">
            <a:spAutoFit/>
          </a:bodyPr>
          <a:lstStyle/>
          <a:p>
            <a:pPr marL="247015">
              <a:lnSpc>
                <a:spcPct val="100000"/>
              </a:lnSpc>
              <a:spcBef>
                <a:spcPts val="2640"/>
              </a:spcBef>
            </a:pPr>
            <a:r>
              <a:rPr sz="5400" dirty="0"/>
              <a:t>TWO </a:t>
            </a:r>
            <a:r>
              <a:rPr sz="5400" spc="-5" dirty="0"/>
              <a:t>OPPOSING</a:t>
            </a:r>
            <a:r>
              <a:rPr sz="5400" spc="-40" dirty="0"/>
              <a:t> </a:t>
            </a:r>
            <a:r>
              <a:rPr sz="5400" dirty="0"/>
              <a:t>VIEWS</a:t>
            </a:r>
            <a:endParaRPr sz="5400"/>
          </a:p>
        </p:txBody>
      </p:sp>
      <p:grpSp>
        <p:nvGrpSpPr>
          <p:cNvPr id="10" name="object 10"/>
          <p:cNvGrpSpPr/>
          <p:nvPr/>
        </p:nvGrpSpPr>
        <p:grpSpPr>
          <a:xfrm>
            <a:off x="76200" y="1467611"/>
            <a:ext cx="9067800" cy="928369"/>
            <a:chOff x="76200" y="1467611"/>
            <a:chExt cx="9067800" cy="928369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543" y="1533143"/>
              <a:ext cx="8964168" cy="8625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00" y="1467611"/>
              <a:ext cx="9067800" cy="8702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600" y="1600263"/>
              <a:ext cx="8686800" cy="58477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28600" y="1600263"/>
            <a:ext cx="8686800" cy="584835"/>
          </a:xfrm>
          <a:prstGeom prst="rect">
            <a:avLst/>
          </a:prstGeom>
          <a:ln w="12700">
            <a:solidFill>
              <a:srgbClr val="478093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160"/>
              </a:spcBef>
            </a:pPr>
            <a:r>
              <a:rPr sz="3200" dirty="0">
                <a:latin typeface="Book Antiqua"/>
                <a:cs typeface="Book Antiqua"/>
              </a:rPr>
              <a:t>Characteristics of Environmental</a:t>
            </a:r>
            <a:r>
              <a:rPr sz="3200" spc="-5" dirty="0">
                <a:latin typeface="Book Antiqua"/>
                <a:cs typeface="Book Antiqua"/>
              </a:rPr>
              <a:t> </a:t>
            </a:r>
            <a:r>
              <a:rPr sz="3200" dirty="0">
                <a:latin typeface="Book Antiqua"/>
                <a:cs typeface="Book Antiqua"/>
              </a:rPr>
              <a:t>Determinism</a:t>
            </a:r>
            <a:endParaRPr sz="32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352" y="2162554"/>
            <a:ext cx="8994775" cy="4714875"/>
            <a:chOff x="149352" y="2162554"/>
            <a:chExt cx="8994775" cy="47148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2" y="2206750"/>
              <a:ext cx="8990076" cy="46512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20" y="2162554"/>
              <a:ext cx="8869680" cy="46954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8600" y="2285999"/>
              <a:ext cx="8686800" cy="4572000"/>
            </a:xfrm>
            <a:custGeom>
              <a:avLst/>
              <a:gdLst/>
              <a:ahLst/>
              <a:cxnLst/>
              <a:rect l="l" t="t" r="r" b="b"/>
              <a:pathLst>
                <a:path w="8686800" h="4572000">
                  <a:moveTo>
                    <a:pt x="8686800" y="0"/>
                  </a:moveTo>
                  <a:lnTo>
                    <a:pt x="0" y="0"/>
                  </a:lnTo>
                  <a:lnTo>
                    <a:pt x="0" y="4572000"/>
                  </a:lnTo>
                  <a:lnTo>
                    <a:pt x="8686800" y="45720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A27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600" y="2285999"/>
              <a:ext cx="8686800" cy="4572000"/>
            </a:xfrm>
            <a:custGeom>
              <a:avLst/>
              <a:gdLst/>
              <a:ahLst/>
              <a:cxnLst/>
              <a:rect l="l" t="t" r="r" b="b"/>
              <a:pathLst>
                <a:path w="8686800" h="4572000">
                  <a:moveTo>
                    <a:pt x="0" y="4572000"/>
                  </a:moveTo>
                  <a:lnTo>
                    <a:pt x="8686800" y="4572000"/>
                  </a:lnTo>
                  <a:lnTo>
                    <a:pt x="8686800" y="0"/>
                  </a:lnTo>
                  <a:lnTo>
                    <a:pt x="0" y="0"/>
                  </a:lnTo>
                  <a:lnTo>
                    <a:pt x="0" y="45720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44500" y="2307462"/>
            <a:ext cx="8393430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180" marR="5080" indent="-411480" algn="just">
              <a:lnSpc>
                <a:spcPct val="100000"/>
              </a:lnSpc>
              <a:spcBef>
                <a:spcPts val="95"/>
              </a:spcBef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geographic approach that emphasizes human-  environment relationships is now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known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cultural 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ecology. </a:t>
            </a:r>
            <a:r>
              <a:rPr sz="2800" spc="-10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explain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relationship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between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human  activities and the physical environment, modern  geographers reject environmental determinism in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favor  of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possibilism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physical environment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limit  some human actions,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but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people have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ability to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adjust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to their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environment)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600" y="152400"/>
            <a:ext cx="8686800" cy="1371600"/>
          </a:xfrm>
          <a:custGeom>
            <a:avLst/>
            <a:gdLst/>
            <a:ahLst/>
            <a:cxnLst/>
            <a:rect l="l" t="t" r="r" b="b"/>
            <a:pathLst>
              <a:path w="8686800" h="1371600">
                <a:moveTo>
                  <a:pt x="8686800" y="0"/>
                </a:moveTo>
                <a:lnTo>
                  <a:pt x="0" y="0"/>
                </a:lnTo>
                <a:lnTo>
                  <a:pt x="0" y="1371600"/>
                </a:lnTo>
                <a:lnTo>
                  <a:pt x="8686800" y="1371600"/>
                </a:lnTo>
                <a:lnTo>
                  <a:pt x="8686800" y="0"/>
                </a:lnTo>
                <a:close/>
              </a:path>
            </a:pathLst>
          </a:custGeom>
          <a:solidFill>
            <a:srgbClr val="A279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686800" cy="1371600"/>
          </a:xfrm>
          <a:prstGeom prst="rect">
            <a:avLst/>
          </a:prstGeom>
          <a:ln w="25400">
            <a:solidFill>
              <a:srgbClr val="775688"/>
            </a:solidFill>
          </a:ln>
        </p:spPr>
        <p:txBody>
          <a:bodyPr vert="horz" wrap="square" lIns="0" tIns="335280" rIns="0" bIns="0" rtlCol="0">
            <a:spAutoFit/>
          </a:bodyPr>
          <a:lstStyle/>
          <a:p>
            <a:pPr marL="247015">
              <a:lnSpc>
                <a:spcPct val="100000"/>
              </a:lnSpc>
              <a:spcBef>
                <a:spcPts val="2640"/>
              </a:spcBef>
            </a:pPr>
            <a:r>
              <a:rPr sz="5400" dirty="0"/>
              <a:t>TWO </a:t>
            </a:r>
            <a:r>
              <a:rPr sz="5400" spc="-5" dirty="0"/>
              <a:t>OPPOSING</a:t>
            </a:r>
            <a:r>
              <a:rPr sz="5400" spc="-40" dirty="0"/>
              <a:t> </a:t>
            </a:r>
            <a:r>
              <a:rPr sz="5400" dirty="0"/>
              <a:t>VIEWS</a:t>
            </a:r>
            <a:endParaRPr sz="5400"/>
          </a:p>
        </p:txBody>
      </p:sp>
      <p:grpSp>
        <p:nvGrpSpPr>
          <p:cNvPr id="10" name="object 10"/>
          <p:cNvGrpSpPr/>
          <p:nvPr/>
        </p:nvGrpSpPr>
        <p:grpSpPr>
          <a:xfrm>
            <a:off x="161544" y="1467611"/>
            <a:ext cx="8964295" cy="928369"/>
            <a:chOff x="161544" y="1467611"/>
            <a:chExt cx="8964295" cy="928369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544" y="1533143"/>
              <a:ext cx="8964168" cy="8625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44595" y="1467611"/>
              <a:ext cx="2798063" cy="8702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600" y="1600263"/>
              <a:ext cx="8686800" cy="58477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28600" y="1600263"/>
            <a:ext cx="8686800" cy="584835"/>
          </a:xfrm>
          <a:prstGeom prst="rect">
            <a:avLst/>
          </a:prstGeom>
          <a:ln w="12700">
            <a:solidFill>
              <a:srgbClr val="478093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3200" dirty="0">
                <a:latin typeface="Book Antiqua"/>
                <a:cs typeface="Book Antiqua"/>
              </a:rPr>
              <a:t>Possibilism</a:t>
            </a:r>
            <a:endParaRPr sz="32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352" y="152400"/>
            <a:ext cx="8994775" cy="6701155"/>
            <a:chOff x="149352" y="152400"/>
            <a:chExt cx="8994775" cy="67011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2" y="2130550"/>
              <a:ext cx="8990076" cy="47228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20" y="2087879"/>
              <a:ext cx="8869680" cy="36027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8600" y="2209800"/>
              <a:ext cx="8686800" cy="4419600"/>
            </a:xfrm>
            <a:custGeom>
              <a:avLst/>
              <a:gdLst/>
              <a:ahLst/>
              <a:cxnLst/>
              <a:rect l="l" t="t" r="r" b="b"/>
              <a:pathLst>
                <a:path w="8686800" h="4419600">
                  <a:moveTo>
                    <a:pt x="8686800" y="0"/>
                  </a:moveTo>
                  <a:lnTo>
                    <a:pt x="0" y="0"/>
                  </a:lnTo>
                  <a:lnTo>
                    <a:pt x="0" y="4419600"/>
                  </a:lnTo>
                  <a:lnTo>
                    <a:pt x="8686800" y="44196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A27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600" y="2209800"/>
              <a:ext cx="8686800" cy="4419600"/>
            </a:xfrm>
            <a:custGeom>
              <a:avLst/>
              <a:gdLst/>
              <a:ahLst/>
              <a:cxnLst/>
              <a:rect l="l" t="t" r="r" b="b"/>
              <a:pathLst>
                <a:path w="8686800" h="4419600">
                  <a:moveTo>
                    <a:pt x="0" y="4419600"/>
                  </a:moveTo>
                  <a:lnTo>
                    <a:pt x="8686800" y="4419600"/>
                  </a:lnTo>
                  <a:lnTo>
                    <a:pt x="8686800" y="0"/>
                  </a:lnTo>
                  <a:lnTo>
                    <a:pt x="0" y="0"/>
                  </a:lnTo>
                  <a:lnTo>
                    <a:pt x="0" y="44196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8600" y="152400"/>
              <a:ext cx="8686800" cy="1371600"/>
            </a:xfrm>
            <a:custGeom>
              <a:avLst/>
              <a:gdLst/>
              <a:ahLst/>
              <a:cxnLst/>
              <a:rect l="l" t="t" r="r" b="b"/>
              <a:pathLst>
                <a:path w="8686800" h="1371600">
                  <a:moveTo>
                    <a:pt x="8686800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8686800" y="13716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A27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686800" cy="1371600"/>
          </a:xfrm>
          <a:prstGeom prst="rect">
            <a:avLst/>
          </a:prstGeom>
          <a:ln w="25400">
            <a:solidFill>
              <a:srgbClr val="775688"/>
            </a:solidFill>
          </a:ln>
        </p:spPr>
        <p:txBody>
          <a:bodyPr vert="horz" wrap="square" lIns="0" tIns="335280" rIns="0" bIns="0" rtlCol="0">
            <a:spAutoFit/>
          </a:bodyPr>
          <a:lstStyle/>
          <a:p>
            <a:pPr marL="247015">
              <a:lnSpc>
                <a:spcPct val="100000"/>
              </a:lnSpc>
              <a:spcBef>
                <a:spcPts val="2640"/>
              </a:spcBef>
            </a:pPr>
            <a:r>
              <a:rPr sz="5400" dirty="0"/>
              <a:t>TWO </a:t>
            </a:r>
            <a:r>
              <a:rPr sz="5400" spc="-5" dirty="0"/>
              <a:t>OPPOSING</a:t>
            </a:r>
            <a:r>
              <a:rPr sz="5400" spc="-40" dirty="0"/>
              <a:t> </a:t>
            </a:r>
            <a:r>
              <a:rPr sz="5400" dirty="0"/>
              <a:t>VIEWS</a:t>
            </a:r>
            <a:endParaRPr sz="5400"/>
          </a:p>
        </p:txBody>
      </p:sp>
      <p:grpSp>
        <p:nvGrpSpPr>
          <p:cNvPr id="9" name="object 9"/>
          <p:cNvGrpSpPr/>
          <p:nvPr/>
        </p:nvGrpSpPr>
        <p:grpSpPr>
          <a:xfrm>
            <a:off x="161544" y="1467611"/>
            <a:ext cx="8964295" cy="928369"/>
            <a:chOff x="161544" y="1467611"/>
            <a:chExt cx="8964295" cy="928369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544" y="1533143"/>
              <a:ext cx="8964168" cy="8625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35252" y="1467611"/>
              <a:ext cx="6018276" cy="8702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600" y="1600263"/>
              <a:ext cx="8686800" cy="58477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8600" y="1600263"/>
              <a:ext cx="8686800" cy="584835"/>
            </a:xfrm>
            <a:custGeom>
              <a:avLst/>
              <a:gdLst/>
              <a:ahLst/>
              <a:cxnLst/>
              <a:rect l="l" t="t" r="r" b="b"/>
              <a:pathLst>
                <a:path w="8686800" h="584835">
                  <a:moveTo>
                    <a:pt x="0" y="584771"/>
                  </a:moveTo>
                  <a:lnTo>
                    <a:pt x="8686800" y="584771"/>
                  </a:lnTo>
                  <a:lnTo>
                    <a:pt x="8686800" y="0"/>
                  </a:lnTo>
                  <a:lnTo>
                    <a:pt x="0" y="0"/>
                  </a:lnTo>
                  <a:lnTo>
                    <a:pt x="0" y="584771"/>
                  </a:lnTo>
                  <a:close/>
                </a:path>
              </a:pathLst>
            </a:custGeom>
            <a:ln w="12700">
              <a:solidFill>
                <a:srgbClr val="4780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44500" y="1468585"/>
            <a:ext cx="8392795" cy="3078480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494790">
              <a:lnSpc>
                <a:spcPct val="100000"/>
              </a:lnSpc>
              <a:spcBef>
                <a:spcPts val="1195"/>
              </a:spcBef>
            </a:pPr>
            <a:r>
              <a:rPr sz="3200" dirty="0">
                <a:latin typeface="Book Antiqua"/>
                <a:cs typeface="Book Antiqua"/>
              </a:rPr>
              <a:t>Characteristics of</a:t>
            </a:r>
            <a:r>
              <a:rPr sz="3200" spc="10" dirty="0">
                <a:latin typeface="Book Antiqua"/>
                <a:cs typeface="Book Antiqua"/>
              </a:rPr>
              <a:t> </a:t>
            </a:r>
            <a:r>
              <a:rPr sz="3200" dirty="0">
                <a:latin typeface="Book Antiqua"/>
                <a:cs typeface="Book Antiqua"/>
              </a:rPr>
              <a:t>Possibilism</a:t>
            </a:r>
            <a:endParaRPr sz="3200">
              <a:latin typeface="Book Antiqua"/>
              <a:cs typeface="Book Antiqua"/>
            </a:endParaRPr>
          </a:p>
          <a:p>
            <a:pPr marL="424180" marR="5080" indent="-411480">
              <a:lnSpc>
                <a:spcPct val="100000"/>
              </a:lnSpc>
              <a:spcBef>
                <a:spcPts val="955"/>
              </a:spcBef>
              <a:tabLst>
                <a:tab pos="423545" algn="l"/>
                <a:tab pos="1862455" algn="l"/>
                <a:tab pos="2870200" algn="l"/>
                <a:tab pos="3699510" algn="l"/>
                <a:tab pos="4239260" algn="l"/>
                <a:tab pos="5543550" algn="l"/>
                <a:tab pos="6376035" algn="l"/>
                <a:tab pos="7642859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Hum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n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were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free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o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choose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de</a:t>
            </a:r>
            <a:r>
              <a:rPr sz="2800" spc="-15" dirty="0">
                <a:solidFill>
                  <a:srgbClr val="FFFFFF"/>
                </a:solidFill>
                <a:latin typeface="Book Antiqua"/>
                <a:cs typeface="Book Antiqua"/>
              </a:rPr>
              <a:t>c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ide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their 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activities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423545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Natural did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not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control human</a:t>
            </a:r>
            <a:r>
              <a:rPr sz="2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being</a:t>
            </a:r>
            <a:endParaRPr sz="2800">
              <a:latin typeface="Book Antiqua"/>
              <a:cs typeface="Book Antiqua"/>
            </a:endParaRPr>
          </a:p>
          <a:p>
            <a:pPr marL="424180" marR="6350" indent="-411480">
              <a:lnSpc>
                <a:spcPct val="100000"/>
              </a:lnSpc>
              <a:spcBef>
                <a:spcPts val="675"/>
              </a:spcBef>
              <a:tabLst>
                <a:tab pos="423545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Nature provided opportunities and possibilities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to 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human</a:t>
            </a:r>
            <a:endParaRPr sz="2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5900" y="1663700"/>
            <a:ext cx="8712200" cy="4978400"/>
            <a:chOff x="215900" y="1663700"/>
            <a:chExt cx="8712200" cy="4978400"/>
          </a:xfrm>
        </p:grpSpPr>
        <p:sp>
          <p:nvSpPr>
            <p:cNvPr id="3" name="object 3"/>
            <p:cNvSpPr/>
            <p:nvPr/>
          </p:nvSpPr>
          <p:spPr>
            <a:xfrm>
              <a:off x="228600" y="1676400"/>
              <a:ext cx="8686800" cy="4953000"/>
            </a:xfrm>
            <a:custGeom>
              <a:avLst/>
              <a:gdLst/>
              <a:ahLst/>
              <a:cxnLst/>
              <a:rect l="l" t="t" r="r" b="b"/>
              <a:pathLst>
                <a:path w="8686800" h="4953000">
                  <a:moveTo>
                    <a:pt x="8686800" y="0"/>
                  </a:moveTo>
                  <a:lnTo>
                    <a:pt x="0" y="0"/>
                  </a:lnTo>
                  <a:lnTo>
                    <a:pt x="0" y="4953000"/>
                  </a:lnTo>
                  <a:lnTo>
                    <a:pt x="8686800" y="49530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9CA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8600" y="1676400"/>
              <a:ext cx="8686800" cy="4953000"/>
            </a:xfrm>
            <a:custGeom>
              <a:avLst/>
              <a:gdLst/>
              <a:ahLst/>
              <a:cxnLst/>
              <a:rect l="l" t="t" r="r" b="b"/>
              <a:pathLst>
                <a:path w="8686800" h="4953000">
                  <a:moveTo>
                    <a:pt x="0" y="4953000"/>
                  </a:moveTo>
                  <a:lnTo>
                    <a:pt x="8686800" y="4953000"/>
                  </a:lnTo>
                  <a:lnTo>
                    <a:pt x="8686800" y="0"/>
                  </a:lnTo>
                  <a:lnTo>
                    <a:pt x="0" y="0"/>
                  </a:lnTo>
                  <a:lnTo>
                    <a:pt x="0" y="4953000"/>
                  </a:lnTo>
                  <a:close/>
                </a:path>
              </a:pathLst>
            </a:custGeom>
            <a:ln w="25400">
              <a:solidFill>
                <a:srgbClr val="7080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44500" y="1612137"/>
            <a:ext cx="7377430" cy="4291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3545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What is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Geography?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23545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Ancient Greek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Contributions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3545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Roman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Contributions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3545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Middle</a:t>
            </a:r>
            <a:r>
              <a:rPr sz="2800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Ages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3545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Geography Grows as a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Science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3545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Two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Opposing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Views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3545" algn="l"/>
                <a:tab pos="4653280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Environmental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Determinism	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Characteristics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3545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Possibilism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Characteristics of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Possibilism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3354"/>
              </a:lnSpc>
              <a:tabLst>
                <a:tab pos="423545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Conclusion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3354"/>
              </a:lnSpc>
              <a:tabLst>
                <a:tab pos="423545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Refrences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352" y="73152"/>
            <a:ext cx="8990330" cy="1675130"/>
            <a:chOff x="149352" y="73152"/>
            <a:chExt cx="8990330" cy="167513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2" y="73152"/>
              <a:ext cx="8990076" cy="167487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8600" y="152400"/>
              <a:ext cx="8686800" cy="1371600"/>
            </a:xfrm>
            <a:custGeom>
              <a:avLst/>
              <a:gdLst/>
              <a:ahLst/>
              <a:cxnLst/>
              <a:rect l="l" t="t" r="r" b="b"/>
              <a:pathLst>
                <a:path w="8686800" h="1371600">
                  <a:moveTo>
                    <a:pt x="8686800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8686800" y="13716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9CA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8600" y="152400"/>
              <a:ext cx="8686800" cy="1371600"/>
            </a:xfrm>
            <a:custGeom>
              <a:avLst/>
              <a:gdLst/>
              <a:ahLst/>
              <a:cxnLst/>
              <a:rect l="l" t="t" r="r" b="b"/>
              <a:pathLst>
                <a:path w="8686800" h="1371600">
                  <a:moveTo>
                    <a:pt x="0" y="1371600"/>
                  </a:moveTo>
                  <a:lnTo>
                    <a:pt x="8686800" y="1371600"/>
                  </a:lnTo>
                  <a:lnTo>
                    <a:pt x="8686800" y="0"/>
                  </a:lnTo>
                  <a:lnTo>
                    <a:pt x="0" y="0"/>
                  </a:lnTo>
                  <a:lnTo>
                    <a:pt x="0" y="13716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15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64"/>
              </a:spcBef>
            </a:pPr>
            <a:r>
              <a:rPr sz="5400" b="0" dirty="0">
                <a:latin typeface="Book Antiqua"/>
                <a:cs typeface="Book Antiqua"/>
              </a:rPr>
              <a:t>CONTENTS</a:t>
            </a:r>
            <a:endParaRPr sz="5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352" y="2132074"/>
            <a:ext cx="8994775" cy="4726305"/>
            <a:chOff x="149352" y="2132074"/>
            <a:chExt cx="8994775" cy="47263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2" y="2206750"/>
              <a:ext cx="8990076" cy="46466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464" y="2132074"/>
              <a:ext cx="8860536" cy="47259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8600" y="2286000"/>
              <a:ext cx="8686800" cy="4343400"/>
            </a:xfrm>
            <a:custGeom>
              <a:avLst/>
              <a:gdLst/>
              <a:ahLst/>
              <a:cxnLst/>
              <a:rect l="l" t="t" r="r" b="b"/>
              <a:pathLst>
                <a:path w="8686800" h="4343400">
                  <a:moveTo>
                    <a:pt x="8686800" y="0"/>
                  </a:moveTo>
                  <a:lnTo>
                    <a:pt x="0" y="0"/>
                  </a:lnTo>
                  <a:lnTo>
                    <a:pt x="0" y="4343400"/>
                  </a:lnTo>
                  <a:lnTo>
                    <a:pt x="8686800" y="43434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A27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600" y="2286000"/>
              <a:ext cx="8686800" cy="4343400"/>
            </a:xfrm>
            <a:custGeom>
              <a:avLst/>
              <a:gdLst/>
              <a:ahLst/>
              <a:cxnLst/>
              <a:rect l="l" t="t" r="r" b="b"/>
              <a:pathLst>
                <a:path w="8686800" h="4343400">
                  <a:moveTo>
                    <a:pt x="0" y="4343400"/>
                  </a:moveTo>
                  <a:lnTo>
                    <a:pt x="8686800" y="4343400"/>
                  </a:lnTo>
                  <a:lnTo>
                    <a:pt x="8686800" y="0"/>
                  </a:lnTo>
                  <a:lnTo>
                    <a:pt x="0" y="0"/>
                  </a:lnTo>
                  <a:lnTo>
                    <a:pt x="0" y="43434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1000" y="2267838"/>
            <a:ext cx="8534400" cy="406844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487680" marR="81280" indent="-411480" algn="just">
              <a:lnSpc>
                <a:spcPct val="90000"/>
              </a:lnSpc>
              <a:spcBef>
                <a:spcPts val="415"/>
              </a:spcBef>
            </a:pPr>
            <a:r>
              <a:rPr sz="1700" spc="-1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700" spc="-10" dirty="0">
                <a:solidFill>
                  <a:srgbClr val="F8F8F8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Another school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geographic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thought,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regional studies,  developed 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France during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19</a:t>
            </a:r>
            <a:r>
              <a:rPr sz="2550" spc="7" baseline="26143" dirty="0">
                <a:solidFill>
                  <a:srgbClr val="FFFFFF"/>
                </a:solidFill>
                <a:latin typeface="Times New Roman"/>
                <a:cs typeface="Times New Roman"/>
              </a:rPr>
              <a:t>th 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century.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Also </a:t>
            </a:r>
            <a:r>
              <a:rPr sz="2600" spc="-15" dirty="0">
                <a:solidFill>
                  <a:srgbClr val="FFFFFF"/>
                </a:solidFill>
                <a:latin typeface="Times New Roman"/>
                <a:cs typeface="Times New Roman"/>
              </a:rPr>
              <a:t>called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cultural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landscape approach, it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was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initiated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by Paul </a:t>
            </a:r>
            <a:r>
              <a:rPr sz="2600" spc="-35" dirty="0">
                <a:solidFill>
                  <a:srgbClr val="FFFFFF"/>
                </a:solidFill>
                <a:latin typeface="Times New Roman"/>
                <a:cs typeface="Times New Roman"/>
              </a:rPr>
              <a:t>Vidal 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la Blache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(1845-1918)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Jean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Brunhes (1869-1930). 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It 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was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later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adopted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by American geographers, including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Carl  Sauer (1889-1975) and Robert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Platt</a:t>
            </a:r>
            <a:r>
              <a:rPr sz="26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(1880-1950).</a:t>
            </a:r>
            <a:endParaRPr sz="2600">
              <a:latin typeface="Times New Roman"/>
              <a:cs typeface="Times New Roman"/>
            </a:endParaRPr>
          </a:p>
          <a:p>
            <a:pPr marL="487680" marR="80645" indent="-411480" algn="just">
              <a:lnSpc>
                <a:spcPct val="90000"/>
              </a:lnSpc>
              <a:spcBef>
                <a:spcPts val="625"/>
              </a:spcBef>
            </a:pPr>
            <a:r>
              <a:rPr sz="1700" spc="-1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700" spc="-10" dirty="0">
                <a:solidFill>
                  <a:srgbClr val="F8F8F8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They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rejected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the idea that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physical factors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simply 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determine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human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actions.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They 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argued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each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place has 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its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own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distinctive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landscape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that results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from a unique 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combination of social relationships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physical processes. 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Everything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the landscape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6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interrelated.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600" y="152400"/>
            <a:ext cx="8686800" cy="1371600"/>
          </a:xfrm>
          <a:custGeom>
            <a:avLst/>
            <a:gdLst/>
            <a:ahLst/>
            <a:cxnLst/>
            <a:rect l="l" t="t" r="r" b="b"/>
            <a:pathLst>
              <a:path w="8686800" h="1371600">
                <a:moveTo>
                  <a:pt x="8686800" y="0"/>
                </a:moveTo>
                <a:lnTo>
                  <a:pt x="0" y="0"/>
                </a:lnTo>
                <a:lnTo>
                  <a:pt x="0" y="1371600"/>
                </a:lnTo>
                <a:lnTo>
                  <a:pt x="8686800" y="1371600"/>
                </a:lnTo>
                <a:lnTo>
                  <a:pt x="8686800" y="0"/>
                </a:lnTo>
                <a:close/>
              </a:path>
            </a:pathLst>
          </a:custGeom>
          <a:solidFill>
            <a:srgbClr val="A279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686800" cy="1371600"/>
          </a:xfrm>
          <a:prstGeom prst="rect">
            <a:avLst/>
          </a:prstGeom>
          <a:ln w="25400">
            <a:solidFill>
              <a:srgbClr val="775688"/>
            </a:solidFill>
          </a:ln>
        </p:spPr>
        <p:txBody>
          <a:bodyPr vert="horz" wrap="square" lIns="0" tIns="335280" rIns="0" bIns="0" rtlCol="0">
            <a:spAutoFit/>
          </a:bodyPr>
          <a:lstStyle/>
          <a:p>
            <a:pPr marL="247015">
              <a:lnSpc>
                <a:spcPct val="100000"/>
              </a:lnSpc>
              <a:spcBef>
                <a:spcPts val="2640"/>
              </a:spcBef>
            </a:pPr>
            <a:r>
              <a:rPr sz="5400" dirty="0"/>
              <a:t>TWO </a:t>
            </a:r>
            <a:r>
              <a:rPr sz="5400" spc="-5" dirty="0"/>
              <a:t>OPPOSING</a:t>
            </a:r>
            <a:r>
              <a:rPr sz="5400" spc="-40" dirty="0"/>
              <a:t> </a:t>
            </a:r>
            <a:r>
              <a:rPr sz="5400" dirty="0"/>
              <a:t>VIEWS</a:t>
            </a:r>
            <a:endParaRPr sz="5400"/>
          </a:p>
        </p:txBody>
      </p:sp>
      <p:grpSp>
        <p:nvGrpSpPr>
          <p:cNvPr id="10" name="object 10"/>
          <p:cNvGrpSpPr/>
          <p:nvPr/>
        </p:nvGrpSpPr>
        <p:grpSpPr>
          <a:xfrm>
            <a:off x="161544" y="1467611"/>
            <a:ext cx="8964295" cy="928369"/>
            <a:chOff x="161544" y="1467611"/>
            <a:chExt cx="8964295" cy="928369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544" y="1533143"/>
              <a:ext cx="8964168" cy="8625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82111" y="1467611"/>
              <a:ext cx="2924556" cy="8702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600" y="1600263"/>
              <a:ext cx="8686800" cy="58477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28600" y="1600263"/>
            <a:ext cx="8686800" cy="584835"/>
          </a:xfrm>
          <a:prstGeom prst="rect">
            <a:avLst/>
          </a:prstGeom>
          <a:ln w="12700">
            <a:solidFill>
              <a:srgbClr val="478093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3200" dirty="0">
                <a:latin typeface="Book Antiqua"/>
                <a:cs typeface="Book Antiqua"/>
              </a:rPr>
              <a:t>Probabilism</a:t>
            </a:r>
            <a:endParaRPr sz="32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352" y="1437132"/>
            <a:ext cx="8990330" cy="5340350"/>
            <a:chOff x="149352" y="1437132"/>
            <a:chExt cx="8990330" cy="5340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2" y="1520950"/>
              <a:ext cx="8990076" cy="52562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20" y="1437132"/>
              <a:ext cx="8749284" cy="48935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8600" y="1600200"/>
              <a:ext cx="8686800" cy="4953000"/>
            </a:xfrm>
            <a:custGeom>
              <a:avLst/>
              <a:gdLst/>
              <a:ahLst/>
              <a:cxnLst/>
              <a:rect l="l" t="t" r="r" b="b"/>
              <a:pathLst>
                <a:path w="8686800" h="4953000">
                  <a:moveTo>
                    <a:pt x="8686800" y="0"/>
                  </a:moveTo>
                  <a:lnTo>
                    <a:pt x="0" y="0"/>
                  </a:lnTo>
                  <a:lnTo>
                    <a:pt x="0" y="4953000"/>
                  </a:lnTo>
                  <a:lnTo>
                    <a:pt x="8686800" y="49530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7D6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600" y="1600200"/>
              <a:ext cx="8686800" cy="4953000"/>
            </a:xfrm>
            <a:custGeom>
              <a:avLst/>
              <a:gdLst/>
              <a:ahLst/>
              <a:cxnLst/>
              <a:rect l="l" t="t" r="r" b="b"/>
              <a:pathLst>
                <a:path w="8686800" h="4953000">
                  <a:moveTo>
                    <a:pt x="0" y="4953000"/>
                  </a:moveTo>
                  <a:lnTo>
                    <a:pt x="8686800" y="4953000"/>
                  </a:lnTo>
                  <a:lnTo>
                    <a:pt x="8686800" y="0"/>
                  </a:lnTo>
                  <a:lnTo>
                    <a:pt x="0" y="0"/>
                  </a:lnTo>
                  <a:lnTo>
                    <a:pt x="0" y="49530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1000" y="1566417"/>
            <a:ext cx="8223884" cy="454914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487680" marR="81280" indent="-411480">
              <a:lnSpc>
                <a:spcPct val="90000"/>
              </a:lnSpc>
              <a:spcBef>
                <a:spcPts val="430"/>
              </a:spcBef>
              <a:tabLst>
                <a:tab pos="487045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By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the </a:t>
            </a:r>
            <a:r>
              <a:rPr sz="2800" spc="5" dirty="0">
                <a:solidFill>
                  <a:srgbClr val="FFFFFF"/>
                </a:solidFill>
                <a:latin typeface="Book Antiqua"/>
                <a:cs typeface="Book Antiqua"/>
              </a:rPr>
              <a:t>18</a:t>
            </a:r>
            <a:r>
              <a:rPr sz="2775" spc="7" baseline="25525" dirty="0">
                <a:solidFill>
                  <a:srgbClr val="FFFFFF"/>
                </a:solidFill>
                <a:latin typeface="Book Antiqua"/>
                <a:cs typeface="Book Antiqua"/>
              </a:rPr>
              <a:t>th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century geography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had become 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recognized as a discrete discipline and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became  part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of a typical university curriculum in Europe  and Paris and</a:t>
            </a:r>
            <a:r>
              <a:rPr sz="2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Berlin.</a:t>
            </a:r>
            <a:endParaRPr sz="2800">
              <a:latin typeface="Book Antiqua"/>
              <a:cs typeface="Book Antiqua"/>
            </a:endParaRPr>
          </a:p>
          <a:p>
            <a:pPr marL="487680" marR="389255" indent="-411480">
              <a:lnSpc>
                <a:spcPts val="3030"/>
              </a:lnSpc>
              <a:spcBef>
                <a:spcPts val="715"/>
              </a:spcBef>
              <a:tabLst>
                <a:tab pos="487045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The royal geographical society was founded in  England in</a:t>
            </a:r>
            <a:r>
              <a:rPr sz="2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1830.</a:t>
            </a:r>
            <a:endParaRPr sz="2800">
              <a:latin typeface="Book Antiqua"/>
              <a:cs typeface="Book Antiqua"/>
            </a:endParaRPr>
          </a:p>
          <a:p>
            <a:pPr marL="487680" marR="231140" indent="-411480">
              <a:lnSpc>
                <a:spcPts val="3020"/>
              </a:lnSpc>
              <a:spcBef>
                <a:spcPts val="670"/>
              </a:spcBef>
              <a:tabLst>
                <a:tab pos="487045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The first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real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geographical intellect to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emerge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in 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United Kingdom geography was Helford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john 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appointed reader at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Oxford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university in</a:t>
            </a:r>
            <a:r>
              <a:rPr sz="2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1887</a:t>
            </a:r>
            <a:endParaRPr sz="2800">
              <a:latin typeface="Book Antiqua"/>
              <a:cs typeface="Book Antiqua"/>
            </a:endParaRPr>
          </a:p>
          <a:p>
            <a:pPr marL="487680" marR="160020" indent="-411480">
              <a:lnSpc>
                <a:spcPts val="3020"/>
              </a:lnSpc>
              <a:spcBef>
                <a:spcPts val="685"/>
              </a:spcBef>
              <a:tabLst>
                <a:tab pos="487045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The national geographic Society was founded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in  the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USA in</a:t>
            </a:r>
            <a:r>
              <a:rPr sz="28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1888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686800" cy="1371600"/>
          </a:xfrm>
          <a:prstGeom prst="rect">
            <a:avLst/>
          </a:prstGeom>
          <a:solidFill>
            <a:srgbClr val="7D6BC8"/>
          </a:solidFill>
          <a:ln w="25400">
            <a:solidFill>
              <a:srgbClr val="5B4D92"/>
            </a:solidFill>
          </a:ln>
        </p:spPr>
        <p:txBody>
          <a:bodyPr vert="horz" wrap="square" lIns="0" tIns="2863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5"/>
              </a:spcBef>
            </a:pPr>
            <a:r>
              <a:rPr sz="5400" spc="-5" dirty="0"/>
              <a:t>CONCLUSION</a:t>
            </a:r>
            <a:endParaRPr sz="5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352" y="1447800"/>
            <a:ext cx="8994775" cy="5329555"/>
            <a:chOff x="149352" y="1447800"/>
            <a:chExt cx="8994775" cy="53295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2" y="1520950"/>
              <a:ext cx="8990076" cy="52562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464" y="1447800"/>
              <a:ext cx="8860536" cy="49194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8600" y="1600200"/>
              <a:ext cx="8686800" cy="4953000"/>
            </a:xfrm>
            <a:custGeom>
              <a:avLst/>
              <a:gdLst/>
              <a:ahLst/>
              <a:cxnLst/>
              <a:rect l="l" t="t" r="r" b="b"/>
              <a:pathLst>
                <a:path w="8686800" h="4953000">
                  <a:moveTo>
                    <a:pt x="8686800" y="0"/>
                  </a:moveTo>
                  <a:lnTo>
                    <a:pt x="0" y="0"/>
                  </a:lnTo>
                  <a:lnTo>
                    <a:pt x="0" y="4953000"/>
                  </a:lnTo>
                  <a:lnTo>
                    <a:pt x="8686800" y="49530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7D6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600" y="1600200"/>
              <a:ext cx="8686800" cy="4953000"/>
            </a:xfrm>
            <a:custGeom>
              <a:avLst/>
              <a:gdLst/>
              <a:ahLst/>
              <a:cxnLst/>
              <a:rect l="l" t="t" r="r" b="b"/>
              <a:pathLst>
                <a:path w="8686800" h="4953000">
                  <a:moveTo>
                    <a:pt x="0" y="4953000"/>
                  </a:moveTo>
                  <a:lnTo>
                    <a:pt x="8686800" y="4953000"/>
                  </a:lnTo>
                  <a:lnTo>
                    <a:pt x="8686800" y="0"/>
                  </a:lnTo>
                  <a:lnTo>
                    <a:pt x="0" y="0"/>
                  </a:lnTo>
                  <a:lnTo>
                    <a:pt x="0" y="49530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44500" y="1570989"/>
            <a:ext cx="8395335" cy="458533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424180" marR="6985" indent="-411480" algn="just">
              <a:lnSpc>
                <a:spcPts val="2810"/>
              </a:lnSpc>
              <a:spcBef>
                <a:spcPts val="455"/>
              </a:spcBef>
            </a:pPr>
            <a:r>
              <a:rPr sz="1700" spc="-1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700" spc="-10" dirty="0">
                <a:solidFill>
                  <a:srgbClr val="F8F8F8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Book Antiqua"/>
                <a:cs typeface="Book Antiqua"/>
              </a:rPr>
              <a:t>In </a:t>
            </a:r>
            <a:r>
              <a:rPr sz="2600" dirty="0">
                <a:solidFill>
                  <a:srgbClr val="FFFFFF"/>
                </a:solidFill>
                <a:latin typeface="Book Antiqua"/>
                <a:cs typeface="Book Antiqua"/>
              </a:rPr>
              <a:t>writing </a:t>
            </a:r>
            <a:r>
              <a:rPr sz="2600" spc="-5" dirty="0">
                <a:solidFill>
                  <a:srgbClr val="FFFFFF"/>
                </a:solidFill>
                <a:latin typeface="Book Antiqua"/>
                <a:cs typeface="Book Antiqua"/>
              </a:rPr>
              <a:t>geography constructed historically  relationship </a:t>
            </a:r>
            <a:r>
              <a:rPr sz="2600" dirty="0">
                <a:solidFill>
                  <a:srgbClr val="FFFFFF"/>
                </a:solidFill>
                <a:latin typeface="Book Antiqua"/>
                <a:cs typeface="Book Antiqua"/>
              </a:rPr>
              <a:t>with</a:t>
            </a:r>
            <a:r>
              <a:rPr sz="26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Book Antiqua"/>
                <a:cs typeface="Book Antiqua"/>
              </a:rPr>
              <a:t>people.</a:t>
            </a:r>
            <a:endParaRPr sz="2600">
              <a:latin typeface="Book Antiqua"/>
              <a:cs typeface="Book Antiqua"/>
            </a:endParaRPr>
          </a:p>
          <a:p>
            <a:pPr marL="424180" marR="5715" indent="-411480" algn="just">
              <a:lnSpc>
                <a:spcPct val="91200"/>
              </a:lnSpc>
              <a:spcBef>
                <a:spcPts val="555"/>
              </a:spcBef>
            </a:pPr>
            <a:r>
              <a:rPr sz="1700" spc="-1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700" spc="-10" dirty="0">
                <a:solidFill>
                  <a:srgbClr val="F8F8F8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Book Antiqua"/>
                <a:cs typeface="Book Antiqua"/>
              </a:rPr>
              <a:t>Scientists </a:t>
            </a:r>
            <a:r>
              <a:rPr sz="2600" dirty="0">
                <a:solidFill>
                  <a:srgbClr val="FFFFFF"/>
                </a:solidFill>
                <a:latin typeface="Book Antiqua"/>
                <a:cs typeface="Book Antiqua"/>
              </a:rPr>
              <a:t>from all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periods in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development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of the 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geography and made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strong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beneficial relation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people.</a:t>
            </a:r>
            <a:endParaRPr sz="2600">
              <a:latin typeface="Times New Roman"/>
              <a:cs typeface="Times New Roman"/>
            </a:endParaRPr>
          </a:p>
          <a:p>
            <a:pPr marL="424180" marR="5080" indent="-411480" algn="just">
              <a:lnSpc>
                <a:spcPts val="2810"/>
              </a:lnSpc>
              <a:spcBef>
                <a:spcPts val="665"/>
              </a:spcBef>
            </a:pPr>
            <a:r>
              <a:rPr sz="1700" spc="-1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700" spc="-10" dirty="0">
                <a:solidFill>
                  <a:srgbClr val="F8F8F8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Now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geography is further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divided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in branched major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are  human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geography and physical geography 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well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as sub 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2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branches.</a:t>
            </a:r>
            <a:endParaRPr sz="2600">
              <a:latin typeface="Times New Roman"/>
              <a:cs typeface="Times New Roman"/>
            </a:endParaRPr>
          </a:p>
          <a:p>
            <a:pPr marL="424180" marR="7620" indent="-411480" algn="just">
              <a:lnSpc>
                <a:spcPct val="89300"/>
              </a:lnSpc>
              <a:spcBef>
                <a:spcPts val="605"/>
              </a:spcBef>
            </a:pPr>
            <a:r>
              <a:rPr sz="1700" spc="-1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700" spc="-10" dirty="0">
                <a:solidFill>
                  <a:srgbClr val="F8F8F8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All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time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its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valuable 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but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now a </a:t>
            </a:r>
            <a:r>
              <a:rPr sz="2600" spc="-35" dirty="0">
                <a:solidFill>
                  <a:srgbClr val="FFFFFF"/>
                </a:solidFill>
                <a:latin typeface="Times New Roman"/>
                <a:cs typeface="Times New Roman"/>
              </a:rPr>
              <a:t>day’s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geography becomes  important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valuable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subject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which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have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much influence  in development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of man GPS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system is 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one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example 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686800" cy="1371600"/>
          </a:xfrm>
          <a:prstGeom prst="rect">
            <a:avLst/>
          </a:prstGeom>
          <a:solidFill>
            <a:srgbClr val="7D6BC8"/>
          </a:solidFill>
          <a:ln w="25400">
            <a:solidFill>
              <a:srgbClr val="5B4D92"/>
            </a:solidFill>
          </a:ln>
        </p:spPr>
        <p:txBody>
          <a:bodyPr vert="horz" wrap="square" lIns="0" tIns="2863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5"/>
              </a:spcBef>
            </a:pPr>
            <a:r>
              <a:rPr sz="5400" spc="-5" dirty="0"/>
              <a:t>CONCLUSION</a:t>
            </a:r>
            <a:endParaRPr sz="5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352" y="1478278"/>
            <a:ext cx="8994775" cy="5379720"/>
            <a:chOff x="149352" y="1478278"/>
            <a:chExt cx="8994775" cy="53797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2" y="1520950"/>
              <a:ext cx="8990076" cy="52562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20" y="1478278"/>
              <a:ext cx="8869680" cy="53797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8600" y="1600200"/>
              <a:ext cx="8686800" cy="4953000"/>
            </a:xfrm>
            <a:custGeom>
              <a:avLst/>
              <a:gdLst/>
              <a:ahLst/>
              <a:cxnLst/>
              <a:rect l="l" t="t" r="r" b="b"/>
              <a:pathLst>
                <a:path w="8686800" h="4953000">
                  <a:moveTo>
                    <a:pt x="8686800" y="0"/>
                  </a:moveTo>
                  <a:lnTo>
                    <a:pt x="0" y="0"/>
                  </a:lnTo>
                  <a:lnTo>
                    <a:pt x="0" y="4953000"/>
                  </a:lnTo>
                  <a:lnTo>
                    <a:pt x="8686800" y="49530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7D6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600" y="1600200"/>
              <a:ext cx="8686800" cy="4953000"/>
            </a:xfrm>
            <a:custGeom>
              <a:avLst/>
              <a:gdLst/>
              <a:ahLst/>
              <a:cxnLst/>
              <a:rect l="l" t="t" r="r" b="b"/>
              <a:pathLst>
                <a:path w="8686800" h="4953000">
                  <a:moveTo>
                    <a:pt x="0" y="4953000"/>
                  </a:moveTo>
                  <a:lnTo>
                    <a:pt x="8686800" y="4953000"/>
                  </a:lnTo>
                  <a:lnTo>
                    <a:pt x="8686800" y="0"/>
                  </a:lnTo>
                  <a:lnTo>
                    <a:pt x="0" y="0"/>
                  </a:lnTo>
                  <a:lnTo>
                    <a:pt x="0" y="49530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21690" marR="599440" indent="-777875">
              <a:lnSpc>
                <a:spcPct val="100000"/>
              </a:lnSpc>
              <a:spcBef>
                <a:spcPts val="95"/>
              </a:spcBef>
              <a:tabLst>
                <a:tab pos="455930" algn="l"/>
                <a:tab pos="6309360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pc="-5" dirty="0"/>
              <a:t>Johnston, Ron </a:t>
            </a:r>
            <a:r>
              <a:rPr dirty="0"/>
              <a:t>(2000). </a:t>
            </a:r>
            <a:r>
              <a:rPr spc="-10" dirty="0"/>
              <a:t>"Human </a:t>
            </a:r>
            <a:r>
              <a:rPr spc="-5" dirty="0"/>
              <a:t>Geography". </a:t>
            </a:r>
            <a:r>
              <a:rPr dirty="0"/>
              <a:t>In  </a:t>
            </a:r>
            <a:r>
              <a:rPr spc="-5" dirty="0"/>
              <a:t>Johnston, Ron; Gregory, Derek; Pratt,  Geraldine et </a:t>
            </a:r>
            <a:r>
              <a:rPr dirty="0"/>
              <a:t>al. </a:t>
            </a:r>
            <a:r>
              <a:rPr spc="-5" dirty="0"/>
              <a:t>The Dictionary of Human  Geography. </a:t>
            </a:r>
            <a:r>
              <a:rPr spc="-10" dirty="0"/>
              <a:t>Oxford:</a:t>
            </a:r>
            <a:r>
              <a:rPr spc="30" dirty="0"/>
              <a:t> </a:t>
            </a:r>
            <a:r>
              <a:rPr spc="-5" dirty="0"/>
              <a:t>Blackwell.	</a:t>
            </a:r>
            <a:r>
              <a:rPr spc="-10" dirty="0"/>
              <a:t>pp. </a:t>
            </a:r>
            <a:r>
              <a:rPr dirty="0"/>
              <a:t>353  360.</a:t>
            </a:r>
            <a:endParaRPr sz="1800">
              <a:latin typeface="Times New Roman"/>
              <a:cs typeface="Times New Roman"/>
            </a:endParaRPr>
          </a:p>
          <a:p>
            <a:pPr marL="821690" marR="5080" indent="-777875">
              <a:lnSpc>
                <a:spcPct val="100400"/>
              </a:lnSpc>
              <a:spcBef>
                <a:spcPts val="650"/>
              </a:spcBef>
              <a:tabLst>
                <a:tab pos="542925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pc="-5" dirty="0"/>
              <a:t>Royal Geographical Society. </a:t>
            </a:r>
            <a:r>
              <a:rPr spc="-10" dirty="0"/>
              <a:t>History </a:t>
            </a:r>
            <a:r>
              <a:rPr spc="-5" dirty="0"/>
              <a:t>Retrieved 10  January</a:t>
            </a:r>
            <a:r>
              <a:rPr spc="-30" dirty="0"/>
              <a:t> </a:t>
            </a:r>
            <a:r>
              <a:rPr spc="-5" dirty="0"/>
              <a:t>2014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23809" y="4765928"/>
            <a:ext cx="11195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Anmol  002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4765928"/>
            <a:ext cx="682498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180" marR="5080" indent="-411480" algn="just">
              <a:lnSpc>
                <a:spcPct val="100000"/>
              </a:lnSpc>
              <a:spcBef>
                <a:spcPts val="95"/>
              </a:spcBef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R.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Jagannathan,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Elements of geography, 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publication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PVT. LTD, New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Delhi-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110  India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686800" cy="1371600"/>
          </a:xfrm>
          <a:prstGeom prst="rect">
            <a:avLst/>
          </a:prstGeom>
          <a:solidFill>
            <a:srgbClr val="7D6BC8"/>
          </a:solidFill>
          <a:ln w="25400">
            <a:solidFill>
              <a:srgbClr val="5B4D92"/>
            </a:solidFill>
          </a:ln>
        </p:spPr>
        <p:txBody>
          <a:bodyPr vert="horz" wrap="square" lIns="0" tIns="13081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30"/>
              </a:spcBef>
            </a:pPr>
            <a:r>
              <a:rPr spc="-5" dirty="0"/>
              <a:t>REFERENCES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5900" y="1587500"/>
            <a:ext cx="4673600" cy="5054600"/>
            <a:chOff x="215900" y="1587500"/>
            <a:chExt cx="4673600" cy="5054600"/>
          </a:xfrm>
        </p:grpSpPr>
        <p:sp>
          <p:nvSpPr>
            <p:cNvPr id="3" name="object 3"/>
            <p:cNvSpPr/>
            <p:nvPr/>
          </p:nvSpPr>
          <p:spPr>
            <a:xfrm>
              <a:off x="228600" y="1600200"/>
              <a:ext cx="4648200" cy="5029200"/>
            </a:xfrm>
            <a:custGeom>
              <a:avLst/>
              <a:gdLst/>
              <a:ahLst/>
              <a:cxnLst/>
              <a:rect l="l" t="t" r="r" b="b"/>
              <a:pathLst>
                <a:path w="4648200" h="5029200">
                  <a:moveTo>
                    <a:pt x="4648200" y="0"/>
                  </a:moveTo>
                  <a:lnTo>
                    <a:pt x="0" y="0"/>
                  </a:lnTo>
                  <a:lnTo>
                    <a:pt x="0" y="5029200"/>
                  </a:lnTo>
                  <a:lnTo>
                    <a:pt x="4648200" y="5029200"/>
                  </a:lnTo>
                  <a:lnTo>
                    <a:pt x="4648200" y="0"/>
                  </a:lnTo>
                  <a:close/>
                </a:path>
              </a:pathLst>
            </a:custGeom>
            <a:solidFill>
              <a:srgbClr val="9CA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8600" y="1600200"/>
              <a:ext cx="4648200" cy="5029200"/>
            </a:xfrm>
            <a:custGeom>
              <a:avLst/>
              <a:gdLst/>
              <a:ahLst/>
              <a:cxnLst/>
              <a:rect l="l" t="t" r="r" b="b"/>
              <a:pathLst>
                <a:path w="4648200" h="5029200">
                  <a:moveTo>
                    <a:pt x="0" y="5029200"/>
                  </a:moveTo>
                  <a:lnTo>
                    <a:pt x="4648200" y="5029200"/>
                  </a:lnTo>
                  <a:lnTo>
                    <a:pt x="4648200" y="0"/>
                  </a:lnTo>
                  <a:lnTo>
                    <a:pt x="0" y="0"/>
                  </a:lnTo>
                  <a:lnTo>
                    <a:pt x="0" y="5029200"/>
                  </a:lnTo>
                  <a:close/>
                </a:path>
              </a:pathLst>
            </a:custGeom>
            <a:ln w="25400">
              <a:solidFill>
                <a:srgbClr val="7080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44500" y="1607566"/>
            <a:ext cx="435356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180" marR="5080" indent="-411480" algn="just">
              <a:lnSpc>
                <a:spcPct val="100000"/>
              </a:lnSpc>
              <a:spcBef>
                <a:spcPts val="95"/>
              </a:spcBef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The study of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earth  and its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features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and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of  the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distribution of life  on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earth,</a:t>
            </a:r>
            <a:r>
              <a:rPr sz="2800" spc="6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including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77185" y="3314827"/>
            <a:ext cx="24206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3679" marR="5080" indent="-220979">
              <a:lnSpc>
                <a:spcPct val="100000"/>
              </a:lnSpc>
              <a:spcBef>
                <a:spcPts val="95"/>
              </a:spcBef>
              <a:tabLst>
                <a:tab pos="911860" algn="l"/>
                <a:tab pos="1914525" algn="l"/>
              </a:tabLst>
            </a:pP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li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f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e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the  of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51630" y="3741496"/>
            <a:ext cx="11449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human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5980" y="3314827"/>
            <a:ext cx="128841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human 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effects 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activ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i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t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y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.</a:t>
            </a:r>
            <a:endParaRPr sz="2800">
              <a:latin typeface="Book Antiqua"/>
              <a:cs typeface="Book Antiqu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49352" y="73152"/>
            <a:ext cx="8990330" cy="1675130"/>
            <a:chOff x="149352" y="73152"/>
            <a:chExt cx="8990330" cy="167513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2" y="73152"/>
              <a:ext cx="8990076" cy="16748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779" y="138684"/>
              <a:ext cx="8237220" cy="131521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8600" y="152400"/>
              <a:ext cx="8686800" cy="1371600"/>
            </a:xfrm>
            <a:custGeom>
              <a:avLst/>
              <a:gdLst/>
              <a:ahLst/>
              <a:cxnLst/>
              <a:rect l="l" t="t" r="r" b="b"/>
              <a:pathLst>
                <a:path w="8686800" h="1371600">
                  <a:moveTo>
                    <a:pt x="8686800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8686800" y="13716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9CA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8600" y="152400"/>
              <a:ext cx="8686800" cy="1371600"/>
            </a:xfrm>
            <a:custGeom>
              <a:avLst/>
              <a:gdLst/>
              <a:ahLst/>
              <a:cxnLst/>
              <a:rect l="l" t="t" r="r" b="b"/>
              <a:pathLst>
                <a:path w="8686800" h="1371600">
                  <a:moveTo>
                    <a:pt x="0" y="1371600"/>
                  </a:moveTo>
                  <a:lnTo>
                    <a:pt x="8686800" y="1371600"/>
                  </a:lnTo>
                  <a:lnTo>
                    <a:pt x="8686800" y="0"/>
                  </a:lnTo>
                  <a:lnTo>
                    <a:pt x="0" y="0"/>
                  </a:lnTo>
                  <a:lnTo>
                    <a:pt x="0" y="13716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0505" rIns="0" bIns="0" rtlCol="0">
            <a:spAutoFit/>
          </a:bodyPr>
          <a:lstStyle/>
          <a:p>
            <a:pPr marL="768985">
              <a:lnSpc>
                <a:spcPct val="100000"/>
              </a:lnSpc>
              <a:spcBef>
                <a:spcPts val="1815"/>
              </a:spcBef>
            </a:pPr>
            <a:r>
              <a:rPr sz="5400" b="0" spc="-150" dirty="0">
                <a:latin typeface="Times New Roman"/>
                <a:cs typeface="Times New Roman"/>
              </a:rPr>
              <a:t>WHAT </a:t>
            </a:r>
            <a:r>
              <a:rPr sz="5400" b="0" dirty="0">
                <a:latin typeface="Times New Roman"/>
                <a:cs typeface="Times New Roman"/>
              </a:rPr>
              <a:t>IS</a:t>
            </a:r>
            <a:r>
              <a:rPr sz="5400" b="0" spc="30" dirty="0">
                <a:latin typeface="Times New Roman"/>
                <a:cs typeface="Times New Roman"/>
              </a:rPr>
              <a:t> </a:t>
            </a:r>
            <a:r>
              <a:rPr sz="5400" b="0" spc="-5" dirty="0">
                <a:latin typeface="Times New Roman"/>
                <a:cs typeface="Times New Roman"/>
              </a:rPr>
              <a:t>GEOGRAPHY</a:t>
            </a:r>
            <a:endParaRPr sz="5400">
              <a:latin typeface="Times New Roman"/>
              <a:cs typeface="Times New Roman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9200" y="1600200"/>
            <a:ext cx="39624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5900" y="1587500"/>
            <a:ext cx="6197600" cy="5054600"/>
            <a:chOff x="215900" y="1587500"/>
            <a:chExt cx="6197600" cy="5054600"/>
          </a:xfrm>
        </p:grpSpPr>
        <p:sp>
          <p:nvSpPr>
            <p:cNvPr id="3" name="object 3"/>
            <p:cNvSpPr/>
            <p:nvPr/>
          </p:nvSpPr>
          <p:spPr>
            <a:xfrm>
              <a:off x="228600" y="1600200"/>
              <a:ext cx="6172200" cy="5029200"/>
            </a:xfrm>
            <a:custGeom>
              <a:avLst/>
              <a:gdLst/>
              <a:ahLst/>
              <a:cxnLst/>
              <a:rect l="l" t="t" r="r" b="b"/>
              <a:pathLst>
                <a:path w="6172200" h="5029200">
                  <a:moveTo>
                    <a:pt x="6172200" y="0"/>
                  </a:moveTo>
                  <a:lnTo>
                    <a:pt x="0" y="0"/>
                  </a:lnTo>
                  <a:lnTo>
                    <a:pt x="0" y="5029200"/>
                  </a:lnTo>
                  <a:lnTo>
                    <a:pt x="6172200" y="5029200"/>
                  </a:lnTo>
                  <a:lnTo>
                    <a:pt x="6172200" y="0"/>
                  </a:lnTo>
                  <a:close/>
                </a:path>
              </a:pathLst>
            </a:custGeom>
            <a:solidFill>
              <a:srgbClr val="9CA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8600" y="1600200"/>
              <a:ext cx="6172200" cy="5029200"/>
            </a:xfrm>
            <a:custGeom>
              <a:avLst/>
              <a:gdLst/>
              <a:ahLst/>
              <a:cxnLst/>
              <a:rect l="l" t="t" r="r" b="b"/>
              <a:pathLst>
                <a:path w="6172200" h="5029200">
                  <a:moveTo>
                    <a:pt x="0" y="5029200"/>
                  </a:moveTo>
                  <a:lnTo>
                    <a:pt x="6172200" y="5029200"/>
                  </a:lnTo>
                  <a:lnTo>
                    <a:pt x="6172200" y="0"/>
                  </a:lnTo>
                  <a:lnTo>
                    <a:pt x="0" y="0"/>
                  </a:lnTo>
                  <a:lnTo>
                    <a:pt x="0" y="5029200"/>
                  </a:lnTo>
                  <a:close/>
                </a:path>
              </a:pathLst>
            </a:custGeom>
            <a:ln w="25400">
              <a:solidFill>
                <a:srgbClr val="7080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44500" y="1567942"/>
            <a:ext cx="5878830" cy="417576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424180" marR="5715" indent="-411480" algn="just">
              <a:lnSpc>
                <a:spcPts val="3110"/>
              </a:lnSpc>
              <a:spcBef>
                <a:spcPts val="405"/>
              </a:spcBef>
              <a:buClr>
                <a:srgbClr val="F8F8F8"/>
              </a:buClr>
              <a:buSzPct val="64285"/>
              <a:buFont typeface="Courier New"/>
              <a:buChar char="o"/>
              <a:tabLst>
                <a:tab pos="424180" algn="l"/>
              </a:tabLst>
            </a:pP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Greek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philosopher believe in a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division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of world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into five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region.</a:t>
            </a:r>
            <a:endParaRPr sz="2800">
              <a:latin typeface="Times New Roman"/>
              <a:cs typeface="Times New Roman"/>
            </a:endParaRPr>
          </a:p>
          <a:p>
            <a:pPr marL="424180" marR="9525" indent="-411480" algn="just">
              <a:lnSpc>
                <a:spcPts val="3020"/>
              </a:lnSpc>
              <a:spcBef>
                <a:spcPts val="660"/>
              </a:spcBef>
              <a:buClr>
                <a:srgbClr val="F8F8F8"/>
              </a:buClr>
              <a:buSzPct val="64285"/>
              <a:buFont typeface="Courier New"/>
              <a:buChar char="o"/>
              <a:tabLst>
                <a:tab pos="42418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At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each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poles was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an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uncharitably cold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region.</a:t>
            </a:r>
            <a:endParaRPr sz="2800">
              <a:latin typeface="Times New Roman"/>
              <a:cs typeface="Times New Roman"/>
            </a:endParaRPr>
          </a:p>
          <a:p>
            <a:pPr marL="424180" marR="5080" indent="-411480" algn="just">
              <a:lnSpc>
                <a:spcPct val="90000"/>
              </a:lnSpc>
              <a:spcBef>
                <a:spcPts val="630"/>
              </a:spcBef>
              <a:buClr>
                <a:srgbClr val="F8F8F8"/>
              </a:buClr>
              <a:buSzPct val="64285"/>
              <a:buFont typeface="Courier New"/>
              <a:buChar char="o"/>
              <a:tabLst>
                <a:tab pos="42418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While extrapolating from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heat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Sahara it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was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deduced that the area  around the equator was unbearably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hot.</a:t>
            </a:r>
            <a:endParaRPr sz="2800">
              <a:latin typeface="Times New Roman"/>
              <a:cs typeface="Times New Roman"/>
            </a:endParaRPr>
          </a:p>
          <a:p>
            <a:pPr marL="424180" marR="5080" indent="-411480" algn="just">
              <a:lnSpc>
                <a:spcPts val="3030"/>
              </a:lnSpc>
              <a:spcBef>
                <a:spcPts val="715"/>
              </a:spcBef>
              <a:buClr>
                <a:srgbClr val="F8F8F8"/>
              </a:buClr>
              <a:buSzPct val="64285"/>
              <a:buFont typeface="Courier New"/>
              <a:buChar char="o"/>
              <a:tabLst>
                <a:tab pos="424180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Between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these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extreme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regions both  the northern and southern</a:t>
            </a:r>
            <a:r>
              <a:rPr sz="2800" spc="6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hemisphere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5980" y="5676087"/>
            <a:ext cx="54660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6595" algn="l"/>
                <a:tab pos="1195070" algn="l"/>
                <a:tab pos="3060700" algn="l"/>
                <a:tab pos="3763645" algn="l"/>
                <a:tab pos="503809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had	a	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em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perat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belt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5980" y="6049467"/>
            <a:ext cx="25933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human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habitation.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73152"/>
            <a:ext cx="9139555" cy="1675130"/>
            <a:chOff x="0" y="73152"/>
            <a:chExt cx="9139555" cy="167513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2" y="73152"/>
              <a:ext cx="8990076" cy="16748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0040"/>
              <a:ext cx="9073896" cy="102717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28599" y="152400"/>
              <a:ext cx="8686800" cy="1371600"/>
            </a:xfrm>
            <a:custGeom>
              <a:avLst/>
              <a:gdLst/>
              <a:ahLst/>
              <a:cxnLst/>
              <a:rect l="l" t="t" r="r" b="b"/>
              <a:pathLst>
                <a:path w="8686800" h="1371600">
                  <a:moveTo>
                    <a:pt x="8686800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8686800" y="13716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9CA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8599" y="152400"/>
              <a:ext cx="8686800" cy="1371600"/>
            </a:xfrm>
            <a:custGeom>
              <a:avLst/>
              <a:gdLst/>
              <a:ahLst/>
              <a:cxnLst/>
              <a:rect l="l" t="t" r="r" b="b"/>
              <a:pathLst>
                <a:path w="8686800" h="1371600">
                  <a:moveTo>
                    <a:pt x="0" y="1371600"/>
                  </a:moveTo>
                  <a:lnTo>
                    <a:pt x="8686800" y="1371600"/>
                  </a:lnTo>
                  <a:lnTo>
                    <a:pt x="8686800" y="0"/>
                  </a:lnTo>
                  <a:lnTo>
                    <a:pt x="0" y="0"/>
                  </a:lnTo>
                  <a:lnTo>
                    <a:pt x="0" y="13716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38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65"/>
              </a:spcBef>
            </a:pPr>
            <a:r>
              <a:rPr sz="4000" b="0" spc="-10" dirty="0">
                <a:latin typeface="Times New Roman"/>
                <a:cs typeface="Times New Roman"/>
              </a:rPr>
              <a:t>ANCIENT GREEK</a:t>
            </a:r>
            <a:r>
              <a:rPr sz="4000" b="0" spc="-70" dirty="0">
                <a:latin typeface="Times New Roman"/>
                <a:cs typeface="Times New Roman"/>
              </a:rPr>
              <a:t> </a:t>
            </a:r>
            <a:r>
              <a:rPr sz="4000" b="0" spc="-10" dirty="0">
                <a:latin typeface="Times New Roman"/>
                <a:cs typeface="Times New Roman"/>
              </a:rPr>
              <a:t>CONTRIBUTIONS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370320" y="1600200"/>
            <a:ext cx="2773680" cy="5257800"/>
            <a:chOff x="6370320" y="1600200"/>
            <a:chExt cx="2773680" cy="525780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7000" y="1600200"/>
              <a:ext cx="2438400" cy="41148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9944" y="5724142"/>
              <a:ext cx="2715768" cy="113385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0320" y="5707378"/>
              <a:ext cx="2773679" cy="11506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77000" y="5791200"/>
              <a:ext cx="2438400" cy="923328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6477000" y="5791200"/>
            <a:ext cx="2438400" cy="923925"/>
          </a:xfrm>
          <a:prstGeom prst="rect">
            <a:avLst/>
          </a:prstGeom>
          <a:ln w="12700">
            <a:solidFill>
              <a:srgbClr val="478093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 marR="150495">
              <a:lnSpc>
                <a:spcPct val="100000"/>
              </a:lnSpc>
              <a:spcBef>
                <a:spcPts val="235"/>
              </a:spcBef>
            </a:pPr>
            <a:r>
              <a:rPr sz="1800" dirty="0">
                <a:latin typeface="Book Antiqua"/>
                <a:cs typeface="Book Antiqua"/>
              </a:rPr>
              <a:t>Map showing</a:t>
            </a:r>
            <a:r>
              <a:rPr sz="1800" spc="-105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ancient  </a:t>
            </a:r>
            <a:r>
              <a:rPr sz="1800" spc="-5" dirty="0">
                <a:latin typeface="Book Antiqua"/>
                <a:cs typeface="Book Antiqua"/>
              </a:rPr>
              <a:t>regions </a:t>
            </a:r>
            <a:r>
              <a:rPr sz="1800" dirty="0">
                <a:latin typeface="Book Antiqua"/>
                <a:cs typeface="Book Antiqua"/>
              </a:rPr>
              <a:t>of </a:t>
            </a:r>
            <a:r>
              <a:rPr sz="1800" spc="-5" dirty="0">
                <a:latin typeface="Book Antiqua"/>
                <a:cs typeface="Book Antiqua"/>
              </a:rPr>
              <a:t>western  </a:t>
            </a:r>
            <a:r>
              <a:rPr sz="1800" dirty="0">
                <a:latin typeface="Book Antiqua"/>
                <a:cs typeface="Book Antiqua"/>
              </a:rPr>
              <a:t>and </a:t>
            </a:r>
            <a:r>
              <a:rPr sz="1800" spc="-5" dirty="0">
                <a:latin typeface="Book Antiqua"/>
                <a:cs typeface="Book Antiqua"/>
              </a:rPr>
              <a:t>northern</a:t>
            </a:r>
            <a:r>
              <a:rPr sz="1800" spc="-30" dirty="0">
                <a:latin typeface="Book Antiqua"/>
                <a:cs typeface="Book Antiqua"/>
              </a:rPr>
              <a:t> </a:t>
            </a:r>
            <a:r>
              <a:rPr sz="1800" spc="-5" dirty="0">
                <a:latin typeface="Book Antiqua"/>
                <a:cs typeface="Book Antiqua"/>
              </a:rPr>
              <a:t>Greece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5900" y="2273300"/>
            <a:ext cx="6654800" cy="4445000"/>
            <a:chOff x="215900" y="2273300"/>
            <a:chExt cx="6654800" cy="4445000"/>
          </a:xfrm>
        </p:grpSpPr>
        <p:sp>
          <p:nvSpPr>
            <p:cNvPr id="3" name="object 3"/>
            <p:cNvSpPr/>
            <p:nvPr/>
          </p:nvSpPr>
          <p:spPr>
            <a:xfrm>
              <a:off x="228600" y="2286000"/>
              <a:ext cx="6629400" cy="4419600"/>
            </a:xfrm>
            <a:custGeom>
              <a:avLst/>
              <a:gdLst/>
              <a:ahLst/>
              <a:cxnLst/>
              <a:rect l="l" t="t" r="r" b="b"/>
              <a:pathLst>
                <a:path w="6629400" h="4419600">
                  <a:moveTo>
                    <a:pt x="6629400" y="0"/>
                  </a:moveTo>
                  <a:lnTo>
                    <a:pt x="0" y="0"/>
                  </a:lnTo>
                  <a:lnTo>
                    <a:pt x="0" y="4419600"/>
                  </a:lnTo>
                  <a:lnTo>
                    <a:pt x="6629400" y="4419600"/>
                  </a:lnTo>
                  <a:lnTo>
                    <a:pt x="6629400" y="0"/>
                  </a:lnTo>
                  <a:close/>
                </a:path>
              </a:pathLst>
            </a:custGeom>
            <a:solidFill>
              <a:srgbClr val="9CA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8600" y="2286000"/>
              <a:ext cx="6629400" cy="4419600"/>
            </a:xfrm>
            <a:custGeom>
              <a:avLst/>
              <a:gdLst/>
              <a:ahLst/>
              <a:cxnLst/>
              <a:rect l="l" t="t" r="r" b="b"/>
              <a:pathLst>
                <a:path w="6629400" h="4419600">
                  <a:moveTo>
                    <a:pt x="0" y="4419600"/>
                  </a:moveTo>
                  <a:lnTo>
                    <a:pt x="6629400" y="4419600"/>
                  </a:lnTo>
                  <a:lnTo>
                    <a:pt x="6629400" y="0"/>
                  </a:lnTo>
                  <a:lnTo>
                    <a:pt x="0" y="0"/>
                  </a:lnTo>
                  <a:lnTo>
                    <a:pt x="0" y="4419600"/>
                  </a:lnTo>
                  <a:close/>
                </a:path>
              </a:pathLst>
            </a:custGeom>
            <a:ln w="25400">
              <a:solidFill>
                <a:srgbClr val="7080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73152"/>
            <a:ext cx="9139555" cy="1675130"/>
            <a:chOff x="0" y="73152"/>
            <a:chExt cx="9139555" cy="16751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2" y="73152"/>
              <a:ext cx="8990076" cy="16748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0040"/>
              <a:ext cx="9073896" cy="102717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8599" y="152400"/>
              <a:ext cx="8686800" cy="1371600"/>
            </a:xfrm>
            <a:custGeom>
              <a:avLst/>
              <a:gdLst/>
              <a:ahLst/>
              <a:cxnLst/>
              <a:rect l="l" t="t" r="r" b="b"/>
              <a:pathLst>
                <a:path w="8686800" h="1371600">
                  <a:moveTo>
                    <a:pt x="8686800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8686800" y="13716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9CA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8599" y="152400"/>
              <a:ext cx="8686800" cy="1371600"/>
            </a:xfrm>
            <a:custGeom>
              <a:avLst/>
              <a:gdLst/>
              <a:ahLst/>
              <a:cxnLst/>
              <a:rect l="l" t="t" r="r" b="b"/>
              <a:pathLst>
                <a:path w="8686800" h="1371600">
                  <a:moveTo>
                    <a:pt x="0" y="1371600"/>
                  </a:moveTo>
                  <a:lnTo>
                    <a:pt x="8686800" y="1371600"/>
                  </a:lnTo>
                  <a:lnTo>
                    <a:pt x="8686800" y="0"/>
                  </a:lnTo>
                  <a:lnTo>
                    <a:pt x="0" y="0"/>
                  </a:lnTo>
                  <a:lnTo>
                    <a:pt x="0" y="13716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38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65"/>
              </a:spcBef>
            </a:pPr>
            <a:r>
              <a:rPr sz="4000" b="0" spc="-10" dirty="0">
                <a:latin typeface="Times New Roman"/>
                <a:cs typeface="Times New Roman"/>
              </a:rPr>
              <a:t>ANCIENT GREEK</a:t>
            </a:r>
            <a:r>
              <a:rPr sz="4000" b="0" spc="-70" dirty="0">
                <a:latin typeface="Times New Roman"/>
                <a:cs typeface="Times New Roman"/>
              </a:rPr>
              <a:t> </a:t>
            </a:r>
            <a:r>
              <a:rPr sz="4000" b="0" spc="-10" dirty="0">
                <a:latin typeface="Times New Roman"/>
                <a:cs typeface="Times New Roman"/>
              </a:rPr>
              <a:t>CONTRIBUTIONS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15900" y="1516380"/>
            <a:ext cx="8712200" cy="681355"/>
            <a:chOff x="215900" y="1516380"/>
            <a:chExt cx="8712200" cy="681355"/>
          </a:xfrm>
        </p:grpSpPr>
        <p:sp>
          <p:nvSpPr>
            <p:cNvPr id="12" name="object 12"/>
            <p:cNvSpPr/>
            <p:nvPr/>
          </p:nvSpPr>
          <p:spPr>
            <a:xfrm>
              <a:off x="228600" y="1600263"/>
              <a:ext cx="8686800" cy="584835"/>
            </a:xfrm>
            <a:custGeom>
              <a:avLst/>
              <a:gdLst/>
              <a:ahLst/>
              <a:cxnLst/>
              <a:rect l="l" t="t" r="r" b="b"/>
              <a:pathLst>
                <a:path w="8686800" h="584835">
                  <a:moveTo>
                    <a:pt x="8686800" y="0"/>
                  </a:moveTo>
                  <a:lnTo>
                    <a:pt x="0" y="0"/>
                  </a:lnTo>
                  <a:lnTo>
                    <a:pt x="0" y="584771"/>
                  </a:lnTo>
                  <a:lnTo>
                    <a:pt x="8686800" y="584771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6485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8600" y="1600263"/>
              <a:ext cx="8686800" cy="584835"/>
            </a:xfrm>
            <a:custGeom>
              <a:avLst/>
              <a:gdLst/>
              <a:ahLst/>
              <a:cxnLst/>
              <a:rect l="l" t="t" r="r" b="b"/>
              <a:pathLst>
                <a:path w="8686800" h="584835">
                  <a:moveTo>
                    <a:pt x="0" y="584771"/>
                  </a:moveTo>
                  <a:lnTo>
                    <a:pt x="8686800" y="584771"/>
                  </a:lnTo>
                  <a:lnTo>
                    <a:pt x="8686800" y="0"/>
                  </a:lnTo>
                  <a:lnTo>
                    <a:pt x="0" y="0"/>
                  </a:lnTo>
                  <a:lnTo>
                    <a:pt x="0" y="584771"/>
                  </a:lnTo>
                  <a:close/>
                </a:path>
              </a:pathLst>
            </a:custGeom>
            <a:ln w="25400">
              <a:solidFill>
                <a:srgbClr val="475F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2160" y="1516380"/>
              <a:ext cx="3646932" cy="6598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9596" y="1516380"/>
              <a:ext cx="675131" cy="65989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85232" y="1516380"/>
              <a:ext cx="1850136" cy="659891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444500" y="1406960"/>
            <a:ext cx="6419215" cy="484124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849755">
              <a:lnSpc>
                <a:spcPct val="100000"/>
              </a:lnSpc>
              <a:spcBef>
                <a:spcPts val="1780"/>
              </a:spcBef>
            </a:pPr>
            <a:r>
              <a:rPr sz="3200" b="1" dirty="0">
                <a:latin typeface="Times New Roman"/>
                <a:cs typeface="Times New Roman"/>
              </a:rPr>
              <a:t>Eratosthenes</a:t>
            </a:r>
            <a:r>
              <a:rPr sz="3200" b="1" spc="-6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(276-194BC)</a:t>
            </a:r>
            <a:endParaRPr sz="3200">
              <a:latin typeface="Times New Roman"/>
              <a:cs typeface="Times New Roman"/>
            </a:endParaRPr>
          </a:p>
          <a:p>
            <a:pPr marL="424180" marR="88900" indent="-411480" algn="just">
              <a:lnSpc>
                <a:spcPct val="100000"/>
              </a:lnSpc>
              <a:spcBef>
                <a:spcPts val="1455"/>
              </a:spcBef>
              <a:buClr>
                <a:srgbClr val="F8F8F8"/>
              </a:buClr>
              <a:buSzPct val="64285"/>
              <a:buFont typeface="Wingdings"/>
              <a:buChar char=""/>
              <a:tabLst>
                <a:tab pos="424180" algn="l"/>
              </a:tabLst>
            </a:pP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First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time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use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word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of 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Geography by</a:t>
            </a:r>
            <a:r>
              <a:rPr sz="2800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Eratosthenes</a:t>
            </a:r>
            <a:endParaRPr sz="2800">
              <a:latin typeface="Book Antiqua"/>
              <a:cs typeface="Book Antiqua"/>
            </a:endParaRPr>
          </a:p>
          <a:p>
            <a:pPr marL="424180" marR="87630" indent="-411480" algn="just">
              <a:lnSpc>
                <a:spcPct val="99600"/>
              </a:lnSpc>
              <a:spcBef>
                <a:spcPts val="795"/>
              </a:spcBef>
              <a:buClr>
                <a:srgbClr val="F8F8F8"/>
              </a:buClr>
              <a:buSzPct val="64285"/>
              <a:buFont typeface="Wingdings"/>
              <a:buChar char=""/>
              <a:tabLst>
                <a:tab pos="42418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Its described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known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world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correctly divided Earth into 5 climatic  regions (a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torrid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zone across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middle,  two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frigid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zones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extreme north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south, and two temperate bands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in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between) Eratosthenes also prepared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one  of 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earliest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maps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known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world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34200" y="2286000"/>
            <a:ext cx="1990725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5900" y="2273300"/>
            <a:ext cx="7035800" cy="4368800"/>
            <a:chOff x="215900" y="2273300"/>
            <a:chExt cx="7035800" cy="4368800"/>
          </a:xfrm>
        </p:grpSpPr>
        <p:sp>
          <p:nvSpPr>
            <p:cNvPr id="3" name="object 3"/>
            <p:cNvSpPr/>
            <p:nvPr/>
          </p:nvSpPr>
          <p:spPr>
            <a:xfrm>
              <a:off x="228600" y="2286000"/>
              <a:ext cx="7010400" cy="4343400"/>
            </a:xfrm>
            <a:custGeom>
              <a:avLst/>
              <a:gdLst/>
              <a:ahLst/>
              <a:cxnLst/>
              <a:rect l="l" t="t" r="r" b="b"/>
              <a:pathLst>
                <a:path w="7010400" h="4343400">
                  <a:moveTo>
                    <a:pt x="7010400" y="0"/>
                  </a:moveTo>
                  <a:lnTo>
                    <a:pt x="0" y="0"/>
                  </a:lnTo>
                  <a:lnTo>
                    <a:pt x="0" y="4343400"/>
                  </a:lnTo>
                  <a:lnTo>
                    <a:pt x="7010400" y="4343400"/>
                  </a:lnTo>
                  <a:lnTo>
                    <a:pt x="7010400" y="0"/>
                  </a:lnTo>
                  <a:close/>
                </a:path>
              </a:pathLst>
            </a:custGeom>
            <a:solidFill>
              <a:srgbClr val="9CA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8600" y="2286000"/>
              <a:ext cx="7010400" cy="4343400"/>
            </a:xfrm>
            <a:custGeom>
              <a:avLst/>
              <a:gdLst/>
              <a:ahLst/>
              <a:cxnLst/>
              <a:rect l="l" t="t" r="r" b="b"/>
              <a:pathLst>
                <a:path w="7010400" h="4343400">
                  <a:moveTo>
                    <a:pt x="0" y="4343400"/>
                  </a:moveTo>
                  <a:lnTo>
                    <a:pt x="7010400" y="4343400"/>
                  </a:lnTo>
                  <a:lnTo>
                    <a:pt x="7010400" y="0"/>
                  </a:lnTo>
                  <a:lnTo>
                    <a:pt x="0" y="0"/>
                  </a:lnTo>
                  <a:lnTo>
                    <a:pt x="0" y="4343400"/>
                  </a:lnTo>
                  <a:close/>
                </a:path>
              </a:pathLst>
            </a:custGeom>
            <a:ln w="25400">
              <a:solidFill>
                <a:srgbClr val="7080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44500" y="2264791"/>
            <a:ext cx="671449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24180" marR="5080" indent="-411480">
              <a:lnSpc>
                <a:spcPts val="3020"/>
              </a:lnSpc>
              <a:spcBef>
                <a:spcPts val="480"/>
              </a:spcBef>
              <a:tabLst>
                <a:tab pos="423545" algn="l"/>
                <a:tab pos="1438910" algn="l"/>
                <a:tab pos="2098675" algn="l"/>
                <a:tab pos="2359660" algn="l"/>
                <a:tab pos="3231515" algn="l"/>
                <a:tab pos="3391535" algn="l"/>
                <a:tab pos="4068445" algn="l"/>
                <a:tab pos="4188460" algn="l"/>
                <a:tab pos="4368800" algn="l"/>
                <a:tab pos="4868545" algn="l"/>
                <a:tab pos="6090920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Hip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chus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sists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geograp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ic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 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b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based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ly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	o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astr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om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ical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5980" y="3032886"/>
            <a:ext cx="50469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89555" algn="l"/>
                <a:tab pos="383032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measurements	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of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latitudes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5980" y="3032886"/>
            <a:ext cx="630428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5767705">
              <a:lnSpc>
                <a:spcPts val="3020"/>
              </a:lnSpc>
              <a:spcBef>
                <a:spcPts val="480"/>
              </a:spcBef>
              <a:tabLst>
                <a:tab pos="1748155" algn="l"/>
                <a:tab pos="2518410" algn="l"/>
                <a:tab pos="4589780" algn="l"/>
                <a:tab pos="5261610" algn="l"/>
              </a:tabLst>
            </a:pP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nd  l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ngitudes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tr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ang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tion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fi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3757955"/>
            <a:ext cx="6715759" cy="257556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424180" algn="just">
              <a:lnSpc>
                <a:spcPct val="100000"/>
              </a:lnSpc>
              <a:spcBef>
                <a:spcPts val="434"/>
              </a:spcBef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unknown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distances.</a:t>
            </a:r>
            <a:endParaRPr sz="2800">
              <a:latin typeface="Times New Roman"/>
              <a:cs typeface="Times New Roman"/>
            </a:endParaRPr>
          </a:p>
          <a:p>
            <a:pPr marL="424180" marR="5080" indent="-411480" algn="just">
              <a:lnSpc>
                <a:spcPct val="90000"/>
              </a:lnSpc>
              <a:spcBef>
                <a:spcPts val="670"/>
              </a:spcBef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was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first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use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grade grid to  determine ge.ographic latitude from star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observations.</a:t>
            </a:r>
            <a:endParaRPr sz="2800">
              <a:latin typeface="Times New Roman"/>
              <a:cs typeface="Times New Roman"/>
            </a:endParaRPr>
          </a:p>
          <a:p>
            <a:pPr marL="424180" marR="5080" indent="-411480" algn="just">
              <a:lnSpc>
                <a:spcPts val="2940"/>
              </a:lnSpc>
              <a:spcBef>
                <a:spcPts val="785"/>
              </a:spcBef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Hipparchus listed latitudes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several tens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localities.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73152"/>
            <a:ext cx="9139555" cy="1675130"/>
            <a:chOff x="0" y="73152"/>
            <a:chExt cx="9139555" cy="167513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2" y="73152"/>
              <a:ext cx="8990076" cy="16748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0040"/>
              <a:ext cx="9073896" cy="10271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8599" y="152400"/>
              <a:ext cx="8686800" cy="1371600"/>
            </a:xfrm>
            <a:custGeom>
              <a:avLst/>
              <a:gdLst/>
              <a:ahLst/>
              <a:cxnLst/>
              <a:rect l="l" t="t" r="r" b="b"/>
              <a:pathLst>
                <a:path w="8686800" h="1371600">
                  <a:moveTo>
                    <a:pt x="8686800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8686800" y="13716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9CA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8599" y="152400"/>
              <a:ext cx="8686800" cy="1371600"/>
            </a:xfrm>
            <a:custGeom>
              <a:avLst/>
              <a:gdLst/>
              <a:ahLst/>
              <a:cxnLst/>
              <a:rect l="l" t="t" r="r" b="b"/>
              <a:pathLst>
                <a:path w="8686800" h="1371600">
                  <a:moveTo>
                    <a:pt x="0" y="1371600"/>
                  </a:moveTo>
                  <a:lnTo>
                    <a:pt x="8686800" y="1371600"/>
                  </a:lnTo>
                  <a:lnTo>
                    <a:pt x="8686800" y="0"/>
                  </a:lnTo>
                  <a:lnTo>
                    <a:pt x="0" y="0"/>
                  </a:lnTo>
                  <a:lnTo>
                    <a:pt x="0" y="13716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38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65"/>
              </a:spcBef>
            </a:pPr>
            <a:r>
              <a:rPr sz="4000" b="0" spc="-10" dirty="0">
                <a:latin typeface="Times New Roman"/>
                <a:cs typeface="Times New Roman"/>
              </a:rPr>
              <a:t>ANCIENT GREEK</a:t>
            </a:r>
            <a:r>
              <a:rPr sz="4000" b="0" spc="-70" dirty="0">
                <a:latin typeface="Times New Roman"/>
                <a:cs typeface="Times New Roman"/>
              </a:rPr>
              <a:t> </a:t>
            </a:r>
            <a:r>
              <a:rPr sz="4000" b="0" spc="-10" dirty="0">
                <a:latin typeface="Times New Roman"/>
                <a:cs typeface="Times New Roman"/>
              </a:rPr>
              <a:t>CONTRIBUTIONS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8600" y="1600263"/>
            <a:ext cx="8686800" cy="584835"/>
          </a:xfrm>
          <a:prstGeom prst="rect">
            <a:avLst/>
          </a:prstGeom>
          <a:solidFill>
            <a:srgbClr val="6485CF"/>
          </a:solidFill>
          <a:ln w="25400">
            <a:solidFill>
              <a:srgbClr val="475F97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sz="3200" b="1" dirty="0">
                <a:latin typeface="Book Antiqua"/>
                <a:cs typeface="Book Antiqua"/>
              </a:rPr>
              <a:t>Hipparchus</a:t>
            </a:r>
            <a:endParaRPr sz="3200">
              <a:latin typeface="Book Antiqua"/>
              <a:cs typeface="Book Antiqu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15200" y="2286000"/>
            <a:ext cx="16002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700" y="2273300"/>
            <a:ext cx="6578600" cy="4445000"/>
            <a:chOff x="139700" y="2273300"/>
            <a:chExt cx="6578600" cy="4445000"/>
          </a:xfrm>
        </p:grpSpPr>
        <p:sp>
          <p:nvSpPr>
            <p:cNvPr id="3" name="object 3"/>
            <p:cNvSpPr/>
            <p:nvPr/>
          </p:nvSpPr>
          <p:spPr>
            <a:xfrm>
              <a:off x="152400" y="2286000"/>
              <a:ext cx="6553200" cy="4419600"/>
            </a:xfrm>
            <a:custGeom>
              <a:avLst/>
              <a:gdLst/>
              <a:ahLst/>
              <a:cxnLst/>
              <a:rect l="l" t="t" r="r" b="b"/>
              <a:pathLst>
                <a:path w="6553200" h="4419600">
                  <a:moveTo>
                    <a:pt x="6553200" y="0"/>
                  </a:moveTo>
                  <a:lnTo>
                    <a:pt x="0" y="0"/>
                  </a:lnTo>
                  <a:lnTo>
                    <a:pt x="0" y="4419600"/>
                  </a:lnTo>
                  <a:lnTo>
                    <a:pt x="6553200" y="4419600"/>
                  </a:lnTo>
                  <a:lnTo>
                    <a:pt x="6553200" y="0"/>
                  </a:lnTo>
                  <a:close/>
                </a:path>
              </a:pathLst>
            </a:custGeom>
            <a:solidFill>
              <a:srgbClr val="9CA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2286000"/>
              <a:ext cx="6553200" cy="4419600"/>
            </a:xfrm>
            <a:custGeom>
              <a:avLst/>
              <a:gdLst/>
              <a:ahLst/>
              <a:cxnLst/>
              <a:rect l="l" t="t" r="r" b="b"/>
              <a:pathLst>
                <a:path w="6553200" h="4419600">
                  <a:moveTo>
                    <a:pt x="0" y="4419600"/>
                  </a:moveTo>
                  <a:lnTo>
                    <a:pt x="6553200" y="4419600"/>
                  </a:lnTo>
                  <a:lnTo>
                    <a:pt x="6553200" y="0"/>
                  </a:lnTo>
                  <a:lnTo>
                    <a:pt x="0" y="0"/>
                  </a:lnTo>
                  <a:lnTo>
                    <a:pt x="0" y="4419600"/>
                  </a:lnTo>
                  <a:close/>
                </a:path>
              </a:pathLst>
            </a:custGeom>
            <a:ln w="25400">
              <a:solidFill>
                <a:srgbClr val="7080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60730" y="3212267"/>
          <a:ext cx="5886449" cy="8202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0285"/>
                <a:gridCol w="1001394"/>
                <a:gridCol w="2180590"/>
                <a:gridCol w="1694180"/>
              </a:tblGrid>
              <a:tr h="409969">
                <a:tc>
                  <a:txBody>
                    <a:bodyPr/>
                    <a:lstStyle/>
                    <a:p>
                      <a:pPr marL="31750">
                        <a:lnSpc>
                          <a:spcPts val="3050"/>
                        </a:lnSpc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down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CAF84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3050"/>
                        </a:lnSpc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many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CAF8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3050"/>
                        </a:lnSpc>
                      </a:pPr>
                      <a:r>
                        <a:rPr sz="28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mathematical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CAF84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3050"/>
                        </a:lnSpc>
                        <a:tabLst>
                          <a:tab pos="967740" algn="l"/>
                        </a:tabLst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rules	that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CAF84"/>
                    </a:solidFill>
                  </a:tcPr>
                </a:tc>
              </a:tr>
              <a:tr h="410307">
                <a:tc>
                  <a:txBody>
                    <a:bodyPr/>
                    <a:lstStyle/>
                    <a:p>
                      <a:pPr marL="31750">
                        <a:lnSpc>
                          <a:spcPts val="3130"/>
                        </a:lnSpc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would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CAF84"/>
                    </a:solidFil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ts val="3130"/>
                        </a:lnSpc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allow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CAF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30"/>
                        </a:lnSpc>
                        <a:tabLst>
                          <a:tab pos="1703705" algn="l"/>
                        </a:tabLst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geography	</a:t>
                      </a:r>
                      <a:r>
                        <a:rPr sz="28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CAF84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3130"/>
                        </a:lnSpc>
                        <a:tabLst>
                          <a:tab pos="534670" algn="l"/>
                        </a:tabLst>
                      </a:pPr>
                      <a:r>
                        <a:rPr sz="28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be	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studied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CAF84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68300" y="2307462"/>
            <a:ext cx="6259830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180" marR="5080" indent="-411480">
              <a:lnSpc>
                <a:spcPct val="100000"/>
              </a:lnSpc>
              <a:spcBef>
                <a:spcPts val="95"/>
              </a:spcBef>
              <a:tabLst>
                <a:tab pos="423545" algn="l"/>
                <a:tab pos="1591310" algn="l"/>
                <a:tab pos="2109470" algn="l"/>
                <a:tab pos="3416300" algn="l"/>
                <a:tab pos="4188460" algn="l"/>
                <a:tab pos="5716270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Thales	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Miletus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was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ed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  world</a:t>
            </a:r>
            <a:r>
              <a:rPr sz="2800" spc="3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was</a:t>
            </a:r>
            <a:r>
              <a:rPr sz="2800" spc="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based</a:t>
            </a:r>
            <a:r>
              <a:rPr sz="2800" spc="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water.</a:t>
            </a:r>
            <a:r>
              <a:rPr sz="2800" spc="3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2800" spc="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also</a:t>
            </a:r>
            <a:r>
              <a:rPr sz="2800" spc="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laid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Times New Roman"/>
              <a:cs typeface="Times New Roman"/>
            </a:endParaRPr>
          </a:p>
          <a:p>
            <a:pPr marL="424180" marR="5080">
              <a:lnSpc>
                <a:spcPct val="100000"/>
              </a:lnSpc>
              <a:tabLst>
                <a:tab pos="2475230" algn="l"/>
                <a:tab pos="3195320" algn="l"/>
                <a:tab pos="4396105" algn="l"/>
                <a:tab pos="5949315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scientifica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800" spc="-17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ied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les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of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geometry to measuring land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area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73152"/>
            <a:ext cx="9139555" cy="1675130"/>
            <a:chOff x="0" y="73152"/>
            <a:chExt cx="9139555" cy="167513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2" y="73152"/>
              <a:ext cx="8990076" cy="16748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0040"/>
              <a:ext cx="9073896" cy="102717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8599" y="152400"/>
              <a:ext cx="8686800" cy="1371600"/>
            </a:xfrm>
            <a:custGeom>
              <a:avLst/>
              <a:gdLst/>
              <a:ahLst/>
              <a:cxnLst/>
              <a:rect l="l" t="t" r="r" b="b"/>
              <a:pathLst>
                <a:path w="8686800" h="1371600">
                  <a:moveTo>
                    <a:pt x="8686800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8686800" y="13716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9CA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8599" y="152400"/>
              <a:ext cx="8686800" cy="1371600"/>
            </a:xfrm>
            <a:custGeom>
              <a:avLst/>
              <a:gdLst/>
              <a:ahLst/>
              <a:cxnLst/>
              <a:rect l="l" t="t" r="r" b="b"/>
              <a:pathLst>
                <a:path w="8686800" h="1371600">
                  <a:moveTo>
                    <a:pt x="0" y="1371600"/>
                  </a:moveTo>
                  <a:lnTo>
                    <a:pt x="8686800" y="1371600"/>
                  </a:lnTo>
                  <a:lnTo>
                    <a:pt x="8686800" y="0"/>
                  </a:lnTo>
                  <a:lnTo>
                    <a:pt x="0" y="0"/>
                  </a:lnTo>
                  <a:lnTo>
                    <a:pt x="0" y="13716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38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65"/>
              </a:spcBef>
            </a:pPr>
            <a:r>
              <a:rPr sz="4000" b="0" spc="-10" dirty="0">
                <a:latin typeface="Times New Roman"/>
                <a:cs typeface="Times New Roman"/>
              </a:rPr>
              <a:t>ANCIENT GREEK</a:t>
            </a:r>
            <a:r>
              <a:rPr sz="4000" b="0" spc="-70" dirty="0">
                <a:latin typeface="Times New Roman"/>
                <a:cs typeface="Times New Roman"/>
              </a:rPr>
              <a:t> </a:t>
            </a:r>
            <a:r>
              <a:rPr sz="4000" b="0" spc="-10" dirty="0">
                <a:latin typeface="Times New Roman"/>
                <a:cs typeface="Times New Roman"/>
              </a:rPr>
              <a:t>CONTRIBUTIONS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8600" y="1600263"/>
            <a:ext cx="8686800" cy="584835"/>
          </a:xfrm>
          <a:prstGeom prst="rect">
            <a:avLst/>
          </a:prstGeom>
          <a:solidFill>
            <a:srgbClr val="6485CF"/>
          </a:solidFill>
          <a:ln w="25400">
            <a:solidFill>
              <a:srgbClr val="475F97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54"/>
              </a:spcBef>
            </a:pPr>
            <a:r>
              <a:rPr sz="3200" b="1" dirty="0">
                <a:latin typeface="Times New Roman"/>
                <a:cs typeface="Times New Roman"/>
              </a:rPr>
              <a:t>Thales of Miletus </a:t>
            </a:r>
            <a:r>
              <a:rPr sz="3200" dirty="0">
                <a:latin typeface="Times New Roman"/>
                <a:cs typeface="Times New Roman"/>
              </a:rPr>
              <a:t>(624-546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BC)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81800" y="2286000"/>
            <a:ext cx="211455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5900" y="1510283"/>
            <a:ext cx="8712200" cy="5055870"/>
            <a:chOff x="215900" y="1510283"/>
            <a:chExt cx="8712200" cy="5055870"/>
          </a:xfrm>
        </p:grpSpPr>
        <p:sp>
          <p:nvSpPr>
            <p:cNvPr id="3" name="object 3"/>
            <p:cNvSpPr/>
            <p:nvPr/>
          </p:nvSpPr>
          <p:spPr>
            <a:xfrm>
              <a:off x="228600" y="1600199"/>
              <a:ext cx="8686800" cy="4953000"/>
            </a:xfrm>
            <a:custGeom>
              <a:avLst/>
              <a:gdLst/>
              <a:ahLst/>
              <a:cxnLst/>
              <a:rect l="l" t="t" r="r" b="b"/>
              <a:pathLst>
                <a:path w="8686800" h="4953000">
                  <a:moveTo>
                    <a:pt x="8686800" y="0"/>
                  </a:moveTo>
                  <a:lnTo>
                    <a:pt x="0" y="0"/>
                  </a:lnTo>
                  <a:lnTo>
                    <a:pt x="0" y="4953000"/>
                  </a:lnTo>
                  <a:lnTo>
                    <a:pt x="8686800" y="49530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9CA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8600" y="1600199"/>
              <a:ext cx="8686800" cy="4953000"/>
            </a:xfrm>
            <a:custGeom>
              <a:avLst/>
              <a:gdLst/>
              <a:ahLst/>
              <a:cxnLst/>
              <a:rect l="l" t="t" r="r" b="b"/>
              <a:pathLst>
                <a:path w="8686800" h="4953000">
                  <a:moveTo>
                    <a:pt x="0" y="4953000"/>
                  </a:moveTo>
                  <a:lnTo>
                    <a:pt x="8686800" y="4953000"/>
                  </a:lnTo>
                  <a:lnTo>
                    <a:pt x="8686800" y="0"/>
                  </a:lnTo>
                  <a:lnTo>
                    <a:pt x="0" y="0"/>
                  </a:lnTo>
                  <a:lnTo>
                    <a:pt x="0" y="4953000"/>
                  </a:lnTo>
                  <a:close/>
                </a:path>
              </a:pathLst>
            </a:custGeom>
            <a:ln w="25400">
              <a:solidFill>
                <a:srgbClr val="7080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471" y="1677923"/>
              <a:ext cx="422148" cy="3276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180" y="1510283"/>
              <a:ext cx="2203704" cy="4998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471" y="3140963"/>
              <a:ext cx="422148" cy="3276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180" y="2973323"/>
              <a:ext cx="3020568" cy="4998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7471" y="5251704"/>
              <a:ext cx="422148" cy="3383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8180" y="5093207"/>
              <a:ext cx="1949195" cy="50139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44500" y="1549654"/>
            <a:ext cx="8241665" cy="473583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  <a:tabLst>
                <a:tab pos="423545" algn="l"/>
              </a:tabLst>
            </a:pPr>
            <a:r>
              <a:rPr sz="1550" spc="5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550" spc="5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Times New Roman"/>
                <a:cs typeface="Times New Roman"/>
              </a:rPr>
              <a:t>Anaximander</a:t>
            </a:r>
            <a:endParaRPr sz="2400">
              <a:latin typeface="Times New Roman"/>
              <a:cs typeface="Times New Roman"/>
            </a:endParaRPr>
          </a:p>
          <a:p>
            <a:pPr marL="424180" marR="5080" indent="-411480">
              <a:lnSpc>
                <a:spcPct val="90100"/>
              </a:lnSpc>
              <a:spcBef>
                <a:spcPts val="575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This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argued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world was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shaped like a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cylinder.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He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learnt  about the world by gathering previous work and speaking to the  sailor and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made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 world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map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based on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information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4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sailors.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423545" algn="l"/>
              </a:tabLst>
            </a:pPr>
            <a:r>
              <a:rPr sz="1550" spc="5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550" spc="5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latin typeface="Times New Roman"/>
                <a:cs typeface="Times New Roman"/>
              </a:rPr>
              <a:t>Herodotus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Histories</a:t>
            </a:r>
            <a:endParaRPr sz="2400">
              <a:latin typeface="Times New Roman"/>
              <a:cs typeface="Times New Roman"/>
            </a:endParaRPr>
          </a:p>
          <a:p>
            <a:pPr marL="424180" marR="209550" indent="-411480">
              <a:lnSpc>
                <a:spcPct val="90000"/>
              </a:lnSpc>
              <a:spcBef>
                <a:spcPts val="575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work of history the book contain a wealth of geography  description covering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much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the know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world He is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first</a:t>
            </a:r>
            <a:r>
              <a:rPr sz="24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  have noted the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process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by which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large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rivers, such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Nile,  build up deltas, and also the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first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recorded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observing that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winds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tend to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below from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colder region to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warmer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ones.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423545" algn="l"/>
              </a:tabLst>
            </a:pPr>
            <a:r>
              <a:rPr sz="1550" spc="5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550" spc="5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Book Antiqua"/>
                <a:cs typeface="Book Antiqua"/>
              </a:rPr>
              <a:t>Pythagoras</a:t>
            </a:r>
            <a:endParaRPr sz="2400">
              <a:latin typeface="Book Antiqua"/>
              <a:cs typeface="Book Antiqua"/>
            </a:endParaRPr>
          </a:p>
          <a:p>
            <a:pPr marL="424180" marR="217170" indent="-411480">
              <a:lnSpc>
                <a:spcPts val="2520"/>
              </a:lnSpc>
              <a:spcBef>
                <a:spcPts val="755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He was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perhaps the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first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 propose a spherical world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arguing</a:t>
            </a:r>
            <a:r>
              <a:rPr sz="24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that  the sphere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was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most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perfect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.</a:t>
            </a:r>
            <a:endParaRPr sz="2400">
              <a:latin typeface="Book Antiqua"/>
              <a:cs typeface="Book Antiqu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73152"/>
            <a:ext cx="9139555" cy="1675130"/>
            <a:chOff x="0" y="73152"/>
            <a:chExt cx="9139555" cy="167513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352" y="73152"/>
              <a:ext cx="8990076" cy="16748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320040"/>
              <a:ext cx="9073896" cy="102717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28599" y="152400"/>
              <a:ext cx="8686800" cy="1371600"/>
            </a:xfrm>
            <a:custGeom>
              <a:avLst/>
              <a:gdLst/>
              <a:ahLst/>
              <a:cxnLst/>
              <a:rect l="l" t="t" r="r" b="b"/>
              <a:pathLst>
                <a:path w="8686800" h="1371600">
                  <a:moveTo>
                    <a:pt x="8686800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8686800" y="13716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9CA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8599" y="152400"/>
              <a:ext cx="8686800" cy="1371600"/>
            </a:xfrm>
            <a:custGeom>
              <a:avLst/>
              <a:gdLst/>
              <a:ahLst/>
              <a:cxnLst/>
              <a:rect l="l" t="t" r="r" b="b"/>
              <a:pathLst>
                <a:path w="8686800" h="1371600">
                  <a:moveTo>
                    <a:pt x="0" y="1371600"/>
                  </a:moveTo>
                  <a:lnTo>
                    <a:pt x="8686800" y="1371600"/>
                  </a:lnTo>
                  <a:lnTo>
                    <a:pt x="8686800" y="0"/>
                  </a:lnTo>
                  <a:lnTo>
                    <a:pt x="0" y="0"/>
                  </a:lnTo>
                  <a:lnTo>
                    <a:pt x="0" y="13716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38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65"/>
              </a:spcBef>
            </a:pPr>
            <a:r>
              <a:rPr sz="4000" b="0" spc="-10" dirty="0">
                <a:latin typeface="Times New Roman"/>
                <a:cs typeface="Times New Roman"/>
              </a:rPr>
              <a:t>ANCIENT GREEK</a:t>
            </a:r>
            <a:r>
              <a:rPr sz="4000" b="0" spc="-70" dirty="0">
                <a:latin typeface="Times New Roman"/>
                <a:cs typeface="Times New Roman"/>
              </a:rPr>
              <a:t> </a:t>
            </a:r>
            <a:r>
              <a:rPr sz="4000" b="0" spc="-10" dirty="0">
                <a:latin typeface="Times New Roman"/>
                <a:cs typeface="Times New Roman"/>
              </a:rPr>
              <a:t>CONTRIBUTIONS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3152"/>
            <a:ext cx="9139555" cy="6645275"/>
            <a:chOff x="0" y="73152"/>
            <a:chExt cx="9139555" cy="6645275"/>
          </a:xfrm>
        </p:grpSpPr>
        <p:sp>
          <p:nvSpPr>
            <p:cNvPr id="3" name="object 3"/>
            <p:cNvSpPr/>
            <p:nvPr/>
          </p:nvSpPr>
          <p:spPr>
            <a:xfrm>
              <a:off x="152399" y="2286000"/>
              <a:ext cx="6553200" cy="4419600"/>
            </a:xfrm>
            <a:custGeom>
              <a:avLst/>
              <a:gdLst/>
              <a:ahLst/>
              <a:cxnLst/>
              <a:rect l="l" t="t" r="r" b="b"/>
              <a:pathLst>
                <a:path w="6553200" h="4419600">
                  <a:moveTo>
                    <a:pt x="6553200" y="0"/>
                  </a:moveTo>
                  <a:lnTo>
                    <a:pt x="0" y="0"/>
                  </a:lnTo>
                  <a:lnTo>
                    <a:pt x="0" y="4419600"/>
                  </a:lnTo>
                  <a:lnTo>
                    <a:pt x="6553200" y="4419600"/>
                  </a:lnTo>
                  <a:lnTo>
                    <a:pt x="6553200" y="0"/>
                  </a:lnTo>
                  <a:close/>
                </a:path>
              </a:pathLst>
            </a:custGeom>
            <a:solidFill>
              <a:srgbClr val="9CA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399" y="2286000"/>
              <a:ext cx="6553200" cy="4419600"/>
            </a:xfrm>
            <a:custGeom>
              <a:avLst/>
              <a:gdLst/>
              <a:ahLst/>
              <a:cxnLst/>
              <a:rect l="l" t="t" r="r" b="b"/>
              <a:pathLst>
                <a:path w="6553200" h="4419600">
                  <a:moveTo>
                    <a:pt x="0" y="4419600"/>
                  </a:moveTo>
                  <a:lnTo>
                    <a:pt x="6553200" y="4419600"/>
                  </a:lnTo>
                  <a:lnTo>
                    <a:pt x="6553200" y="0"/>
                  </a:lnTo>
                  <a:lnTo>
                    <a:pt x="0" y="0"/>
                  </a:lnTo>
                  <a:lnTo>
                    <a:pt x="0" y="4419600"/>
                  </a:lnTo>
                  <a:close/>
                </a:path>
              </a:pathLst>
            </a:custGeom>
            <a:ln w="25400">
              <a:solidFill>
                <a:srgbClr val="7080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2" y="73152"/>
              <a:ext cx="8990076" cy="16748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0040"/>
              <a:ext cx="9073896" cy="10271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8599" y="152400"/>
              <a:ext cx="8686800" cy="1371600"/>
            </a:xfrm>
            <a:custGeom>
              <a:avLst/>
              <a:gdLst/>
              <a:ahLst/>
              <a:cxnLst/>
              <a:rect l="l" t="t" r="r" b="b"/>
              <a:pathLst>
                <a:path w="8686800" h="1371600">
                  <a:moveTo>
                    <a:pt x="8686800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8686800" y="13716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9CA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8599" y="152400"/>
              <a:ext cx="8686800" cy="1371600"/>
            </a:xfrm>
            <a:custGeom>
              <a:avLst/>
              <a:gdLst/>
              <a:ahLst/>
              <a:cxnLst/>
              <a:rect l="l" t="t" r="r" b="b"/>
              <a:pathLst>
                <a:path w="8686800" h="1371600">
                  <a:moveTo>
                    <a:pt x="0" y="1371600"/>
                  </a:moveTo>
                  <a:lnTo>
                    <a:pt x="8686800" y="1371600"/>
                  </a:lnTo>
                  <a:lnTo>
                    <a:pt x="8686800" y="0"/>
                  </a:lnTo>
                  <a:lnTo>
                    <a:pt x="0" y="0"/>
                  </a:lnTo>
                  <a:lnTo>
                    <a:pt x="0" y="13716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38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65"/>
              </a:spcBef>
            </a:pPr>
            <a:r>
              <a:rPr sz="4000" b="0" spc="-10" dirty="0">
                <a:latin typeface="Times New Roman"/>
                <a:cs typeface="Times New Roman"/>
              </a:rPr>
              <a:t>ANCIENT GREEK</a:t>
            </a:r>
            <a:r>
              <a:rPr sz="4000" b="0" spc="-70" dirty="0">
                <a:latin typeface="Times New Roman"/>
                <a:cs typeface="Times New Roman"/>
              </a:rPr>
              <a:t> </a:t>
            </a:r>
            <a:r>
              <a:rPr sz="4000" b="0" spc="-10" dirty="0">
                <a:latin typeface="Times New Roman"/>
                <a:cs typeface="Times New Roman"/>
              </a:rPr>
              <a:t>CONTRIBUTIONS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15900" y="1516380"/>
            <a:ext cx="8712200" cy="681355"/>
            <a:chOff x="215900" y="1516380"/>
            <a:chExt cx="8712200" cy="681355"/>
          </a:xfrm>
        </p:grpSpPr>
        <p:sp>
          <p:nvSpPr>
            <p:cNvPr id="11" name="object 11"/>
            <p:cNvSpPr/>
            <p:nvPr/>
          </p:nvSpPr>
          <p:spPr>
            <a:xfrm>
              <a:off x="228600" y="1600263"/>
              <a:ext cx="8686800" cy="584835"/>
            </a:xfrm>
            <a:custGeom>
              <a:avLst/>
              <a:gdLst/>
              <a:ahLst/>
              <a:cxnLst/>
              <a:rect l="l" t="t" r="r" b="b"/>
              <a:pathLst>
                <a:path w="8686800" h="584835">
                  <a:moveTo>
                    <a:pt x="8686800" y="0"/>
                  </a:moveTo>
                  <a:lnTo>
                    <a:pt x="0" y="0"/>
                  </a:lnTo>
                  <a:lnTo>
                    <a:pt x="0" y="584771"/>
                  </a:lnTo>
                  <a:lnTo>
                    <a:pt x="8686800" y="584771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6485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8600" y="1600263"/>
              <a:ext cx="8686800" cy="584835"/>
            </a:xfrm>
            <a:custGeom>
              <a:avLst/>
              <a:gdLst/>
              <a:ahLst/>
              <a:cxnLst/>
              <a:rect l="l" t="t" r="r" b="b"/>
              <a:pathLst>
                <a:path w="8686800" h="584835">
                  <a:moveTo>
                    <a:pt x="0" y="584771"/>
                  </a:moveTo>
                  <a:lnTo>
                    <a:pt x="8686800" y="584771"/>
                  </a:lnTo>
                  <a:lnTo>
                    <a:pt x="8686800" y="0"/>
                  </a:lnTo>
                  <a:lnTo>
                    <a:pt x="0" y="0"/>
                  </a:lnTo>
                  <a:lnTo>
                    <a:pt x="0" y="584771"/>
                  </a:lnTo>
                  <a:close/>
                </a:path>
              </a:pathLst>
            </a:custGeom>
            <a:ln w="25400">
              <a:solidFill>
                <a:srgbClr val="475F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5832" y="1516380"/>
              <a:ext cx="2801112" cy="6598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7447" y="1516380"/>
              <a:ext cx="675131" cy="6598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63084" y="1516380"/>
              <a:ext cx="1848612" cy="65989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68300" y="1391243"/>
            <a:ext cx="6260465" cy="3491229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2349500">
              <a:lnSpc>
                <a:spcPct val="100000"/>
              </a:lnSpc>
              <a:spcBef>
                <a:spcPts val="1900"/>
              </a:spcBef>
            </a:pPr>
            <a:r>
              <a:rPr sz="3200" b="1" dirty="0">
                <a:latin typeface="Times New Roman"/>
                <a:cs typeface="Times New Roman"/>
              </a:rPr>
              <a:t>Aristotle(384-322BC)</a:t>
            </a:r>
            <a:endParaRPr sz="3200">
              <a:latin typeface="Times New Roman"/>
              <a:cs typeface="Times New Roman"/>
            </a:endParaRPr>
          </a:p>
          <a:p>
            <a:pPr marL="424180" marR="5080" indent="-411480" algn="just">
              <a:lnSpc>
                <a:spcPct val="99500"/>
              </a:lnSpc>
              <a:spcBef>
                <a:spcPts val="1585"/>
              </a:spcBef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embraced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idea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Pythagoras.  Aristotle presented empirical evidence a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verify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this.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noted that earth shadow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during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eclipse is curved and also that  stars increase in height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one moves  north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05600" y="2209800"/>
            <a:ext cx="2438399" cy="441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1038</Words>
  <Application>Microsoft Office PowerPoint</Application>
  <PresentationFormat>On-screen Show (4:3)</PresentationFormat>
  <Paragraphs>129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Wingdings 2</vt:lpstr>
      <vt:lpstr>Calibri</vt:lpstr>
      <vt:lpstr>Courier New</vt:lpstr>
      <vt:lpstr>Times New Roman</vt:lpstr>
      <vt:lpstr>Wingdings</vt:lpstr>
      <vt:lpstr>Book Antiqua</vt:lpstr>
      <vt:lpstr>Office Theme</vt:lpstr>
      <vt:lpstr>HISTORICAL  DEVELOPMENT OF  GEOGRAPHY</vt:lpstr>
      <vt:lpstr>CONTENTS</vt:lpstr>
      <vt:lpstr>WHAT IS GEOGRAPHY</vt:lpstr>
      <vt:lpstr>ANCIENT GREEK CONTRIBUTIONS</vt:lpstr>
      <vt:lpstr>ANCIENT GREEK CONTRIBUTIONS</vt:lpstr>
      <vt:lpstr>ANCIENT GREEK CONTRIBUTIONS</vt:lpstr>
      <vt:lpstr>ANCIENT GREEK CONTRIBUTIONS</vt:lpstr>
      <vt:lpstr>ANCIENT GREEK CONTRIBUTIONS</vt:lpstr>
      <vt:lpstr>ANCIENT GREEK CONTRIBUTIONS</vt:lpstr>
      <vt:lpstr>ROMAN CONTRIBUTIONS</vt:lpstr>
      <vt:lpstr>MIDDLE AGES</vt:lpstr>
      <vt:lpstr>MIDDLE AGES</vt:lpstr>
      <vt:lpstr>MIDDLE AGES</vt:lpstr>
      <vt:lpstr>GEOGRAPHY GROWS AS A SCIENCE</vt:lpstr>
      <vt:lpstr>TWO OPPOSING VIEWS</vt:lpstr>
      <vt:lpstr>TWO OPPOSING VIEWS</vt:lpstr>
      <vt:lpstr>TWO OPPOSING VIEWS</vt:lpstr>
      <vt:lpstr>TWO OPPOSING VIEWS</vt:lpstr>
      <vt:lpstr>TWO OPPOSING VIEWS</vt:lpstr>
      <vt:lpstr>TWO OPPOSING VIEWS</vt:lpstr>
      <vt:lpstr>CONCLUSION</vt:lpstr>
      <vt:lpstr>CONCLUSION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HISTORICAL  DEVELOPMENT OF  GEOGRAPHY</dc:title>
  <cp:lastModifiedBy>mohsin ramzan</cp:lastModifiedBy>
  <cp:revision>1</cp:revision>
  <dcterms:created xsi:type="dcterms:W3CDTF">2020-09-27T23:12:36Z</dcterms:created>
  <dcterms:modified xsi:type="dcterms:W3CDTF">2020-11-09T10:16:39Z</dcterms:modified>
</cp:coreProperties>
</file>