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3" r:id="rId2"/>
    <p:sldMasterId id="2147483675" r:id="rId3"/>
    <p:sldMasterId id="2147483687" r:id="rId4"/>
  </p:sldMasterIdLst>
  <p:sldIdLst>
    <p:sldId id="256"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7" r:id="rId20"/>
    <p:sldId id="275" r:id="rId21"/>
    <p:sldId id="276" r:id="rId22"/>
    <p:sldId id="278" r:id="rId23"/>
    <p:sldId id="279" r:id="rId24"/>
    <p:sldId id="280" r:id="rId25"/>
    <p:sldId id="281" r:id="rId26"/>
    <p:sldId id="282" r:id="rId27"/>
    <p:sldId id="283" r:id="rId28"/>
    <p:sldId id="284" r:id="rId29"/>
    <p:sldId id="285" r:id="rId30"/>
    <p:sldId id="287" r:id="rId31"/>
    <p:sldId id="288" r:id="rId32"/>
    <p:sldId id="289" r:id="rId33"/>
    <p:sldId id="290" r:id="rId34"/>
    <p:sldId id="291"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4" r:id="rId53"/>
    <p:sldId id="310" r:id="rId54"/>
    <p:sldId id="311" r:id="rId55"/>
    <p:sldId id="312" r:id="rId56"/>
    <p:sldId id="313" r:id="rId5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B29"/>
    <a:srgbClr val="737947"/>
    <a:srgbClr val="BABF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46"/>
    <p:restoredTop sz="94652"/>
  </p:normalViewPr>
  <p:slideViewPr>
    <p:cSldViewPr snapToGrid="0" snapToObjects="1">
      <p:cViewPr>
        <p:scale>
          <a:sx n="102" d="100"/>
          <a:sy n="102" d="100"/>
        </p:scale>
        <p:origin x="-690" y="18"/>
      </p:cViewPr>
      <p:guideLst>
        <p:guide orient="horz" pos="1620"/>
        <p:guide pos="2880"/>
      </p:guideLst>
    </p:cSldViewPr>
  </p:slideViewPr>
  <p:notesTextViewPr>
    <p:cViewPr>
      <p:scale>
        <a:sx n="1" d="1"/>
        <a:sy n="1" d="1"/>
      </p:scale>
      <p:origin x="0" y="0"/>
    </p:cViewPr>
  </p:notesTextViewPr>
  <p:sorterViewPr>
    <p:cViewPr>
      <p:scale>
        <a:sx n="66" d="100"/>
        <a:sy n="66" d="100"/>
      </p:scale>
      <p:origin x="0" y="27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385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033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845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0157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7.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b="27663"/>
          <a:stretch/>
        </p:blipFill>
        <p:spPr>
          <a:xfrm>
            <a:off x="0" y="-9008"/>
            <a:ext cx="9144000" cy="5143501"/>
          </a:xfrm>
          <a:prstGeom prst="rect">
            <a:avLst/>
          </a:prstGeom>
        </p:spPr>
      </p:pic>
    </p:spTree>
    <p:extLst>
      <p:ext uri="{BB962C8B-B14F-4D97-AF65-F5344CB8AC3E}">
        <p14:creationId xmlns:p14="http://schemas.microsoft.com/office/powerpoint/2010/main" val="13343073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778027"/>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5071" y="4382005"/>
            <a:ext cx="1188720" cy="681740"/>
          </a:xfrm>
          <a:prstGeom prst="rect">
            <a:avLst/>
          </a:prstGeom>
        </p:spPr>
      </p:pic>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264635" y="216213"/>
            <a:ext cx="822960" cy="822960"/>
          </a:xfrm>
          <a:prstGeom prst="rect">
            <a:avLst/>
          </a:prstGeom>
        </p:spPr>
      </p:pic>
      <p:pic>
        <p:nvPicPr>
          <p:cNvPr id="11" name="Picture 10"/>
          <p:cNvPicPr>
            <a:picLocks noChangeAspect="1"/>
          </p:cNvPicPr>
          <p:nvPr userDrawn="1"/>
        </p:nvPicPr>
        <p:blipFill rotWithShape="1">
          <a:blip r:embed="rId9">
            <a:extLst>
              <a:ext uri="{28A0092B-C50C-407E-A947-70E740481C1C}">
                <a14:useLocalDpi xmlns:a14="http://schemas.microsoft.com/office/drawing/2010/main" val="0"/>
              </a:ext>
            </a:extLst>
          </a:blip>
          <a:srcRect t="37643" b="38210"/>
          <a:stretch/>
        </p:blipFill>
        <p:spPr>
          <a:xfrm>
            <a:off x="7990315" y="4798775"/>
            <a:ext cx="1097280" cy="264970"/>
          </a:xfrm>
          <a:prstGeom prst="rect">
            <a:avLst/>
          </a:prstGeom>
        </p:spPr>
      </p:pic>
    </p:spTree>
    <p:extLst>
      <p:ext uri="{BB962C8B-B14F-4D97-AF65-F5344CB8AC3E}">
        <p14:creationId xmlns:p14="http://schemas.microsoft.com/office/powerpoint/2010/main" val="164729822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071" y="4382005"/>
            <a:ext cx="1188720" cy="68174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64635" y="216213"/>
            <a:ext cx="822960" cy="822960"/>
          </a:xfrm>
          <a:prstGeom prst="rect">
            <a:avLst/>
          </a:prstGeom>
        </p:spPr>
      </p:pic>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37643" b="38210"/>
          <a:stretch/>
        </p:blipFill>
        <p:spPr>
          <a:xfrm>
            <a:off x="7990315" y="4798775"/>
            <a:ext cx="1097280" cy="264970"/>
          </a:xfrm>
          <a:prstGeom prst="rect">
            <a:avLst/>
          </a:prstGeom>
        </p:spPr>
      </p:pic>
    </p:spTree>
    <p:extLst>
      <p:ext uri="{BB962C8B-B14F-4D97-AF65-F5344CB8AC3E}">
        <p14:creationId xmlns:p14="http://schemas.microsoft.com/office/powerpoint/2010/main" val="1126027291"/>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64635" y="216213"/>
            <a:ext cx="822960" cy="822960"/>
          </a:xfrm>
          <a:prstGeom prst="rect">
            <a:avLst/>
          </a:prstGeom>
        </p:spPr>
      </p:pic>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t="37643" b="38210"/>
          <a:stretch/>
        </p:blipFill>
        <p:spPr>
          <a:xfrm>
            <a:off x="7990315" y="4798775"/>
            <a:ext cx="1097280" cy="264970"/>
          </a:xfrm>
          <a:prstGeom prst="rect">
            <a:avLst/>
          </a:prstGeom>
        </p:spPr>
      </p:pic>
    </p:spTree>
    <p:extLst>
      <p:ext uri="{BB962C8B-B14F-4D97-AF65-F5344CB8AC3E}">
        <p14:creationId xmlns:p14="http://schemas.microsoft.com/office/powerpoint/2010/main" val="1491895400"/>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6566" y="3051359"/>
            <a:ext cx="6669144" cy="1000274"/>
          </a:xfrm>
          <a:prstGeom prst="rect">
            <a:avLst/>
          </a:prstGeom>
        </p:spPr>
        <p:txBody>
          <a:bodyPr wrap="square">
            <a:spAutoFit/>
          </a:bodyPr>
          <a:lstStyle/>
          <a:p>
            <a:r>
              <a:rPr lang="en-US" sz="3500" dirty="0">
                <a:solidFill>
                  <a:srgbClr val="737947"/>
                </a:solidFill>
                <a:latin typeface="Neuzeit Grotesk" charset="0"/>
                <a:ea typeface="Neuzeit Grotesk" charset="0"/>
                <a:cs typeface="Neuzeit Grotesk" charset="0"/>
              </a:rPr>
              <a:t>Rejuvenating Avocado Orchards</a:t>
            </a:r>
          </a:p>
          <a:p>
            <a:r>
              <a:rPr lang="en-US" sz="2400" b="1" dirty="0" smtClean="0">
                <a:solidFill>
                  <a:srgbClr val="737947"/>
                </a:solidFill>
                <a:latin typeface="Neuzeit Grotesk" charset="0"/>
                <a:ea typeface="Neuzeit Grotesk" charset="0"/>
                <a:cs typeface="Neuzeit Grotesk" charset="0"/>
              </a:rPr>
              <a:t>Replanting</a:t>
            </a:r>
            <a:endParaRPr lang="en-US" sz="2400" b="1" dirty="0">
              <a:solidFill>
                <a:srgbClr val="737947"/>
              </a:solidFill>
              <a:latin typeface="Neuzeit Grotesk" charset="0"/>
              <a:ea typeface="Neuzeit Grotesk" charset="0"/>
              <a:cs typeface="Neuzeit Grotesk" charset="0"/>
            </a:endParaRPr>
          </a:p>
        </p:txBody>
      </p:sp>
    </p:spTree>
    <p:extLst>
      <p:ext uri="{BB962C8B-B14F-4D97-AF65-F5344CB8AC3E}">
        <p14:creationId xmlns:p14="http://schemas.microsoft.com/office/powerpoint/2010/main" val="1016317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chernandez\Desktop\Propal\Fotos\Paltos - Plantaciones\P1000477.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683568" y="350536"/>
            <a:ext cx="6263770"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Even replanting younger orchards (seedlings rootstock) that have failed  in heavy soils.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ernandez\Desktop\IMG_3801.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2502088" y="577069"/>
            <a:ext cx="3667472"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Big decisions are made when the yields are low!!!</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52566" y="839509"/>
            <a:ext cx="8191434" cy="3831818"/>
          </a:xfrm>
          <a:prstGeom prst="rect">
            <a:avLst/>
          </a:prstGeom>
          <a:noFill/>
        </p:spPr>
        <p:txBody>
          <a:bodyPr wrap="square" rtlCol="0">
            <a:spAutoFit/>
          </a:bodyPr>
          <a:lstStyle/>
          <a:p>
            <a:r>
              <a:rPr lang="en-US" b="1" dirty="0" smtClean="0"/>
              <a:t>Planting avocado clonal rootstock:</a:t>
            </a:r>
          </a:p>
          <a:p>
            <a:endParaRPr lang="en-US" b="1" dirty="0" smtClean="0"/>
          </a:p>
          <a:p>
            <a:pPr marL="342900" indent="-342900">
              <a:buAutoNum type="arabicPeriod"/>
            </a:pPr>
            <a:r>
              <a:rPr lang="en-US" dirty="0" smtClean="0"/>
              <a:t>Irrigate the soil previous to planting. Irrigate the plants before take them to the field.</a:t>
            </a:r>
          </a:p>
          <a:p>
            <a:pPr marL="342900" indent="-342900">
              <a:buAutoNum type="arabicPeriod"/>
            </a:pPr>
            <a:endParaRPr lang="en-US" dirty="0" smtClean="0"/>
          </a:p>
          <a:p>
            <a:pPr marL="342900" indent="-342900">
              <a:buAutoNum type="arabicPeriod"/>
            </a:pPr>
            <a:r>
              <a:rPr lang="en-US" dirty="0" smtClean="0"/>
              <a:t>Keep plants vertical and never place them in direct sun light. Never pull or take the plants from the stem!</a:t>
            </a:r>
          </a:p>
          <a:p>
            <a:pPr marL="342900" indent="-342900">
              <a:buAutoNum type="arabicPeriod"/>
            </a:pPr>
            <a:endParaRPr lang="en-US" dirty="0" smtClean="0"/>
          </a:p>
          <a:p>
            <a:pPr marL="342900" indent="-342900">
              <a:buAutoNum type="arabicPeriod"/>
            </a:pPr>
            <a:r>
              <a:rPr lang="en-US" dirty="0" smtClean="0"/>
              <a:t>Dig a hole as deep and wide as the plant bag.</a:t>
            </a:r>
          </a:p>
          <a:p>
            <a:pPr marL="342900" indent="-342900">
              <a:buAutoNum type="arabicPeriod"/>
            </a:pPr>
            <a:endParaRPr lang="en-US" dirty="0" smtClean="0"/>
          </a:p>
          <a:p>
            <a:pPr marL="342900" indent="-342900">
              <a:buAutoNum type="arabicPeriod"/>
            </a:pPr>
            <a:r>
              <a:rPr lang="en-US" dirty="0" smtClean="0"/>
              <a:t>Remove the bag by hand very careful. Avoid using knives to prevent root damage (cuts).</a:t>
            </a:r>
          </a:p>
          <a:p>
            <a:pPr marL="342900" indent="-342900">
              <a:buAutoNum type="arabicPeriod"/>
            </a:pPr>
            <a:endParaRPr lang="en-US" dirty="0" smtClean="0"/>
          </a:p>
          <a:p>
            <a:pPr marL="342900" indent="-342900">
              <a:buAutoNum type="arabicPeriod"/>
            </a:pPr>
            <a:r>
              <a:rPr lang="en-US" dirty="0" smtClean="0"/>
              <a:t>Put the plant in the hole at the same level of the ground. Locate the more leafy area to the strongest sunlight (west). Replanting inside the orchard put the plant at least 1ft above the ground (a little mount). </a:t>
            </a:r>
          </a:p>
          <a:p>
            <a:pPr marL="342900" indent="-342900">
              <a:buAutoNum type="arabicPeriod"/>
            </a:pPr>
            <a:endParaRPr lang="en-US" dirty="0" smtClean="0"/>
          </a:p>
          <a:p>
            <a:pPr marL="342900" indent="-342900">
              <a:buAutoNum type="arabicPeriod"/>
            </a:pPr>
            <a:r>
              <a:rPr lang="en-US" dirty="0" smtClean="0"/>
              <a:t>Fill the hole with soil pushing gently to remove air bags. Check that the plant never stays below ground level.</a:t>
            </a:r>
          </a:p>
          <a:p>
            <a:pPr marL="342900" indent="-342900">
              <a:buAutoNum type="arabicPeriod"/>
            </a:pPr>
            <a:endParaRPr lang="en-US" dirty="0" smtClean="0"/>
          </a:p>
          <a:p>
            <a:pPr marL="342900" indent="-342900">
              <a:buAutoNum type="arabicPeriod"/>
            </a:pPr>
            <a:r>
              <a:rPr lang="en-US" dirty="0" smtClean="0"/>
              <a:t>Put organic matter (mulch) around the plant to improve root development conditions.</a:t>
            </a:r>
          </a:p>
          <a:p>
            <a:pPr marL="342900" indent="-342900">
              <a:buAutoNum type="arabicPeriod"/>
            </a:pPr>
            <a:endParaRPr lang="en-US" dirty="0" smtClean="0"/>
          </a:p>
          <a:p>
            <a:pPr marL="342900" indent="-342900">
              <a:buAutoNum type="arabicPeriod"/>
            </a:pPr>
            <a:r>
              <a:rPr lang="en-US" dirty="0" smtClean="0"/>
              <a:t>Irrigate deep (4hrs at least) to remove all the air bags.</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Plat grond.bmp"/>
          <p:cNvPicPr>
            <a:picLocks noChangeAspect="1" noChangeArrowheads="1"/>
          </p:cNvPicPr>
          <p:nvPr/>
        </p:nvPicPr>
        <p:blipFill>
          <a:blip r:embed="rId2" cstate="email"/>
          <a:srcRect/>
          <a:stretch>
            <a:fillRect/>
          </a:stretch>
        </p:blipFill>
        <p:spPr bwMode="auto">
          <a:xfrm>
            <a:off x="0" y="4813"/>
            <a:ext cx="5994522" cy="5143500"/>
          </a:xfrm>
          <a:prstGeom prst="rect">
            <a:avLst/>
          </a:prstGeom>
          <a:noFill/>
          <a:ln w="9525">
            <a:noFill/>
            <a:miter lim="800000"/>
            <a:headEnd/>
            <a:tailEnd/>
          </a:ln>
        </p:spPr>
      </p:pic>
      <p:sp>
        <p:nvSpPr>
          <p:cNvPr id="5" name="4 CuadroTexto"/>
          <p:cNvSpPr txBox="1"/>
          <p:nvPr/>
        </p:nvSpPr>
        <p:spPr>
          <a:xfrm>
            <a:off x="5148065" y="1437625"/>
            <a:ext cx="3816424" cy="507831"/>
          </a:xfrm>
          <a:prstGeom prst="rect">
            <a:avLst/>
          </a:prstGeom>
          <a:noFill/>
        </p:spPr>
        <p:txBody>
          <a:bodyPr wrap="square" rtlCol="0">
            <a:spAutoFit/>
          </a:bodyPr>
          <a:lstStyle/>
          <a:p>
            <a:r>
              <a:rPr lang="en-US" b="1" dirty="0" smtClean="0"/>
              <a:t>Scheme of planting avocado clonal rootstock in a new orchard.</a:t>
            </a:r>
            <a:endParaRPr lang="en-US" b="1" dirty="0"/>
          </a:p>
        </p:txBody>
      </p:sp>
      <p:sp>
        <p:nvSpPr>
          <p:cNvPr id="6" name="5 CuadroTexto"/>
          <p:cNvSpPr txBox="1"/>
          <p:nvPr/>
        </p:nvSpPr>
        <p:spPr>
          <a:xfrm>
            <a:off x="5292080" y="3111811"/>
            <a:ext cx="3528392" cy="507831"/>
          </a:xfrm>
          <a:prstGeom prst="rect">
            <a:avLst/>
          </a:prstGeom>
          <a:noFill/>
        </p:spPr>
        <p:txBody>
          <a:bodyPr wrap="square" rtlCol="0">
            <a:spAutoFit/>
          </a:bodyPr>
          <a:lstStyle/>
          <a:p>
            <a:r>
              <a:rPr lang="en-US" dirty="0" smtClean="0"/>
              <a:t>Always is advisable to paint in white the stem to avoid sun burn.</a:t>
            </a:r>
            <a:endParaRPr lang="en-US" dirty="0"/>
          </a:p>
        </p:txBody>
      </p:sp>
      <p:cxnSp>
        <p:nvCxnSpPr>
          <p:cNvPr id="8" name="7 Conector recto de flecha"/>
          <p:cNvCxnSpPr/>
          <p:nvPr/>
        </p:nvCxnSpPr>
        <p:spPr>
          <a:xfrm flipH="1" flipV="1">
            <a:off x="2339752" y="2301720"/>
            <a:ext cx="2880320" cy="108012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0" name="9 CuadroTexto"/>
          <p:cNvSpPr txBox="1"/>
          <p:nvPr/>
        </p:nvSpPr>
        <p:spPr>
          <a:xfrm>
            <a:off x="179512" y="1383618"/>
            <a:ext cx="561372" cy="300082"/>
          </a:xfrm>
          <a:prstGeom prst="rect">
            <a:avLst/>
          </a:prstGeom>
          <a:noFill/>
        </p:spPr>
        <p:txBody>
          <a:bodyPr wrap="none" rtlCol="0">
            <a:spAutoFit/>
          </a:bodyPr>
          <a:lstStyle/>
          <a:p>
            <a:r>
              <a:rPr lang="en-US" dirty="0" smtClean="0"/>
              <a:t>Wind</a:t>
            </a:r>
            <a:endParaRPr lang="en-US" dirty="0"/>
          </a:p>
        </p:txBody>
      </p:sp>
      <p:cxnSp>
        <p:nvCxnSpPr>
          <p:cNvPr id="12" name="11 Conector recto de flecha"/>
          <p:cNvCxnSpPr/>
          <p:nvPr/>
        </p:nvCxnSpPr>
        <p:spPr>
          <a:xfrm>
            <a:off x="179512" y="1653648"/>
            <a:ext cx="79208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hernandez\Desktop\Propal\Fotos\Sudáfrica Ago 2015\P1070377.JPG"/>
          <p:cNvPicPr>
            <a:picLocks noChangeAspect="1" noChangeArrowheads="1"/>
          </p:cNvPicPr>
          <p:nvPr/>
        </p:nvPicPr>
        <p:blipFill>
          <a:blip r:embed="rId2" cstate="email"/>
          <a:srcRect/>
          <a:stretch>
            <a:fillRect/>
          </a:stretch>
        </p:blipFill>
        <p:spPr bwMode="auto">
          <a:xfrm>
            <a:off x="2000250" y="482"/>
            <a:ext cx="5143500" cy="5143500"/>
          </a:xfrm>
          <a:prstGeom prst="rect">
            <a:avLst/>
          </a:prstGeom>
          <a:noFill/>
        </p:spPr>
      </p:pic>
      <p:sp>
        <p:nvSpPr>
          <p:cNvPr id="3" name="2 CuadroTexto"/>
          <p:cNvSpPr txBox="1"/>
          <p:nvPr/>
        </p:nvSpPr>
        <p:spPr>
          <a:xfrm>
            <a:off x="5601132" y="3693911"/>
            <a:ext cx="3312368" cy="507831"/>
          </a:xfrm>
          <a:prstGeom prst="rect">
            <a:avLst/>
          </a:prstGeom>
          <a:solidFill>
            <a:schemeClr val="accent5">
              <a:lumMod val="60000"/>
              <a:lumOff val="40000"/>
            </a:schemeClr>
          </a:solidFill>
          <a:ln w="19050">
            <a:solidFill>
              <a:schemeClr val="tx1"/>
            </a:solidFill>
          </a:ln>
        </p:spPr>
        <p:txBody>
          <a:bodyPr wrap="square" rtlCol="0">
            <a:spAutoFit/>
          </a:bodyPr>
          <a:lstStyle/>
          <a:p>
            <a:r>
              <a:rPr lang="es-MX" dirty="0"/>
              <a:t>Avocado chip </a:t>
            </a:r>
            <a:r>
              <a:rPr lang="es-MX" dirty="0" err="1"/>
              <a:t>wood</a:t>
            </a:r>
            <a:r>
              <a:rPr lang="es-MX" dirty="0"/>
              <a:t> </a:t>
            </a:r>
            <a:r>
              <a:rPr lang="es-MX" dirty="0" err="1"/>
              <a:t>is</a:t>
            </a:r>
            <a:r>
              <a:rPr lang="es-MX" dirty="0"/>
              <a:t> </a:t>
            </a:r>
            <a:r>
              <a:rPr lang="es-MX" dirty="0" err="1"/>
              <a:t>very</a:t>
            </a:r>
            <a:r>
              <a:rPr lang="es-MX" dirty="0"/>
              <a:t> </a:t>
            </a:r>
            <a:r>
              <a:rPr lang="es-MX" dirty="0" err="1"/>
              <a:t>good</a:t>
            </a:r>
            <a:r>
              <a:rPr lang="es-MX" dirty="0"/>
              <a:t> </a:t>
            </a:r>
            <a:r>
              <a:rPr lang="es-MX" dirty="0" err="1"/>
              <a:t>for</a:t>
            </a:r>
            <a:r>
              <a:rPr lang="es-MX" dirty="0"/>
              <a:t> </a:t>
            </a:r>
            <a:r>
              <a:rPr lang="es-MX" dirty="0" err="1"/>
              <a:t>mulching</a:t>
            </a:r>
            <a:endParaRPr lang="es-MX"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43300" y="965945"/>
            <a:ext cx="8280920" cy="3293209"/>
          </a:xfrm>
          <a:prstGeom prst="rect">
            <a:avLst/>
          </a:prstGeom>
          <a:noFill/>
        </p:spPr>
        <p:txBody>
          <a:bodyPr wrap="square" rtlCol="0">
            <a:spAutoFit/>
          </a:bodyPr>
          <a:lstStyle/>
          <a:p>
            <a:r>
              <a:rPr lang="en-US" sz="1600" dirty="0" smtClean="0"/>
              <a:t>The organic mulch in avocado clonal new orchard is essential right after planting.</a:t>
            </a:r>
          </a:p>
          <a:p>
            <a:endParaRPr lang="en-US" sz="1600" dirty="0" smtClean="0"/>
          </a:p>
          <a:p>
            <a:endParaRPr lang="en-US" sz="1600" dirty="0" smtClean="0"/>
          </a:p>
          <a:p>
            <a:r>
              <a:rPr lang="en-US" sz="1600" dirty="0" smtClean="0"/>
              <a:t>Clonal rootstock haven’t main deep roots as seedling rootstocks. All their roots are lateral and superficial.</a:t>
            </a:r>
          </a:p>
          <a:p>
            <a:endParaRPr lang="en-US" sz="1600" dirty="0" smtClean="0"/>
          </a:p>
          <a:p>
            <a:endParaRPr lang="en-US" sz="1600" dirty="0" smtClean="0"/>
          </a:p>
          <a:p>
            <a:r>
              <a:rPr lang="en-US" sz="1600" dirty="0" smtClean="0"/>
              <a:t>These lateral roots must be very cared in first months after planting, and organic mulching gives stable humidity in soil and keep an ideal organic environment for root development, keeping a stable soil temperature.</a:t>
            </a:r>
          </a:p>
          <a:p>
            <a:endParaRPr lang="en-US" sz="1600" dirty="0" smtClean="0"/>
          </a:p>
          <a:p>
            <a:endParaRPr lang="en-US" sz="1600" dirty="0" smtClean="0"/>
          </a:p>
          <a:p>
            <a:r>
              <a:rPr lang="en-US" sz="1600" dirty="0" smtClean="0"/>
              <a:t>Also, it is advisable to put covers to avoid rodents damage.</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hernandez\Desktop\Propal\Fotos\Sudáfrica Ago 2015\P1070489.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5652120" y="681541"/>
            <a:ext cx="3312368" cy="507831"/>
          </a:xfrm>
          <a:prstGeom prst="rect">
            <a:avLst/>
          </a:prstGeom>
          <a:solidFill>
            <a:schemeClr val="accent5">
              <a:lumMod val="60000"/>
              <a:lumOff val="40000"/>
            </a:schemeClr>
          </a:solidFill>
          <a:ln w="19050">
            <a:solidFill>
              <a:schemeClr val="tx1"/>
            </a:solidFill>
          </a:ln>
        </p:spPr>
        <p:txBody>
          <a:bodyPr wrap="square" rtlCol="0">
            <a:spAutoFit/>
          </a:bodyPr>
          <a:lstStyle/>
          <a:p>
            <a:r>
              <a:rPr lang="es-MX" dirty="0"/>
              <a:t>In South </a:t>
            </a:r>
            <a:r>
              <a:rPr lang="es-MX" dirty="0" err="1"/>
              <a:t>Africa</a:t>
            </a:r>
            <a:r>
              <a:rPr lang="es-MX" dirty="0"/>
              <a:t> </a:t>
            </a:r>
            <a:r>
              <a:rPr lang="es-MX" dirty="0" err="1"/>
              <a:t>they</a:t>
            </a:r>
            <a:r>
              <a:rPr lang="es-MX" dirty="0"/>
              <a:t> </a:t>
            </a:r>
            <a:r>
              <a:rPr lang="es-MX" dirty="0" err="1"/>
              <a:t>need</a:t>
            </a:r>
            <a:r>
              <a:rPr lang="es-MX" dirty="0"/>
              <a:t> </a:t>
            </a:r>
            <a:r>
              <a:rPr lang="es-MX" dirty="0" err="1"/>
              <a:t>to</a:t>
            </a:r>
            <a:r>
              <a:rPr lang="es-MX" dirty="0"/>
              <a:t> </a:t>
            </a:r>
            <a:r>
              <a:rPr lang="es-MX" dirty="0" err="1"/>
              <a:t>protect</a:t>
            </a:r>
            <a:r>
              <a:rPr lang="es-MX" dirty="0"/>
              <a:t> </a:t>
            </a:r>
            <a:r>
              <a:rPr lang="es-MX" dirty="0" err="1"/>
              <a:t>against</a:t>
            </a:r>
            <a:r>
              <a:rPr lang="es-MX" dirty="0"/>
              <a:t> </a:t>
            </a:r>
            <a:r>
              <a:rPr lang="es-MX" dirty="0" err="1"/>
              <a:t>Kudus</a:t>
            </a:r>
            <a:r>
              <a:rPr lang="es-MX" dirty="0"/>
              <a:t> and Impalas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chernandez\Desktop\Propal\Fotos\Sudáfrica Ago 2015\P1070279.JPG"/>
          <p:cNvPicPr>
            <a:picLocks noChangeAspect="1" noChangeArrowheads="1"/>
          </p:cNvPicPr>
          <p:nvPr/>
        </p:nvPicPr>
        <p:blipFill>
          <a:blip r:embed="rId2" cstate="email"/>
          <a:srcRect/>
          <a:stretch>
            <a:fillRect/>
          </a:stretch>
        </p:blipFill>
        <p:spPr bwMode="auto">
          <a:xfrm>
            <a:off x="-36512" y="0"/>
            <a:ext cx="5143500" cy="5164038"/>
          </a:xfrm>
          <a:prstGeom prst="rect">
            <a:avLst/>
          </a:prstGeom>
          <a:noFill/>
        </p:spPr>
      </p:pic>
      <p:cxnSp>
        <p:nvCxnSpPr>
          <p:cNvPr id="9" name="8 Conector recto de flecha"/>
          <p:cNvCxnSpPr/>
          <p:nvPr/>
        </p:nvCxnSpPr>
        <p:spPr>
          <a:xfrm>
            <a:off x="2915816" y="1221600"/>
            <a:ext cx="324036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0" name="9 Conector recto de flecha"/>
          <p:cNvCxnSpPr/>
          <p:nvPr/>
        </p:nvCxnSpPr>
        <p:spPr>
          <a:xfrm>
            <a:off x="2915816" y="1869672"/>
            <a:ext cx="324036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1" name="10 Conector recto de flecha"/>
          <p:cNvCxnSpPr/>
          <p:nvPr/>
        </p:nvCxnSpPr>
        <p:spPr>
          <a:xfrm>
            <a:off x="2987824" y="2517744"/>
            <a:ext cx="324036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11 Conector recto de flecha"/>
          <p:cNvCxnSpPr/>
          <p:nvPr/>
        </p:nvCxnSpPr>
        <p:spPr>
          <a:xfrm>
            <a:off x="2987824" y="2949792"/>
            <a:ext cx="324036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12 Conector recto de flecha"/>
          <p:cNvCxnSpPr/>
          <p:nvPr/>
        </p:nvCxnSpPr>
        <p:spPr>
          <a:xfrm>
            <a:off x="2987824" y="3651870"/>
            <a:ext cx="324036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4" name="13 CuadroTexto"/>
          <p:cNvSpPr txBox="1"/>
          <p:nvPr/>
        </p:nvSpPr>
        <p:spPr>
          <a:xfrm>
            <a:off x="6228185" y="3543858"/>
            <a:ext cx="1561581" cy="300082"/>
          </a:xfrm>
          <a:prstGeom prst="rect">
            <a:avLst/>
          </a:prstGeom>
          <a:noFill/>
        </p:spPr>
        <p:txBody>
          <a:bodyPr wrap="none" rtlCol="0">
            <a:spAutoFit/>
          </a:bodyPr>
          <a:lstStyle/>
          <a:p>
            <a:r>
              <a:rPr lang="en-US" dirty="0" smtClean="0"/>
              <a:t>Nurse seed (Esther)</a:t>
            </a:r>
            <a:endParaRPr lang="en-US" dirty="0"/>
          </a:p>
        </p:txBody>
      </p:sp>
      <p:sp>
        <p:nvSpPr>
          <p:cNvPr id="15" name="14 CuadroTexto"/>
          <p:cNvSpPr txBox="1"/>
          <p:nvPr/>
        </p:nvSpPr>
        <p:spPr>
          <a:xfrm>
            <a:off x="6228185" y="2841780"/>
            <a:ext cx="1624419" cy="300082"/>
          </a:xfrm>
          <a:prstGeom prst="rect">
            <a:avLst/>
          </a:prstGeom>
          <a:noFill/>
        </p:spPr>
        <p:txBody>
          <a:bodyPr wrap="none" rtlCol="0">
            <a:spAutoFit/>
          </a:bodyPr>
          <a:lstStyle/>
          <a:p>
            <a:r>
              <a:rPr lang="en-US" dirty="0" smtClean="0"/>
              <a:t>Nurse seedling plant</a:t>
            </a:r>
            <a:endParaRPr lang="en-US" dirty="0"/>
          </a:p>
        </p:txBody>
      </p:sp>
      <p:sp>
        <p:nvSpPr>
          <p:cNvPr id="16" name="15 CuadroTexto"/>
          <p:cNvSpPr txBox="1"/>
          <p:nvPr/>
        </p:nvSpPr>
        <p:spPr>
          <a:xfrm>
            <a:off x="6228185" y="2409732"/>
            <a:ext cx="909352" cy="300082"/>
          </a:xfrm>
          <a:prstGeom prst="rect">
            <a:avLst/>
          </a:prstGeom>
          <a:noFill/>
        </p:spPr>
        <p:txBody>
          <a:bodyPr wrap="none" rtlCol="0">
            <a:spAutoFit/>
          </a:bodyPr>
          <a:lstStyle/>
          <a:p>
            <a:r>
              <a:rPr lang="en-US" dirty="0" smtClean="0"/>
              <a:t>Metal ring</a:t>
            </a:r>
            <a:endParaRPr lang="en-US" dirty="0"/>
          </a:p>
        </p:txBody>
      </p:sp>
      <p:sp>
        <p:nvSpPr>
          <p:cNvPr id="17" name="16 CuadroTexto"/>
          <p:cNvSpPr txBox="1"/>
          <p:nvPr/>
        </p:nvSpPr>
        <p:spPr>
          <a:xfrm>
            <a:off x="6228185" y="1761660"/>
            <a:ext cx="2274982" cy="300082"/>
          </a:xfrm>
          <a:prstGeom prst="rect">
            <a:avLst/>
          </a:prstGeom>
          <a:noFill/>
        </p:spPr>
        <p:txBody>
          <a:bodyPr wrap="none" rtlCol="0">
            <a:spAutoFit/>
          </a:bodyPr>
          <a:lstStyle/>
          <a:p>
            <a:r>
              <a:rPr lang="en-US" dirty="0" smtClean="0"/>
              <a:t>Clonal rootstock scion grafted</a:t>
            </a:r>
            <a:endParaRPr lang="en-US" dirty="0"/>
          </a:p>
        </p:txBody>
      </p:sp>
      <p:sp>
        <p:nvSpPr>
          <p:cNvPr id="18" name="17 CuadroTexto"/>
          <p:cNvSpPr txBox="1"/>
          <p:nvPr/>
        </p:nvSpPr>
        <p:spPr>
          <a:xfrm>
            <a:off x="6228185" y="1113588"/>
            <a:ext cx="1730345" cy="300082"/>
          </a:xfrm>
          <a:prstGeom prst="rect">
            <a:avLst/>
          </a:prstGeom>
          <a:noFill/>
        </p:spPr>
        <p:txBody>
          <a:bodyPr wrap="none" rtlCol="0">
            <a:spAutoFit/>
          </a:bodyPr>
          <a:lstStyle/>
          <a:p>
            <a:r>
              <a:rPr lang="en-US" dirty="0" smtClean="0"/>
              <a:t>Clonal rootstock roots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chernandez\Desktop\Propal\Fotos\California Feb - 2012\Brokaw - Ventura\P1030337.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842420"/>
            <a:ext cx="8280920" cy="3416320"/>
          </a:xfrm>
          <a:prstGeom prst="rect">
            <a:avLst/>
          </a:prstGeom>
          <a:noFill/>
        </p:spPr>
        <p:txBody>
          <a:bodyPr wrap="square" rtlCol="0">
            <a:spAutoFit/>
          </a:bodyPr>
          <a:lstStyle/>
          <a:p>
            <a:r>
              <a:rPr lang="en-US" dirty="0" smtClean="0"/>
              <a:t>When a whole block (or orchard) is replanted, good soil preparation is required.</a:t>
            </a:r>
          </a:p>
          <a:p>
            <a:endParaRPr lang="en-US" dirty="0" smtClean="0"/>
          </a:p>
          <a:p>
            <a:r>
              <a:rPr lang="en-US" dirty="0" smtClean="0"/>
              <a:t>Over time the soil suffers a natural compaction, caused by:</a:t>
            </a:r>
          </a:p>
          <a:p>
            <a:endParaRPr lang="en-US" dirty="0" smtClean="0"/>
          </a:p>
          <a:p>
            <a:pPr marL="342900" indent="-342900">
              <a:buAutoNum type="arabicPeriod"/>
            </a:pPr>
            <a:r>
              <a:rPr lang="en-US" dirty="0" smtClean="0"/>
              <a:t>Weight of plants and crop.</a:t>
            </a:r>
          </a:p>
          <a:p>
            <a:pPr marL="342900" indent="-342900">
              <a:buAutoNum type="arabicPeriod"/>
            </a:pPr>
            <a:r>
              <a:rPr lang="en-US" dirty="0" smtClean="0"/>
              <a:t>Water (irrigation and rains).</a:t>
            </a:r>
          </a:p>
          <a:p>
            <a:pPr marL="342900" indent="-342900">
              <a:buAutoNum type="arabicPeriod"/>
            </a:pPr>
            <a:r>
              <a:rPr lang="en-US" dirty="0" smtClean="0"/>
              <a:t>Machinery (tractors).</a:t>
            </a:r>
          </a:p>
          <a:p>
            <a:pPr marL="342900" indent="-342900">
              <a:buAutoNum type="arabicPeriod"/>
            </a:pPr>
            <a:r>
              <a:rPr lang="en-US" dirty="0" smtClean="0"/>
              <a:t>People harvesting, pruning...</a:t>
            </a:r>
          </a:p>
          <a:p>
            <a:pPr marL="342900" indent="-342900">
              <a:buAutoNum type="arabicPeriod"/>
            </a:pPr>
            <a:r>
              <a:rPr lang="en-US" dirty="0" smtClean="0"/>
              <a:t>Lost of organic matter in soil.</a:t>
            </a:r>
          </a:p>
          <a:p>
            <a:pPr marL="342900" indent="-342900">
              <a:buAutoNum type="arabicPeriod"/>
            </a:pPr>
            <a:r>
              <a:rPr lang="en-US" dirty="0" smtClean="0"/>
              <a:t>Lost of chemical structure in soil: Decrease of Calcium, increase Sodium.</a:t>
            </a:r>
          </a:p>
          <a:p>
            <a:pPr marL="342900" indent="-342900">
              <a:buAutoNum type="arabicPeriod"/>
            </a:pPr>
            <a:endParaRPr lang="en-US" dirty="0" smtClean="0"/>
          </a:p>
          <a:p>
            <a:pPr marL="342900" indent="-342900"/>
            <a:endParaRPr lang="en-US" dirty="0" smtClean="0"/>
          </a:p>
          <a:p>
            <a:pPr marL="342900" indent="-342900"/>
            <a:r>
              <a:rPr lang="en-US" dirty="0" smtClean="0"/>
              <a:t>All this factor decrease soil porosity and increase soil density. New avocado plants are unable to develop roots</a:t>
            </a:r>
          </a:p>
          <a:p>
            <a:pPr marL="342900" indent="-342900"/>
            <a:r>
              <a:rPr lang="en-US" dirty="0" smtClean="0"/>
              <a:t>under these conditions.</a:t>
            </a:r>
          </a:p>
          <a:p>
            <a:pPr marL="342900" indent="-342900"/>
            <a:endParaRPr lang="en-US" dirty="0" smtClean="0"/>
          </a:p>
          <a:p>
            <a:pPr marL="342900" indent="-342900"/>
            <a:r>
              <a:rPr lang="en-US" dirty="0" smtClean="0"/>
              <a:t>It should be considered that good soil prep will make for long term effects, and it should be done as best as possible.</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39552" y="836769"/>
            <a:ext cx="7992888" cy="2377574"/>
          </a:xfrm>
          <a:prstGeom prst="rect">
            <a:avLst/>
          </a:prstGeom>
          <a:noFill/>
        </p:spPr>
        <p:txBody>
          <a:bodyPr wrap="square" rtlCol="0">
            <a:spAutoFit/>
          </a:bodyPr>
          <a:lstStyle/>
          <a:p>
            <a:r>
              <a:rPr lang="en-US" b="1" dirty="0" smtClean="0"/>
              <a:t>Introduction</a:t>
            </a:r>
          </a:p>
          <a:p>
            <a:pPr algn="ctr"/>
            <a:r>
              <a:rPr lang="en-US" dirty="0" smtClean="0"/>
              <a:t>Growers should rejuvenate their avocado orchards for the following reasons:</a:t>
            </a:r>
          </a:p>
          <a:p>
            <a:endParaRPr lang="en-US" dirty="0" smtClean="0"/>
          </a:p>
          <a:p>
            <a:pPr marL="342900" indent="-342900">
              <a:buAutoNum type="arabicPeriod"/>
            </a:pPr>
            <a:r>
              <a:rPr lang="en-US" dirty="0" smtClean="0"/>
              <a:t>Yield decrease: Tree weakening, low density planting (old density), tree death.</a:t>
            </a:r>
          </a:p>
          <a:p>
            <a:pPr marL="342900" indent="-342900">
              <a:buAutoNum type="arabicPeriod"/>
            </a:pPr>
            <a:endParaRPr lang="en-US" dirty="0" smtClean="0"/>
          </a:p>
          <a:p>
            <a:pPr marL="342900" indent="-342900">
              <a:buAutoNum type="arabicPeriod"/>
            </a:pPr>
            <a:r>
              <a:rPr lang="en-US" dirty="0" smtClean="0"/>
              <a:t>The avocado variety is no longer profitable.</a:t>
            </a:r>
          </a:p>
          <a:p>
            <a:pPr marL="342900" indent="-342900">
              <a:buAutoNum type="arabicPeriod"/>
            </a:pPr>
            <a:endParaRPr lang="en-US" dirty="0" smtClean="0"/>
          </a:p>
          <a:p>
            <a:pPr marL="342900" indent="-342900">
              <a:buAutoNum type="arabicPeriod"/>
            </a:pPr>
            <a:r>
              <a:rPr lang="en-US" dirty="0" smtClean="0"/>
              <a:t>Climate change: Frost where never before, drought.</a:t>
            </a:r>
          </a:p>
          <a:p>
            <a:pPr marL="342900" indent="-342900">
              <a:buAutoNum type="arabicPeriod"/>
            </a:pPr>
            <a:endParaRPr lang="en-US" dirty="0" smtClean="0"/>
          </a:p>
          <a:p>
            <a:pPr marL="342900" indent="-342900">
              <a:buAutoNum type="arabicPeriod"/>
            </a:pPr>
            <a:r>
              <a:rPr lang="en-US" dirty="0" smtClean="0"/>
              <a:t>Increased costs</a:t>
            </a:r>
          </a:p>
          <a:p>
            <a:pPr marL="342900" indent="-342900">
              <a:buAutoNum type="arabicPeriod"/>
            </a:pPr>
            <a:endParaRPr lang="en-US" dirty="0"/>
          </a:p>
        </p:txBody>
      </p:sp>
      <p:sp>
        <p:nvSpPr>
          <p:cNvPr id="5" name="4 CuadroTexto"/>
          <p:cNvSpPr txBox="1"/>
          <p:nvPr/>
        </p:nvSpPr>
        <p:spPr>
          <a:xfrm>
            <a:off x="539552" y="3168081"/>
            <a:ext cx="7992888" cy="1131079"/>
          </a:xfrm>
          <a:prstGeom prst="rect">
            <a:avLst/>
          </a:prstGeom>
          <a:noFill/>
        </p:spPr>
        <p:txBody>
          <a:bodyPr wrap="square" rtlCol="0">
            <a:spAutoFit/>
          </a:bodyPr>
          <a:lstStyle/>
          <a:p>
            <a:r>
              <a:rPr lang="en-US" dirty="0" smtClean="0"/>
              <a:t>When the problem is severe, pruning or stumping is not enough to rejuvenate our orchard. In these cases, the only option is to replace trees to recovery productive potential.</a:t>
            </a:r>
          </a:p>
          <a:p>
            <a:endParaRPr lang="en-US" dirty="0" smtClean="0"/>
          </a:p>
          <a:p>
            <a:r>
              <a:rPr lang="en-US" dirty="0" smtClean="0"/>
              <a:t>Replanting the orchard involve tree removal, remove the trunks and the main roots, soil preparation and make new ridges.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chernandez\Desktop\Propal\Fotos\Paltos - Plantaciones\P1020484.JPG"/>
          <p:cNvPicPr>
            <a:picLocks noChangeAspect="1" noChangeArrowheads="1"/>
          </p:cNvPicPr>
          <p:nvPr/>
        </p:nvPicPr>
        <p:blipFill>
          <a:blip r:embed="rId2" cstate="email"/>
          <a:srcRect/>
          <a:stretch>
            <a:fillRect/>
          </a:stretch>
        </p:blipFill>
        <p:spPr bwMode="auto">
          <a:xfrm>
            <a:off x="0" y="-15725"/>
            <a:ext cx="9144000" cy="5143500"/>
          </a:xfrm>
          <a:prstGeom prst="rect">
            <a:avLst/>
          </a:prstGeom>
          <a:noFill/>
        </p:spPr>
      </p:pic>
      <p:sp>
        <p:nvSpPr>
          <p:cNvPr id="3" name="2 CuadroTexto"/>
          <p:cNvSpPr txBox="1"/>
          <p:nvPr/>
        </p:nvSpPr>
        <p:spPr>
          <a:xfrm>
            <a:off x="1128128" y="820910"/>
            <a:ext cx="6754634"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Once the old trees are cut and all the trunks and main roots are removed, the soil prep begins.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7" y="1049708"/>
            <a:ext cx="8496945" cy="1546577"/>
          </a:xfrm>
          <a:prstGeom prst="rect">
            <a:avLst/>
          </a:prstGeom>
          <a:noFill/>
        </p:spPr>
        <p:txBody>
          <a:bodyPr wrap="square" rtlCol="0">
            <a:spAutoFit/>
          </a:bodyPr>
          <a:lstStyle/>
          <a:p>
            <a:pPr marL="342900" indent="-342900"/>
            <a:r>
              <a:rPr lang="en-US" b="1" dirty="0" smtClean="0"/>
              <a:t>Soil Preparation Steps:</a:t>
            </a:r>
          </a:p>
          <a:p>
            <a:pPr marL="342900" indent="-342900">
              <a:buAutoNum type="arabicPeriod"/>
            </a:pPr>
            <a:endParaRPr lang="en-US" dirty="0" smtClean="0"/>
          </a:p>
          <a:p>
            <a:pPr marL="342900" indent="-342900">
              <a:buAutoNum type="arabicPeriod"/>
            </a:pPr>
            <a:endParaRPr lang="en-US" dirty="0" smtClean="0"/>
          </a:p>
          <a:p>
            <a:pPr marL="342900" indent="-342900">
              <a:buAutoNum type="arabicPeriod"/>
            </a:pPr>
            <a:r>
              <a:rPr lang="en-US" dirty="0" smtClean="0"/>
              <a:t>Big machinery able to break the soil 3.2 – 4ft deep.</a:t>
            </a:r>
          </a:p>
          <a:p>
            <a:pPr marL="342900" indent="-342900">
              <a:buAutoNum type="arabicPeriod"/>
            </a:pPr>
            <a:endParaRPr lang="en-US" dirty="0" smtClean="0"/>
          </a:p>
          <a:p>
            <a:pPr marL="342900" indent="-342900">
              <a:buAutoNum type="arabicPeriod"/>
            </a:pPr>
            <a:r>
              <a:rPr lang="en-US" dirty="0" smtClean="0"/>
              <a:t>The compacted soil must be broken, but not turned over. Deep high density clay layers can’t be put on top.</a:t>
            </a:r>
          </a:p>
          <a:p>
            <a:pPr marL="342900" indent="-342900">
              <a:buAutoNum type="arabicPeriod"/>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chernandez\Desktop\Fotos\profundidad_subsolado_1_20121227_1795879070.jpg"/>
          <p:cNvPicPr>
            <a:picLocks noChangeAspect="1" noChangeArrowheads="1"/>
          </p:cNvPicPr>
          <p:nvPr/>
        </p:nvPicPr>
        <p:blipFill>
          <a:blip r:embed="rId2" cstate="email"/>
          <a:srcRect/>
          <a:stretch>
            <a:fillRect/>
          </a:stretch>
        </p:blipFill>
        <p:spPr bwMode="auto">
          <a:xfrm>
            <a:off x="2347" y="0"/>
            <a:ext cx="9139306" cy="5143500"/>
          </a:xfrm>
          <a:prstGeom prst="rect">
            <a:avLst/>
          </a:prstGeom>
          <a:noFill/>
        </p:spPr>
      </p:pic>
      <p:sp>
        <p:nvSpPr>
          <p:cNvPr id="3" name="2 CuadroTexto"/>
          <p:cNvSpPr txBox="1"/>
          <p:nvPr/>
        </p:nvSpPr>
        <p:spPr>
          <a:xfrm>
            <a:off x="2987824" y="262764"/>
            <a:ext cx="5760641" cy="507831"/>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Once the ridges are destroyed, heavy D8 or D9 with a strong sting have to break the soil to loosen it.</a:t>
            </a:r>
            <a:endParaRPr lang="en-US" dirty="0"/>
          </a:p>
        </p:txBody>
      </p:sp>
      <p:sp>
        <p:nvSpPr>
          <p:cNvPr id="4" name="3 CuadroTexto"/>
          <p:cNvSpPr txBox="1"/>
          <p:nvPr/>
        </p:nvSpPr>
        <p:spPr>
          <a:xfrm>
            <a:off x="7236297" y="3489852"/>
            <a:ext cx="1008111"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s-MX" dirty="0"/>
              <a:t>5.5 – 6ft</a:t>
            </a:r>
          </a:p>
        </p:txBody>
      </p:sp>
      <p:sp>
        <p:nvSpPr>
          <p:cNvPr id="5" name="4 Cerrar llave"/>
          <p:cNvSpPr/>
          <p:nvPr/>
        </p:nvSpPr>
        <p:spPr>
          <a:xfrm>
            <a:off x="6732240" y="2463738"/>
            <a:ext cx="360040" cy="2322258"/>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MX"/>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chernandez\Desktop\Fotos\maxresdefault.jpg"/>
          <p:cNvPicPr>
            <a:picLocks noChangeAspect="1" noChangeArrowheads="1"/>
          </p:cNvPicPr>
          <p:nvPr/>
        </p:nvPicPr>
        <p:blipFill>
          <a:blip r:embed="rId2" cstate="email"/>
          <a:srcRect/>
          <a:stretch>
            <a:fillRect/>
          </a:stretch>
        </p:blipFill>
        <p:spPr bwMode="auto">
          <a:xfrm>
            <a:off x="0" y="-20538"/>
            <a:ext cx="9144000" cy="3857625"/>
          </a:xfrm>
          <a:prstGeom prst="rect">
            <a:avLst/>
          </a:prstGeom>
          <a:noFill/>
        </p:spPr>
      </p:pic>
      <p:sp>
        <p:nvSpPr>
          <p:cNvPr id="3" name="2 CuadroTexto"/>
          <p:cNvSpPr txBox="1"/>
          <p:nvPr/>
        </p:nvSpPr>
        <p:spPr>
          <a:xfrm>
            <a:off x="197317" y="3898849"/>
            <a:ext cx="8768615" cy="300082"/>
          </a:xfrm>
          <a:prstGeom prst="rect">
            <a:avLst/>
          </a:prstGeom>
          <a:noFill/>
        </p:spPr>
        <p:txBody>
          <a:bodyPr wrap="square" rtlCol="0">
            <a:spAutoFit/>
          </a:bodyPr>
          <a:lstStyle/>
          <a:p>
            <a:r>
              <a:rPr lang="en-US" smtClean="0"/>
              <a:t>The claw </a:t>
            </a:r>
            <a:r>
              <a:rPr lang="en-US" dirty="0" smtClean="0"/>
              <a:t>machine breaks the soil very good with a low compaction problems. Now, it is widely used in Chile instead of D8. </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95537" y="726374"/>
            <a:ext cx="8496945" cy="3416320"/>
          </a:xfrm>
          <a:prstGeom prst="rect">
            <a:avLst/>
          </a:prstGeom>
          <a:noFill/>
        </p:spPr>
        <p:txBody>
          <a:bodyPr wrap="square" rtlCol="0">
            <a:spAutoFit/>
          </a:bodyPr>
          <a:lstStyle/>
          <a:p>
            <a:pPr marL="342900" indent="-342900"/>
            <a:r>
              <a:rPr lang="en-US" b="1" dirty="0" smtClean="0"/>
              <a:t>Soil Preparation Steps:</a:t>
            </a:r>
            <a:endParaRPr lang="en-US" dirty="0" smtClean="0"/>
          </a:p>
          <a:p>
            <a:pPr marL="342900" indent="-342900">
              <a:buAutoNum type="arabicPeriod"/>
            </a:pPr>
            <a:endParaRPr lang="en-US" dirty="0" smtClean="0"/>
          </a:p>
          <a:p>
            <a:pPr marL="342900" indent="-342900">
              <a:buAutoNum type="arabicPeriod"/>
            </a:pPr>
            <a:endParaRPr lang="en-US" dirty="0" smtClean="0"/>
          </a:p>
          <a:p>
            <a:pPr marL="342900" indent="-342900">
              <a:buAutoNum type="arabicPeriod"/>
            </a:pPr>
            <a:r>
              <a:rPr lang="en-US" dirty="0" smtClean="0"/>
              <a:t>Big machinery able to break the soil 3.2 – 4ft deep.</a:t>
            </a:r>
          </a:p>
          <a:p>
            <a:pPr marL="342900" indent="-342900">
              <a:buAutoNum type="arabicPeriod"/>
            </a:pPr>
            <a:endParaRPr lang="en-US" dirty="0" smtClean="0"/>
          </a:p>
          <a:p>
            <a:pPr marL="342900" indent="-342900">
              <a:buAutoNum type="arabicPeriod"/>
            </a:pPr>
            <a:r>
              <a:rPr lang="en-US" dirty="0" smtClean="0"/>
              <a:t>The compacted soil must be broken, but not turned over. Deep high density clay layers can’t be put on top.</a:t>
            </a:r>
          </a:p>
          <a:p>
            <a:pPr marL="342900" indent="-342900">
              <a:buAutoNum type="arabicPeriod"/>
            </a:pPr>
            <a:endParaRPr lang="en-US" dirty="0" smtClean="0"/>
          </a:p>
          <a:p>
            <a:pPr marL="342900" indent="-342900">
              <a:buFontTx/>
              <a:buAutoNum type="arabicPeriod"/>
            </a:pPr>
            <a:r>
              <a:rPr lang="en-US" dirty="0" smtClean="0"/>
              <a:t>In sandy loam soils with medium compaction the claw machine works very good. But in clay heavy compacted soil D8 or D9 works better.</a:t>
            </a:r>
          </a:p>
          <a:p>
            <a:pPr marL="342900" indent="-342900">
              <a:buFontTx/>
              <a:buAutoNum type="arabicPeriod"/>
            </a:pPr>
            <a:endParaRPr lang="en-US" dirty="0" smtClean="0"/>
          </a:p>
          <a:p>
            <a:pPr marL="342900" indent="-342900">
              <a:buAutoNum type="arabicPeriod"/>
            </a:pPr>
            <a:r>
              <a:rPr lang="en-US" dirty="0" smtClean="0"/>
              <a:t>For D8 the distance between the cuts should not exceed 2/3 of the effective deep penetration. For example, if the sting has 5ft long the cuts in the ground should be made every 3.33ft.</a:t>
            </a:r>
          </a:p>
          <a:p>
            <a:pPr marL="342900" indent="-342900">
              <a:buAutoNum type="arabicPeriod"/>
            </a:pPr>
            <a:endParaRPr lang="en-US" dirty="0" smtClean="0"/>
          </a:p>
          <a:p>
            <a:pPr marL="342900" indent="-342900">
              <a:buAutoNum type="arabicPeriod"/>
            </a:pPr>
            <a:r>
              <a:rPr lang="en-US" dirty="0" smtClean="0"/>
              <a:t>The ground has to be cut in one way and then in diagonal (45°).</a:t>
            </a:r>
          </a:p>
          <a:p>
            <a:pPr marL="342900" indent="-342900">
              <a:buAutoNum type="arabicPeriod"/>
            </a:pPr>
            <a:endParaRPr lang="en-US" dirty="0" smtClean="0"/>
          </a:p>
          <a:p>
            <a:pPr marL="342900" indent="-342900">
              <a:buAutoNum type="arabicPeriod"/>
            </a:pPr>
            <a:r>
              <a:rPr lang="en-US" dirty="0" smtClean="0"/>
              <a:t>It is more convenient to work in dry soil than wet soil (avoid soil lumps).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1034512"/>
            <a:ext cx="8136904" cy="1962076"/>
          </a:xfrm>
          <a:prstGeom prst="rect">
            <a:avLst/>
          </a:prstGeom>
        </p:spPr>
        <p:txBody>
          <a:bodyPr wrap="square">
            <a:spAutoFit/>
          </a:bodyPr>
          <a:lstStyle/>
          <a:p>
            <a:pPr marL="342900" indent="-342900">
              <a:buFont typeface="+mj-lt"/>
              <a:buAutoNum type="arabicPeriod" startAt="7"/>
            </a:pPr>
            <a:r>
              <a:rPr lang="en-US" dirty="0"/>
              <a:t>Claw machine works in reverse over planting line (avoid compaction). The claw has to work in 8ft wide over planting line.</a:t>
            </a:r>
          </a:p>
          <a:p>
            <a:pPr marL="342900" indent="-342900">
              <a:buFont typeface="+mj-lt"/>
              <a:buAutoNum type="arabicPeriod" startAt="7"/>
            </a:pPr>
            <a:endParaRPr lang="en-US" dirty="0"/>
          </a:p>
          <a:p>
            <a:pPr marL="342900" indent="-342900">
              <a:buFont typeface="+mj-lt"/>
              <a:buAutoNum type="arabicPeriod" startAt="7"/>
            </a:pPr>
            <a:r>
              <a:rPr lang="en-US" dirty="0"/>
              <a:t>The rest of the ground can be prep by plow, only when Claw machine is used.</a:t>
            </a:r>
          </a:p>
          <a:p>
            <a:pPr marL="342900" indent="-342900">
              <a:buFont typeface="+mj-lt"/>
              <a:buAutoNum type="arabicPeriod" startAt="7"/>
            </a:pPr>
            <a:endParaRPr lang="en-US" dirty="0"/>
          </a:p>
          <a:p>
            <a:pPr marL="342900" indent="-342900">
              <a:buFont typeface="+mj-lt"/>
              <a:buAutoNum type="arabicPeriod" startAt="7"/>
            </a:pPr>
            <a:r>
              <a:rPr lang="en-US" dirty="0"/>
              <a:t>If the soil is not enough fluffy after claw and plow, harrows can be used.</a:t>
            </a:r>
          </a:p>
          <a:p>
            <a:pPr marL="342900" indent="-342900">
              <a:buFont typeface="+mj-lt"/>
              <a:buAutoNum type="arabicPeriod" startAt="7"/>
            </a:pPr>
            <a:endParaRPr lang="en-US" dirty="0"/>
          </a:p>
          <a:p>
            <a:pPr marL="342900" indent="-342900">
              <a:buFont typeface="+mj-lt"/>
              <a:buAutoNum type="arabicPeriod" startAt="7"/>
            </a:pPr>
            <a:r>
              <a:rPr lang="en-US" dirty="0"/>
              <a:t>Previous ridges, it is very advisable to apply gypsum and organic matter (compost) to improve chemical and biological fertility.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chernandez\Desktop\Fotos\Subsolador Viñedo.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chernandez\Desktop\Fotos\IMG_0633.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1350384" y="465517"/>
            <a:ext cx="6143463" cy="507831"/>
          </a:xfrm>
          <a:prstGeom prst="rect">
            <a:avLst/>
          </a:prstGeom>
          <a:solidFill>
            <a:schemeClr val="accent5">
              <a:lumMod val="60000"/>
              <a:lumOff val="40000"/>
            </a:schemeClr>
          </a:solidFill>
          <a:ln w="19050">
            <a:solidFill>
              <a:schemeClr val="tx1"/>
            </a:solidFill>
          </a:ln>
        </p:spPr>
        <p:txBody>
          <a:bodyPr wrap="square" rtlCol="0">
            <a:spAutoFit/>
          </a:bodyPr>
          <a:lstStyle/>
          <a:p>
            <a:r>
              <a:rPr lang="en-US" b="1" dirty="0" smtClean="0"/>
              <a:t>Gypsum</a:t>
            </a:r>
            <a:r>
              <a:rPr lang="en-US" dirty="0" smtClean="0"/>
              <a:t>: 	             4ton/hectare at least concentrated over planting lines</a:t>
            </a:r>
          </a:p>
          <a:p>
            <a:r>
              <a:rPr lang="en-US" b="1" dirty="0" smtClean="0"/>
              <a:t>Organic</a:t>
            </a:r>
            <a:r>
              <a:rPr lang="en-US" dirty="0" smtClean="0"/>
              <a:t> </a:t>
            </a:r>
            <a:r>
              <a:rPr lang="en-US" b="1" dirty="0" smtClean="0"/>
              <a:t>Matter</a:t>
            </a:r>
            <a:r>
              <a:rPr lang="en-US" dirty="0" smtClean="0"/>
              <a:t>: 30m3/hectare (composted manure) concentrated over planting lines </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chernandez\Desktop\Fotos\IMG_0632.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1031600"/>
            <a:ext cx="8064896" cy="2377574"/>
          </a:xfrm>
          <a:prstGeom prst="rect">
            <a:avLst/>
          </a:prstGeom>
          <a:noFill/>
        </p:spPr>
        <p:txBody>
          <a:bodyPr wrap="square" rtlCol="0">
            <a:spAutoFit/>
          </a:bodyPr>
          <a:lstStyle/>
          <a:p>
            <a:r>
              <a:rPr lang="en-US" b="1" dirty="0" smtClean="0"/>
              <a:t>Ridges</a:t>
            </a:r>
            <a:endParaRPr lang="en-US" dirty="0" smtClean="0"/>
          </a:p>
          <a:p>
            <a:endParaRPr lang="en-US" b="1" dirty="0" smtClean="0"/>
          </a:p>
          <a:p>
            <a:r>
              <a:rPr lang="en-US" dirty="0" smtClean="0"/>
              <a:t>Objective: Increase useful soil for the trees. Also, ridges give a loose soil to fast root growth in new plants.</a:t>
            </a:r>
          </a:p>
          <a:p>
            <a:endParaRPr lang="en-US" dirty="0" smtClean="0"/>
          </a:p>
          <a:p>
            <a:endParaRPr lang="en-US" dirty="0" smtClean="0"/>
          </a:p>
          <a:p>
            <a:r>
              <a:rPr lang="en-US" dirty="0" smtClean="0"/>
              <a:t>Ridges must be flat in the upper surface (top), because the irrigation system works better this way. We need that water goes into the soil, not run off by sides.</a:t>
            </a:r>
          </a:p>
          <a:p>
            <a:endParaRPr lang="en-US" dirty="0" smtClean="0"/>
          </a:p>
          <a:p>
            <a:endParaRPr lang="en-US" dirty="0" smtClean="0"/>
          </a:p>
          <a:p>
            <a:r>
              <a:rPr lang="en-US" dirty="0" smtClean="0"/>
              <a:t>Wide in the upper surface must be at least 3ft, could be wider depend of irrigation system (</a:t>
            </a:r>
            <a:r>
              <a:rPr lang="en-US" dirty="0" err="1" smtClean="0"/>
              <a:t>microsprinkler</a:t>
            </a:r>
            <a:r>
              <a:rPr lang="en-US" dirty="0" smtClean="0"/>
              <a:t> needs more space compare with drip irrigation).</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ernandez\Desktop\Fotos\IMG_3727.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919050" y="294294"/>
            <a:ext cx="7848872" cy="507831"/>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When this situation is observed, pruning or stumping are not an option. There are not only dead – missed trees, but also very weak ones.</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chernandez\Desktop\Propal\Fotos\Cítricos - Plantación\Súper camellón.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Abrir llave"/>
          <p:cNvSpPr/>
          <p:nvPr/>
        </p:nvSpPr>
        <p:spPr>
          <a:xfrm>
            <a:off x="1907704" y="2409732"/>
            <a:ext cx="360040" cy="1782198"/>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4" name="3 CuadroTexto"/>
          <p:cNvSpPr txBox="1"/>
          <p:nvPr/>
        </p:nvSpPr>
        <p:spPr>
          <a:xfrm>
            <a:off x="353724" y="3155306"/>
            <a:ext cx="1401503"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s-MX" dirty="0"/>
              <a:t>At </a:t>
            </a:r>
            <a:r>
              <a:rPr lang="es-MX" dirty="0" err="1"/>
              <a:t>least</a:t>
            </a:r>
            <a:r>
              <a:rPr lang="es-MX" dirty="0"/>
              <a:t> 3ft </a:t>
            </a:r>
            <a:r>
              <a:rPr lang="es-MX" dirty="0" err="1"/>
              <a:t>high</a:t>
            </a:r>
            <a:endParaRPr lang="es-MX" dirty="0"/>
          </a:p>
        </p:txBody>
      </p:sp>
      <p:sp>
        <p:nvSpPr>
          <p:cNvPr id="6" name="5 Abrir llave"/>
          <p:cNvSpPr/>
          <p:nvPr/>
        </p:nvSpPr>
        <p:spPr>
          <a:xfrm rot="5400000">
            <a:off x="4265966" y="681540"/>
            <a:ext cx="324036" cy="2592288"/>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7" name="6 CuadroTexto"/>
          <p:cNvSpPr txBox="1"/>
          <p:nvPr/>
        </p:nvSpPr>
        <p:spPr>
          <a:xfrm>
            <a:off x="3442127" y="1397040"/>
            <a:ext cx="1949673"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s-MX" dirty="0"/>
              <a:t>At </a:t>
            </a:r>
            <a:r>
              <a:rPr lang="es-MX" dirty="0" err="1"/>
              <a:t>least</a:t>
            </a:r>
            <a:r>
              <a:rPr lang="es-MX" dirty="0"/>
              <a:t> 3ft </a:t>
            </a:r>
            <a:r>
              <a:rPr lang="es-MX" dirty="0" err="1"/>
              <a:t>wide</a:t>
            </a:r>
            <a:r>
              <a:rPr lang="es-MX" dirty="0"/>
              <a:t> </a:t>
            </a:r>
            <a:r>
              <a:rPr lang="es-MX" dirty="0" err="1"/>
              <a:t>on</a:t>
            </a:r>
            <a:r>
              <a:rPr lang="es-MX" dirty="0"/>
              <a:t> top</a:t>
            </a:r>
          </a:p>
        </p:txBody>
      </p:sp>
      <p:sp>
        <p:nvSpPr>
          <p:cNvPr id="8" name="7 Abrir llave"/>
          <p:cNvSpPr/>
          <p:nvPr/>
        </p:nvSpPr>
        <p:spPr>
          <a:xfrm rot="16200000">
            <a:off x="3905926" y="710575"/>
            <a:ext cx="324036" cy="7056784"/>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9" name="8 CuadroTexto"/>
          <p:cNvSpPr txBox="1"/>
          <p:nvPr/>
        </p:nvSpPr>
        <p:spPr>
          <a:xfrm>
            <a:off x="3229555" y="4518051"/>
            <a:ext cx="1647237"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s-MX" dirty="0" err="1"/>
              <a:t>Wide</a:t>
            </a:r>
            <a:r>
              <a:rPr lang="es-MX" dirty="0"/>
              <a:t> at </a:t>
            </a:r>
            <a:r>
              <a:rPr lang="es-MX" dirty="0" err="1"/>
              <a:t>the</a:t>
            </a:r>
            <a:r>
              <a:rPr lang="es-MX" dirty="0"/>
              <a:t> base 8ft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chernandez\Desktop\Fotos\IMG_0631.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611560" y="4139230"/>
            <a:ext cx="7992888" cy="507831"/>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When ridges are made gypsum and organic matter must be mixed with the soil. Be very careful to not mix with deep heavy clay (high compacted) layers.</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1341511"/>
            <a:ext cx="7848872" cy="2585323"/>
          </a:xfrm>
          <a:prstGeom prst="rect">
            <a:avLst/>
          </a:prstGeom>
          <a:noFill/>
        </p:spPr>
        <p:txBody>
          <a:bodyPr wrap="square" rtlCol="0">
            <a:spAutoFit/>
          </a:bodyPr>
          <a:lstStyle/>
          <a:p>
            <a:r>
              <a:rPr lang="en-US" dirty="0" smtClean="0"/>
              <a:t>Soil prep is a </a:t>
            </a:r>
            <a:r>
              <a:rPr lang="en-US" b="1" dirty="0" smtClean="0">
                <a:solidFill>
                  <a:srgbClr val="FF0000"/>
                </a:solidFill>
              </a:rPr>
              <a:t>essential</a:t>
            </a:r>
            <a:r>
              <a:rPr lang="en-US" dirty="0" smtClean="0"/>
              <a:t> step in the new project, which must be strictly well programmed and done.</a:t>
            </a:r>
          </a:p>
          <a:p>
            <a:endParaRPr lang="en-US" dirty="0" smtClean="0"/>
          </a:p>
          <a:p>
            <a:endParaRPr lang="en-US" dirty="0" smtClean="0"/>
          </a:p>
          <a:p>
            <a:r>
              <a:rPr lang="en-US" dirty="0" smtClean="0"/>
              <a:t>Mistakes made in this stage could affect productive potential in the whole orchard life, and can’t be corrected easily when trees are adult.</a:t>
            </a:r>
          </a:p>
          <a:p>
            <a:endParaRPr lang="en-US" dirty="0" smtClean="0"/>
          </a:p>
          <a:p>
            <a:endParaRPr lang="en-US" dirty="0" smtClean="0"/>
          </a:p>
          <a:p>
            <a:r>
              <a:rPr lang="en-US" dirty="0" smtClean="0"/>
              <a:t>It is the only moment to correct and fix compaction problems and improve soil depth.</a:t>
            </a:r>
          </a:p>
          <a:p>
            <a:endParaRPr lang="en-US" dirty="0" smtClean="0"/>
          </a:p>
          <a:p>
            <a:endParaRPr lang="en-US" dirty="0" smtClean="0"/>
          </a:p>
          <a:p>
            <a:r>
              <a:rPr lang="en-US" dirty="0" smtClean="0"/>
              <a:t>Not only is a physical prep, but also chemical and biological improvement.</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chernandez\Desktop\Fotos\IMG_0785.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1710448" y="556038"/>
            <a:ext cx="5730871"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When ridges are made and the irrigation is ready, plants are carried to the field</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hernandez\Desktop\Fotos\IMG_0797.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827584" y="4022944"/>
            <a:ext cx="7560840" cy="507831"/>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Right after planting the trees, a strong tutor should be installed to avoid to prevent fall down (remember, clonal rootstock doesn’t have deep main roots). </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hernandez\Desktop\Fotos\IMG_0800.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827584" y="4211662"/>
            <a:ext cx="7560840" cy="507831"/>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The tutor has to be strong with wood treatment to avoid rot. It has to be buried 3ft to support the trees for at least 3-4 years. </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hernandez\Desktop\Propal\Fotos\Paltos - Huertos\IMG_3712.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539552" y="3759883"/>
            <a:ext cx="5616624" cy="507831"/>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Note the chaff mulch, not a good idea because a major weed problem had a few month after planting!</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chernandez\Desktop\2015.jpg"/>
          <p:cNvPicPr>
            <a:picLocks noChangeAspect="1" noChangeArrowheads="1"/>
          </p:cNvPicPr>
          <p:nvPr/>
        </p:nvPicPr>
        <p:blipFill>
          <a:blip r:embed="rId2" cstate="email"/>
          <a:srcRect/>
          <a:stretch>
            <a:fillRect/>
          </a:stretch>
        </p:blipFill>
        <p:spPr bwMode="auto">
          <a:xfrm>
            <a:off x="0" y="1083551"/>
            <a:ext cx="9144000" cy="4035198"/>
          </a:xfrm>
          <a:prstGeom prst="rect">
            <a:avLst/>
          </a:prstGeom>
          <a:noFill/>
        </p:spPr>
      </p:pic>
      <p:sp>
        <p:nvSpPr>
          <p:cNvPr id="3" name="2 CuadroTexto"/>
          <p:cNvSpPr txBox="1"/>
          <p:nvPr/>
        </p:nvSpPr>
        <p:spPr>
          <a:xfrm>
            <a:off x="681024" y="1480970"/>
            <a:ext cx="1180131" cy="300082"/>
          </a:xfrm>
          <a:prstGeom prst="rect">
            <a:avLst/>
          </a:prstGeom>
          <a:noFill/>
        </p:spPr>
        <p:txBody>
          <a:bodyPr wrap="none" rtlCol="0">
            <a:spAutoFit/>
          </a:bodyPr>
          <a:lstStyle/>
          <a:p>
            <a:r>
              <a:rPr lang="en-US" b="1" dirty="0" smtClean="0">
                <a:solidFill>
                  <a:srgbClr val="FFFF00"/>
                </a:solidFill>
              </a:rPr>
              <a:t>Summer 2015</a:t>
            </a:r>
            <a:endParaRPr lang="en-US" b="1" dirty="0">
              <a:solidFill>
                <a:srgbClr val="FFFF00"/>
              </a:solidFill>
            </a:endParaRPr>
          </a:p>
        </p:txBody>
      </p:sp>
      <p:sp>
        <p:nvSpPr>
          <p:cNvPr id="4" name="3 CuadroTexto"/>
          <p:cNvSpPr txBox="1"/>
          <p:nvPr/>
        </p:nvSpPr>
        <p:spPr>
          <a:xfrm>
            <a:off x="3347864" y="1752306"/>
            <a:ext cx="4955308"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30 years old avocado orchard. Note the big amount of death trees.</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chernandez\Desktop\2016.jpg"/>
          <p:cNvPicPr>
            <a:picLocks noChangeAspect="1" noChangeArrowheads="1"/>
          </p:cNvPicPr>
          <p:nvPr/>
        </p:nvPicPr>
        <p:blipFill>
          <a:blip r:embed="rId2" cstate="email"/>
          <a:srcRect/>
          <a:stretch>
            <a:fillRect/>
          </a:stretch>
        </p:blipFill>
        <p:spPr bwMode="auto">
          <a:xfrm>
            <a:off x="-38501" y="789970"/>
            <a:ext cx="9144000" cy="4035198"/>
          </a:xfrm>
          <a:prstGeom prst="rect">
            <a:avLst/>
          </a:prstGeom>
          <a:noFill/>
        </p:spPr>
      </p:pic>
      <p:sp>
        <p:nvSpPr>
          <p:cNvPr id="3" name="2 CuadroTexto"/>
          <p:cNvSpPr txBox="1"/>
          <p:nvPr/>
        </p:nvSpPr>
        <p:spPr>
          <a:xfrm>
            <a:off x="642523" y="1187389"/>
            <a:ext cx="1180131" cy="300082"/>
          </a:xfrm>
          <a:prstGeom prst="rect">
            <a:avLst/>
          </a:prstGeom>
          <a:noFill/>
        </p:spPr>
        <p:txBody>
          <a:bodyPr wrap="none" rtlCol="0">
            <a:spAutoFit/>
          </a:bodyPr>
          <a:lstStyle/>
          <a:p>
            <a:r>
              <a:rPr lang="en-US" b="1" dirty="0" smtClean="0">
                <a:solidFill>
                  <a:srgbClr val="FFFF00"/>
                </a:solidFill>
              </a:rPr>
              <a:t>Summer 2016</a:t>
            </a:r>
            <a:endParaRPr lang="en-US" b="1" dirty="0">
              <a:solidFill>
                <a:srgbClr val="FFFF00"/>
              </a:solidFill>
            </a:endParaRPr>
          </a:p>
        </p:txBody>
      </p:sp>
      <p:sp>
        <p:nvSpPr>
          <p:cNvPr id="4" name="3 CuadroTexto"/>
          <p:cNvSpPr txBox="1"/>
          <p:nvPr/>
        </p:nvSpPr>
        <p:spPr>
          <a:xfrm>
            <a:off x="3309363" y="1295402"/>
            <a:ext cx="5616624" cy="507831"/>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About 3 hectares were replanted in Spring 2015. We will wait to have the first harvest to replant other big block.</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4289" y="833140"/>
            <a:ext cx="8280920" cy="3531736"/>
          </a:xfrm>
          <a:prstGeom prst="rect">
            <a:avLst/>
          </a:prstGeom>
          <a:noFill/>
        </p:spPr>
        <p:txBody>
          <a:bodyPr wrap="square" rtlCol="0">
            <a:spAutoFit/>
          </a:bodyPr>
          <a:lstStyle/>
          <a:p>
            <a:r>
              <a:rPr lang="en-US" sz="1400" b="1" dirty="0" smtClean="0"/>
              <a:t>Density planting in clonal rootstock orchards</a:t>
            </a:r>
          </a:p>
          <a:p>
            <a:endParaRPr lang="en-US" sz="1400" dirty="0" smtClean="0"/>
          </a:p>
          <a:p>
            <a:r>
              <a:rPr lang="en-US" sz="1400" dirty="0" smtClean="0"/>
              <a:t>Higher vigor plants with clonal rootstocks forces to low density planting to gain more space. In other words, it is not advisable to plant a high density orchard with these rootstocks.</a:t>
            </a:r>
          </a:p>
          <a:p>
            <a:r>
              <a:rPr lang="en-US" sz="1400" dirty="0" smtClean="0"/>
              <a:t>Normally, when replanting with clonal rootstock the planting density is around 416 to 833 plants per hectare.</a:t>
            </a:r>
          </a:p>
          <a:p>
            <a:endParaRPr lang="en-US" sz="1400" dirty="0" smtClean="0"/>
          </a:p>
          <a:p>
            <a:endParaRPr lang="en-US" sz="1400" dirty="0" smtClean="0"/>
          </a:p>
          <a:p>
            <a:r>
              <a:rPr lang="en-US" sz="1400" dirty="0" smtClean="0"/>
              <a:t>Anyway, climatic conditions of the site (early or late harvest zone) influences the decision.</a:t>
            </a:r>
          </a:p>
          <a:p>
            <a:endParaRPr lang="en-US" sz="1400" dirty="0" smtClean="0"/>
          </a:p>
          <a:p>
            <a:endParaRPr lang="en-US" sz="1400" dirty="0" smtClean="0"/>
          </a:p>
          <a:p>
            <a:r>
              <a:rPr lang="en-US" sz="1400" dirty="0" smtClean="0"/>
              <a:t>PGR usage in these rootstocks is still in development. But the primary results are very promising and without a doubt will be a great help to increase density planting.</a:t>
            </a:r>
          </a:p>
          <a:p>
            <a:endParaRPr lang="en-US" sz="1400" dirty="0" smtClean="0"/>
          </a:p>
          <a:p>
            <a:endParaRPr lang="en-US" sz="1400" dirty="0" smtClean="0"/>
          </a:p>
          <a:p>
            <a:r>
              <a:rPr lang="en-US" sz="1400" dirty="0" smtClean="0"/>
              <a:t>Finally, the price of the plant with clonal rootstock influence in the density final decision. Are very expensive!!!.</a:t>
            </a:r>
          </a:p>
          <a:p>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ernandez\Desktop\Fotos\IMG_3728.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chernandez\Desktop\Propal\Fotos\Paltos - Huertos\IMG_3703.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2915816" y="314008"/>
            <a:ext cx="5616624" cy="715581"/>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During the first time, this block was thought to be replanted with seedling rootstock in a high density orchard (9ft x 9ft). But finally was replanted with clonal rootstock (Duke 7) 18ft x 9ft,  removing the extra ridges.</a:t>
            </a:r>
            <a:endParaRPr lang="en-US" dirty="0"/>
          </a:p>
        </p:txBody>
      </p:sp>
      <p:sp>
        <p:nvSpPr>
          <p:cNvPr id="5" name="4 Flecha abajo"/>
          <p:cNvSpPr/>
          <p:nvPr/>
        </p:nvSpPr>
        <p:spPr>
          <a:xfrm>
            <a:off x="4067944" y="1275606"/>
            <a:ext cx="504056" cy="918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hernandez\Desktop\Propal\Fotos\Paltos - Plantaciones\Thomsen 2012\P1040098.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4" name="3 CuadroTexto"/>
          <p:cNvSpPr txBox="1"/>
          <p:nvPr/>
        </p:nvSpPr>
        <p:spPr>
          <a:xfrm>
            <a:off x="3256398" y="3999124"/>
            <a:ext cx="5616624" cy="923330"/>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This orchard was replanted (18ft x 6ft) in Spring 2012 planting clonal rootstock (</a:t>
            </a:r>
            <a:r>
              <a:rPr lang="en-US" dirty="0" err="1" smtClean="0"/>
              <a:t>Dusa</a:t>
            </a:r>
            <a:r>
              <a:rPr lang="en-US" dirty="0" smtClean="0"/>
              <a:t> and Duke 7) alternate with seedling rootstock (Reed). The idea was to increase yields in the first 3 harvests. Then, the seedling rootstock plant will be removed.</a:t>
            </a:r>
            <a:endParaRPr lang="en-US" dirty="0"/>
          </a:p>
        </p:txBody>
      </p:sp>
      <p:sp>
        <p:nvSpPr>
          <p:cNvPr id="5" name="4 CuadroTexto"/>
          <p:cNvSpPr txBox="1"/>
          <p:nvPr/>
        </p:nvSpPr>
        <p:spPr>
          <a:xfrm>
            <a:off x="4292352" y="2949792"/>
            <a:ext cx="1519869"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Seedling rootstock</a:t>
            </a:r>
            <a:endParaRPr lang="en-US" dirty="0"/>
          </a:p>
        </p:txBody>
      </p:sp>
      <p:sp>
        <p:nvSpPr>
          <p:cNvPr id="6" name="5 CuadroTexto"/>
          <p:cNvSpPr txBox="1"/>
          <p:nvPr/>
        </p:nvSpPr>
        <p:spPr>
          <a:xfrm>
            <a:off x="2411760" y="304954"/>
            <a:ext cx="1382474"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Clonal rootstock</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chernandez\Desktop\Propal\Fotos\Paltos - Plantaciones\congreso 367.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6084168" y="4461960"/>
            <a:ext cx="2448272"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s-MX" b="1" dirty="0"/>
              <a:t>Spring 2013</a:t>
            </a:r>
            <a:r>
              <a:rPr lang="es-MX" dirty="0"/>
              <a:t>, </a:t>
            </a:r>
            <a:r>
              <a:rPr lang="es-MX" dirty="0" err="1"/>
              <a:t>first</a:t>
            </a:r>
            <a:r>
              <a:rPr lang="es-MX" dirty="0"/>
              <a:t> </a:t>
            </a:r>
            <a:r>
              <a:rPr lang="es-MX" dirty="0" err="1"/>
              <a:t>bloom</a:t>
            </a:r>
            <a:endParaRPr lang="es-MX" b="1" dirty="0"/>
          </a:p>
        </p:txBody>
      </p:sp>
      <p:sp>
        <p:nvSpPr>
          <p:cNvPr id="4" name="3 CuadroTexto"/>
          <p:cNvSpPr txBox="1"/>
          <p:nvPr/>
        </p:nvSpPr>
        <p:spPr>
          <a:xfrm>
            <a:off x="1721648" y="250948"/>
            <a:ext cx="1800200"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s-MX" dirty="0"/>
              <a:t>Clonal </a:t>
            </a:r>
            <a:r>
              <a:rPr lang="es-MX" dirty="0" err="1"/>
              <a:t>Rootstock</a:t>
            </a:r>
            <a:endParaRPr lang="es-MX" dirty="0"/>
          </a:p>
        </p:txBody>
      </p:sp>
      <p:sp>
        <p:nvSpPr>
          <p:cNvPr id="5" name="4 CuadroTexto"/>
          <p:cNvSpPr txBox="1"/>
          <p:nvPr/>
        </p:nvSpPr>
        <p:spPr>
          <a:xfrm>
            <a:off x="5652120" y="271968"/>
            <a:ext cx="1944216"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s-MX" dirty="0" err="1"/>
              <a:t>Seedling</a:t>
            </a:r>
            <a:r>
              <a:rPr lang="es-MX" dirty="0"/>
              <a:t> </a:t>
            </a:r>
            <a:r>
              <a:rPr lang="es-MX" dirty="0" err="1"/>
              <a:t>Rootstock</a:t>
            </a:r>
            <a:endParaRPr lang="es-MX"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ernandez\Desktop\Propal\Fotos\Paltos - Enfermedades\congreso 441.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4" name="3 CuadroTexto"/>
          <p:cNvSpPr txBox="1"/>
          <p:nvPr/>
        </p:nvSpPr>
        <p:spPr>
          <a:xfrm>
            <a:off x="6084168" y="4454991"/>
            <a:ext cx="2448272"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s-MX" b="1" dirty="0"/>
              <a:t>Spring 2013</a:t>
            </a:r>
            <a:r>
              <a:rPr lang="es-MX" dirty="0"/>
              <a:t>, </a:t>
            </a:r>
            <a:r>
              <a:rPr lang="es-MX" dirty="0" err="1"/>
              <a:t>first</a:t>
            </a:r>
            <a:r>
              <a:rPr lang="es-MX" dirty="0"/>
              <a:t> </a:t>
            </a:r>
            <a:r>
              <a:rPr lang="es-MX" dirty="0" err="1"/>
              <a:t>bloom</a:t>
            </a:r>
            <a:endParaRPr lang="es-MX" b="1" dirty="0"/>
          </a:p>
        </p:txBody>
      </p:sp>
      <p:sp>
        <p:nvSpPr>
          <p:cNvPr id="5" name="4 CuadroTexto"/>
          <p:cNvSpPr txBox="1"/>
          <p:nvPr/>
        </p:nvSpPr>
        <p:spPr>
          <a:xfrm>
            <a:off x="3275856" y="3705876"/>
            <a:ext cx="1800200"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s-MX" dirty="0"/>
              <a:t>Clonal </a:t>
            </a:r>
            <a:r>
              <a:rPr lang="es-MX" dirty="0" err="1"/>
              <a:t>Rootstock</a:t>
            </a:r>
            <a:endParaRPr lang="es-MX" dirty="0"/>
          </a:p>
        </p:txBody>
      </p:sp>
      <p:sp>
        <p:nvSpPr>
          <p:cNvPr id="6" name="5 CuadroTexto"/>
          <p:cNvSpPr txBox="1"/>
          <p:nvPr/>
        </p:nvSpPr>
        <p:spPr>
          <a:xfrm>
            <a:off x="395536" y="4191930"/>
            <a:ext cx="1944216"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s-MX" dirty="0" err="1"/>
              <a:t>Seedling</a:t>
            </a:r>
            <a:r>
              <a:rPr lang="es-MX" dirty="0"/>
              <a:t> </a:t>
            </a:r>
            <a:r>
              <a:rPr lang="es-MX" dirty="0" err="1"/>
              <a:t>Rootstock</a:t>
            </a:r>
            <a:endParaRPr lang="es-MX"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chernandez\Desktop\Propal\Fotos\Paltos - Plantaciones\foto 001.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5292080" y="3999521"/>
            <a:ext cx="3456384" cy="507831"/>
          </a:xfrm>
          <a:prstGeom prst="rect">
            <a:avLst/>
          </a:prstGeom>
          <a:solidFill>
            <a:schemeClr val="accent5">
              <a:lumMod val="60000"/>
              <a:lumOff val="40000"/>
            </a:schemeClr>
          </a:solidFill>
          <a:ln w="19050">
            <a:solidFill>
              <a:schemeClr val="tx1"/>
            </a:solidFill>
          </a:ln>
        </p:spPr>
        <p:txBody>
          <a:bodyPr wrap="square" rtlCol="0">
            <a:spAutoFit/>
          </a:bodyPr>
          <a:lstStyle/>
          <a:p>
            <a:r>
              <a:rPr lang="en-US" b="1" dirty="0" smtClean="0"/>
              <a:t>Spring 2014,</a:t>
            </a:r>
            <a:r>
              <a:rPr lang="en-US" dirty="0" smtClean="0"/>
              <a:t> first harvest around 12ton/hectare. Second bloom.</a:t>
            </a:r>
            <a:r>
              <a:rPr lang="en-US" b="1" dirty="0" smtClean="0"/>
              <a:t> </a:t>
            </a:r>
            <a:endParaRPr lang="en-US" b="1" dirty="0"/>
          </a:p>
        </p:txBody>
      </p:sp>
      <p:sp>
        <p:nvSpPr>
          <p:cNvPr id="4" name="3 CuadroTexto"/>
          <p:cNvSpPr txBox="1"/>
          <p:nvPr/>
        </p:nvSpPr>
        <p:spPr>
          <a:xfrm>
            <a:off x="2550084" y="309258"/>
            <a:ext cx="1800200"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Clonal Rootstock</a:t>
            </a:r>
            <a:endParaRPr lang="en-US" dirty="0"/>
          </a:p>
        </p:txBody>
      </p:sp>
      <p:sp>
        <p:nvSpPr>
          <p:cNvPr id="5" name="4 CuadroTexto"/>
          <p:cNvSpPr txBox="1"/>
          <p:nvPr/>
        </p:nvSpPr>
        <p:spPr>
          <a:xfrm>
            <a:off x="4788024" y="458547"/>
            <a:ext cx="1944216"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Seedling Rootstock</a:t>
            </a:r>
            <a:endParaRPr lang="en-US" dirty="0"/>
          </a:p>
        </p:txBody>
      </p:sp>
      <p:sp>
        <p:nvSpPr>
          <p:cNvPr id="6" name="5 CuadroTexto"/>
          <p:cNvSpPr txBox="1"/>
          <p:nvPr/>
        </p:nvSpPr>
        <p:spPr>
          <a:xfrm>
            <a:off x="251519" y="2355726"/>
            <a:ext cx="6821943" cy="715581"/>
          </a:xfrm>
          <a:prstGeom prst="rect">
            <a:avLst/>
          </a:prstGeom>
          <a:solidFill>
            <a:schemeClr val="accent5">
              <a:lumMod val="60000"/>
              <a:lumOff val="40000"/>
            </a:schemeClr>
          </a:solidFill>
          <a:ln w="19050">
            <a:solidFill>
              <a:schemeClr val="tx1"/>
            </a:solidFill>
          </a:ln>
        </p:spPr>
        <p:txBody>
          <a:bodyPr wrap="square" rtlCol="0">
            <a:spAutoFit/>
          </a:bodyPr>
          <a:lstStyle/>
          <a:p>
            <a:r>
              <a:rPr lang="en-US" b="1" dirty="0" smtClean="0"/>
              <a:t>Spring 2015</a:t>
            </a:r>
            <a:r>
              <a:rPr lang="en-US" dirty="0" smtClean="0"/>
              <a:t>: Second harvest around 18ton/hectare. We had the third bloom (Spring 2015) that will give the last crop (Spring 2016), and right after harvest the seedlings rootstock plants will be removed. And the orchard will remain 18 x 12ft only with clonal rootstock.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925310" y="1331678"/>
            <a:ext cx="4874852" cy="2562240"/>
          </a:xfrm>
          <a:prstGeom prst="rect">
            <a:avLst/>
          </a:prstGeom>
          <a:noFill/>
        </p:spPr>
        <p:txBody>
          <a:bodyPr wrap="square" rtlCol="0">
            <a:spAutoFit/>
          </a:bodyPr>
          <a:lstStyle/>
          <a:p>
            <a:r>
              <a:rPr lang="en-US" b="1" dirty="0" smtClean="0"/>
              <a:t>Replanting costs per hectare (555 plants/hectare)</a:t>
            </a:r>
          </a:p>
          <a:p>
            <a:endParaRPr lang="en-US" b="1" dirty="0" smtClean="0"/>
          </a:p>
          <a:p>
            <a:r>
              <a:rPr lang="en-US" dirty="0" smtClean="0"/>
              <a:t>Trunks and canopies removal: 		U$440</a:t>
            </a:r>
          </a:p>
          <a:p>
            <a:r>
              <a:rPr lang="en-US" dirty="0" smtClean="0"/>
              <a:t>Soil prep (flat ground):	 		U$1.030</a:t>
            </a:r>
          </a:p>
          <a:p>
            <a:r>
              <a:rPr lang="en-US" dirty="0" smtClean="0"/>
              <a:t>Clonal rootstocks plants:		 	U$7.345</a:t>
            </a:r>
          </a:p>
          <a:p>
            <a:r>
              <a:rPr lang="en-US" dirty="0" smtClean="0"/>
              <a:t>Planting:	 				U$245</a:t>
            </a:r>
          </a:p>
          <a:p>
            <a:r>
              <a:rPr lang="en-US" dirty="0" smtClean="0"/>
              <a:t>Organic matter: 				U$330</a:t>
            </a:r>
          </a:p>
          <a:p>
            <a:r>
              <a:rPr lang="en-US" dirty="0" smtClean="0"/>
              <a:t>Irrigation adjusts (no new one):		U$220</a:t>
            </a:r>
          </a:p>
          <a:p>
            <a:r>
              <a:rPr lang="en-US" dirty="0" smtClean="0"/>
              <a:t>Tutors:	 				U$980</a:t>
            </a:r>
          </a:p>
          <a:p>
            <a:r>
              <a:rPr lang="en-US" dirty="0" smtClean="0"/>
              <a:t>Other (freight, protectors, planting design):	U$ 410</a:t>
            </a:r>
          </a:p>
          <a:p>
            <a:endParaRPr lang="en-US" dirty="0" smtClean="0"/>
          </a:p>
          <a:p>
            <a:r>
              <a:rPr lang="en-US" dirty="0" smtClean="0"/>
              <a:t>		             </a:t>
            </a:r>
            <a:r>
              <a:rPr lang="en-US" b="1" dirty="0" smtClean="0"/>
              <a:t>TOTAL:		U$11.000.-</a:t>
            </a:r>
            <a:endParaRPr lang="en-US"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7082" y="954027"/>
            <a:ext cx="8640960" cy="3416320"/>
          </a:xfrm>
          <a:prstGeom prst="rect">
            <a:avLst/>
          </a:prstGeom>
        </p:spPr>
        <p:txBody>
          <a:bodyPr wrap="square">
            <a:spAutoFit/>
          </a:bodyPr>
          <a:lstStyle/>
          <a:p>
            <a:pPr marL="342900" indent="-342900"/>
            <a:r>
              <a:rPr lang="en-US" b="1" dirty="0" smtClean="0"/>
              <a:t>2.   Replanting inside the orchard</a:t>
            </a:r>
          </a:p>
          <a:p>
            <a:pPr marL="342900" indent="-342900">
              <a:buAutoNum type="arabicPeriod"/>
            </a:pPr>
            <a:endParaRPr lang="en-US" dirty="0" smtClean="0"/>
          </a:p>
          <a:p>
            <a:pPr marL="342900" indent="-342900"/>
            <a:endParaRPr lang="en-US" dirty="0" smtClean="0"/>
          </a:p>
          <a:p>
            <a:pPr marL="342900" indent="-342900"/>
            <a:r>
              <a:rPr lang="en-US" dirty="0" smtClean="0"/>
              <a:t>It is not an easy labor and require high attention. The new plants will be irrigated and fertilized in the same way than </a:t>
            </a:r>
          </a:p>
          <a:p>
            <a:pPr marL="342900" indent="-342900"/>
            <a:r>
              <a:rPr lang="en-US" dirty="0" smtClean="0"/>
              <a:t>adult trees.</a:t>
            </a:r>
          </a:p>
          <a:p>
            <a:pPr marL="342900" indent="-342900"/>
            <a:r>
              <a:rPr lang="en-US" dirty="0" smtClean="0"/>
              <a:t>Clonal rootstocks has shown successful under these conditions, tolerating very good adverse soil and water conditions.</a:t>
            </a:r>
          </a:p>
          <a:p>
            <a:pPr marL="342900" indent="-342900"/>
            <a:endParaRPr lang="en-US" dirty="0" smtClean="0"/>
          </a:p>
          <a:p>
            <a:pPr marL="342900" indent="-342900"/>
            <a:endParaRPr lang="en-US" dirty="0" smtClean="0"/>
          </a:p>
          <a:p>
            <a:pPr marL="342900" indent="-342900"/>
            <a:r>
              <a:rPr lang="en-US" dirty="0" smtClean="0"/>
              <a:t>It should be considered that soil can’t be prepared completely, and large amounts of water will irrigate a little plant in a </a:t>
            </a:r>
          </a:p>
          <a:p>
            <a:pPr marL="342900" indent="-342900"/>
            <a:r>
              <a:rPr lang="en-US" dirty="0" smtClean="0"/>
              <a:t>compacted soil. Also, light penetration is not as good as we would like, give a very bad conditions for the new plant. </a:t>
            </a:r>
          </a:p>
          <a:p>
            <a:pPr marL="342900" indent="-342900"/>
            <a:endParaRPr lang="en-US" dirty="0" smtClean="0"/>
          </a:p>
          <a:p>
            <a:pPr marL="342900" indent="-342900"/>
            <a:r>
              <a:rPr lang="en-US" dirty="0" smtClean="0"/>
              <a:t>That’s why these replant need all our attention!!.</a:t>
            </a:r>
          </a:p>
          <a:p>
            <a:pPr marL="342900" indent="-342900"/>
            <a:endParaRPr lang="en-US" dirty="0" smtClean="0"/>
          </a:p>
          <a:p>
            <a:pPr marL="342900" indent="-342900"/>
            <a:endParaRPr lang="en-US" dirty="0" smtClean="0"/>
          </a:p>
          <a:p>
            <a:pPr marL="342900" indent="-342900"/>
            <a:endParaRPr lang="en-US" dirty="0" smtClean="0"/>
          </a:p>
          <a:p>
            <a:pPr marL="342900" indent="-342900"/>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hernandez\Desktop\Propal\Fotos\Paltos - Huertos\IMG_3710.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1259632" y="465516"/>
            <a:ext cx="6480720" cy="923330"/>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Seedling rootstock normally fail because:</a:t>
            </a:r>
          </a:p>
          <a:p>
            <a:r>
              <a:rPr lang="en-US" dirty="0" smtClean="0"/>
              <a:t>1. High level of </a:t>
            </a:r>
            <a:r>
              <a:rPr lang="en-US" i="1" dirty="0" err="1" smtClean="0"/>
              <a:t>Phytophthora</a:t>
            </a:r>
            <a:r>
              <a:rPr lang="en-US" i="1" dirty="0" smtClean="0"/>
              <a:t> </a:t>
            </a:r>
            <a:r>
              <a:rPr lang="en-US" i="1" dirty="0" err="1" smtClean="0"/>
              <a:t>cinnamomi</a:t>
            </a:r>
            <a:r>
              <a:rPr lang="en-US" dirty="0" smtClean="0"/>
              <a:t> colonies in soil.</a:t>
            </a:r>
          </a:p>
          <a:p>
            <a:r>
              <a:rPr lang="en-US" dirty="0" smtClean="0"/>
              <a:t>2. High compaction soil.</a:t>
            </a:r>
          </a:p>
          <a:p>
            <a:r>
              <a:rPr lang="en-US" dirty="0" smtClean="0"/>
              <a:t>3. Big amount of water  (from irrigation) causing root asphyxia.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F:\WTS\Data Files\Therese\Plant Hoop.bmp"/>
          <p:cNvPicPr>
            <a:picLocks noChangeAspect="1" noChangeArrowheads="1"/>
          </p:cNvPicPr>
          <p:nvPr/>
        </p:nvPicPr>
        <p:blipFill>
          <a:blip r:embed="rId2" cstate="email"/>
          <a:srcRect/>
          <a:stretch>
            <a:fillRect/>
          </a:stretch>
        </p:blipFill>
        <p:spPr bwMode="auto">
          <a:xfrm>
            <a:off x="0" y="-1"/>
            <a:ext cx="5833956" cy="5143501"/>
          </a:xfrm>
          <a:prstGeom prst="rect">
            <a:avLst/>
          </a:prstGeom>
          <a:noFill/>
          <a:ln w="9525">
            <a:noFill/>
            <a:miter lim="800000"/>
            <a:headEnd/>
            <a:tailEnd/>
          </a:ln>
        </p:spPr>
      </p:pic>
      <p:sp>
        <p:nvSpPr>
          <p:cNvPr id="5" name="4 CuadroTexto"/>
          <p:cNvSpPr txBox="1"/>
          <p:nvPr/>
        </p:nvSpPr>
        <p:spPr>
          <a:xfrm>
            <a:off x="5148065" y="1437625"/>
            <a:ext cx="3816424" cy="507831"/>
          </a:xfrm>
          <a:prstGeom prst="rect">
            <a:avLst/>
          </a:prstGeom>
          <a:noFill/>
        </p:spPr>
        <p:txBody>
          <a:bodyPr wrap="square" rtlCol="0">
            <a:spAutoFit/>
          </a:bodyPr>
          <a:lstStyle/>
          <a:p>
            <a:endParaRPr lang="en-US" dirty="0" smtClean="0"/>
          </a:p>
          <a:p>
            <a:endParaRPr lang="en-US" dirty="0"/>
          </a:p>
        </p:txBody>
      </p:sp>
      <p:sp>
        <p:nvSpPr>
          <p:cNvPr id="6" name="5 CuadroTexto"/>
          <p:cNvSpPr txBox="1"/>
          <p:nvPr/>
        </p:nvSpPr>
        <p:spPr>
          <a:xfrm>
            <a:off x="179512" y="1383618"/>
            <a:ext cx="561372" cy="300082"/>
          </a:xfrm>
          <a:prstGeom prst="rect">
            <a:avLst/>
          </a:prstGeom>
          <a:noFill/>
        </p:spPr>
        <p:txBody>
          <a:bodyPr wrap="none" rtlCol="0">
            <a:spAutoFit/>
          </a:bodyPr>
          <a:lstStyle/>
          <a:p>
            <a:r>
              <a:rPr lang="en-US" dirty="0" smtClean="0"/>
              <a:t>Wind</a:t>
            </a:r>
            <a:endParaRPr lang="en-US" dirty="0"/>
          </a:p>
        </p:txBody>
      </p:sp>
      <p:cxnSp>
        <p:nvCxnSpPr>
          <p:cNvPr id="7" name="6 Conector recto de flecha"/>
          <p:cNvCxnSpPr/>
          <p:nvPr/>
        </p:nvCxnSpPr>
        <p:spPr>
          <a:xfrm>
            <a:off x="179512" y="1653648"/>
            <a:ext cx="79208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9" name="8 CuadroTexto"/>
          <p:cNvSpPr txBox="1"/>
          <p:nvPr/>
        </p:nvSpPr>
        <p:spPr>
          <a:xfrm>
            <a:off x="5148065" y="1437625"/>
            <a:ext cx="3816424" cy="507831"/>
          </a:xfrm>
          <a:prstGeom prst="rect">
            <a:avLst/>
          </a:prstGeom>
          <a:noFill/>
        </p:spPr>
        <p:txBody>
          <a:bodyPr wrap="square" rtlCol="0">
            <a:spAutoFit/>
          </a:bodyPr>
          <a:lstStyle/>
          <a:p>
            <a:r>
              <a:rPr lang="en-US" b="1" dirty="0" smtClean="0"/>
              <a:t>Scheme of planting avocado clonal rootstock inside the orchard.</a:t>
            </a:r>
            <a:endParaRPr lang="en-US" b="1" dirty="0"/>
          </a:p>
        </p:txBody>
      </p:sp>
      <p:cxnSp>
        <p:nvCxnSpPr>
          <p:cNvPr id="10" name="9 Conector recto de flecha"/>
          <p:cNvCxnSpPr/>
          <p:nvPr/>
        </p:nvCxnSpPr>
        <p:spPr>
          <a:xfrm flipH="1">
            <a:off x="3419872" y="3651870"/>
            <a:ext cx="1584176"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3" name="12 CuadroTexto"/>
          <p:cNvSpPr txBox="1"/>
          <p:nvPr/>
        </p:nvSpPr>
        <p:spPr>
          <a:xfrm>
            <a:off x="5148064" y="3327834"/>
            <a:ext cx="3672408" cy="507831"/>
          </a:xfrm>
          <a:prstGeom prst="rect">
            <a:avLst/>
          </a:prstGeom>
          <a:noFill/>
        </p:spPr>
        <p:txBody>
          <a:bodyPr wrap="square" rtlCol="0">
            <a:spAutoFit/>
          </a:bodyPr>
          <a:lstStyle/>
          <a:p>
            <a:r>
              <a:rPr lang="en-US" dirty="0" smtClean="0"/>
              <a:t>This mount is essential to help water drainage and avoid root asphyxia – Root Rot</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ernandez\Desktop\Fotos\d4c1d439-aa77-4227-981d-13e46d6b6eb0.jpg"/>
          <p:cNvPicPr>
            <a:picLocks noChangeAspect="1" noChangeArrowheads="1"/>
          </p:cNvPicPr>
          <p:nvPr/>
        </p:nvPicPr>
        <p:blipFill>
          <a:blip r:embed="rId2"/>
          <a:srcRect/>
          <a:stretch>
            <a:fillRect/>
          </a:stretch>
        </p:blipFill>
        <p:spPr bwMode="auto">
          <a:xfrm>
            <a:off x="2643187" y="0"/>
            <a:ext cx="3857625" cy="5143500"/>
          </a:xfrm>
          <a:prstGeom prst="rect">
            <a:avLst/>
          </a:prstGeom>
          <a:noFill/>
        </p:spPr>
      </p:pic>
      <p:sp>
        <p:nvSpPr>
          <p:cNvPr id="3" name="2 CuadroTexto"/>
          <p:cNvSpPr txBox="1"/>
          <p:nvPr/>
        </p:nvSpPr>
        <p:spPr>
          <a:xfrm>
            <a:off x="5023944" y="4608249"/>
            <a:ext cx="1292277"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s-MX" dirty="0" err="1"/>
              <a:t>Replanted</a:t>
            </a:r>
            <a:r>
              <a:rPr lang="es-MX" dirty="0"/>
              <a:t> 2014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ernandez\Desktop\Propal\Fotos\Paltos - Huertos\IMG_3708.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467544" y="3800784"/>
            <a:ext cx="8064896" cy="1131079"/>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When tree death is high with a low density planting, it is impossible to recover the lost space, replanting is the better choice.</a:t>
            </a:r>
          </a:p>
          <a:p>
            <a:r>
              <a:rPr lang="en-US" dirty="0" smtClean="0"/>
              <a:t>When 20% of the trees die, our productive potential (yield) loss 20% as well.</a:t>
            </a:r>
          </a:p>
          <a:p>
            <a:r>
              <a:rPr lang="en-US" dirty="0" smtClean="0"/>
              <a:t>If the remaining trees (80%) is already weak or overcrowded the yields are low and take serious actions is required.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chernandez\Desktop\Fotos\IMG_3740.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1797273" y="361034"/>
            <a:ext cx="5171135" cy="300082"/>
          </a:xfrm>
          <a:prstGeom prst="rect">
            <a:avLst/>
          </a:prstGeom>
          <a:solidFill>
            <a:schemeClr val="accent5">
              <a:lumMod val="60000"/>
              <a:lumOff val="40000"/>
            </a:schemeClr>
          </a:solidFill>
          <a:ln w="19050">
            <a:solidFill>
              <a:schemeClr val="tx1"/>
            </a:solidFill>
          </a:ln>
        </p:spPr>
        <p:txBody>
          <a:bodyPr wrap="square" rtlCol="0">
            <a:spAutoFit/>
          </a:bodyPr>
          <a:lstStyle/>
          <a:p>
            <a:pPr algn="r"/>
            <a:r>
              <a:rPr lang="en-US" dirty="0" smtClean="0"/>
              <a:t>In this orchard, the big tree are healthy, vigorous and very productive.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ernandez\Desktop\Propal\Fotos\Paltos - Enfermedades\congreso 443.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1331640" y="253034"/>
            <a:ext cx="7416824" cy="507831"/>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These replant were successful (Duke 7) planted in 2014 between two dead Hass tree. Normally, for two dead trees we replant one clonal rootstock plant.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92310" y="884880"/>
            <a:ext cx="7704856" cy="3831818"/>
          </a:xfrm>
          <a:prstGeom prst="rect">
            <a:avLst/>
          </a:prstGeom>
          <a:noFill/>
        </p:spPr>
        <p:txBody>
          <a:bodyPr wrap="square" rtlCol="0">
            <a:spAutoFit/>
          </a:bodyPr>
          <a:lstStyle/>
          <a:p>
            <a:r>
              <a:rPr lang="en-US" b="1" dirty="0" smtClean="0"/>
              <a:t>FINAL CONCLUSIONS – Message to take home…</a:t>
            </a:r>
            <a:endParaRPr lang="en-US" dirty="0" smtClean="0"/>
          </a:p>
          <a:p>
            <a:endParaRPr lang="en-US" dirty="0" smtClean="0"/>
          </a:p>
          <a:p>
            <a:pPr marL="342900" indent="-342900">
              <a:buAutoNum type="arabicPeriod"/>
            </a:pPr>
            <a:r>
              <a:rPr lang="en-US" dirty="0" smtClean="0"/>
              <a:t>Over time the avocado trees grow old inevitably, but we can keep our canopies young under a pruning program. This branch renewal pruning program must be executed every year.</a:t>
            </a:r>
          </a:p>
          <a:p>
            <a:pPr marL="342900" indent="-342900">
              <a:buAutoNum type="arabicPeriod"/>
            </a:pPr>
            <a:endParaRPr lang="en-US" dirty="0" smtClean="0"/>
          </a:p>
          <a:p>
            <a:pPr marL="342900" indent="-342900">
              <a:buAutoNum type="arabicPeriod"/>
            </a:pPr>
            <a:r>
              <a:rPr lang="en-US" dirty="0" smtClean="0"/>
              <a:t>Also: Phosphates treatments (Injection, Foliar Sprays); a good fertigation program to keep high vigor trees; Organic – Calcium soil amendments to avoid heavy compaction problems help to keep a healthy and strong roots system. Any rejuvenating strategy depends on healthy roots!</a:t>
            </a:r>
          </a:p>
          <a:p>
            <a:pPr marL="342900" indent="-342900">
              <a:buAutoNum type="arabicPeriod"/>
            </a:pPr>
            <a:endParaRPr lang="en-US" dirty="0" smtClean="0"/>
          </a:p>
          <a:p>
            <a:pPr marL="342900" indent="-342900">
              <a:buAutoNum type="arabicPeriod"/>
            </a:pPr>
            <a:r>
              <a:rPr lang="en-US" dirty="0" smtClean="0"/>
              <a:t>When the orchard yield decreases under financial level, take actions quickly without hesitation.</a:t>
            </a:r>
          </a:p>
          <a:p>
            <a:pPr marL="342900" indent="-342900">
              <a:buAutoNum type="arabicPeriod"/>
            </a:pPr>
            <a:endParaRPr lang="en-US" dirty="0" smtClean="0"/>
          </a:p>
          <a:p>
            <a:pPr marL="342900" indent="-342900">
              <a:buAutoNum type="arabicPeriod"/>
            </a:pPr>
            <a:r>
              <a:rPr lang="en-US" dirty="0" smtClean="0"/>
              <a:t>These actions are directed to rejuvenate productively the canopies:</a:t>
            </a:r>
          </a:p>
          <a:p>
            <a:pPr marL="342900" indent="-342900">
              <a:buAutoNum type="arabicPeriod"/>
            </a:pPr>
            <a:endParaRPr lang="en-US" dirty="0" smtClean="0"/>
          </a:p>
          <a:p>
            <a:pPr marL="1714500" lvl="3" indent="-342900">
              <a:buAutoNum type="alphaLcPeriod"/>
            </a:pPr>
            <a:r>
              <a:rPr lang="en-US" dirty="0" smtClean="0"/>
              <a:t>Branch renewal pruning</a:t>
            </a:r>
          </a:p>
          <a:p>
            <a:pPr marL="1714500" lvl="3" indent="-342900">
              <a:buAutoNum type="alphaLcPeriod"/>
            </a:pPr>
            <a:r>
              <a:rPr lang="en-US" dirty="0" smtClean="0"/>
              <a:t>Whole orchard or blocks stumping</a:t>
            </a:r>
          </a:p>
          <a:p>
            <a:pPr marL="1714500" lvl="3" indent="-342900">
              <a:buAutoNum type="alphaLcPeriod"/>
            </a:pPr>
            <a:r>
              <a:rPr lang="en-US" dirty="0" smtClean="0"/>
              <a:t>Replant whole orchard</a:t>
            </a:r>
          </a:p>
          <a:p>
            <a:pPr marL="1714500" lvl="3" indent="-342900">
              <a:buAutoNum type="alphaLcPeriod"/>
            </a:pPr>
            <a:r>
              <a:rPr lang="en-US" dirty="0" smtClean="0"/>
              <a:t>Replant inside the orchard</a:t>
            </a:r>
          </a:p>
          <a:p>
            <a:pPr marL="1714500" lvl="3" indent="-342900"/>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14232" y="1879298"/>
            <a:ext cx="8938986" cy="2554545"/>
          </a:xfrm>
          <a:prstGeom prst="rect">
            <a:avLst/>
          </a:prstGeom>
          <a:noFill/>
        </p:spPr>
        <p:txBody>
          <a:bodyPr wrap="none" rtlCol="0">
            <a:spAutoFit/>
          </a:bodyPr>
          <a:lstStyle/>
          <a:p>
            <a:r>
              <a:rPr lang="en-US" sz="4000" dirty="0" smtClean="0"/>
              <a:t>Thank you very much for your attention</a:t>
            </a:r>
          </a:p>
          <a:p>
            <a:endParaRPr lang="en-US" sz="4000" dirty="0" smtClean="0"/>
          </a:p>
          <a:p>
            <a:endParaRPr lang="en-US" sz="4000" dirty="0" smtClean="0"/>
          </a:p>
          <a:p>
            <a:pPr algn="r"/>
            <a:endParaRPr lang="en-US" sz="2000" dirty="0" smtClean="0"/>
          </a:p>
          <a:p>
            <a:endParaRPr 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397340" y="1201216"/>
            <a:ext cx="2100255" cy="523220"/>
          </a:xfrm>
          <a:prstGeom prst="rect">
            <a:avLst/>
          </a:prstGeom>
          <a:noFill/>
        </p:spPr>
        <p:txBody>
          <a:bodyPr wrap="none" rtlCol="0">
            <a:spAutoFit/>
          </a:bodyPr>
          <a:lstStyle/>
          <a:p>
            <a:r>
              <a:rPr lang="en-US" sz="2800" b="1" dirty="0" smtClean="0"/>
              <a:t>REPLANTING</a:t>
            </a:r>
            <a:endParaRPr lang="en-US" sz="2800" b="1" dirty="0"/>
          </a:p>
        </p:txBody>
      </p:sp>
      <p:sp>
        <p:nvSpPr>
          <p:cNvPr id="26" name="25 CuadroTexto"/>
          <p:cNvSpPr txBox="1"/>
          <p:nvPr/>
        </p:nvSpPr>
        <p:spPr>
          <a:xfrm>
            <a:off x="179512" y="2009850"/>
            <a:ext cx="3888432" cy="1754326"/>
          </a:xfrm>
          <a:prstGeom prst="rect">
            <a:avLst/>
          </a:prstGeom>
          <a:noFill/>
        </p:spPr>
        <p:txBody>
          <a:bodyPr wrap="square" rtlCol="0">
            <a:spAutoFit/>
          </a:bodyPr>
          <a:lstStyle/>
          <a:p>
            <a:r>
              <a:rPr lang="en-US" b="1" dirty="0" smtClean="0"/>
              <a:t>Replanting inside the orchard</a:t>
            </a:r>
          </a:p>
          <a:p>
            <a:endParaRPr lang="en-US" dirty="0" smtClean="0"/>
          </a:p>
          <a:p>
            <a:r>
              <a:rPr lang="en-US" dirty="0" smtClean="0"/>
              <a:t>Only when:</a:t>
            </a:r>
          </a:p>
          <a:p>
            <a:endParaRPr lang="en-US" dirty="0" smtClean="0"/>
          </a:p>
          <a:p>
            <a:pPr marL="342900" indent="-342900">
              <a:buAutoNum type="arabicPeriod"/>
            </a:pPr>
            <a:r>
              <a:rPr lang="en-US" dirty="0" smtClean="0"/>
              <a:t>Planting density allow a high productive potential. </a:t>
            </a:r>
          </a:p>
          <a:p>
            <a:pPr marL="342900" indent="-342900">
              <a:buAutoNum type="arabicPeriod" startAt="2"/>
            </a:pPr>
            <a:r>
              <a:rPr lang="en-US" dirty="0" smtClean="0"/>
              <a:t>When the trees are healthy and vigorous.</a:t>
            </a:r>
          </a:p>
          <a:p>
            <a:pPr marL="342900" indent="-342900">
              <a:buAutoNum type="arabicPeriod" startAt="2"/>
            </a:pPr>
            <a:r>
              <a:rPr lang="en-US" dirty="0" smtClean="0"/>
              <a:t>When tree death it not greater than 10%.</a:t>
            </a:r>
            <a:endParaRPr lang="en-US" dirty="0"/>
          </a:p>
        </p:txBody>
      </p:sp>
      <p:sp>
        <p:nvSpPr>
          <p:cNvPr id="27" name="26 CuadroTexto"/>
          <p:cNvSpPr txBox="1"/>
          <p:nvPr/>
        </p:nvSpPr>
        <p:spPr>
          <a:xfrm>
            <a:off x="5215810" y="1994167"/>
            <a:ext cx="3888432" cy="1962076"/>
          </a:xfrm>
          <a:prstGeom prst="rect">
            <a:avLst/>
          </a:prstGeom>
          <a:noFill/>
        </p:spPr>
        <p:txBody>
          <a:bodyPr wrap="square" rtlCol="0">
            <a:spAutoFit/>
          </a:bodyPr>
          <a:lstStyle/>
          <a:p>
            <a:r>
              <a:rPr lang="en-US" b="1" dirty="0" smtClean="0"/>
              <a:t>Replanting whole orchard or block</a:t>
            </a:r>
          </a:p>
          <a:p>
            <a:endParaRPr lang="en-US" dirty="0" smtClean="0"/>
          </a:p>
          <a:p>
            <a:r>
              <a:rPr lang="en-US" dirty="0" smtClean="0"/>
              <a:t>Only when:</a:t>
            </a:r>
          </a:p>
          <a:p>
            <a:endParaRPr lang="en-US" dirty="0" smtClean="0"/>
          </a:p>
          <a:p>
            <a:pPr marL="342900" indent="-342900">
              <a:buAutoNum type="arabicPeriod"/>
            </a:pPr>
            <a:r>
              <a:rPr lang="en-US" dirty="0" smtClean="0"/>
              <a:t>Planting density is low (old). Less than 300 trees/hectare. </a:t>
            </a:r>
          </a:p>
          <a:p>
            <a:pPr marL="342900" indent="-342900">
              <a:buAutoNum type="arabicPeriod" startAt="2"/>
            </a:pPr>
            <a:r>
              <a:rPr lang="en-US" dirty="0" smtClean="0"/>
              <a:t>When the trees are weak, low vigor, </a:t>
            </a:r>
            <a:r>
              <a:rPr lang="en-US" dirty="0"/>
              <a:t>r</a:t>
            </a:r>
            <a:r>
              <a:rPr lang="en-US" dirty="0" smtClean="0"/>
              <a:t>oot </a:t>
            </a:r>
            <a:r>
              <a:rPr lang="en-US" dirty="0"/>
              <a:t>r</a:t>
            </a:r>
            <a:r>
              <a:rPr lang="en-US" dirty="0" smtClean="0"/>
              <a:t>ot.</a:t>
            </a:r>
          </a:p>
          <a:p>
            <a:pPr marL="342900" indent="-342900">
              <a:buAutoNum type="arabicPeriod" startAt="2"/>
            </a:pPr>
            <a:r>
              <a:rPr lang="en-US" dirty="0" smtClean="0"/>
              <a:t>When over 10-15% of the trees are death.</a:t>
            </a:r>
          </a:p>
          <a:p>
            <a:pPr marL="342900" indent="-342900"/>
            <a:r>
              <a:rPr lang="en-US" dirty="0" smtClean="0"/>
              <a:t>4.      When change variety or rootstock is required.</a:t>
            </a:r>
            <a:endParaRPr lang="en-US" dirty="0"/>
          </a:p>
        </p:txBody>
      </p:sp>
      <p:sp>
        <p:nvSpPr>
          <p:cNvPr id="28" name="27 Flecha doblada hacia arriba"/>
          <p:cNvSpPr/>
          <p:nvPr/>
        </p:nvSpPr>
        <p:spPr>
          <a:xfrm rot="10800000">
            <a:off x="1547664" y="1361778"/>
            <a:ext cx="1584176" cy="48605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31 Flecha doblada hacia arriba"/>
          <p:cNvSpPr/>
          <p:nvPr/>
        </p:nvSpPr>
        <p:spPr>
          <a:xfrm flipV="1">
            <a:off x="5724128" y="1361778"/>
            <a:ext cx="1584176" cy="486054"/>
          </a:xfrm>
          <a:prstGeom prst="bentUpArrow">
            <a:avLst>
              <a:gd name="adj1" fmla="val 25000"/>
              <a:gd name="adj2" fmla="val 2597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11560" y="972909"/>
            <a:ext cx="7992888" cy="3000821"/>
          </a:xfrm>
          <a:prstGeom prst="rect">
            <a:avLst/>
          </a:prstGeom>
          <a:noFill/>
        </p:spPr>
        <p:txBody>
          <a:bodyPr wrap="square" rtlCol="0">
            <a:spAutoFit/>
          </a:bodyPr>
          <a:lstStyle/>
          <a:p>
            <a:r>
              <a:rPr lang="en-US" dirty="0" smtClean="0"/>
              <a:t>Replanting avocado trees in Chile was based in soil fumigation for many years, previous soil prep and the use of seedlings rootstock.</a:t>
            </a:r>
          </a:p>
          <a:p>
            <a:endParaRPr lang="en-US" dirty="0" smtClean="0"/>
          </a:p>
          <a:p>
            <a:r>
              <a:rPr lang="en-US" dirty="0" smtClean="0"/>
              <a:t>The restriction of soil fumigants (Methyl Bromide) usage, along with the clonal avocado rootstock, has led to replant avocado orchards without soil fumigation.</a:t>
            </a:r>
          </a:p>
          <a:p>
            <a:endParaRPr lang="en-US" dirty="0" smtClean="0"/>
          </a:p>
          <a:p>
            <a:endParaRPr lang="en-US" dirty="0" smtClean="0"/>
          </a:p>
          <a:p>
            <a:r>
              <a:rPr lang="en-US" dirty="0" smtClean="0"/>
              <a:t>The major problems of avocado orchards replanting in Chile are:</a:t>
            </a:r>
          </a:p>
          <a:p>
            <a:endParaRPr lang="en-US" dirty="0" smtClean="0"/>
          </a:p>
          <a:p>
            <a:pPr marL="342900" indent="-342900">
              <a:buAutoNum type="arabicPeriod"/>
            </a:pPr>
            <a:r>
              <a:rPr lang="en-US" dirty="0" smtClean="0"/>
              <a:t>High level of </a:t>
            </a:r>
            <a:r>
              <a:rPr lang="en-US" i="1" dirty="0" err="1" smtClean="0"/>
              <a:t>Phytophthora</a:t>
            </a:r>
            <a:r>
              <a:rPr lang="en-US" i="1" dirty="0" smtClean="0"/>
              <a:t> </a:t>
            </a:r>
            <a:r>
              <a:rPr lang="en-US" i="1" dirty="0" err="1" smtClean="0"/>
              <a:t>cinnamomi</a:t>
            </a:r>
            <a:r>
              <a:rPr lang="en-US" dirty="0" smtClean="0"/>
              <a:t> colonies in soil.</a:t>
            </a:r>
          </a:p>
          <a:p>
            <a:pPr marL="342900" indent="-342900">
              <a:buAutoNum type="arabicPeriod"/>
            </a:pPr>
            <a:endParaRPr lang="en-US" dirty="0" smtClean="0"/>
          </a:p>
          <a:p>
            <a:pPr marL="342900" indent="-342900">
              <a:buAutoNum type="arabicPeriod"/>
            </a:pPr>
            <a:r>
              <a:rPr lang="en-US" dirty="0" smtClean="0"/>
              <a:t>Soil compaction limiting root development causing root asphyxia.</a:t>
            </a:r>
          </a:p>
          <a:p>
            <a:pPr marL="342900" indent="-342900">
              <a:buAutoNum type="arabicPeriod"/>
            </a:pPr>
            <a:endParaRPr lang="en-US" dirty="0" smtClean="0"/>
          </a:p>
          <a:p>
            <a:pPr marL="342900" indent="-342900">
              <a:buAutoNum type="arabicPeriod"/>
            </a:pPr>
            <a:r>
              <a:rPr lang="en-US" dirty="0" smtClean="0"/>
              <a:t>Depletion mineral and biological fertility in soil.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040654"/>
            <a:ext cx="8640960" cy="2585323"/>
          </a:xfrm>
          <a:prstGeom prst="rect">
            <a:avLst/>
          </a:prstGeom>
        </p:spPr>
        <p:txBody>
          <a:bodyPr wrap="square">
            <a:spAutoFit/>
          </a:bodyPr>
          <a:lstStyle/>
          <a:p>
            <a:pPr marL="342900" indent="-342900">
              <a:buAutoNum type="arabicPeriod"/>
            </a:pPr>
            <a:r>
              <a:rPr lang="en-US" b="1" dirty="0" smtClean="0"/>
              <a:t>Replanting whole orchard or block</a:t>
            </a:r>
          </a:p>
          <a:p>
            <a:pPr marL="342900" indent="-342900">
              <a:buAutoNum type="arabicPeriod"/>
            </a:pPr>
            <a:endParaRPr lang="en-US" dirty="0" smtClean="0"/>
          </a:p>
          <a:p>
            <a:pPr marL="342900" indent="-342900"/>
            <a:r>
              <a:rPr lang="en-US" dirty="0" smtClean="0"/>
              <a:t>It is the only way to rejuvenate an old and weak avocado orchard. Low density planting limit the productive potential.</a:t>
            </a:r>
          </a:p>
          <a:p>
            <a:pPr marL="342900" indent="-342900"/>
            <a:endParaRPr lang="en-US" dirty="0" smtClean="0"/>
          </a:p>
          <a:p>
            <a:pPr marL="342900" indent="-342900"/>
            <a:endParaRPr lang="en-US" dirty="0" smtClean="0"/>
          </a:p>
          <a:p>
            <a:pPr marL="342900" indent="-342900"/>
            <a:r>
              <a:rPr lang="en-US" dirty="0" smtClean="0"/>
              <a:t>The replant does not necessarily have to be done in whole orchard, but it is possible to replant the oldest or weakest</a:t>
            </a:r>
          </a:p>
          <a:p>
            <a:pPr marL="342900" indent="-342900"/>
            <a:r>
              <a:rPr lang="en-US" dirty="0" smtClean="0"/>
              <a:t>block in the first place.</a:t>
            </a:r>
          </a:p>
          <a:p>
            <a:pPr marL="342900" indent="-342900"/>
            <a:r>
              <a:rPr lang="en-US" dirty="0" smtClean="0"/>
              <a:t>For example, strategically define to replant 10% of the orchard every year.</a:t>
            </a:r>
          </a:p>
          <a:p>
            <a:pPr marL="342900" indent="-342900"/>
            <a:endParaRPr lang="en-US" dirty="0" smtClean="0"/>
          </a:p>
          <a:p>
            <a:pPr marL="342900" indent="-342900"/>
            <a:endParaRPr lang="en-US" dirty="0" smtClean="0"/>
          </a:p>
          <a:p>
            <a:pPr marL="342900" indent="-342900"/>
            <a:r>
              <a:rPr lang="en-US" dirty="0" smtClean="0"/>
              <a:t>Clonal rootstock allow to start a new orchard with more uniformity, high vigor, and high productive potential.</a:t>
            </a:r>
          </a:p>
          <a:p>
            <a:pPr marL="342900" indent="-342900"/>
            <a:r>
              <a:rPr lang="en-US" dirty="0" smtClean="0"/>
              <a:t> </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chernandez\Desktop\Propal\Fotos\Paltos - Huertos\IMG_3705.JPG"/>
          <p:cNvPicPr>
            <a:picLocks noChangeAspect="1" noChangeArrowheads="1"/>
          </p:cNvPicPr>
          <p:nvPr/>
        </p:nvPicPr>
        <p:blipFill>
          <a:blip r:embed="rId2" cstate="email"/>
          <a:srcRect/>
          <a:stretch>
            <a:fillRect/>
          </a:stretch>
        </p:blipFill>
        <p:spPr bwMode="auto">
          <a:xfrm>
            <a:off x="0" y="0"/>
            <a:ext cx="9144000" cy="5143500"/>
          </a:xfrm>
          <a:prstGeom prst="rect">
            <a:avLst/>
          </a:prstGeom>
          <a:noFill/>
        </p:spPr>
      </p:pic>
      <p:sp>
        <p:nvSpPr>
          <p:cNvPr id="3" name="2 CuadroTexto"/>
          <p:cNvSpPr txBox="1"/>
          <p:nvPr/>
        </p:nvSpPr>
        <p:spPr>
          <a:xfrm>
            <a:off x="683567" y="350535"/>
            <a:ext cx="6001011" cy="300082"/>
          </a:xfrm>
          <a:prstGeom prst="rect">
            <a:avLst/>
          </a:prstGeom>
          <a:solidFill>
            <a:schemeClr val="accent5">
              <a:lumMod val="60000"/>
              <a:lumOff val="40000"/>
            </a:schemeClr>
          </a:solidFill>
          <a:ln w="19050">
            <a:solidFill>
              <a:schemeClr val="tx1"/>
            </a:solidFill>
          </a:ln>
        </p:spPr>
        <p:txBody>
          <a:bodyPr wrap="square" rtlCol="0">
            <a:spAutoFit/>
          </a:bodyPr>
          <a:lstStyle/>
          <a:p>
            <a:r>
              <a:rPr lang="en-US" dirty="0" smtClean="0"/>
              <a:t>This old orchard (almost 30 years old) started a replanting program in Spring 2015</a:t>
            </a:r>
            <a:endParaRPr lang="en-US" dirty="0"/>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619</TotalTime>
  <Words>2300</Words>
  <Application>Microsoft Office PowerPoint</Application>
  <PresentationFormat>On-screen Show (16:9)</PresentationFormat>
  <Paragraphs>259</Paragraphs>
  <Slides>53</Slides>
  <Notes>0</Notes>
  <HiddenSlides>0</HiddenSlides>
  <MMClips>0</MMClips>
  <ScaleCrop>false</ScaleCrop>
  <HeadingPairs>
    <vt:vector size="4" baseType="variant">
      <vt:variant>
        <vt:lpstr>Theme</vt:lpstr>
      </vt:variant>
      <vt:variant>
        <vt:i4>4</vt:i4>
      </vt:variant>
      <vt:variant>
        <vt:lpstr>Slide Titles</vt:lpstr>
      </vt:variant>
      <vt:variant>
        <vt:i4>53</vt:i4>
      </vt:variant>
    </vt:vector>
  </HeadingPairs>
  <TitlesOfParts>
    <vt:vector size="57" baseType="lpstr">
      <vt:lpstr>Office Theme</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Sofia Schlapkohl</dc:creator>
  <cp:lastModifiedBy>Mian Zaid</cp:lastModifiedBy>
  <cp:revision>72</cp:revision>
  <cp:lastPrinted>2016-05-18T22:11:24Z</cp:lastPrinted>
  <dcterms:created xsi:type="dcterms:W3CDTF">2016-05-18T20:04:56Z</dcterms:created>
  <dcterms:modified xsi:type="dcterms:W3CDTF">2017-01-05T05:04:31Z</dcterms:modified>
</cp:coreProperties>
</file>