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u="sng" dirty="0" smtClean="0"/>
              <a:t/>
            </a:r>
            <a:br>
              <a:rPr lang="en-US" sz="6600" b="1" u="sng" dirty="0" smtClean="0"/>
            </a:br>
            <a:r>
              <a:rPr lang="en-US" sz="6600" b="1" u="sng" dirty="0" smtClean="0"/>
              <a:t>The </a:t>
            </a:r>
            <a:r>
              <a:rPr lang="en-US" sz="6600" b="1" u="sng" dirty="0" err="1" smtClean="0"/>
              <a:t>Pseudocode</a:t>
            </a:r>
            <a:r>
              <a:rPr lang="en-US" sz="6600" b="1" u="sng" dirty="0" smtClean="0"/>
              <a:t> Programming Process (PPP)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Summary of Steps in Building </a:t>
            </a:r>
            <a:br>
              <a:rPr lang="en-US" b="1" u="sng" dirty="0"/>
            </a:br>
            <a:r>
              <a:rPr lang="en-US" b="1" u="sng" dirty="0"/>
              <a:t>Classes and Routines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905000"/>
            <a:ext cx="4648200" cy="4267200"/>
          </a:xfrm>
        </p:spPr>
      </p:pic>
    </p:spTree>
    <p:extLst>
      <p:ext uri="{BB962C8B-B14F-4D97-AF65-F5344CB8AC3E}">
        <p14:creationId xmlns:p14="http://schemas.microsoft.com/office/powerpoint/2010/main" val="590420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Pseudocode</a:t>
            </a:r>
            <a:r>
              <a:rPr lang="en-US" b="1" u="sng" dirty="0"/>
              <a:t> for Pros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term “</a:t>
            </a:r>
            <a:r>
              <a:rPr lang="en-US" dirty="0" err="1"/>
              <a:t>pseudocode</a:t>
            </a:r>
            <a:r>
              <a:rPr lang="en-US" dirty="0"/>
              <a:t>” refers to an informal, English-like notation for describing </a:t>
            </a:r>
            <a:r>
              <a:rPr lang="en-US" dirty="0" smtClean="0"/>
              <a:t>how an </a:t>
            </a:r>
            <a:r>
              <a:rPr lang="en-US" dirty="0"/>
              <a:t>algorithm, a routine, a class, or a program will work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Because </a:t>
            </a:r>
            <a:r>
              <a:rPr lang="en-US" dirty="0" err="1"/>
              <a:t>pseudocode</a:t>
            </a:r>
            <a:r>
              <a:rPr lang="en-US" dirty="0"/>
              <a:t> resembles English, it’s natural to assume that any </a:t>
            </a:r>
            <a:r>
              <a:rPr lang="en-US" dirty="0" smtClean="0"/>
              <a:t>English-like description </a:t>
            </a:r>
            <a:r>
              <a:rPr lang="en-US" dirty="0"/>
              <a:t>that collects your thoughts will have roughly the same effect as any other.</a:t>
            </a:r>
          </a:p>
          <a:p>
            <a:pPr algn="just"/>
            <a:r>
              <a:rPr lang="en-US" dirty="0"/>
              <a:t>In practice, you’ll find that some styles of </a:t>
            </a:r>
            <a:r>
              <a:rPr lang="en-US" dirty="0" err="1"/>
              <a:t>pseudocode</a:t>
            </a:r>
            <a:r>
              <a:rPr lang="en-US" dirty="0"/>
              <a:t> are more useful than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533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Pseudocode</a:t>
            </a:r>
            <a:r>
              <a:rPr lang="en-US" b="1" u="sng" dirty="0"/>
              <a:t> for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Here are guidelines for using </a:t>
            </a:r>
            <a:r>
              <a:rPr lang="en-US" dirty="0" err="1"/>
              <a:t>pseudocode</a:t>
            </a:r>
            <a:r>
              <a:rPr lang="en-US" dirty="0"/>
              <a:t> effectively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/>
              <a:t>Use English-like statements that precisely describe specific </a:t>
            </a:r>
            <a:r>
              <a:rPr lang="en-US" dirty="0" smtClean="0"/>
              <a:t>operations.</a:t>
            </a:r>
          </a:p>
          <a:p>
            <a:pPr lvl="1" algn="just"/>
            <a:r>
              <a:rPr lang="en-US" dirty="0" smtClean="0"/>
              <a:t>Avoid </a:t>
            </a:r>
            <a:r>
              <a:rPr lang="en-US" dirty="0"/>
              <a:t>syntactic elements from the target programming language. </a:t>
            </a:r>
            <a:r>
              <a:rPr lang="en-US" dirty="0" err="1" smtClean="0"/>
              <a:t>Pseudocode</a:t>
            </a:r>
            <a:r>
              <a:rPr lang="en-US" dirty="0"/>
              <a:t> </a:t>
            </a:r>
            <a:r>
              <a:rPr lang="en-US" dirty="0" smtClean="0"/>
              <a:t>allows </a:t>
            </a:r>
            <a:r>
              <a:rPr lang="en-US" dirty="0"/>
              <a:t>you to design at a slightly higher level than the code itself. When you </a:t>
            </a:r>
            <a:r>
              <a:rPr lang="en-US" dirty="0" smtClean="0"/>
              <a:t>use programming-language </a:t>
            </a:r>
            <a:r>
              <a:rPr lang="en-US" dirty="0"/>
              <a:t>constructs, you sink to a lower </a:t>
            </a:r>
            <a:r>
              <a:rPr lang="en-US" dirty="0" smtClean="0"/>
              <a:t>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553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Pseudocode</a:t>
            </a:r>
            <a:r>
              <a:rPr lang="en-US" b="1" u="sng" dirty="0"/>
              <a:t> for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en-US" dirty="0"/>
              <a:t>Write </a:t>
            </a:r>
            <a:r>
              <a:rPr lang="en-US" dirty="0" err="1"/>
              <a:t>pseudocode</a:t>
            </a:r>
            <a:r>
              <a:rPr lang="en-US" dirty="0"/>
              <a:t> at the level of intent. Describe the meaning of the </a:t>
            </a:r>
            <a:r>
              <a:rPr lang="en-US" dirty="0" smtClean="0"/>
              <a:t>approach rather </a:t>
            </a:r>
            <a:r>
              <a:rPr lang="en-US" dirty="0"/>
              <a:t>than how the approach will be implemented in the target </a:t>
            </a:r>
            <a:r>
              <a:rPr lang="en-US" dirty="0" smtClean="0"/>
              <a:t>language.</a:t>
            </a:r>
          </a:p>
          <a:p>
            <a:pPr lvl="1" algn="just"/>
            <a:r>
              <a:rPr lang="en-US" dirty="0" smtClean="0"/>
              <a:t>Write </a:t>
            </a:r>
            <a:r>
              <a:rPr lang="en-US" dirty="0" err="1"/>
              <a:t>pseudocode</a:t>
            </a:r>
            <a:r>
              <a:rPr lang="en-US" dirty="0"/>
              <a:t> at a low enough level that generating code from it will </a:t>
            </a:r>
            <a:r>
              <a:rPr lang="en-US" dirty="0" smtClean="0"/>
              <a:t>be nearly </a:t>
            </a:r>
            <a:r>
              <a:rPr lang="en-US" dirty="0"/>
              <a:t>automatic. If the </a:t>
            </a:r>
            <a:r>
              <a:rPr lang="en-US" dirty="0" err="1"/>
              <a:t>pseudocode</a:t>
            </a:r>
            <a:r>
              <a:rPr lang="en-US" dirty="0"/>
              <a:t> is at too high a level, it can gloss over </a:t>
            </a:r>
            <a:r>
              <a:rPr lang="en-US" dirty="0" smtClean="0"/>
              <a:t>problematic details </a:t>
            </a:r>
            <a:r>
              <a:rPr lang="en-US" dirty="0"/>
              <a:t>in the code. </a:t>
            </a:r>
            <a:endParaRPr lang="en-US" dirty="0" smtClean="0"/>
          </a:p>
          <a:p>
            <a:pPr lvl="1" algn="just"/>
            <a:r>
              <a:rPr lang="en-US" dirty="0" smtClean="0"/>
              <a:t>Refine </a:t>
            </a:r>
            <a:r>
              <a:rPr lang="en-US" dirty="0"/>
              <a:t>the </a:t>
            </a:r>
            <a:r>
              <a:rPr lang="en-US" dirty="0" err="1"/>
              <a:t>pseudocode</a:t>
            </a:r>
            <a:r>
              <a:rPr lang="en-US" dirty="0"/>
              <a:t> in more and more detail </a:t>
            </a:r>
            <a:r>
              <a:rPr lang="en-US" dirty="0" smtClean="0"/>
              <a:t>until it </a:t>
            </a:r>
            <a:r>
              <a:rPr lang="en-US" dirty="0"/>
              <a:t>seems as if it would be easier to simply write the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85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Pseudocode</a:t>
            </a:r>
            <a:r>
              <a:rPr lang="en-US" b="1" u="sng" dirty="0"/>
              <a:t> for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Once the </a:t>
            </a:r>
            <a:r>
              <a:rPr lang="en-US" dirty="0" err="1"/>
              <a:t>pseudocode</a:t>
            </a:r>
            <a:r>
              <a:rPr lang="en-US" dirty="0"/>
              <a:t> is written, you build the code around it and the </a:t>
            </a:r>
            <a:r>
              <a:rPr lang="en-US" dirty="0" err="1" smtClean="0"/>
              <a:t>pseudocode</a:t>
            </a:r>
            <a:r>
              <a:rPr lang="en-US" dirty="0"/>
              <a:t> </a:t>
            </a:r>
            <a:r>
              <a:rPr lang="en-US" dirty="0" smtClean="0"/>
              <a:t>turns </a:t>
            </a:r>
            <a:r>
              <a:rPr lang="en-US" dirty="0"/>
              <a:t>into programming-language comments.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eliminates most </a:t>
            </a:r>
            <a:r>
              <a:rPr lang="en-US" dirty="0" smtClean="0"/>
              <a:t>commenting effort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pseudocode</a:t>
            </a:r>
            <a:r>
              <a:rPr lang="en-US" dirty="0"/>
              <a:t> follows the guidelines, the comments will be complete </a:t>
            </a:r>
            <a:r>
              <a:rPr lang="en-US" dirty="0" smtClean="0"/>
              <a:t>and meaningful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08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Constructing Routines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by </a:t>
            </a:r>
            <a:r>
              <a:rPr lang="en-US" b="1" u="sng" dirty="0"/>
              <a:t>Using the PPP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ctivities </a:t>
            </a:r>
            <a:r>
              <a:rPr lang="en-US" dirty="0"/>
              <a:t>involved in constructing a </a:t>
            </a:r>
            <a:r>
              <a:rPr lang="en-US" dirty="0" smtClean="0"/>
              <a:t>routine using PPP are:</a:t>
            </a:r>
            <a:endParaRPr lang="en-US" dirty="0"/>
          </a:p>
          <a:p>
            <a:pPr lvl="1" algn="just"/>
            <a:r>
              <a:rPr lang="en-US" dirty="0" smtClean="0"/>
              <a:t>Design </a:t>
            </a:r>
            <a:r>
              <a:rPr lang="en-US" dirty="0"/>
              <a:t>the </a:t>
            </a:r>
            <a:r>
              <a:rPr lang="en-US" dirty="0" smtClean="0"/>
              <a:t>routine.</a:t>
            </a:r>
          </a:p>
          <a:p>
            <a:pPr lvl="1" algn="just"/>
            <a:r>
              <a:rPr lang="en-US" dirty="0" smtClean="0"/>
              <a:t>Code </a:t>
            </a:r>
            <a:r>
              <a:rPr lang="en-US" dirty="0"/>
              <a:t>the routine.</a:t>
            </a:r>
          </a:p>
          <a:p>
            <a:pPr lvl="1" algn="just"/>
            <a:r>
              <a:rPr lang="en-US" dirty="0" smtClean="0"/>
              <a:t>Check </a:t>
            </a:r>
            <a:r>
              <a:rPr lang="en-US" dirty="0"/>
              <a:t>the code.</a:t>
            </a:r>
          </a:p>
          <a:p>
            <a:pPr lvl="1" algn="just"/>
            <a:r>
              <a:rPr lang="en-US" dirty="0" smtClean="0"/>
              <a:t>Clean </a:t>
            </a:r>
            <a:r>
              <a:rPr lang="en-US" dirty="0"/>
              <a:t>up loose ends.</a:t>
            </a:r>
          </a:p>
          <a:p>
            <a:pPr lvl="1" algn="just"/>
            <a:r>
              <a:rPr lang="en-US" dirty="0" smtClean="0"/>
              <a:t>Repeat </a:t>
            </a:r>
            <a:r>
              <a:rPr lang="en-US" dirty="0"/>
              <a:t>as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66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Constructing Routines </a:t>
            </a:r>
            <a:br>
              <a:rPr lang="en-US" b="1" u="sng" dirty="0"/>
            </a:br>
            <a:r>
              <a:rPr lang="en-US" b="1" u="sng" dirty="0"/>
              <a:t>by Using the PPP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Suppose </a:t>
            </a:r>
            <a:r>
              <a:rPr lang="en-US" dirty="0"/>
              <a:t>that you want to write a routine </a:t>
            </a:r>
            <a:r>
              <a:rPr lang="en-US" dirty="0" smtClean="0"/>
              <a:t>to </a:t>
            </a:r>
            <a:r>
              <a:rPr lang="en-US" dirty="0"/>
              <a:t>output an error message depending on an error </a:t>
            </a:r>
            <a:r>
              <a:rPr lang="en-US" dirty="0" smtClean="0"/>
              <a:t>code.</a:t>
            </a:r>
          </a:p>
          <a:p>
            <a:pPr algn="just"/>
            <a:r>
              <a:rPr lang="en-US" dirty="0" smtClean="0"/>
              <a:t>Suppose </a:t>
            </a:r>
            <a:r>
              <a:rPr lang="en-US" dirty="0"/>
              <a:t>that you call the </a:t>
            </a:r>
            <a:r>
              <a:rPr lang="en-US" dirty="0" smtClean="0"/>
              <a:t>routine </a:t>
            </a:r>
            <a:r>
              <a:rPr lang="en-US" i="1" dirty="0" err="1" smtClean="0"/>
              <a:t>ReportErrorMessage</a:t>
            </a:r>
            <a:r>
              <a:rPr lang="en-US" i="1" dirty="0"/>
              <a:t>()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/>
              <a:t>Here’s an informal specification  for </a:t>
            </a:r>
            <a:r>
              <a:rPr lang="en-US" i="1" dirty="0" err="1"/>
              <a:t>ReportErrorMessage</a:t>
            </a:r>
            <a:r>
              <a:rPr lang="en-US" i="1" dirty="0" smtClean="0"/>
              <a:t>()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0826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Constructing Routines </a:t>
            </a:r>
            <a:br>
              <a:rPr lang="en-US" b="1" u="sng" dirty="0"/>
            </a:br>
            <a:r>
              <a:rPr lang="en-US" b="1" u="sng" dirty="0"/>
              <a:t>by Using the PPP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err="1" smtClean="0"/>
              <a:t>ReportErrorMessage</a:t>
            </a:r>
            <a:r>
              <a:rPr lang="en-US" dirty="0"/>
              <a:t>() </a:t>
            </a:r>
            <a:r>
              <a:rPr lang="en-US" i="1" dirty="0"/>
              <a:t>takes an error code as an input argument and </a:t>
            </a:r>
            <a:r>
              <a:rPr lang="en-US" i="1" dirty="0" smtClean="0"/>
              <a:t>outputs an </a:t>
            </a:r>
            <a:r>
              <a:rPr lang="en-US" i="1" dirty="0"/>
              <a:t>error message corresponding to the code. It’s responsible for </a:t>
            </a:r>
            <a:r>
              <a:rPr lang="en-US" i="1" dirty="0" smtClean="0"/>
              <a:t>handling invalid </a:t>
            </a:r>
            <a:r>
              <a:rPr lang="en-US" i="1" dirty="0"/>
              <a:t>codes. If the program is operating interactively, </a:t>
            </a:r>
            <a:r>
              <a:rPr lang="en-US" dirty="0" err="1"/>
              <a:t>ReportErrorMessage</a:t>
            </a:r>
            <a:r>
              <a:rPr lang="en-US" dirty="0" smtClean="0"/>
              <a:t>() </a:t>
            </a:r>
            <a:r>
              <a:rPr lang="en-US" i="1" dirty="0" smtClean="0"/>
              <a:t>displays </a:t>
            </a:r>
            <a:r>
              <a:rPr lang="en-US" i="1" dirty="0"/>
              <a:t>the message to the user. If it’s operating in command-line </a:t>
            </a:r>
            <a:r>
              <a:rPr lang="en-US" i="1" dirty="0" smtClean="0"/>
              <a:t>mode, </a:t>
            </a:r>
            <a:r>
              <a:rPr lang="en-US" dirty="0" err="1" smtClean="0"/>
              <a:t>ReportErrorMessage</a:t>
            </a:r>
            <a:r>
              <a:rPr lang="en-US" dirty="0"/>
              <a:t>() </a:t>
            </a:r>
            <a:r>
              <a:rPr lang="en-US" i="1" dirty="0"/>
              <a:t>logs the message to a message file. After outputting </a:t>
            </a:r>
            <a:r>
              <a:rPr lang="en-US" i="1" dirty="0" smtClean="0"/>
              <a:t>the message</a:t>
            </a:r>
            <a:r>
              <a:rPr lang="en-US" i="1" dirty="0"/>
              <a:t>, </a:t>
            </a:r>
            <a:r>
              <a:rPr lang="en-US" dirty="0" err="1"/>
              <a:t>ReportErrorMessage</a:t>
            </a:r>
            <a:r>
              <a:rPr lang="en-US" dirty="0"/>
              <a:t>() </a:t>
            </a:r>
            <a:r>
              <a:rPr lang="en-US" i="1" dirty="0"/>
              <a:t>returns a status value, indicating whether </a:t>
            </a:r>
            <a:r>
              <a:rPr lang="en-US" i="1" dirty="0" smtClean="0"/>
              <a:t>it succeeded </a:t>
            </a:r>
            <a:r>
              <a:rPr lang="en-US" i="1" dirty="0"/>
              <a:t>or </a:t>
            </a:r>
            <a:r>
              <a:rPr lang="en-US" i="1" dirty="0" smtClean="0"/>
              <a:t>failed”</a:t>
            </a:r>
          </a:p>
          <a:p>
            <a:pPr marL="0" indent="0" algn="ctr">
              <a:buNone/>
            </a:pPr>
            <a:endParaRPr lang="en-US" i="1" dirty="0" smtClean="0"/>
          </a:p>
          <a:p>
            <a:pPr algn="just"/>
            <a:r>
              <a:rPr lang="en-US" dirty="0"/>
              <a:t>The rest of this </a:t>
            </a:r>
            <a:r>
              <a:rPr lang="en-US" dirty="0" smtClean="0"/>
              <a:t>lecture</a:t>
            </a:r>
            <a:r>
              <a:rPr lang="en-US" dirty="0"/>
              <a:t> </a:t>
            </a:r>
            <a:r>
              <a:rPr lang="en-US" dirty="0" smtClean="0"/>
              <a:t>describes </a:t>
            </a:r>
            <a:r>
              <a:rPr lang="en-US" dirty="0"/>
              <a:t>how to design </a:t>
            </a:r>
            <a:r>
              <a:rPr lang="en-US" dirty="0" smtClean="0"/>
              <a:t>this </a:t>
            </a:r>
            <a:r>
              <a:rPr lang="en-US" dirty="0"/>
              <a:t>routine</a:t>
            </a:r>
            <a:r>
              <a:rPr lang="en-US" dirty="0" smtClean="0"/>
              <a:t>. Go to your text book (Pg. 221-232) for further lecture.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438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9]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</a:t>
            </a:r>
          </a:p>
          <a:p>
            <a:pPr algn="just"/>
            <a:r>
              <a:rPr lang="en-US" dirty="0" smtClean="0"/>
              <a:t>Summary </a:t>
            </a:r>
            <a:r>
              <a:rPr lang="en-US" dirty="0"/>
              <a:t>of Steps in Building Classes and </a:t>
            </a:r>
            <a:r>
              <a:rPr lang="en-US" dirty="0" smtClean="0"/>
              <a:t>Routines</a:t>
            </a:r>
          </a:p>
          <a:p>
            <a:pPr algn="just"/>
            <a:r>
              <a:rPr lang="en-US" dirty="0" smtClean="0"/>
              <a:t>Pseudo code </a:t>
            </a:r>
            <a:r>
              <a:rPr lang="en-US" dirty="0"/>
              <a:t>for </a:t>
            </a:r>
            <a:r>
              <a:rPr lang="en-US" dirty="0" smtClean="0"/>
              <a:t>Pros</a:t>
            </a:r>
          </a:p>
          <a:p>
            <a:pPr algn="just"/>
            <a:r>
              <a:rPr lang="en-US" dirty="0" smtClean="0"/>
              <a:t>Constructing </a:t>
            </a:r>
            <a:r>
              <a:rPr lang="en-US" dirty="0"/>
              <a:t>Routines by Using the PPP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This chapter focuses on programming in the </a:t>
            </a:r>
            <a:r>
              <a:rPr lang="en-US" dirty="0" smtClean="0"/>
              <a:t>small and specific </a:t>
            </a:r>
            <a:r>
              <a:rPr lang="en-US" dirty="0"/>
              <a:t>steps for </a:t>
            </a:r>
            <a:r>
              <a:rPr lang="en-US" dirty="0" smtClean="0"/>
              <a:t>building an </a:t>
            </a:r>
            <a:r>
              <a:rPr lang="en-US" dirty="0"/>
              <a:t>individual class and its </a:t>
            </a:r>
            <a:r>
              <a:rPr lang="en-US" dirty="0" smtClean="0"/>
              <a:t>routines</a:t>
            </a:r>
          </a:p>
          <a:p>
            <a:pPr algn="just"/>
            <a:r>
              <a:rPr lang="en-US" dirty="0" smtClean="0"/>
              <a:t>These steps are </a:t>
            </a:r>
            <a:r>
              <a:rPr lang="en-US" dirty="0"/>
              <a:t>critical on projects of all sizes.</a:t>
            </a:r>
          </a:p>
          <a:p>
            <a:pPr algn="just"/>
            <a:r>
              <a:rPr lang="en-US" dirty="0"/>
              <a:t>The chapter also describes the </a:t>
            </a:r>
            <a:r>
              <a:rPr lang="en-US" dirty="0" err="1"/>
              <a:t>Pseudocode</a:t>
            </a:r>
            <a:r>
              <a:rPr lang="en-US" dirty="0"/>
              <a:t> Programming Process (PPP), </a:t>
            </a:r>
            <a:r>
              <a:rPr lang="en-US" dirty="0" smtClean="0"/>
              <a:t>which reduces </a:t>
            </a:r>
            <a:r>
              <a:rPr lang="en-US" dirty="0"/>
              <a:t>the work required during design and documentation and improves the </a:t>
            </a:r>
            <a:r>
              <a:rPr lang="en-US" dirty="0" smtClean="0"/>
              <a:t>quality of </a:t>
            </a:r>
            <a:r>
              <a:rPr lang="en-US" dirty="0"/>
              <a:t>both.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7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Summary of Steps in Building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Classes </a:t>
            </a:r>
            <a:r>
              <a:rPr lang="en-US" b="1" u="sng" dirty="0"/>
              <a:t>and Routines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Class construction can be approached from numerous directions, but usually it’s </a:t>
            </a:r>
            <a:r>
              <a:rPr lang="en-US" dirty="0" smtClean="0"/>
              <a:t>an iterative </a:t>
            </a:r>
            <a:r>
              <a:rPr lang="en-US" dirty="0"/>
              <a:t>process of </a:t>
            </a:r>
            <a:endParaRPr lang="en-US" dirty="0" smtClean="0"/>
          </a:p>
          <a:p>
            <a:pPr lvl="1" algn="just"/>
            <a:r>
              <a:rPr lang="en-US" dirty="0" smtClean="0"/>
              <a:t>creating </a:t>
            </a:r>
            <a:r>
              <a:rPr lang="en-US" dirty="0"/>
              <a:t>a general design for the </a:t>
            </a:r>
            <a:r>
              <a:rPr lang="en-US" dirty="0" smtClean="0"/>
              <a:t>class</a:t>
            </a:r>
          </a:p>
          <a:p>
            <a:pPr lvl="1" algn="just"/>
            <a:r>
              <a:rPr lang="en-US" dirty="0" smtClean="0"/>
              <a:t>enumerating </a:t>
            </a:r>
            <a:r>
              <a:rPr lang="en-US" dirty="0"/>
              <a:t>specific </a:t>
            </a:r>
            <a:r>
              <a:rPr lang="en-US" dirty="0" smtClean="0"/>
              <a:t>routines within </a:t>
            </a:r>
            <a:r>
              <a:rPr lang="en-US" dirty="0"/>
              <a:t>the </a:t>
            </a:r>
            <a:r>
              <a:rPr lang="en-US" dirty="0" smtClean="0"/>
              <a:t>class</a:t>
            </a:r>
          </a:p>
          <a:p>
            <a:pPr lvl="1" algn="just"/>
            <a:r>
              <a:rPr lang="en-US" dirty="0" smtClean="0"/>
              <a:t>constructing </a:t>
            </a:r>
            <a:r>
              <a:rPr lang="en-US" dirty="0"/>
              <a:t>specific </a:t>
            </a:r>
            <a:r>
              <a:rPr lang="en-US" dirty="0" smtClean="0"/>
              <a:t>routines</a:t>
            </a:r>
          </a:p>
          <a:p>
            <a:pPr lvl="1" algn="just"/>
            <a:r>
              <a:rPr lang="en-US" dirty="0" smtClean="0"/>
              <a:t>checking </a:t>
            </a:r>
            <a:r>
              <a:rPr lang="en-US" dirty="0"/>
              <a:t>class </a:t>
            </a:r>
            <a:r>
              <a:rPr lang="en-US" dirty="0" smtClean="0"/>
              <a:t>construction</a:t>
            </a:r>
          </a:p>
          <a:p>
            <a:pPr algn="just"/>
            <a:r>
              <a:rPr lang="en-US" dirty="0" smtClean="0"/>
              <a:t>Class </a:t>
            </a:r>
            <a:r>
              <a:rPr lang="en-US" dirty="0"/>
              <a:t>creation can be a messy process for all the </a:t>
            </a:r>
            <a:r>
              <a:rPr lang="en-US" dirty="0" smtClean="0"/>
              <a:t>reasons that </a:t>
            </a:r>
            <a:r>
              <a:rPr lang="en-US" dirty="0"/>
              <a:t>design is a messy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2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Summary of Steps in Building </a:t>
            </a:r>
            <a:br>
              <a:rPr lang="en-US" b="1" u="sng" dirty="0"/>
            </a:br>
            <a:r>
              <a:rPr lang="en-US" b="1" u="sng" dirty="0"/>
              <a:t>Classes and Routines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828800"/>
            <a:ext cx="5791199" cy="4572000"/>
          </a:xfrm>
        </p:spPr>
      </p:pic>
    </p:spTree>
    <p:extLst>
      <p:ext uri="{BB962C8B-B14F-4D97-AF65-F5344CB8AC3E}">
        <p14:creationId xmlns:p14="http://schemas.microsoft.com/office/powerpoint/2010/main" val="12460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Summary of Steps in Building </a:t>
            </a:r>
            <a:br>
              <a:rPr lang="en-US" b="1" u="sng" dirty="0"/>
            </a:br>
            <a:r>
              <a:rPr lang="en-US" b="1" u="sng" dirty="0"/>
              <a:t>Classes and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The key steps in constructing a class are:</a:t>
            </a:r>
          </a:p>
          <a:p>
            <a:pPr algn="just"/>
            <a:r>
              <a:rPr lang="en-US" b="1" i="1" dirty="0"/>
              <a:t>Create a general design for the </a:t>
            </a:r>
            <a:r>
              <a:rPr lang="en-US" b="1" i="1" dirty="0" smtClean="0"/>
              <a:t>class</a:t>
            </a:r>
            <a:r>
              <a:rPr lang="en-US" dirty="0" smtClean="0"/>
              <a:t>: </a:t>
            </a:r>
            <a:r>
              <a:rPr lang="en-US" dirty="0"/>
              <a:t>Class design includes numerous specific issues.</a:t>
            </a:r>
          </a:p>
          <a:p>
            <a:pPr lvl="1" algn="just"/>
            <a:r>
              <a:rPr lang="en-US" dirty="0"/>
              <a:t>Define the class’s specific responsibilities, define what “secrets” the class will hide, </a:t>
            </a:r>
            <a:r>
              <a:rPr lang="en-US" dirty="0" smtClean="0"/>
              <a:t>and define </a:t>
            </a:r>
            <a:r>
              <a:rPr lang="en-US" dirty="0"/>
              <a:t>exactly what abstraction the class interface will capture. </a:t>
            </a:r>
            <a:endParaRPr lang="en-US" dirty="0" smtClean="0"/>
          </a:p>
          <a:p>
            <a:pPr lvl="1" algn="just"/>
            <a:r>
              <a:rPr lang="en-US" dirty="0" smtClean="0"/>
              <a:t>Determine </a:t>
            </a:r>
            <a:r>
              <a:rPr lang="en-US" dirty="0"/>
              <a:t>whether </a:t>
            </a:r>
            <a:r>
              <a:rPr lang="en-US" dirty="0" smtClean="0"/>
              <a:t>the class </a:t>
            </a:r>
            <a:r>
              <a:rPr lang="en-US" dirty="0"/>
              <a:t>will be derived from another class and whether other classes will be allowed </a:t>
            </a:r>
            <a:r>
              <a:rPr lang="en-US" dirty="0" smtClean="0"/>
              <a:t>to derive </a:t>
            </a:r>
            <a:r>
              <a:rPr lang="en-US" dirty="0"/>
              <a:t>from </a:t>
            </a:r>
            <a:r>
              <a:rPr lang="en-US" dirty="0" smtClean="0"/>
              <a:t>it.</a:t>
            </a:r>
          </a:p>
          <a:p>
            <a:pPr lvl="1" algn="just"/>
            <a:r>
              <a:rPr lang="en-US" dirty="0" smtClean="0"/>
              <a:t>Identify </a:t>
            </a:r>
            <a:r>
              <a:rPr lang="en-US" dirty="0"/>
              <a:t>the class’s key public methods, and identify and design any </a:t>
            </a:r>
            <a:r>
              <a:rPr lang="en-US" dirty="0" smtClean="0"/>
              <a:t>nontrivial data </a:t>
            </a:r>
            <a:r>
              <a:rPr lang="en-US" dirty="0"/>
              <a:t>members used by the class. </a:t>
            </a:r>
            <a:endParaRPr lang="en-US" dirty="0" smtClean="0"/>
          </a:p>
          <a:p>
            <a:pPr lvl="1" algn="just"/>
            <a:r>
              <a:rPr lang="en-US" dirty="0" smtClean="0"/>
              <a:t>Iterate </a:t>
            </a:r>
            <a:r>
              <a:rPr lang="en-US" dirty="0"/>
              <a:t>through these topics as many times </a:t>
            </a:r>
            <a:r>
              <a:rPr lang="en-US" dirty="0" smtClean="0"/>
              <a:t>as needed </a:t>
            </a:r>
            <a:r>
              <a:rPr lang="en-US" dirty="0"/>
              <a:t>to create a straightforward design for the routine.</a:t>
            </a:r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val="153439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Summary of Steps in Building </a:t>
            </a:r>
            <a:br>
              <a:rPr lang="en-US" b="1" u="sng" dirty="0"/>
            </a:br>
            <a:r>
              <a:rPr lang="en-US" b="1" u="sng" dirty="0"/>
              <a:t>Classes and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/>
              <a:t>Construct each routine within the </a:t>
            </a:r>
            <a:r>
              <a:rPr lang="en-US" b="1" i="1" dirty="0" smtClean="0"/>
              <a:t>class:</a:t>
            </a:r>
          </a:p>
          <a:p>
            <a:pPr lvl="1" algn="just"/>
            <a:r>
              <a:rPr lang="en-US" b="1" i="1" dirty="0" smtClean="0"/>
              <a:t> </a:t>
            </a:r>
            <a:r>
              <a:rPr lang="en-US" dirty="0"/>
              <a:t>Once you’ve identified the class’s major </a:t>
            </a:r>
            <a:r>
              <a:rPr lang="en-US" dirty="0" smtClean="0"/>
              <a:t>routines in </a:t>
            </a:r>
            <a:r>
              <a:rPr lang="en-US" dirty="0"/>
              <a:t>the first step, you must construct each specific routine. </a:t>
            </a:r>
            <a:endParaRPr lang="en-US" dirty="0" smtClean="0"/>
          </a:p>
          <a:p>
            <a:pPr lvl="1" algn="just"/>
            <a:r>
              <a:rPr lang="en-US" dirty="0" smtClean="0"/>
              <a:t>Construction </a:t>
            </a:r>
            <a:r>
              <a:rPr lang="en-US" dirty="0"/>
              <a:t>of </a:t>
            </a:r>
            <a:r>
              <a:rPr lang="en-US" dirty="0" smtClean="0"/>
              <a:t>each routine </a:t>
            </a:r>
            <a:r>
              <a:rPr lang="en-US" dirty="0"/>
              <a:t>typically unearths the need for additional routines, both minor and major, </a:t>
            </a:r>
            <a:r>
              <a:rPr lang="en-US" dirty="0" smtClean="0"/>
              <a:t>and issues </a:t>
            </a:r>
            <a:r>
              <a:rPr lang="en-US" dirty="0"/>
              <a:t>arising from creating those additional routines often ripple back to the </a:t>
            </a:r>
            <a:r>
              <a:rPr lang="en-US" dirty="0" smtClean="0"/>
              <a:t>overall class </a:t>
            </a:r>
            <a:r>
              <a:rPr lang="en-US" dirty="0"/>
              <a:t>design.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6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Summary of Steps in Building </a:t>
            </a:r>
            <a:br>
              <a:rPr lang="en-US" b="1" u="sng" dirty="0"/>
            </a:br>
            <a:r>
              <a:rPr lang="en-US" b="1" u="sng" dirty="0"/>
              <a:t>Classes and Routines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Review and test the class as a </a:t>
            </a:r>
            <a:r>
              <a:rPr lang="en-US" b="1" i="1" dirty="0" smtClean="0"/>
              <a:t>whole:</a:t>
            </a:r>
          </a:p>
          <a:p>
            <a:pPr lvl="1" algn="just"/>
            <a:r>
              <a:rPr lang="en-US" dirty="0" smtClean="0"/>
              <a:t>Normally</a:t>
            </a:r>
            <a:r>
              <a:rPr lang="en-US" dirty="0"/>
              <a:t>, each routine is tested as it’s created.</a:t>
            </a:r>
          </a:p>
          <a:p>
            <a:pPr lvl="1" algn="just"/>
            <a:r>
              <a:rPr lang="en-US" dirty="0"/>
              <a:t>After the class as a whole becomes operational, the class as a whole should </a:t>
            </a:r>
            <a:r>
              <a:rPr lang="en-US" dirty="0" smtClean="0"/>
              <a:t>be reviewed </a:t>
            </a:r>
            <a:r>
              <a:rPr lang="en-US" dirty="0"/>
              <a:t>and tested for any issues that can’t be tested at the individual-routine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541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Summary of Steps in Building </a:t>
            </a:r>
            <a:br>
              <a:rPr lang="en-US" b="1" u="sng" dirty="0"/>
            </a:br>
            <a:r>
              <a:rPr lang="en-US" b="1" u="sng" dirty="0"/>
              <a:t>Classes and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The major activities involved in creating a </a:t>
            </a:r>
            <a:r>
              <a:rPr lang="en-US" dirty="0" smtClean="0"/>
              <a:t>routine are</a:t>
            </a:r>
          </a:p>
          <a:p>
            <a:pPr lvl="1" algn="just"/>
            <a:r>
              <a:rPr lang="en-US" dirty="0" smtClean="0"/>
              <a:t>Designing the routine</a:t>
            </a:r>
          </a:p>
          <a:p>
            <a:pPr lvl="1" algn="just"/>
            <a:r>
              <a:rPr lang="en-US" dirty="0" smtClean="0"/>
              <a:t>checking </a:t>
            </a:r>
            <a:r>
              <a:rPr lang="en-US" dirty="0"/>
              <a:t>the </a:t>
            </a:r>
            <a:r>
              <a:rPr lang="en-US" dirty="0" smtClean="0"/>
              <a:t>design</a:t>
            </a:r>
          </a:p>
          <a:p>
            <a:pPr lvl="1" algn="just"/>
            <a:r>
              <a:rPr lang="en-US" dirty="0" smtClean="0"/>
              <a:t>coding </a:t>
            </a:r>
            <a:r>
              <a:rPr lang="en-US" dirty="0"/>
              <a:t>the </a:t>
            </a:r>
            <a:r>
              <a:rPr lang="en-US" dirty="0" smtClean="0"/>
              <a:t>routine</a:t>
            </a:r>
          </a:p>
          <a:p>
            <a:pPr lvl="1" algn="just"/>
            <a:r>
              <a:rPr lang="en-US" dirty="0" smtClean="0"/>
              <a:t>checking </a:t>
            </a:r>
            <a:r>
              <a:rPr lang="en-US" dirty="0"/>
              <a:t>the </a:t>
            </a:r>
            <a:r>
              <a:rPr lang="en-US" dirty="0" smtClean="0"/>
              <a:t>code</a:t>
            </a:r>
          </a:p>
          <a:p>
            <a:pPr algn="just"/>
            <a:r>
              <a:rPr lang="en-US" dirty="0"/>
              <a:t>Experts have developed numerous approaches to creating routines, and </a:t>
            </a:r>
            <a:r>
              <a:rPr lang="en-US" dirty="0" smtClean="0"/>
              <a:t>a very effective</a:t>
            </a:r>
            <a:r>
              <a:rPr lang="en-US" dirty="0"/>
              <a:t> </a:t>
            </a:r>
            <a:r>
              <a:rPr lang="en-US" dirty="0" smtClean="0"/>
              <a:t>approach </a:t>
            </a:r>
            <a:r>
              <a:rPr lang="en-US" dirty="0"/>
              <a:t>is the </a:t>
            </a:r>
            <a:r>
              <a:rPr lang="en-US" dirty="0" err="1"/>
              <a:t>Pseudocode</a:t>
            </a:r>
            <a:r>
              <a:rPr lang="en-US" dirty="0"/>
              <a:t> Programming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5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902</Words>
  <Application>Microsoft Office PowerPoint</Application>
  <PresentationFormat>On-screen Show (4:3)</PresentationFormat>
  <Paragraphs>74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The Pseudocode Programming Process (PPP)</vt:lpstr>
      <vt:lpstr>Contents</vt:lpstr>
      <vt:lpstr>Introduction</vt:lpstr>
      <vt:lpstr>Summary of Steps in Building  Classes and Routines</vt:lpstr>
      <vt:lpstr>Summary of Steps in Building  Classes and Routines</vt:lpstr>
      <vt:lpstr>Summary of Steps in Building  Classes and Routines</vt:lpstr>
      <vt:lpstr>Summary of Steps in Building  Classes and Routines</vt:lpstr>
      <vt:lpstr>Summary of Steps in Building  Classes and Routines</vt:lpstr>
      <vt:lpstr>Summary of Steps in Building  Classes and Routines</vt:lpstr>
      <vt:lpstr>Summary of Steps in Building  Classes and Routines</vt:lpstr>
      <vt:lpstr>Pseudocode for Pros</vt:lpstr>
      <vt:lpstr>Pseudocode for Pros</vt:lpstr>
      <vt:lpstr>Pseudocode for Pros</vt:lpstr>
      <vt:lpstr>Pseudocode for Pros</vt:lpstr>
      <vt:lpstr>Constructing Routines  by Using the PPP</vt:lpstr>
      <vt:lpstr>Constructing Routines  by Using the PPP</vt:lpstr>
      <vt:lpstr>Constructing Routines  by Using the PPP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hp</cp:lastModifiedBy>
  <cp:revision>98</cp:revision>
  <dcterms:created xsi:type="dcterms:W3CDTF">2006-08-16T00:00:00Z</dcterms:created>
  <dcterms:modified xsi:type="dcterms:W3CDTF">2019-10-05T11:20:54Z</dcterms:modified>
</cp:coreProperties>
</file>