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0CCC49-8673-4273-80CA-569837B3D913}"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2E153-C81D-4092-A98A-FD463B5B7D2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0CCC49-8673-4273-80CA-569837B3D913}"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2E153-C81D-4092-A98A-FD463B5B7D2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0CCC49-8673-4273-80CA-569837B3D913}"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2E153-C81D-4092-A98A-FD463B5B7D2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0CCC49-8673-4273-80CA-569837B3D913}"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2E153-C81D-4092-A98A-FD463B5B7D2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0CCC49-8673-4273-80CA-569837B3D913}"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2E153-C81D-4092-A98A-FD463B5B7D2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0CCC49-8673-4273-80CA-569837B3D913}"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2E153-C81D-4092-A98A-FD463B5B7D2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0CCC49-8673-4273-80CA-569837B3D913}"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2E153-C81D-4092-A98A-FD463B5B7D2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0CCC49-8673-4273-80CA-569837B3D913}"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2E153-C81D-4092-A98A-FD463B5B7D2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0CCC49-8673-4273-80CA-569837B3D913}"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2E153-C81D-4092-A98A-FD463B5B7D2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0CCC49-8673-4273-80CA-569837B3D913}"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2E153-C81D-4092-A98A-FD463B5B7D2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0CCC49-8673-4273-80CA-569837B3D913}"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2E153-C81D-4092-A98A-FD463B5B7D2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0CCC49-8673-4273-80CA-569837B3D913}" type="datetimeFigureOut">
              <a:rPr lang="en-US" smtClean="0"/>
              <a:t>5/2/2020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E2E153-C81D-4092-A98A-FD463B5B7D2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81000"/>
            <a:ext cx="7817525" cy="584775"/>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fr-FR" sz="3200" dirty="0" smtClean="0"/>
              <a:t>Types of </a:t>
            </a:r>
            <a:r>
              <a:rPr lang="fr-FR" sz="3200" dirty="0" err="1" smtClean="0"/>
              <a:t>Physical</a:t>
            </a:r>
            <a:r>
              <a:rPr lang="fr-FR" sz="3200" dirty="0" smtClean="0"/>
              <a:t> </a:t>
            </a:r>
            <a:r>
              <a:rPr lang="fr-FR" sz="3200" dirty="0" err="1" smtClean="0"/>
              <a:t>vapor</a:t>
            </a:r>
            <a:r>
              <a:rPr lang="fr-FR" sz="3200" dirty="0" smtClean="0"/>
              <a:t> </a:t>
            </a:r>
            <a:r>
              <a:rPr lang="fr-FR" sz="3200" dirty="0" err="1" smtClean="0"/>
              <a:t>deposition</a:t>
            </a:r>
            <a:r>
              <a:rPr lang="fr-FR" sz="3200" dirty="0" smtClean="0"/>
              <a:t> techniques</a:t>
            </a:r>
            <a:endParaRPr lang="en-US" sz="3200" dirty="0"/>
          </a:p>
        </p:txBody>
      </p:sp>
      <p:sp>
        <p:nvSpPr>
          <p:cNvPr id="3" name="TextBox 2"/>
          <p:cNvSpPr txBox="1"/>
          <p:nvPr/>
        </p:nvSpPr>
        <p:spPr>
          <a:xfrm>
            <a:off x="533400" y="1447800"/>
            <a:ext cx="7310014" cy="3785652"/>
          </a:xfrm>
          <a:prstGeom prst="rect">
            <a:avLst/>
          </a:prstGeom>
          <a:noFill/>
        </p:spPr>
        <p:txBody>
          <a:bodyPr wrap="none" rtlCol="0">
            <a:spAutoFit/>
          </a:bodyPr>
          <a:lstStyle/>
          <a:p>
            <a:r>
              <a:rPr lang="fr-FR" sz="2400" dirty="0" smtClean="0"/>
              <a:t>Important </a:t>
            </a:r>
            <a:r>
              <a:rPr lang="fr-FR" sz="2400" dirty="0" err="1" smtClean="0"/>
              <a:t>physical</a:t>
            </a:r>
            <a:r>
              <a:rPr lang="fr-FR" sz="2400" dirty="0" smtClean="0"/>
              <a:t> </a:t>
            </a:r>
            <a:r>
              <a:rPr lang="fr-FR" sz="2400" dirty="0" err="1" smtClean="0"/>
              <a:t>vapor</a:t>
            </a:r>
            <a:r>
              <a:rPr lang="fr-FR" sz="2400" dirty="0" smtClean="0"/>
              <a:t> </a:t>
            </a:r>
            <a:r>
              <a:rPr lang="fr-FR" sz="2400" dirty="0" err="1" smtClean="0"/>
              <a:t>deposition</a:t>
            </a:r>
            <a:r>
              <a:rPr lang="fr-FR" sz="2400" dirty="0" smtClean="0"/>
              <a:t> techniques </a:t>
            </a:r>
            <a:r>
              <a:rPr lang="fr-FR" sz="2400" dirty="0" err="1" smtClean="0"/>
              <a:t>includes</a:t>
            </a:r>
            <a:r>
              <a:rPr lang="fr-FR" sz="2400" dirty="0" smtClean="0"/>
              <a:t>:</a:t>
            </a:r>
          </a:p>
          <a:p>
            <a:endParaRPr lang="fr-FR" sz="2400" dirty="0" smtClean="0"/>
          </a:p>
          <a:p>
            <a:pPr marL="514350" indent="-514350">
              <a:buFont typeface="Wingdings" pitchFamily="2" charset="2"/>
              <a:buChar char="Ø"/>
            </a:pPr>
            <a:r>
              <a:rPr lang="fr-FR" sz="2400" dirty="0" err="1" smtClean="0"/>
              <a:t>Pulsed</a:t>
            </a:r>
            <a:r>
              <a:rPr lang="fr-FR" sz="2400" dirty="0" smtClean="0"/>
              <a:t> laser </a:t>
            </a:r>
            <a:r>
              <a:rPr lang="fr-FR" sz="2400" dirty="0" err="1" smtClean="0"/>
              <a:t>deposition</a:t>
            </a:r>
            <a:r>
              <a:rPr lang="fr-FR" sz="2400" dirty="0" smtClean="0"/>
              <a:t>  (PLD)</a:t>
            </a:r>
          </a:p>
          <a:p>
            <a:pPr marL="514350" indent="-514350">
              <a:buFont typeface="Wingdings" pitchFamily="2" charset="2"/>
              <a:buChar char="Ø"/>
            </a:pPr>
            <a:endParaRPr lang="fr-FR" sz="2400" dirty="0" smtClean="0"/>
          </a:p>
          <a:p>
            <a:pPr marL="514350" indent="-514350">
              <a:buFont typeface="Wingdings" pitchFamily="2" charset="2"/>
              <a:buChar char="Ø"/>
            </a:pPr>
            <a:r>
              <a:rPr lang="fr-FR" sz="2400" dirty="0" smtClean="0"/>
              <a:t>Electron </a:t>
            </a:r>
            <a:r>
              <a:rPr lang="fr-FR" sz="2400" dirty="0" err="1" smtClean="0"/>
              <a:t>beam</a:t>
            </a:r>
            <a:r>
              <a:rPr lang="fr-FR" sz="2400" dirty="0" smtClean="0"/>
              <a:t> </a:t>
            </a:r>
            <a:r>
              <a:rPr lang="fr-FR" sz="2400" dirty="0" err="1" smtClean="0"/>
              <a:t>evaporation</a:t>
            </a:r>
            <a:r>
              <a:rPr lang="fr-FR" sz="2400" dirty="0" smtClean="0"/>
              <a:t>  (EBE)</a:t>
            </a:r>
          </a:p>
          <a:p>
            <a:pPr marL="514350" indent="-514350">
              <a:buFont typeface="Wingdings" pitchFamily="2" charset="2"/>
              <a:buChar char="Ø"/>
            </a:pPr>
            <a:endParaRPr lang="fr-FR" sz="2400" dirty="0" smtClean="0"/>
          </a:p>
          <a:p>
            <a:pPr marL="514350" indent="-514350">
              <a:buFont typeface="Wingdings" pitchFamily="2" charset="2"/>
              <a:buChar char="Ø"/>
            </a:pPr>
            <a:r>
              <a:rPr lang="fr-FR" sz="2400" dirty="0" err="1" smtClean="0"/>
              <a:t>Molecular</a:t>
            </a:r>
            <a:r>
              <a:rPr lang="fr-FR" sz="2400" dirty="0" smtClean="0"/>
              <a:t> </a:t>
            </a:r>
            <a:r>
              <a:rPr lang="fr-FR" sz="2400" dirty="0" err="1" smtClean="0"/>
              <a:t>beam</a:t>
            </a:r>
            <a:r>
              <a:rPr lang="fr-FR" sz="2400" dirty="0" smtClean="0"/>
              <a:t> </a:t>
            </a:r>
            <a:r>
              <a:rPr lang="fr-FR" sz="2400" dirty="0" err="1" smtClean="0"/>
              <a:t>Epitaxy</a:t>
            </a:r>
            <a:r>
              <a:rPr lang="fr-FR" sz="2400" dirty="0" smtClean="0"/>
              <a:t>  (MBE)</a:t>
            </a:r>
          </a:p>
          <a:p>
            <a:pPr marL="514350" indent="-514350">
              <a:buFont typeface="Wingdings" pitchFamily="2" charset="2"/>
              <a:buChar char="Ø"/>
            </a:pPr>
            <a:endParaRPr lang="fr-FR" sz="2400" dirty="0" smtClean="0"/>
          </a:p>
          <a:p>
            <a:pPr marL="514350" indent="-514350">
              <a:buFont typeface="Wingdings" pitchFamily="2" charset="2"/>
              <a:buChar char="Ø"/>
            </a:pPr>
            <a:r>
              <a:rPr lang="fr-FR" sz="2400" dirty="0" err="1" smtClean="0"/>
              <a:t>Sputtering</a:t>
            </a:r>
            <a:r>
              <a:rPr lang="fr-FR" sz="2400" dirty="0" smtClean="0"/>
              <a:t> </a:t>
            </a:r>
          </a:p>
          <a:p>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2"/>
          <p:cNvPicPr>
            <a:picLocks noChangeAspect="1"/>
          </p:cNvPicPr>
          <p:nvPr/>
        </p:nvPicPr>
        <p:blipFill>
          <a:blip r:embed="rId2" cstate="print"/>
          <a:stretch>
            <a:fillRect/>
          </a:stretch>
        </p:blipFill>
        <p:spPr bwMode="auto">
          <a:xfrm>
            <a:off x="838200" y="609600"/>
            <a:ext cx="7642690" cy="4754880"/>
          </a:xfrm>
          <a:prstGeom prst="rect">
            <a:avLst/>
          </a:prstGeom>
          <a:noFill/>
          <a:ln w="9525">
            <a:noFill/>
            <a:miter lim="800000"/>
            <a:headEnd/>
            <a:tailEnd/>
          </a:ln>
        </p:spPr>
      </p:pic>
      <p:sp>
        <p:nvSpPr>
          <p:cNvPr id="4" name="TextBox 3"/>
          <p:cNvSpPr txBox="1"/>
          <p:nvPr/>
        </p:nvSpPr>
        <p:spPr>
          <a:xfrm>
            <a:off x="2209800" y="5867400"/>
            <a:ext cx="4761816" cy="461665"/>
          </a:xfrm>
          <a:prstGeom prst="rect">
            <a:avLst/>
          </a:prstGeom>
          <a:noFill/>
        </p:spPr>
        <p:txBody>
          <a:bodyPr wrap="none" rtlCol="0">
            <a:spAutoFit/>
          </a:bodyPr>
          <a:lstStyle/>
          <a:p>
            <a:r>
              <a:rPr lang="fr-FR" sz="2400" dirty="0" err="1" smtClean="0"/>
              <a:t>Schematics</a:t>
            </a:r>
            <a:r>
              <a:rPr lang="fr-FR" sz="2400" dirty="0" smtClean="0"/>
              <a:t> </a:t>
            </a:r>
            <a:r>
              <a:rPr lang="fr-FR" sz="2400" dirty="0" err="1" smtClean="0"/>
              <a:t>Sputter</a:t>
            </a:r>
            <a:r>
              <a:rPr lang="fr-FR" sz="2400" dirty="0" smtClean="0"/>
              <a:t> </a:t>
            </a:r>
            <a:r>
              <a:rPr lang="fr-FR" sz="2400" dirty="0" err="1" smtClean="0"/>
              <a:t>deposition</a:t>
            </a:r>
            <a:r>
              <a:rPr lang="fr-FR" sz="2400" dirty="0" smtClean="0"/>
              <a:t> Setup</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228600" y="228600"/>
            <a:ext cx="8763001"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800" b="1" u="sng" dirty="0" smtClean="0">
                <a:solidFill>
                  <a:srgbClr val="FF0000"/>
                </a:solidFill>
                <a:ea typeface="Calibri" pitchFamily="34" charset="0"/>
                <a:cs typeface="Times New Roman" pitchFamily="18" charset="0"/>
              </a:rPr>
              <a:t>P</a:t>
            </a:r>
            <a:r>
              <a:rPr kumimoji="0" lang="en-US" sz="2800" b="1" i="0" u="sng" strike="noStrike" cap="none" normalizeH="0" baseline="0" dirty="0" smtClean="0">
                <a:ln>
                  <a:noFill/>
                </a:ln>
                <a:solidFill>
                  <a:srgbClr val="FF0000"/>
                </a:solidFill>
                <a:effectLst/>
                <a:ea typeface="Calibri" pitchFamily="34" charset="0"/>
                <a:cs typeface="Times New Roman" pitchFamily="18" charset="0"/>
              </a:rPr>
              <a:t>arameters effecting sputter deposition rate</a:t>
            </a:r>
            <a:endParaRPr lang="fr-FR" sz="2800" b="1" dirty="0" smtClean="0">
              <a:solidFill>
                <a:srgbClr val="00B0F0"/>
              </a:solidFill>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fr-FR" sz="2800" b="1" dirty="0" smtClean="0">
                <a:solidFill>
                  <a:srgbClr val="0070C0"/>
                </a:solidFill>
                <a:ea typeface="Calibri" pitchFamily="34" charset="0"/>
                <a:cs typeface="Times New Roman" pitchFamily="18" charset="0"/>
              </a:rPr>
              <a:t>Nature of </a:t>
            </a:r>
            <a:r>
              <a:rPr lang="fr-FR" sz="2800" b="1" dirty="0" err="1" smtClean="0">
                <a:solidFill>
                  <a:srgbClr val="0070C0"/>
                </a:solidFill>
                <a:ea typeface="Calibri" pitchFamily="34" charset="0"/>
                <a:cs typeface="Times New Roman" pitchFamily="18" charset="0"/>
              </a:rPr>
              <a:t>bombarding</a:t>
            </a:r>
            <a:r>
              <a:rPr lang="fr-FR" sz="2800" b="1" dirty="0" smtClean="0">
                <a:solidFill>
                  <a:srgbClr val="0070C0"/>
                </a:solidFill>
                <a:ea typeface="Calibri" pitchFamily="34" charset="0"/>
                <a:cs typeface="Times New Roman" pitchFamily="18" charset="0"/>
              </a:rPr>
              <a:t> </a:t>
            </a:r>
            <a:r>
              <a:rPr lang="fr-FR" sz="2800" b="1" dirty="0" err="1" smtClean="0">
                <a:solidFill>
                  <a:srgbClr val="0070C0"/>
                </a:solidFill>
                <a:ea typeface="Calibri" pitchFamily="34" charset="0"/>
                <a:cs typeface="Times New Roman" pitchFamily="18" charset="0"/>
              </a:rPr>
              <a:t>Inert</a:t>
            </a:r>
            <a:r>
              <a:rPr lang="fr-FR" sz="2800" b="1" dirty="0" smtClean="0">
                <a:solidFill>
                  <a:srgbClr val="0070C0"/>
                </a:solidFill>
                <a:ea typeface="Calibri" pitchFamily="34" charset="0"/>
                <a:cs typeface="Times New Roman" pitchFamily="18" charset="0"/>
              </a:rPr>
              <a:t> </a:t>
            </a:r>
            <a:r>
              <a:rPr lang="fr-FR" sz="2800" b="1" dirty="0" err="1" smtClean="0">
                <a:solidFill>
                  <a:srgbClr val="0070C0"/>
                </a:solidFill>
                <a:ea typeface="Calibri" pitchFamily="34" charset="0"/>
                <a:cs typeface="Times New Roman" pitchFamily="18" charset="0"/>
              </a:rPr>
              <a:t>gas</a:t>
            </a:r>
            <a:endParaRPr lang="en-US" sz="2800" b="1" dirty="0" smtClean="0">
              <a:solidFill>
                <a:srgbClr val="0070C0"/>
              </a:solidFill>
              <a:ea typeface="Calibri" pitchFamily="34" charset="0"/>
              <a:cs typeface="Times New Roman" pitchFamily="18" charset="0"/>
            </a:endParaRPr>
          </a:p>
          <a:p>
            <a:pPr lvl="0" algn="just" eaLnBrk="0" fontAlgn="base" hangingPunct="0">
              <a:spcBef>
                <a:spcPct val="0"/>
              </a:spcBef>
              <a:spcAft>
                <a:spcPct val="0"/>
              </a:spcAft>
            </a:pPr>
            <a:r>
              <a:rPr lang="fr-FR" sz="2400" dirty="0" err="1" smtClean="0">
                <a:ea typeface="Calibri" pitchFamily="34" charset="0"/>
                <a:cs typeface="Times New Roman" pitchFamily="18" charset="0"/>
              </a:rPr>
              <a:t>Higher</a:t>
            </a:r>
            <a:r>
              <a:rPr lang="fr-FR" sz="2400" dirty="0" smtClean="0">
                <a:ea typeface="Calibri" pitchFamily="34" charset="0"/>
                <a:cs typeface="Times New Roman" pitchFamily="18" charset="0"/>
              </a:rPr>
              <a:t> the mass or size of </a:t>
            </a:r>
            <a:r>
              <a:rPr lang="fr-FR" sz="2400" dirty="0" err="1" smtClean="0">
                <a:ea typeface="Calibri" pitchFamily="34" charset="0"/>
                <a:cs typeface="Times New Roman" pitchFamily="18" charset="0"/>
              </a:rPr>
              <a:t>bombarding</a:t>
            </a:r>
            <a:r>
              <a:rPr lang="fr-FR" sz="2400" dirty="0" smtClean="0">
                <a:ea typeface="Calibri" pitchFamily="34" charset="0"/>
                <a:cs typeface="Times New Roman" pitchFamily="18" charset="0"/>
              </a:rPr>
              <a:t> </a:t>
            </a:r>
            <a:r>
              <a:rPr lang="fr-FR" sz="2400" dirty="0" err="1" smtClean="0">
                <a:ea typeface="Calibri" pitchFamily="34" charset="0"/>
                <a:cs typeface="Times New Roman" pitchFamily="18" charset="0"/>
              </a:rPr>
              <a:t>inert</a:t>
            </a:r>
            <a:r>
              <a:rPr lang="fr-FR" sz="2400" dirty="0" smtClean="0">
                <a:ea typeface="Calibri" pitchFamily="34" charset="0"/>
                <a:cs typeface="Times New Roman" pitchFamily="18" charset="0"/>
              </a:rPr>
              <a:t> </a:t>
            </a:r>
            <a:r>
              <a:rPr lang="fr-FR" sz="2400" dirty="0" err="1" smtClean="0">
                <a:ea typeface="Calibri" pitchFamily="34" charset="0"/>
                <a:cs typeface="Times New Roman" pitchFamily="18" charset="0"/>
              </a:rPr>
              <a:t>gas</a:t>
            </a:r>
            <a:r>
              <a:rPr lang="fr-FR" sz="2400" dirty="0" smtClean="0">
                <a:ea typeface="Calibri" pitchFamily="34" charset="0"/>
                <a:cs typeface="Times New Roman" pitchFamily="18" charset="0"/>
              </a:rPr>
              <a:t> </a:t>
            </a:r>
            <a:r>
              <a:rPr lang="fr-FR" sz="2400" dirty="0" err="1" smtClean="0">
                <a:ea typeface="Calibri" pitchFamily="34" charset="0"/>
                <a:cs typeface="Times New Roman" pitchFamily="18" charset="0"/>
              </a:rPr>
              <a:t>atoms</a:t>
            </a:r>
            <a:r>
              <a:rPr lang="fr-FR" sz="2400" dirty="0" smtClean="0">
                <a:ea typeface="Calibri" pitchFamily="34" charset="0"/>
                <a:cs typeface="Times New Roman" pitchFamily="18" charset="0"/>
              </a:rPr>
              <a:t> (</a:t>
            </a:r>
            <a:r>
              <a:rPr lang="fr-FR" sz="2400" dirty="0" err="1" smtClean="0">
                <a:ea typeface="Calibri" pitchFamily="34" charset="0"/>
                <a:cs typeface="Times New Roman" pitchFamily="18" charset="0"/>
              </a:rPr>
              <a:t>Typically</a:t>
            </a:r>
            <a:r>
              <a:rPr lang="fr-FR" sz="2400" dirty="0" smtClean="0">
                <a:ea typeface="Calibri" pitchFamily="34" charset="0"/>
                <a:cs typeface="Times New Roman" pitchFamily="18" charset="0"/>
              </a:rPr>
              <a:t> Argon </a:t>
            </a:r>
            <a:r>
              <a:rPr lang="fr-FR" sz="2400" dirty="0" err="1" smtClean="0">
                <a:ea typeface="Calibri" pitchFamily="34" charset="0"/>
                <a:cs typeface="Times New Roman" pitchFamily="18" charset="0"/>
              </a:rPr>
              <a:t>is</a:t>
            </a:r>
            <a:r>
              <a:rPr lang="fr-FR" sz="2400" dirty="0" smtClean="0">
                <a:ea typeface="Calibri" pitchFamily="34" charset="0"/>
                <a:cs typeface="Times New Roman" pitchFamily="18" charset="0"/>
              </a:rPr>
              <a:t> </a:t>
            </a:r>
            <a:r>
              <a:rPr lang="fr-FR" sz="2400" dirty="0" err="1" smtClean="0">
                <a:ea typeface="Calibri" pitchFamily="34" charset="0"/>
                <a:cs typeface="Times New Roman" pitchFamily="18" charset="0"/>
              </a:rPr>
              <a:t>used</a:t>
            </a:r>
            <a:r>
              <a:rPr lang="fr-FR" sz="2400" dirty="0" smtClean="0">
                <a:ea typeface="Calibri" pitchFamily="34" charset="0"/>
                <a:cs typeface="Times New Roman" pitchFamily="18" charset="0"/>
              </a:rPr>
              <a:t> for </a:t>
            </a:r>
            <a:r>
              <a:rPr lang="fr-FR" sz="2400" dirty="0" err="1" smtClean="0">
                <a:ea typeface="Calibri" pitchFamily="34" charset="0"/>
                <a:cs typeface="Times New Roman" pitchFamily="18" charset="0"/>
              </a:rPr>
              <a:t>sputtering</a:t>
            </a:r>
            <a:r>
              <a:rPr lang="fr-FR" sz="2400" dirty="0" smtClean="0">
                <a:ea typeface="Calibri" pitchFamily="34" charset="0"/>
                <a:cs typeface="Times New Roman" pitchFamily="18" charset="0"/>
              </a:rPr>
              <a:t>), </a:t>
            </a:r>
            <a:r>
              <a:rPr lang="fr-FR" sz="2400" dirty="0" err="1" smtClean="0">
                <a:ea typeface="Calibri" pitchFamily="34" charset="0"/>
                <a:cs typeface="Times New Roman" pitchFamily="18" charset="0"/>
              </a:rPr>
              <a:t>higher</a:t>
            </a:r>
            <a:r>
              <a:rPr lang="fr-FR" sz="2400" dirty="0" smtClean="0">
                <a:ea typeface="Calibri" pitchFamily="34" charset="0"/>
                <a:cs typeface="Times New Roman" pitchFamily="18" charset="0"/>
              </a:rPr>
              <a:t> </a:t>
            </a:r>
            <a:r>
              <a:rPr lang="fr-FR" sz="2400" dirty="0" err="1" smtClean="0">
                <a:ea typeface="Calibri" pitchFamily="34" charset="0"/>
                <a:cs typeface="Times New Roman" pitchFamily="18" charset="0"/>
              </a:rPr>
              <a:t>will</a:t>
            </a:r>
            <a:r>
              <a:rPr lang="fr-FR" sz="2400" dirty="0" smtClean="0">
                <a:ea typeface="Calibri" pitchFamily="34" charset="0"/>
                <a:cs typeface="Times New Roman" pitchFamily="18" charset="0"/>
              </a:rPr>
              <a:t> </a:t>
            </a:r>
            <a:r>
              <a:rPr lang="fr-FR" sz="2400" dirty="0" err="1" smtClean="0">
                <a:ea typeface="Calibri" pitchFamily="34" charset="0"/>
                <a:cs typeface="Times New Roman" pitchFamily="18" charset="0"/>
              </a:rPr>
              <a:t>be</a:t>
            </a:r>
            <a:r>
              <a:rPr lang="fr-FR" sz="2400" dirty="0" smtClean="0">
                <a:ea typeface="Calibri" pitchFamily="34" charset="0"/>
                <a:cs typeface="Times New Roman" pitchFamily="18" charset="0"/>
              </a:rPr>
              <a:t> the </a:t>
            </a:r>
            <a:r>
              <a:rPr lang="fr-FR" sz="2400" dirty="0" err="1" smtClean="0">
                <a:ea typeface="Calibri" pitchFamily="34" charset="0"/>
                <a:cs typeface="Times New Roman" pitchFamily="18" charset="0"/>
              </a:rPr>
              <a:t>sputter</a:t>
            </a:r>
            <a:r>
              <a:rPr lang="fr-FR" sz="2400" dirty="0" smtClean="0">
                <a:ea typeface="Calibri" pitchFamily="34" charset="0"/>
                <a:cs typeface="Times New Roman" pitchFamily="18" charset="0"/>
              </a:rPr>
              <a:t> &amp; </a:t>
            </a:r>
            <a:r>
              <a:rPr lang="fr-FR" sz="2400" dirty="0" err="1" smtClean="0">
                <a:ea typeface="Calibri" pitchFamily="34" charset="0"/>
                <a:cs typeface="Times New Roman" pitchFamily="18" charset="0"/>
              </a:rPr>
              <a:t>hence</a:t>
            </a:r>
            <a:r>
              <a:rPr lang="fr-FR" sz="2400" dirty="0" smtClean="0">
                <a:ea typeface="Calibri" pitchFamily="34" charset="0"/>
                <a:cs typeface="Times New Roman" pitchFamily="18" charset="0"/>
              </a:rPr>
              <a:t> </a:t>
            </a:r>
            <a:r>
              <a:rPr lang="fr-FR" sz="2400" dirty="0" err="1" smtClean="0">
                <a:ea typeface="Calibri" pitchFamily="34" charset="0"/>
                <a:cs typeface="Times New Roman" pitchFamily="18" charset="0"/>
              </a:rPr>
              <a:t>deposition</a:t>
            </a:r>
            <a:r>
              <a:rPr lang="fr-FR" sz="2400" dirty="0" smtClean="0">
                <a:ea typeface="Calibri" pitchFamily="34" charset="0"/>
                <a:cs typeface="Times New Roman" pitchFamily="18" charset="0"/>
              </a:rPr>
              <a:t> rate </a:t>
            </a:r>
            <a:r>
              <a:rPr lang="fr-FR" sz="2400" dirty="0" err="1" smtClean="0">
                <a:ea typeface="Calibri" pitchFamily="34" charset="0"/>
                <a:cs typeface="Times New Roman" pitchFamily="18" charset="0"/>
              </a:rPr>
              <a:t>resulting</a:t>
            </a:r>
            <a:r>
              <a:rPr lang="fr-FR" sz="2400" dirty="0" smtClean="0">
                <a:ea typeface="Calibri" pitchFamily="34" charset="0"/>
                <a:cs typeface="Times New Roman" pitchFamily="18" charset="0"/>
              </a:rPr>
              <a:t> </a:t>
            </a:r>
            <a:r>
              <a:rPr lang="fr-FR" sz="2400" dirty="0" err="1" smtClean="0">
                <a:ea typeface="Calibri" pitchFamily="34" charset="0"/>
                <a:cs typeface="Times New Roman" pitchFamily="18" charset="0"/>
              </a:rPr>
              <a:t>rapid</a:t>
            </a:r>
            <a:r>
              <a:rPr lang="fr-FR" sz="2400" dirty="0" smtClean="0">
                <a:ea typeface="Calibri" pitchFamily="34" charset="0"/>
                <a:cs typeface="Times New Roman" pitchFamily="18" charset="0"/>
              </a:rPr>
              <a:t> </a:t>
            </a:r>
            <a:r>
              <a:rPr lang="fr-FR" sz="2400" dirty="0" err="1" smtClean="0">
                <a:ea typeface="Calibri" pitchFamily="34" charset="0"/>
                <a:cs typeface="Times New Roman" pitchFamily="18" charset="0"/>
              </a:rPr>
              <a:t>thin</a:t>
            </a:r>
            <a:r>
              <a:rPr lang="fr-FR" sz="2400" dirty="0" smtClean="0">
                <a:ea typeface="Calibri" pitchFamily="34" charset="0"/>
                <a:cs typeface="Times New Roman" pitchFamily="18" charset="0"/>
              </a:rPr>
              <a:t> film </a:t>
            </a:r>
            <a:r>
              <a:rPr lang="fr-FR" sz="2400" dirty="0" err="1" smtClean="0">
                <a:ea typeface="Calibri" pitchFamily="34" charset="0"/>
                <a:cs typeface="Times New Roman" pitchFamily="18" charset="0"/>
              </a:rPr>
              <a:t>coating</a:t>
            </a:r>
            <a:r>
              <a:rPr lang="fr-FR" sz="2400" dirty="0" smtClean="0">
                <a:ea typeface="Calibri" pitchFamily="34"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800" b="1" dirty="0" smtClean="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sz="2800" b="1" dirty="0" smtClean="0">
                <a:solidFill>
                  <a:srgbClr val="0070C0"/>
                </a:solidFill>
                <a:ea typeface="Calibri" pitchFamily="34" charset="0"/>
                <a:cs typeface="Times New Roman" pitchFamily="18" charset="0"/>
              </a:rPr>
              <a:t>Bombarding Inert gas</a:t>
            </a:r>
            <a:r>
              <a:rPr kumimoji="0" lang="en-US" sz="2800" b="1" i="0" u="none" strike="noStrike" cap="none" normalizeH="0" baseline="0" dirty="0" smtClean="0">
                <a:ln>
                  <a:noFill/>
                </a:ln>
                <a:solidFill>
                  <a:srgbClr val="0070C0"/>
                </a:solidFill>
                <a:effectLst/>
                <a:ea typeface="Calibri" pitchFamily="34" charset="0"/>
                <a:cs typeface="Times New Roman" pitchFamily="18" charset="0"/>
              </a:rPr>
              <a:t> pressure</a:t>
            </a:r>
            <a:endParaRPr kumimoji="0" lang="en-US" sz="2800" b="1" i="0" u="none" strike="noStrike" cap="none" normalizeH="0" baseline="0" dirty="0" smtClean="0">
              <a:ln>
                <a:noFill/>
              </a:ln>
              <a:solidFill>
                <a:srgbClr val="0070C0"/>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Higher the bombarding inert gas pressure, higher will be the sputter &amp; hence deposition rate,</a:t>
            </a:r>
            <a:r>
              <a:rPr kumimoji="0" lang="en-US" sz="2400" b="0" i="0" u="none" strike="noStrike" cap="none" normalizeH="0" dirty="0" smtClean="0">
                <a:ln>
                  <a:noFill/>
                </a:ln>
                <a:solidFill>
                  <a:schemeClr val="tx1"/>
                </a:solidFill>
                <a:effectLst/>
                <a:ea typeface="Calibri" pitchFamily="34" charset="0"/>
                <a:cs typeface="Times New Roman" pitchFamily="18" charset="0"/>
              </a:rPr>
              <a:t> resulting rapid thin film coating.</a:t>
            </a:r>
            <a:endParaRPr kumimoji="0" lang="en-US"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70C0"/>
                </a:solidFill>
                <a:effectLst/>
                <a:ea typeface="Calibri" pitchFamily="34" charset="0"/>
                <a:cs typeface="Times New Roman" pitchFamily="18" charset="0"/>
              </a:rPr>
              <a:t>Sputter voltage</a:t>
            </a:r>
            <a:endParaRPr kumimoji="0" lang="en-US" sz="2800" b="0" i="0" u="none" strike="noStrike" cap="none" normalizeH="0" baseline="0" dirty="0" smtClean="0">
              <a:ln>
                <a:noFill/>
              </a:ln>
              <a:solidFill>
                <a:srgbClr val="0070C0"/>
              </a:solidFill>
              <a:effectLst/>
              <a:cs typeface="Arial" pitchFamily="34" charset="0"/>
            </a:endParaRPr>
          </a:p>
          <a:p>
            <a:pPr lvl="0" algn="just" eaLnBrk="0" fontAlgn="base" hangingPunct="0">
              <a:spcBef>
                <a:spcPct val="0"/>
              </a:spcBef>
              <a:spcAft>
                <a:spcPct val="0"/>
              </a:spcAft>
            </a:pPr>
            <a:r>
              <a:rPr lang="en-US" sz="2400" dirty="0" smtClean="0">
                <a:ea typeface="Calibri" pitchFamily="34" charset="0"/>
                <a:cs typeface="Times New Roman" pitchFamily="18" charset="0"/>
              </a:rPr>
              <a:t>Higher the sputter voltage, higher will be the sputter &amp; hence deposition rate, resulting rapid thin film coating</a:t>
            </a:r>
          </a:p>
          <a:p>
            <a:pPr lvl="0" algn="just" eaLnBrk="0" fontAlgn="base" hangingPunct="0">
              <a:spcBef>
                <a:spcPct val="0"/>
              </a:spcBef>
              <a:spcAft>
                <a:spcPct val="0"/>
              </a:spcAft>
            </a:pPr>
            <a:endParaRPr lang="en-US" sz="2400" dirty="0" smtClean="0">
              <a:ea typeface="Calibri" pitchFamily="34" charset="0"/>
              <a:cs typeface="Times New Roman" pitchFamily="18" charset="0"/>
            </a:endParaRPr>
          </a:p>
          <a:p>
            <a:pPr lvl="0" algn="just" eaLnBrk="0" fontAlgn="base" hangingPunct="0">
              <a:spcBef>
                <a:spcPct val="0"/>
              </a:spcBef>
              <a:spcAft>
                <a:spcPct val="0"/>
              </a:spcAf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Below </a:t>
            </a:r>
            <a:r>
              <a:rPr lang="en-US" sz="2400" dirty="0" smtClean="0">
                <a:ea typeface="Calibri" pitchFamily="34" charset="0"/>
                <a:cs typeface="Times New Roman" pitchFamily="18" charset="0"/>
              </a:rPr>
              <a:t>t</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hreshold voltage no sputtering  yield and above  and below optimum</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lang="en-US" sz="2400" dirty="0" smtClean="0">
                <a:ea typeface="Calibri" pitchFamily="34" charset="0"/>
                <a:cs typeface="Times New Roman" pitchFamily="18" charset="0"/>
              </a:rPr>
              <a:t>s</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putter voltage sputter yield </a:t>
            </a:r>
            <a:r>
              <a:rPr lang="en-US" sz="2400" dirty="0" smtClean="0">
                <a:ea typeface="Calibri" pitchFamily="34" charset="0"/>
                <a:cs typeface="Times New Roman" pitchFamily="18" charset="0"/>
              </a:rPr>
              <a:t>d</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ecreases.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10600" cy="6463308"/>
          </a:xfrm>
          <a:prstGeom prst="rect">
            <a:avLst/>
          </a:prstGeom>
        </p:spPr>
        <p:txBody>
          <a:bodyPr wrap="square">
            <a:spAutoFit/>
          </a:bodyPr>
          <a:lstStyle/>
          <a:p>
            <a:pPr algn="just" eaLnBrk="0" fontAlgn="base" hangingPunct="0">
              <a:spcBef>
                <a:spcPct val="0"/>
              </a:spcBef>
              <a:spcAft>
                <a:spcPct val="0"/>
              </a:spcAft>
            </a:pPr>
            <a:r>
              <a:rPr lang="en-US" sz="2800" b="1" u="sng" dirty="0" smtClean="0">
                <a:solidFill>
                  <a:srgbClr val="FF0000"/>
                </a:solidFill>
                <a:ea typeface="Calibri" pitchFamily="34" charset="0"/>
                <a:cs typeface="Times New Roman" pitchFamily="18" charset="0"/>
              </a:rPr>
              <a:t>Parameters effecting thin film quality</a:t>
            </a:r>
            <a:endParaRPr lang="en-US" sz="2800" b="1" dirty="0" smtClean="0">
              <a:solidFill>
                <a:srgbClr val="FF0000"/>
              </a:solidFill>
              <a:cs typeface="Arial" pitchFamily="34" charset="0"/>
            </a:endParaRPr>
          </a:p>
          <a:p>
            <a:endParaRPr lang="en-US" dirty="0" smtClean="0"/>
          </a:p>
          <a:p>
            <a:r>
              <a:rPr lang="en-US" sz="2800" b="1" dirty="0" smtClean="0">
                <a:solidFill>
                  <a:srgbClr val="0070C0"/>
                </a:solidFill>
              </a:rPr>
              <a:t>Substrate Temperature</a:t>
            </a:r>
            <a:endParaRPr lang="en-US" sz="2800" dirty="0" smtClean="0">
              <a:solidFill>
                <a:srgbClr val="0070C0"/>
              </a:solidFill>
            </a:endParaRPr>
          </a:p>
          <a:p>
            <a:pPr lvl="0" algn="just"/>
            <a:r>
              <a:rPr lang="en-US" sz="2400" dirty="0" smtClean="0"/>
              <a:t>Usually control with substrate heater, but also changes due to heating from energetic deposited material, which can be decreased with increasing substrate bias or voltage.</a:t>
            </a:r>
          </a:p>
          <a:p>
            <a:pPr lvl="0" algn="just"/>
            <a:endParaRPr lang="fr-FR" sz="2400" dirty="0" smtClean="0"/>
          </a:p>
          <a:p>
            <a:pPr lvl="0" algn="just"/>
            <a:r>
              <a:rPr lang="fr-FR" sz="2400" dirty="0" err="1" smtClean="0"/>
              <a:t>Higher</a:t>
            </a:r>
            <a:r>
              <a:rPr lang="fr-FR" sz="2400" dirty="0" smtClean="0"/>
              <a:t> or </a:t>
            </a:r>
            <a:r>
              <a:rPr lang="fr-FR" sz="2400" dirty="0" err="1" smtClean="0"/>
              <a:t>lower</a:t>
            </a:r>
            <a:r>
              <a:rPr lang="fr-FR" sz="2400" dirty="0" smtClean="0"/>
              <a:t> </a:t>
            </a:r>
            <a:r>
              <a:rPr lang="fr-FR" sz="2400" dirty="0" err="1" smtClean="0"/>
              <a:t>substrate</a:t>
            </a:r>
            <a:r>
              <a:rPr lang="fr-FR" sz="2400" dirty="0" smtClean="0"/>
              <a:t> </a:t>
            </a:r>
            <a:r>
              <a:rPr lang="fr-FR" sz="2400" dirty="0" err="1" smtClean="0"/>
              <a:t>tempreature</a:t>
            </a:r>
            <a:r>
              <a:rPr lang="fr-FR" sz="2400" dirty="0" smtClean="0"/>
              <a:t> </a:t>
            </a:r>
            <a:r>
              <a:rPr lang="fr-FR" sz="2400" dirty="0" err="1" smtClean="0"/>
              <a:t>than</a:t>
            </a:r>
            <a:r>
              <a:rPr lang="fr-FR" sz="2400" dirty="0" smtClean="0"/>
              <a:t> optimum value </a:t>
            </a:r>
            <a:r>
              <a:rPr lang="fr-FR" sz="2400" dirty="0" err="1" smtClean="0"/>
              <a:t>can</a:t>
            </a:r>
            <a:r>
              <a:rPr lang="fr-FR" sz="2400" dirty="0" smtClean="0"/>
              <a:t> </a:t>
            </a:r>
            <a:r>
              <a:rPr lang="fr-FR" sz="2400" dirty="0" err="1" smtClean="0"/>
              <a:t>result</a:t>
            </a:r>
            <a:r>
              <a:rPr lang="fr-FR" sz="2400" dirty="0" smtClean="0"/>
              <a:t> in rough </a:t>
            </a:r>
            <a:r>
              <a:rPr lang="fr-FR" sz="2400" dirty="0" err="1" smtClean="0"/>
              <a:t>thin</a:t>
            </a:r>
            <a:r>
              <a:rPr lang="fr-FR" sz="2400" dirty="0" smtClean="0"/>
              <a:t> film </a:t>
            </a:r>
            <a:r>
              <a:rPr lang="fr-FR" sz="2400" dirty="0" err="1" smtClean="0"/>
              <a:t>growth</a:t>
            </a:r>
            <a:r>
              <a:rPr lang="fr-FR" sz="2400" dirty="0" smtClean="0"/>
              <a:t> or </a:t>
            </a:r>
            <a:r>
              <a:rPr lang="fr-FR" sz="2400" dirty="0" err="1" smtClean="0"/>
              <a:t>higher</a:t>
            </a:r>
            <a:r>
              <a:rPr lang="fr-FR" sz="2400" dirty="0" smtClean="0"/>
              <a:t> </a:t>
            </a:r>
            <a:r>
              <a:rPr lang="fr-FR" sz="2400" dirty="0" err="1" smtClean="0"/>
              <a:t>crystallographic</a:t>
            </a:r>
            <a:r>
              <a:rPr lang="fr-FR" sz="2400" dirty="0" smtClean="0"/>
              <a:t> </a:t>
            </a:r>
            <a:r>
              <a:rPr lang="fr-FR" sz="2400" dirty="0" err="1" smtClean="0"/>
              <a:t>defects</a:t>
            </a:r>
            <a:r>
              <a:rPr lang="fr-FR" sz="2400" dirty="0" smtClean="0"/>
              <a:t> in film.</a:t>
            </a:r>
            <a:r>
              <a:rPr lang="en-US" sz="2400" b="1" dirty="0" smtClean="0"/>
              <a:t> </a:t>
            </a:r>
            <a:endParaRPr lang="en-US" sz="2400" dirty="0" smtClean="0"/>
          </a:p>
          <a:p>
            <a:pPr algn="just"/>
            <a:r>
              <a:rPr lang="en-US" sz="2800" b="1" dirty="0" smtClean="0">
                <a:solidFill>
                  <a:srgbClr val="0070C0"/>
                </a:solidFill>
              </a:rPr>
              <a:t>Sputtered Plasma Energy</a:t>
            </a:r>
            <a:endParaRPr lang="en-US" sz="2800" dirty="0" smtClean="0">
              <a:solidFill>
                <a:srgbClr val="0070C0"/>
              </a:solidFill>
            </a:endParaRPr>
          </a:p>
          <a:p>
            <a:pPr lvl="0" algn="just"/>
            <a:r>
              <a:rPr lang="en-US" sz="2400" dirty="0" smtClean="0"/>
              <a:t>Increases with increasing sputter voltage , </a:t>
            </a:r>
            <a:r>
              <a:rPr lang="fr-FR" sz="2400" dirty="0" err="1" smtClean="0"/>
              <a:t>decreases</a:t>
            </a:r>
            <a:r>
              <a:rPr lang="fr-FR" sz="2400" dirty="0" smtClean="0"/>
              <a:t> </a:t>
            </a:r>
            <a:r>
              <a:rPr lang="fr-FR" sz="2400" dirty="0" err="1" smtClean="0"/>
              <a:t>with</a:t>
            </a:r>
            <a:r>
              <a:rPr lang="fr-FR" sz="2400" dirty="0" smtClean="0"/>
              <a:t> </a:t>
            </a:r>
            <a:r>
              <a:rPr lang="fr-FR" sz="2400" dirty="0" err="1" smtClean="0"/>
              <a:t>increasing</a:t>
            </a:r>
            <a:r>
              <a:rPr lang="fr-FR" sz="2400" dirty="0" smtClean="0"/>
              <a:t> </a:t>
            </a:r>
            <a:r>
              <a:rPr lang="fr-FR" sz="2400" dirty="0" err="1" smtClean="0"/>
              <a:t>substrate</a:t>
            </a:r>
            <a:r>
              <a:rPr lang="fr-FR" sz="2400" dirty="0" smtClean="0"/>
              <a:t> </a:t>
            </a:r>
            <a:r>
              <a:rPr lang="fr-FR" sz="2400" dirty="0" err="1" smtClean="0"/>
              <a:t>bias</a:t>
            </a:r>
            <a:r>
              <a:rPr lang="fr-FR" sz="2400" dirty="0" smtClean="0"/>
              <a:t>, </a:t>
            </a:r>
            <a:r>
              <a:rPr lang="en-US" sz="2400" dirty="0" smtClean="0"/>
              <a:t>decreases with increasing </a:t>
            </a:r>
            <a:r>
              <a:rPr lang="en-US" sz="2400" dirty="0" err="1" smtClean="0"/>
              <a:t>Ar</a:t>
            </a:r>
            <a:r>
              <a:rPr lang="en-US" sz="2400" dirty="0" smtClean="0"/>
              <a:t> pressure</a:t>
            </a:r>
          </a:p>
          <a:p>
            <a:pPr lvl="0" algn="just"/>
            <a:endParaRPr lang="fr-FR" sz="2400" dirty="0" smtClean="0"/>
          </a:p>
          <a:p>
            <a:pPr algn="just"/>
            <a:r>
              <a:rPr lang="fr-FR" sz="2400" dirty="0" err="1" smtClean="0"/>
              <a:t>Higher</a:t>
            </a:r>
            <a:r>
              <a:rPr lang="fr-FR" sz="2400" dirty="0" smtClean="0"/>
              <a:t> or </a:t>
            </a:r>
            <a:r>
              <a:rPr lang="fr-FR" sz="2400" dirty="0" err="1" smtClean="0"/>
              <a:t>lower</a:t>
            </a:r>
            <a:r>
              <a:rPr lang="fr-FR" sz="2400" dirty="0" smtClean="0"/>
              <a:t> </a:t>
            </a:r>
            <a:r>
              <a:rPr lang="fr-FR" sz="2400" dirty="0" err="1" smtClean="0"/>
              <a:t>sputter</a:t>
            </a:r>
            <a:r>
              <a:rPr lang="fr-FR" sz="2400" dirty="0" smtClean="0"/>
              <a:t> plasma </a:t>
            </a:r>
            <a:r>
              <a:rPr lang="fr-FR" sz="2400" dirty="0" err="1" smtClean="0"/>
              <a:t>atomsor</a:t>
            </a:r>
            <a:r>
              <a:rPr lang="fr-FR" sz="2400" dirty="0" smtClean="0"/>
              <a:t> </a:t>
            </a:r>
            <a:r>
              <a:rPr lang="fr-FR" sz="2400" dirty="0" err="1" smtClean="0"/>
              <a:t>molecules</a:t>
            </a:r>
            <a:r>
              <a:rPr lang="fr-FR" sz="2400" dirty="0" smtClean="0"/>
              <a:t> </a:t>
            </a:r>
            <a:r>
              <a:rPr lang="fr-FR" sz="2400" dirty="0" err="1" smtClean="0"/>
              <a:t>energy</a:t>
            </a:r>
            <a:r>
              <a:rPr lang="fr-FR" sz="2400" dirty="0" smtClean="0"/>
              <a:t> </a:t>
            </a:r>
            <a:r>
              <a:rPr lang="fr-FR" sz="2400" dirty="0" err="1" smtClean="0"/>
              <a:t>than</a:t>
            </a:r>
            <a:r>
              <a:rPr lang="fr-FR" sz="2400" dirty="0" smtClean="0"/>
              <a:t> optimum value </a:t>
            </a:r>
            <a:r>
              <a:rPr lang="fr-FR" sz="2400" dirty="0" err="1" smtClean="0"/>
              <a:t>can</a:t>
            </a:r>
            <a:r>
              <a:rPr lang="fr-FR" sz="2400" dirty="0" smtClean="0"/>
              <a:t> </a:t>
            </a:r>
            <a:r>
              <a:rPr lang="fr-FR" sz="2400" dirty="0" err="1" smtClean="0"/>
              <a:t>result</a:t>
            </a:r>
            <a:r>
              <a:rPr lang="fr-FR" sz="2400" dirty="0" smtClean="0"/>
              <a:t> in rough </a:t>
            </a:r>
            <a:r>
              <a:rPr lang="fr-FR" sz="2400" dirty="0" err="1" smtClean="0"/>
              <a:t>thin</a:t>
            </a:r>
            <a:r>
              <a:rPr lang="fr-FR" sz="2400" dirty="0" smtClean="0"/>
              <a:t> film </a:t>
            </a:r>
            <a:r>
              <a:rPr lang="fr-FR" sz="2400" dirty="0" err="1" smtClean="0"/>
              <a:t>growth</a:t>
            </a:r>
            <a:r>
              <a:rPr lang="fr-FR" sz="2400" dirty="0" smtClean="0"/>
              <a:t> or </a:t>
            </a:r>
            <a:r>
              <a:rPr lang="fr-FR" sz="2400" dirty="0" err="1" smtClean="0"/>
              <a:t>higher</a:t>
            </a:r>
            <a:r>
              <a:rPr lang="fr-FR" sz="2400" dirty="0" smtClean="0"/>
              <a:t> </a:t>
            </a:r>
            <a:r>
              <a:rPr lang="fr-FR" sz="2400" dirty="0" err="1" smtClean="0"/>
              <a:t>crystallographic</a:t>
            </a:r>
            <a:r>
              <a:rPr lang="fr-FR" sz="2400" dirty="0" smtClean="0"/>
              <a:t> </a:t>
            </a:r>
            <a:r>
              <a:rPr lang="fr-FR" sz="2400" dirty="0" err="1" smtClean="0"/>
              <a:t>defects</a:t>
            </a:r>
            <a:r>
              <a:rPr lang="fr-FR" sz="2400" dirty="0" smtClean="0"/>
              <a:t> in film.</a:t>
            </a:r>
            <a:endParaRPr lang="en-US" sz="24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534400" cy="4278094"/>
          </a:xfrm>
          <a:prstGeom prst="rect">
            <a:avLst/>
          </a:prstGeom>
        </p:spPr>
        <p:txBody>
          <a:bodyPr wrap="square">
            <a:spAutoFit/>
          </a:bodyPr>
          <a:lstStyle/>
          <a:p>
            <a:pPr algn="just"/>
            <a:r>
              <a:rPr lang="en-US" sz="2800" b="1" dirty="0" smtClean="0">
                <a:solidFill>
                  <a:srgbClr val="0070C0"/>
                </a:solidFill>
              </a:rPr>
              <a:t>Deposition Rate</a:t>
            </a:r>
            <a:endParaRPr lang="en-US" sz="2800" dirty="0" smtClean="0">
              <a:solidFill>
                <a:srgbClr val="0070C0"/>
              </a:solidFill>
            </a:endParaRPr>
          </a:p>
          <a:p>
            <a:pPr lvl="0" algn="just"/>
            <a:r>
              <a:rPr lang="en-US" sz="2400" dirty="0" smtClean="0"/>
              <a:t>Increases with </a:t>
            </a:r>
            <a:r>
              <a:rPr lang="en-US" sz="2400" dirty="0" err="1" smtClean="0"/>
              <a:t>Ar</a:t>
            </a:r>
            <a:r>
              <a:rPr lang="en-US" sz="2400" dirty="0" smtClean="0"/>
              <a:t> pressure, increases with sputter voltage or yield</a:t>
            </a:r>
          </a:p>
          <a:p>
            <a:pPr algn="just"/>
            <a:endParaRPr lang="fr-FR" sz="2400" dirty="0" smtClean="0"/>
          </a:p>
          <a:p>
            <a:pPr algn="just"/>
            <a:r>
              <a:rPr lang="fr-FR" sz="2400" dirty="0" err="1" smtClean="0"/>
              <a:t>Higher</a:t>
            </a:r>
            <a:r>
              <a:rPr lang="fr-FR" sz="2400" dirty="0" smtClean="0"/>
              <a:t> or </a:t>
            </a:r>
            <a:r>
              <a:rPr lang="fr-FR" sz="2400" dirty="0" err="1" smtClean="0"/>
              <a:t>lower</a:t>
            </a:r>
            <a:r>
              <a:rPr lang="fr-FR" sz="2400" dirty="0" smtClean="0"/>
              <a:t> </a:t>
            </a:r>
            <a:r>
              <a:rPr lang="fr-FR" sz="2400" dirty="0" err="1" smtClean="0"/>
              <a:t>deposition</a:t>
            </a:r>
            <a:r>
              <a:rPr lang="fr-FR" sz="2400" dirty="0" smtClean="0"/>
              <a:t> rates </a:t>
            </a:r>
            <a:r>
              <a:rPr lang="fr-FR" sz="2400" dirty="0" err="1" smtClean="0"/>
              <a:t>than</a:t>
            </a:r>
            <a:r>
              <a:rPr lang="fr-FR" sz="2400" dirty="0" smtClean="0"/>
              <a:t> optimum value </a:t>
            </a:r>
            <a:r>
              <a:rPr lang="fr-FR" sz="2400" dirty="0" err="1" smtClean="0"/>
              <a:t>can</a:t>
            </a:r>
            <a:r>
              <a:rPr lang="fr-FR" sz="2400" dirty="0" smtClean="0"/>
              <a:t> </a:t>
            </a:r>
            <a:r>
              <a:rPr lang="fr-FR" sz="2400" dirty="0" err="1" smtClean="0"/>
              <a:t>result</a:t>
            </a:r>
            <a:r>
              <a:rPr lang="fr-FR" sz="2400" dirty="0" smtClean="0"/>
              <a:t> in rough </a:t>
            </a:r>
            <a:r>
              <a:rPr lang="fr-FR" sz="2400" dirty="0" err="1" smtClean="0"/>
              <a:t>thin</a:t>
            </a:r>
            <a:r>
              <a:rPr lang="fr-FR" sz="2400" dirty="0" smtClean="0"/>
              <a:t> film </a:t>
            </a:r>
            <a:r>
              <a:rPr lang="fr-FR" sz="2400" dirty="0" err="1" smtClean="0"/>
              <a:t>growth</a:t>
            </a:r>
            <a:r>
              <a:rPr lang="fr-FR" sz="2400" dirty="0" smtClean="0"/>
              <a:t> or </a:t>
            </a:r>
            <a:r>
              <a:rPr lang="fr-FR" sz="2400" dirty="0" err="1" smtClean="0"/>
              <a:t>higher</a:t>
            </a:r>
            <a:r>
              <a:rPr lang="fr-FR" sz="2400" dirty="0" smtClean="0"/>
              <a:t> </a:t>
            </a:r>
            <a:r>
              <a:rPr lang="fr-FR" sz="2400" dirty="0" err="1" smtClean="0"/>
              <a:t>crystallographic</a:t>
            </a:r>
            <a:r>
              <a:rPr lang="fr-FR" sz="2400" dirty="0" smtClean="0"/>
              <a:t> </a:t>
            </a:r>
            <a:r>
              <a:rPr lang="fr-FR" sz="2400" dirty="0" err="1" smtClean="0"/>
              <a:t>defects</a:t>
            </a:r>
            <a:r>
              <a:rPr lang="fr-FR" sz="2400" dirty="0" smtClean="0"/>
              <a:t> in film.</a:t>
            </a:r>
            <a:r>
              <a:rPr lang="en-US" sz="2400" b="1" dirty="0" smtClean="0"/>
              <a:t> </a:t>
            </a:r>
            <a:endParaRPr lang="en-US" sz="2400" dirty="0" smtClean="0"/>
          </a:p>
          <a:p>
            <a:pPr algn="just"/>
            <a:endParaRPr lang="en-US" sz="2400" b="1" dirty="0" smtClean="0"/>
          </a:p>
          <a:p>
            <a:pPr algn="just"/>
            <a:r>
              <a:rPr lang="en-US" sz="2800" b="1" dirty="0" smtClean="0">
                <a:solidFill>
                  <a:srgbClr val="0070C0"/>
                </a:solidFill>
              </a:rPr>
              <a:t>Substrate Bias Voltage</a:t>
            </a:r>
            <a:endParaRPr lang="en-US" sz="2800" dirty="0" smtClean="0">
              <a:solidFill>
                <a:srgbClr val="0070C0"/>
              </a:solidFill>
            </a:endParaRPr>
          </a:p>
          <a:p>
            <a:pPr lvl="0" algn="just"/>
            <a:r>
              <a:rPr lang="en-US" sz="2400" dirty="0" smtClean="0"/>
              <a:t>Substrate is being bombarded by electrons and ions from target and plasma, so substrate bias can significantly change these parameters &amp; hence thin film properties.</a:t>
            </a:r>
          </a:p>
          <a:p>
            <a:r>
              <a:rPr lang="en-US" sz="2400" b="1" dirty="0" smtClean="0"/>
              <a:t> </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28600" y="304800"/>
            <a:ext cx="8686800"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rgbClr val="FF0000"/>
                </a:solidFill>
                <a:effectLst/>
                <a:ea typeface="Calibri" pitchFamily="34" charset="0"/>
                <a:cs typeface="Times New Roman" pitchFamily="18" charset="0"/>
              </a:rPr>
              <a:t>DC Magnetron sputtering </a:t>
            </a:r>
            <a:r>
              <a:rPr kumimoji="0" lang="en-US" sz="2800" b="1" i="0" u="sng" strike="noStrike" cap="none" normalizeH="0" baseline="0" dirty="0" err="1" smtClean="0">
                <a:ln>
                  <a:noFill/>
                </a:ln>
                <a:solidFill>
                  <a:srgbClr val="FF0000"/>
                </a:solidFill>
                <a:effectLst/>
                <a:ea typeface="Calibri" pitchFamily="34" charset="0"/>
                <a:cs typeface="Times New Roman" pitchFamily="18" charset="0"/>
              </a:rPr>
              <a:t>Mechanismsm</a:t>
            </a:r>
            <a:endParaRPr kumimoji="0" lang="en-US" sz="2800" b="0" i="0" u="none" strike="noStrike" cap="none" normalizeH="0" baseline="0" dirty="0" smtClean="0">
              <a:ln>
                <a:noFill/>
              </a:ln>
              <a:solidFill>
                <a:srgbClr val="FF0000"/>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If a strong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mangetic</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field is applied along with an electric field, the electrons follow a spiral path around the field lines giving them a much</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longer path length before being absorbed into a surface.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smtClean="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This greatly increases their chance of striking and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ionising</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an Argon atom and therefore</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gives the same ion density at a much lower pressure than for diode sputtering.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This allows for much higher deposition rates at much lower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Ar</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pressure and more efficient usage of released material. This technique can be used with both DC or RF</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voltages.</a:t>
            </a:r>
            <a:endParaRPr kumimoji="0" lang="en-US" sz="24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28600" y="117693"/>
            <a:ext cx="8610600" cy="68018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rgbClr val="FF0000"/>
                </a:solidFill>
                <a:effectLst/>
                <a:ea typeface="Calibri" pitchFamily="34" charset="0"/>
                <a:cs typeface="Times New Roman" pitchFamily="18" charset="0"/>
              </a:rPr>
              <a:t>AC or radiofrequency (RF) sputtering</a:t>
            </a:r>
            <a:endParaRPr kumimoji="0" lang="en-US" sz="2800" b="0" i="0" u="none" strike="noStrike" cap="none" normalizeH="0" baseline="0" dirty="0" smtClean="0">
              <a:ln>
                <a:noFill/>
              </a:ln>
              <a:solidFill>
                <a:srgbClr val="FF0000"/>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When the Argon ion strikes the target an electron is released from the surface and combines with the ion to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neutralise</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it, returning it to the</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vacuum as an Argon atom. If the target material is dielectric this process rapidly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casues</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a charge buildup at the surface until</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Argon ions are</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no longer attracted, electrons are no longer released and the plasma extinguishes.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smtClean="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To sputter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nonconducting</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materials it is therefore necessary </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to apply AC or pulsed power to the target whereby the ion charge, which has built up on the surface, is expelled during the positive phase. Because the power supply is only negative half the time, rates are lower than for</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DC sputtering.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smtClean="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To increase</a:t>
            </a:r>
            <a:r>
              <a:rPr kumimoji="0" lang="en-US" sz="2400" b="0" i="0" u="none" strike="noStrike" cap="none" normalizeH="0" dirty="0" smtClean="0">
                <a:ln>
                  <a:noFill/>
                </a:ln>
                <a:solidFill>
                  <a:schemeClr val="tx1"/>
                </a:solidFill>
                <a:effectLst/>
                <a:ea typeface="Calibri" pitchFamily="34" charset="0"/>
                <a:cs typeface="Times New Roman" pitchFamily="18" charset="0"/>
              </a:rPr>
              <a:t> sputter rate, complex, imbalance and expensive power supplies are used containing three fourth negative and one fourth positive AC cycle duration instead of balance one half of both positive and negative cycles. </a:t>
            </a:r>
            <a:endParaRPr kumimoji="0" lang="en-US" sz="24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5"/>
          <p:cNvPicPr>
            <a:picLocks noChangeAspect="1"/>
          </p:cNvPicPr>
          <p:nvPr/>
        </p:nvPicPr>
        <p:blipFill>
          <a:blip r:embed="rId2" cstate="print"/>
          <a:srcRect/>
          <a:stretch>
            <a:fillRect/>
          </a:stretch>
        </p:blipFill>
        <p:spPr bwMode="auto">
          <a:xfrm>
            <a:off x="1676400" y="381000"/>
            <a:ext cx="5291328" cy="2560320"/>
          </a:xfrm>
          <a:prstGeom prst="rect">
            <a:avLst/>
          </a:prstGeom>
          <a:noFill/>
          <a:ln w="9525">
            <a:noFill/>
            <a:miter lim="800000"/>
            <a:headEnd/>
            <a:tailEnd/>
          </a:ln>
        </p:spPr>
      </p:pic>
      <p:pic>
        <p:nvPicPr>
          <p:cNvPr id="3" name="Image 6"/>
          <p:cNvPicPr>
            <a:picLocks noChangeAspect="1"/>
          </p:cNvPicPr>
          <p:nvPr/>
        </p:nvPicPr>
        <p:blipFill>
          <a:blip r:embed="rId3" cstate="print"/>
          <a:srcRect/>
          <a:stretch>
            <a:fillRect/>
          </a:stretch>
        </p:blipFill>
        <p:spPr bwMode="auto">
          <a:xfrm>
            <a:off x="1524000" y="3276600"/>
            <a:ext cx="5727403" cy="2286000"/>
          </a:xfrm>
          <a:prstGeom prst="rect">
            <a:avLst/>
          </a:prstGeom>
          <a:noFill/>
          <a:ln w="9525">
            <a:noFill/>
            <a:miter lim="800000"/>
            <a:headEnd/>
            <a:tailEnd/>
          </a:ln>
        </p:spPr>
      </p:pic>
      <p:sp>
        <p:nvSpPr>
          <p:cNvPr id="3073" name="Rectangle 1"/>
          <p:cNvSpPr>
            <a:spLocks noChangeArrowheads="1"/>
          </p:cNvSpPr>
          <p:nvPr/>
        </p:nvSpPr>
        <p:spPr bwMode="auto">
          <a:xfrm>
            <a:off x="1600200" y="5943600"/>
            <a:ext cx="6385722"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Schematics AC or radio frequency (RF) sputtering</a:t>
            </a:r>
            <a:endParaRPr kumimoji="0" lang="en-US" sz="2400" b="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28600" y="304800"/>
            <a:ext cx="8610600" cy="32316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rgbClr val="FF0000"/>
                </a:solidFill>
                <a:effectLst/>
                <a:ea typeface="Calibri" pitchFamily="34" charset="0"/>
                <a:cs typeface="Times New Roman" pitchFamily="18" charset="0"/>
              </a:rPr>
              <a:t>Frequency of AC or RF power Supplies</a:t>
            </a:r>
            <a:endParaRPr lang="en-US" sz="2800" b="1" dirty="0" smtClean="0">
              <a:solidFill>
                <a:srgbClr val="FF0000"/>
              </a:solidFill>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sz="2800" b="1" dirty="0" smtClean="0">
                <a:solidFill>
                  <a:srgbClr val="0070C0"/>
                </a:solidFill>
                <a:ea typeface="Calibri" pitchFamily="34" charset="0"/>
                <a:cs typeface="Times New Roman" pitchFamily="18" charset="0"/>
              </a:rPr>
              <a:t>F</a:t>
            </a:r>
            <a:r>
              <a:rPr kumimoji="0" lang="en-US" sz="2800" b="1" i="0" u="none" strike="noStrike" cap="none" normalizeH="0" baseline="0" dirty="0" smtClean="0">
                <a:ln>
                  <a:noFill/>
                </a:ln>
                <a:solidFill>
                  <a:srgbClr val="0070C0"/>
                </a:solidFill>
                <a:effectLst/>
                <a:ea typeface="Calibri" pitchFamily="34" charset="0"/>
                <a:cs typeface="Times New Roman" pitchFamily="18" charset="0"/>
              </a:rPr>
              <a:t>requencies less than about 50 kHz</a:t>
            </a:r>
            <a:endParaRPr kumimoji="0" lang="en-US" sz="2800" b="1" i="0" u="none" strike="noStrike" cap="none" normalizeH="0" baseline="0" dirty="0" smtClean="0">
              <a:ln>
                <a:noFill/>
              </a:ln>
              <a:solidFill>
                <a:srgbClr val="0070C0"/>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electrons and ions in plasma are mobile</a:t>
            </a:r>
            <a:endParaRPr kumimoji="0" lang="en-US"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both follow the switching of the anode and cathode</a:t>
            </a:r>
            <a:endParaRPr kumimoji="0" lang="en-US"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basically DC sputtering of both surfaces</a:t>
            </a:r>
          </a:p>
          <a:p>
            <a:pPr marL="0" marR="0" lvl="0" indent="0" algn="just" defTabSz="914400" rtl="0" eaLnBrk="0" fontAlgn="base" latinLnBrk="0" hangingPunct="0">
              <a:lnSpc>
                <a:spcPct val="100000"/>
              </a:lnSpc>
              <a:spcBef>
                <a:spcPct val="0"/>
              </a:spcBef>
              <a:spcAft>
                <a:spcPct val="0"/>
              </a:spcAft>
              <a:buClrTx/>
              <a:buSzTx/>
              <a:buFontTx/>
              <a:buNone/>
              <a:tabLst/>
            </a:pPr>
            <a:r>
              <a:rPr lang="en-US" sz="2800" b="1" dirty="0" smtClean="0">
                <a:solidFill>
                  <a:srgbClr val="0070C0"/>
                </a:solidFill>
                <a:ea typeface="Calibri" pitchFamily="34" charset="0"/>
                <a:cs typeface="Times New Roman" pitchFamily="18" charset="0"/>
              </a:rPr>
              <a:t>F</a:t>
            </a:r>
            <a:r>
              <a:rPr kumimoji="0" lang="en-US" sz="2800" b="1" i="0" u="none" strike="noStrike" cap="none" normalizeH="0" baseline="0" dirty="0" smtClean="0">
                <a:ln>
                  <a:noFill/>
                </a:ln>
                <a:solidFill>
                  <a:srgbClr val="0070C0"/>
                </a:solidFill>
                <a:effectLst/>
                <a:ea typeface="Calibri" pitchFamily="34" charset="0"/>
                <a:cs typeface="Times New Roman" pitchFamily="18" charset="0"/>
              </a:rPr>
              <a:t>requencies above about 50 kHz</a:t>
            </a:r>
            <a:endParaRPr kumimoji="0" lang="en-US" sz="2800" b="1" i="0" u="none" strike="noStrike" cap="none" normalizeH="0" baseline="0" dirty="0" smtClean="0">
              <a:ln>
                <a:noFill/>
              </a:ln>
              <a:solidFill>
                <a:srgbClr val="0070C0"/>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ions (heavy) can no longer follow the switching</a:t>
            </a:r>
            <a:endParaRPr kumimoji="0" lang="en-US"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electrons can neutralize positive charge build up</a:t>
            </a:r>
            <a:endParaRPr kumimoji="0" lang="en-US" sz="2400" b="0" i="0" u="none" strike="noStrike" cap="none" normalizeH="0" baseline="0" dirty="0" smtClean="0">
              <a:ln>
                <a:noFill/>
              </a:ln>
              <a:solidFill>
                <a:schemeClr val="tx1"/>
              </a:solidFill>
              <a:effectLst/>
              <a:cs typeface="Arial" pitchFamily="34" charset="0"/>
            </a:endParaRPr>
          </a:p>
        </p:txBody>
      </p:sp>
      <p:sp>
        <p:nvSpPr>
          <p:cNvPr id="3" name="Rectangle 2"/>
          <p:cNvSpPr/>
          <p:nvPr/>
        </p:nvSpPr>
        <p:spPr>
          <a:xfrm>
            <a:off x="228600" y="3886200"/>
            <a:ext cx="8686800" cy="2677656"/>
          </a:xfrm>
          <a:prstGeom prst="rect">
            <a:avLst/>
          </a:prstGeom>
        </p:spPr>
        <p:txBody>
          <a:bodyPr wrap="square">
            <a:spAutoFit/>
          </a:bodyPr>
          <a:lstStyle/>
          <a:p>
            <a:pPr lvl="0" algn="just" fontAlgn="base">
              <a:spcBef>
                <a:spcPct val="0"/>
              </a:spcBef>
              <a:spcAft>
                <a:spcPct val="0"/>
              </a:spcAft>
            </a:pPr>
            <a:r>
              <a:rPr lang="en-US" sz="2400" dirty="0" smtClean="0">
                <a:ea typeface="Calibri" pitchFamily="34" charset="0"/>
                <a:cs typeface="Times New Roman" pitchFamily="18" charset="0"/>
              </a:rPr>
              <a:t>In AC sputtering, working at frequencies below about 50 kHz, the potential on the target is periodically reversed When potential on target is negative, the ions have enough mobility to reach cathode target before change of potential to do DC diode-like sputtering, while electrons reach the substrate which at that time is at positive potential and results in increase in </a:t>
            </a:r>
            <a:r>
              <a:rPr lang="en-US" sz="2400" dirty="0" err="1" smtClean="0">
                <a:ea typeface="Calibri" pitchFamily="34" charset="0"/>
                <a:cs typeface="Times New Roman" pitchFamily="18" charset="0"/>
              </a:rPr>
              <a:t>temprature</a:t>
            </a:r>
            <a:r>
              <a:rPr lang="en-US" sz="2400" dirty="0" smtClean="0">
                <a:ea typeface="Calibri" pitchFamily="34" charset="0"/>
                <a:cs typeface="Times New Roman" pitchFamily="18" charset="0"/>
              </a:rPr>
              <a:t> by depositing their energy there. </a:t>
            </a:r>
            <a:endParaRPr lang="en-US" sz="2400" dirty="0" smtClean="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04800" y="381000"/>
            <a:ext cx="86106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One the other hand after change of polarity on target and substrate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i.e</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when target becomes positive, electrons will move towards target and will neutralize target on which positive charge was accumulated during negative potential at target while ions will travel towards substrate and will do sputtering of film deposited on substrate. </a:t>
            </a:r>
          </a:p>
          <a:p>
            <a:pPr lvl="0" algn="just" eaLnBrk="0" fontAlgn="base" hangingPunct="0">
              <a:spcBef>
                <a:spcPct val="0"/>
              </a:spcBef>
              <a:spcAft>
                <a:spcPct val="0"/>
              </a:spcAft>
            </a:pPr>
            <a:endParaRPr lang="fr-FR" sz="2400" dirty="0" smtClean="0">
              <a:latin typeface="Arial" pitchFamily="34" charset="0"/>
              <a:ea typeface="Calibri" pitchFamily="34" charset="0"/>
              <a:cs typeface="Times New Roman" pitchFamily="18" charset="0"/>
            </a:endParaRPr>
          </a:p>
          <a:p>
            <a:pPr lvl="0" algn="just" eaLnBrk="0" fontAlgn="base" hangingPunct="0">
              <a:spcBef>
                <a:spcPct val="0"/>
              </a:spcBef>
              <a:spcAft>
                <a:spcPct val="0"/>
              </a:spcAft>
            </a:pPr>
            <a:r>
              <a:rPr lang="en-US" sz="2400" dirty="0" smtClean="0">
                <a:ea typeface="Calibri" pitchFamily="34" charset="0"/>
                <a:cs typeface="Times New Roman" pitchFamily="18" charset="0"/>
              </a:rPr>
              <a:t>To avoid sputtering of substrate chamber walls are used as counter electrode along with substrate, then most of sputtering will be done at chamber wall instead of substrate and we can protect substrate from sputtering. </a:t>
            </a:r>
            <a:endParaRPr lang="en-US" sz="2400" dirty="0" smtClean="0">
              <a:cs typeface="Arial" pitchFamily="34" charset="0"/>
            </a:endParaRPr>
          </a:p>
          <a:p>
            <a:pPr lvl="0" algn="just" eaLnBrk="0" fontAlgn="base" hangingPunct="0">
              <a:spcBef>
                <a:spcPct val="0"/>
              </a:spcBef>
              <a:spcAft>
                <a:spcPct val="0"/>
              </a:spcAft>
            </a:pPr>
            <a:endParaRPr lang="en-US" sz="2400" dirty="0" smtClean="0">
              <a:ea typeface="Calibri" pitchFamily="34" charset="0"/>
              <a:cs typeface="Times New Roman" pitchFamily="18" charset="0"/>
            </a:endParaRPr>
          </a:p>
          <a:p>
            <a:pPr lvl="0" algn="just" eaLnBrk="0" fontAlgn="base" hangingPunct="0">
              <a:spcBef>
                <a:spcPct val="0"/>
              </a:spcBef>
              <a:spcAft>
                <a:spcPct val="0"/>
              </a:spcAft>
            </a:pPr>
            <a:r>
              <a:rPr lang="en-US" sz="2400" dirty="0" smtClean="0">
                <a:ea typeface="Calibri" pitchFamily="34" charset="0"/>
                <a:cs typeface="Times New Roman" pitchFamily="18" charset="0"/>
              </a:rPr>
              <a:t>At frequencies above 50 kHz, the ions do not have enough mobility to reach the target before change of polarity to allow establishing a dc-diode-like sputtering of target and results in stop of sputtering.</a:t>
            </a:r>
            <a:endParaRPr lang="en-US" sz="2400" dirty="0" smtClean="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12845"/>
            <a:ext cx="8458200" cy="2308324"/>
          </a:xfrm>
          <a:prstGeom prst="rect">
            <a:avLst/>
          </a:prstGeom>
        </p:spPr>
        <p:txBody>
          <a:bodyPr wrap="square">
            <a:spAutoFit/>
          </a:bodyPr>
          <a:lstStyle/>
          <a:p>
            <a:pPr lvl="0" algn="just" eaLnBrk="0" fontAlgn="base" hangingPunct="0">
              <a:spcBef>
                <a:spcPct val="0"/>
              </a:spcBef>
              <a:spcAft>
                <a:spcPct val="0"/>
              </a:spcAft>
            </a:pPr>
            <a:r>
              <a:rPr lang="en-US" sz="2400" dirty="0" smtClean="0">
                <a:ea typeface="Calibri" pitchFamily="34" charset="0"/>
                <a:cs typeface="Times New Roman" pitchFamily="18" charset="0"/>
              </a:rPr>
              <a:t>A major disadvantage of RF sputtering of dielectric targets is that most insulating materials have poor thermal conductivity and high coefficients of thermal expansion, and are usually brittle materials. Since most of the bombarding energy produces heat, this means that large thermal gradients can be generated that result in fracturing the target if high power levels are used.</a:t>
            </a:r>
            <a:endParaRPr lang="en-US" sz="2400" dirty="0" smtClean="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62200" y="304800"/>
            <a:ext cx="4123245" cy="584775"/>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fr-FR" sz="3200" dirty="0" err="1" smtClean="0"/>
              <a:t>Pulsed</a:t>
            </a:r>
            <a:r>
              <a:rPr lang="fr-FR" sz="3200" dirty="0" smtClean="0"/>
              <a:t> Laser </a:t>
            </a:r>
            <a:r>
              <a:rPr lang="fr-FR" sz="3200" dirty="0" err="1" smtClean="0"/>
              <a:t>deposition</a:t>
            </a:r>
            <a:endParaRPr lang="en-US" sz="3200" dirty="0"/>
          </a:p>
        </p:txBody>
      </p:sp>
      <p:sp>
        <p:nvSpPr>
          <p:cNvPr id="3" name="TextBox 2"/>
          <p:cNvSpPr txBox="1"/>
          <p:nvPr/>
        </p:nvSpPr>
        <p:spPr>
          <a:xfrm>
            <a:off x="152400" y="1143000"/>
            <a:ext cx="8686800" cy="5262979"/>
          </a:xfrm>
          <a:prstGeom prst="rect">
            <a:avLst/>
          </a:prstGeom>
          <a:noFill/>
        </p:spPr>
        <p:txBody>
          <a:bodyPr wrap="square" rtlCol="0">
            <a:spAutoFit/>
          </a:bodyPr>
          <a:lstStyle/>
          <a:p>
            <a:pPr algn="just"/>
            <a:r>
              <a:rPr lang="en-US" sz="2400" dirty="0" smtClean="0"/>
              <a:t>PLD is very simple technique and produces films with the same composition as the target. </a:t>
            </a:r>
          </a:p>
          <a:p>
            <a:pPr algn="just"/>
            <a:endParaRPr lang="en-US" sz="2400" dirty="0" smtClean="0"/>
          </a:p>
          <a:p>
            <a:pPr algn="just"/>
            <a:r>
              <a:rPr lang="en-US" sz="2400" dirty="0" smtClean="0"/>
              <a:t>The </a:t>
            </a:r>
            <a:r>
              <a:rPr lang="en-US" sz="2400" b="1" dirty="0" smtClean="0">
                <a:solidFill>
                  <a:srgbClr val="FF0000"/>
                </a:solidFill>
              </a:rPr>
              <a:t>advantages</a:t>
            </a:r>
            <a:r>
              <a:rPr lang="en-US" sz="2400" dirty="0" smtClean="0"/>
              <a:t> of pulsed laser deposition are its flexibility, fast response, congruent evaporation and energetic </a:t>
            </a:r>
            <a:r>
              <a:rPr lang="en-US" sz="2400" dirty="0" err="1" smtClean="0"/>
              <a:t>evaporants</a:t>
            </a:r>
            <a:r>
              <a:rPr lang="en-US" sz="2400" dirty="0" smtClean="0"/>
              <a:t>. While </a:t>
            </a:r>
          </a:p>
          <a:p>
            <a:pPr algn="just"/>
            <a:endParaRPr lang="en-US" sz="2400" dirty="0" smtClean="0"/>
          </a:p>
          <a:p>
            <a:pPr algn="just"/>
            <a:r>
              <a:rPr lang="en-US" sz="2400" dirty="0" smtClean="0"/>
              <a:t>The basic setup is simple relative to many other deposition techniques</a:t>
            </a:r>
          </a:p>
          <a:p>
            <a:pPr algn="just"/>
            <a:endParaRPr lang="en-US" sz="2400" dirty="0" smtClean="0"/>
          </a:p>
          <a:p>
            <a:pPr algn="just"/>
            <a:r>
              <a:rPr lang="en-US" sz="2400" dirty="0" smtClean="0"/>
              <a:t>The </a:t>
            </a:r>
            <a:r>
              <a:rPr lang="en-US" sz="2400" b="1" dirty="0" smtClean="0">
                <a:solidFill>
                  <a:srgbClr val="FF0000"/>
                </a:solidFill>
              </a:rPr>
              <a:t>main drawback</a:t>
            </a:r>
            <a:r>
              <a:rPr lang="en-US" sz="2400" dirty="0" smtClean="0"/>
              <a:t> of PLD is the formation of droplets in thin film growth, specially when using high laser power.</a:t>
            </a:r>
          </a:p>
          <a:p>
            <a:pPr algn="just"/>
            <a:endParaRPr lang="en-US" sz="2400" dirty="0" smtClean="0"/>
          </a:p>
          <a:p>
            <a:pPr algn="just"/>
            <a:r>
              <a:rPr lang="en-US" sz="2400" dirty="0" smtClean="0"/>
              <a:t>The physical phenomena of laser-target interaction and film growth are quite complex. </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7400" y="304800"/>
            <a:ext cx="4760021" cy="584775"/>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fr-FR" sz="3200" dirty="0" err="1" smtClean="0"/>
              <a:t>Working</a:t>
            </a:r>
            <a:r>
              <a:rPr lang="fr-FR" sz="3200" dirty="0" smtClean="0"/>
              <a:t> </a:t>
            </a:r>
            <a:r>
              <a:rPr lang="fr-FR" sz="3200" dirty="0" err="1" smtClean="0"/>
              <a:t>mechanism</a:t>
            </a:r>
            <a:r>
              <a:rPr lang="fr-FR" sz="3200" dirty="0" smtClean="0"/>
              <a:t> of PLD</a:t>
            </a:r>
            <a:endParaRPr lang="en-US" sz="3200" dirty="0"/>
          </a:p>
        </p:txBody>
      </p:sp>
      <p:sp>
        <p:nvSpPr>
          <p:cNvPr id="3" name="TextBox 2"/>
          <p:cNvSpPr txBox="1"/>
          <p:nvPr/>
        </p:nvSpPr>
        <p:spPr>
          <a:xfrm>
            <a:off x="304800" y="1066800"/>
            <a:ext cx="8610600" cy="5632311"/>
          </a:xfrm>
          <a:prstGeom prst="rect">
            <a:avLst/>
          </a:prstGeom>
          <a:noFill/>
        </p:spPr>
        <p:txBody>
          <a:bodyPr wrap="square" rtlCol="0">
            <a:spAutoFit/>
          </a:bodyPr>
          <a:lstStyle/>
          <a:p>
            <a:pPr algn="just"/>
            <a:r>
              <a:rPr lang="en-US" sz="2400" dirty="0" smtClean="0"/>
              <a:t>When the laser pulse is absorbed by the target, energy is first converted to thermal energy, resulting in evaporation and plasma formation of target </a:t>
            </a:r>
            <a:r>
              <a:rPr lang="en-US" sz="2400" dirty="0" err="1" smtClean="0"/>
              <a:t>material.The</a:t>
            </a:r>
            <a:r>
              <a:rPr lang="en-US" sz="2400" dirty="0" smtClean="0"/>
              <a:t> ejected species expand into the surrounding vacuum in the form of a so called plume containing many energetic species including atoms, molecules, electrons, ions, clusters, before depositing on the typically hot substrate.</a:t>
            </a:r>
          </a:p>
          <a:p>
            <a:pPr algn="just"/>
            <a:endParaRPr lang="fr-FR" sz="2400" dirty="0" smtClean="0"/>
          </a:p>
          <a:p>
            <a:r>
              <a:rPr lang="en-US" sz="2400" dirty="0" smtClean="0"/>
              <a:t>The process of PLD can schematically be divided into four stages:</a:t>
            </a:r>
          </a:p>
          <a:p>
            <a:r>
              <a:rPr lang="en-US" sz="2400" dirty="0" smtClean="0"/>
              <a:t> </a:t>
            </a:r>
          </a:p>
          <a:p>
            <a:pPr marL="514350" lvl="0" indent="-514350">
              <a:buFont typeface="Wingdings" pitchFamily="2" charset="2"/>
              <a:buChar char="Ø"/>
            </a:pPr>
            <a:r>
              <a:rPr lang="en-US" sz="2400" dirty="0" smtClean="0"/>
              <a:t> Laser evaporation of the target material and creation of a plasma</a:t>
            </a:r>
          </a:p>
          <a:p>
            <a:pPr marL="514350" lvl="0" indent="-514350">
              <a:buFont typeface="Wingdings" pitchFamily="2" charset="2"/>
              <a:buChar char="Ø"/>
            </a:pPr>
            <a:r>
              <a:rPr lang="en-US" sz="2400" dirty="0" smtClean="0"/>
              <a:t> Dynamic of the plasma under vacuum (expansion, cooling)</a:t>
            </a:r>
          </a:p>
          <a:p>
            <a:pPr marL="514350" lvl="0" indent="-514350">
              <a:buFont typeface="Wingdings" pitchFamily="2" charset="2"/>
              <a:buChar char="Ø"/>
            </a:pPr>
            <a:r>
              <a:rPr lang="en-US" sz="2400" dirty="0" smtClean="0"/>
              <a:t> Deposition of the ablated material on the substrate</a:t>
            </a:r>
          </a:p>
          <a:p>
            <a:pPr marL="514350" lvl="0" indent="-514350">
              <a:buFont typeface="Wingdings" pitchFamily="2" charset="2"/>
              <a:buChar char="Ø"/>
            </a:pPr>
            <a:r>
              <a:rPr lang="en-US" sz="2400" dirty="0" smtClean="0"/>
              <a:t>Nucleation and growth of the film on the substrate surface</a:t>
            </a:r>
          </a:p>
          <a:p>
            <a:pPr algn="just"/>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DR ZAHID\AppData\Local\Microsoft\Windows\Temporary Internet Files\Content.Word\20200417_091134_edited.jpg"/>
          <p:cNvPicPr>
            <a:picLocks noChangeAspect="1"/>
          </p:cNvPicPr>
          <p:nvPr/>
        </p:nvPicPr>
        <p:blipFill>
          <a:blip r:embed="rId2"/>
          <a:srcRect/>
          <a:stretch>
            <a:fillRect/>
          </a:stretch>
        </p:blipFill>
        <p:spPr bwMode="auto">
          <a:xfrm>
            <a:off x="990600" y="381000"/>
            <a:ext cx="7189905" cy="5394960"/>
          </a:xfrm>
          <a:prstGeom prst="rect">
            <a:avLst/>
          </a:prstGeom>
          <a:noFill/>
          <a:ln w="9525">
            <a:noFill/>
            <a:miter lim="800000"/>
            <a:headEnd/>
            <a:tailEnd/>
          </a:ln>
        </p:spPr>
      </p:pic>
      <p:sp>
        <p:nvSpPr>
          <p:cNvPr id="1025" name="Rectangle 1"/>
          <p:cNvSpPr>
            <a:spLocks noChangeArrowheads="1"/>
          </p:cNvSpPr>
          <p:nvPr/>
        </p:nvSpPr>
        <p:spPr bwMode="auto">
          <a:xfrm>
            <a:off x="1143000" y="5943600"/>
            <a:ext cx="70104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dirty="0" smtClean="0">
                <a:ea typeface="Calibri" pitchFamily="34" charset="0"/>
                <a:cs typeface="Times New Roman" pitchFamily="18" charset="0"/>
              </a:rPr>
              <a:t>Schematic view of pulsed laser deposition (PLD) setup</a:t>
            </a:r>
            <a:endParaRPr kumimoji="0" lang="en-US" sz="24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81000"/>
            <a:ext cx="6686061" cy="584775"/>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fr-FR" sz="3200" dirty="0" err="1" smtClean="0"/>
              <a:t>Factors</a:t>
            </a:r>
            <a:r>
              <a:rPr lang="fr-FR" sz="3200" dirty="0" smtClean="0"/>
              <a:t> </a:t>
            </a:r>
            <a:r>
              <a:rPr lang="fr-FR" sz="3200" dirty="0" err="1" smtClean="0"/>
              <a:t>effecting</a:t>
            </a:r>
            <a:r>
              <a:rPr lang="fr-FR" sz="3200" dirty="0" smtClean="0"/>
              <a:t> </a:t>
            </a:r>
            <a:r>
              <a:rPr lang="fr-FR" sz="3200" dirty="0" err="1" smtClean="0"/>
              <a:t>deposition</a:t>
            </a:r>
            <a:r>
              <a:rPr lang="fr-FR" sz="3200" dirty="0" smtClean="0"/>
              <a:t> rate in PLD</a:t>
            </a:r>
            <a:endParaRPr lang="en-US" sz="3200" dirty="0"/>
          </a:p>
        </p:txBody>
      </p:sp>
      <p:sp>
        <p:nvSpPr>
          <p:cNvPr id="3" name="TextBox 2"/>
          <p:cNvSpPr txBox="1"/>
          <p:nvPr/>
        </p:nvSpPr>
        <p:spPr>
          <a:xfrm>
            <a:off x="304800" y="1225689"/>
            <a:ext cx="8382000" cy="4893647"/>
          </a:xfrm>
          <a:prstGeom prst="rect">
            <a:avLst/>
          </a:prstGeom>
          <a:noFill/>
        </p:spPr>
        <p:txBody>
          <a:bodyPr wrap="square" rtlCol="0">
            <a:spAutoFit/>
          </a:bodyPr>
          <a:lstStyle/>
          <a:p>
            <a:r>
              <a:rPr lang="fr-FR" sz="2400" dirty="0" smtClean="0"/>
              <a:t>    Laser power or Fluence (power or </a:t>
            </a:r>
            <a:r>
              <a:rPr lang="fr-FR" sz="2400" dirty="0" err="1" smtClean="0"/>
              <a:t>energy</a:t>
            </a:r>
            <a:r>
              <a:rPr lang="fr-FR" sz="2400" dirty="0" smtClean="0"/>
              <a:t>  per unit surface area)</a:t>
            </a:r>
          </a:p>
          <a:p>
            <a:endParaRPr lang="fr-FR" sz="2400" dirty="0" smtClean="0"/>
          </a:p>
          <a:p>
            <a:pPr marL="457200" indent="-457200">
              <a:buFont typeface="Wingdings" pitchFamily="2" charset="2"/>
              <a:buChar char="Ø"/>
            </a:pPr>
            <a:r>
              <a:rPr lang="fr-FR" sz="2400" dirty="0" smtClean="0"/>
              <a:t>Laser power or fluence</a:t>
            </a:r>
          </a:p>
          <a:p>
            <a:pPr marL="457200" indent="-457200"/>
            <a:r>
              <a:rPr lang="fr-FR" sz="2400" dirty="0" smtClean="0"/>
              <a:t>    </a:t>
            </a:r>
          </a:p>
          <a:p>
            <a:pPr marL="457200" indent="-457200"/>
            <a:r>
              <a:rPr lang="fr-FR" sz="2400" dirty="0" smtClean="0"/>
              <a:t>       By </a:t>
            </a:r>
            <a:r>
              <a:rPr lang="fr-FR" sz="2400" dirty="0" err="1" smtClean="0"/>
              <a:t>increasing</a:t>
            </a:r>
            <a:r>
              <a:rPr lang="fr-FR" sz="2400" dirty="0" smtClean="0"/>
              <a:t> the </a:t>
            </a:r>
            <a:r>
              <a:rPr lang="fr-FR" sz="2400" dirty="0" err="1" smtClean="0"/>
              <a:t>we</a:t>
            </a:r>
            <a:r>
              <a:rPr lang="fr-FR" sz="2400" dirty="0" smtClean="0"/>
              <a:t> </a:t>
            </a:r>
            <a:r>
              <a:rPr lang="fr-FR" sz="2400" dirty="0" err="1" smtClean="0"/>
              <a:t>can</a:t>
            </a:r>
            <a:r>
              <a:rPr lang="fr-FR" sz="2400" dirty="0" smtClean="0"/>
              <a:t> </a:t>
            </a:r>
            <a:r>
              <a:rPr lang="fr-FR" sz="2400" dirty="0" err="1" smtClean="0"/>
              <a:t>increase</a:t>
            </a:r>
            <a:r>
              <a:rPr lang="fr-FR" sz="2400" dirty="0" smtClean="0"/>
              <a:t> </a:t>
            </a:r>
            <a:r>
              <a:rPr lang="fr-FR" sz="2400" dirty="0" err="1" smtClean="0"/>
              <a:t>evaporation</a:t>
            </a:r>
            <a:r>
              <a:rPr lang="fr-FR" sz="2400" dirty="0" smtClean="0"/>
              <a:t> and </a:t>
            </a:r>
            <a:r>
              <a:rPr lang="fr-FR" sz="2400" dirty="0" err="1" smtClean="0"/>
              <a:t>hence</a:t>
            </a:r>
            <a:r>
              <a:rPr lang="fr-FR" sz="2400" dirty="0" smtClean="0"/>
              <a:t> </a:t>
            </a:r>
            <a:r>
              <a:rPr lang="fr-FR" sz="2400" dirty="0" err="1" smtClean="0"/>
              <a:t>deposition</a:t>
            </a:r>
            <a:r>
              <a:rPr lang="fr-FR" sz="2400" dirty="0" smtClean="0"/>
              <a:t> rate.</a:t>
            </a:r>
            <a:endParaRPr lang="en-US" sz="2400" dirty="0" smtClean="0"/>
          </a:p>
          <a:p>
            <a:endParaRPr lang="en-US" sz="2400" dirty="0" smtClean="0"/>
          </a:p>
          <a:p>
            <a:pPr marL="457200" indent="-457200">
              <a:buFont typeface="Wingdings" pitchFamily="2" charset="2"/>
              <a:buChar char="Ø"/>
            </a:pPr>
            <a:r>
              <a:rPr lang="en-US" sz="2400" dirty="0" smtClean="0"/>
              <a:t>By playing with the focus of </a:t>
            </a:r>
            <a:r>
              <a:rPr lang="en-US" sz="2400" dirty="0" err="1" smtClean="0"/>
              <a:t>lense</a:t>
            </a:r>
            <a:r>
              <a:rPr lang="en-US" sz="2400" dirty="0" smtClean="0"/>
              <a:t> placed between laser and target material.</a:t>
            </a:r>
          </a:p>
          <a:p>
            <a:endParaRPr lang="en-US" sz="2400" dirty="0" smtClean="0"/>
          </a:p>
          <a:p>
            <a:r>
              <a:rPr lang="en-US" sz="2400" dirty="0" smtClean="0"/>
              <a:t>       Moving towards focus increases the </a:t>
            </a:r>
            <a:r>
              <a:rPr lang="en-US" sz="2400" dirty="0" err="1" smtClean="0"/>
              <a:t>fluence</a:t>
            </a:r>
            <a:r>
              <a:rPr lang="en-US" sz="2400" dirty="0" smtClean="0"/>
              <a:t> and thus the rate    </a:t>
            </a:r>
          </a:p>
          <a:p>
            <a:r>
              <a:rPr lang="en-US" sz="2400" dirty="0" smtClean="0"/>
              <a:t>       of evaporation per unit area, however the total area of    </a:t>
            </a:r>
          </a:p>
          <a:p>
            <a:r>
              <a:rPr lang="en-US" sz="2400" dirty="0" smtClean="0"/>
              <a:t>       evaporation is reduced. </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143000"/>
            <a:ext cx="8610600" cy="5632311"/>
          </a:xfrm>
          <a:prstGeom prst="rect">
            <a:avLst/>
          </a:prstGeom>
          <a:noFill/>
        </p:spPr>
        <p:txBody>
          <a:bodyPr wrap="square" rtlCol="0">
            <a:spAutoFit/>
          </a:bodyPr>
          <a:lstStyle/>
          <a:p>
            <a:pPr algn="just"/>
            <a:r>
              <a:rPr lang="fr-FR" sz="2400" dirty="0" err="1" smtClean="0"/>
              <a:t>Thickness</a:t>
            </a:r>
            <a:r>
              <a:rPr lang="fr-FR" sz="2400" dirty="0" smtClean="0"/>
              <a:t> of </a:t>
            </a:r>
            <a:r>
              <a:rPr lang="fr-FR" sz="2400" dirty="0" err="1" smtClean="0"/>
              <a:t>deposited</a:t>
            </a:r>
            <a:r>
              <a:rPr lang="fr-FR" sz="2400" dirty="0" smtClean="0"/>
              <a:t> </a:t>
            </a:r>
            <a:r>
              <a:rPr lang="fr-FR" sz="2400" dirty="0" err="1" smtClean="0"/>
              <a:t>thin</a:t>
            </a:r>
            <a:r>
              <a:rPr lang="fr-FR" sz="2400" dirty="0" smtClean="0"/>
              <a:t> film </a:t>
            </a:r>
            <a:r>
              <a:rPr lang="fr-FR" sz="2400" dirty="0" err="1" smtClean="0"/>
              <a:t>can</a:t>
            </a:r>
            <a:r>
              <a:rPr lang="fr-FR" sz="2400" dirty="0" smtClean="0"/>
              <a:t> </a:t>
            </a:r>
            <a:r>
              <a:rPr lang="fr-FR" sz="2400" dirty="0" err="1" smtClean="0"/>
              <a:t>be</a:t>
            </a:r>
            <a:r>
              <a:rPr lang="fr-FR" sz="2400" dirty="0" smtClean="0"/>
              <a:t> </a:t>
            </a:r>
            <a:r>
              <a:rPr lang="fr-FR" sz="2400" dirty="0" err="1" smtClean="0"/>
              <a:t>measured</a:t>
            </a:r>
            <a:r>
              <a:rPr lang="fr-FR" sz="2400" dirty="0" smtClean="0"/>
              <a:t> </a:t>
            </a:r>
            <a:r>
              <a:rPr lang="fr-FR" sz="2400" dirty="0" err="1" smtClean="0"/>
              <a:t>directly</a:t>
            </a:r>
            <a:r>
              <a:rPr lang="fr-FR" sz="2400" dirty="0" smtClean="0"/>
              <a:t> by </a:t>
            </a:r>
            <a:r>
              <a:rPr lang="fr-FR" sz="2400" dirty="0" err="1" smtClean="0"/>
              <a:t>different</a:t>
            </a:r>
            <a:r>
              <a:rPr lang="fr-FR" sz="2400" dirty="0" smtClean="0"/>
              <a:t> </a:t>
            </a:r>
            <a:r>
              <a:rPr lang="fr-FR" sz="2400" dirty="0" err="1" smtClean="0"/>
              <a:t>microscopy</a:t>
            </a:r>
            <a:r>
              <a:rPr lang="fr-FR" sz="2400" dirty="0" smtClean="0"/>
              <a:t> techniques </a:t>
            </a:r>
            <a:r>
              <a:rPr lang="fr-FR" sz="2400" dirty="0" err="1" smtClean="0"/>
              <a:t>e.g</a:t>
            </a:r>
            <a:r>
              <a:rPr lang="fr-FR" sz="2400" dirty="0" smtClean="0"/>
              <a:t>  </a:t>
            </a:r>
            <a:r>
              <a:rPr lang="fr-FR" sz="2400" dirty="0" err="1" smtClean="0"/>
              <a:t>Atomic</a:t>
            </a:r>
            <a:r>
              <a:rPr lang="fr-FR" sz="2400" dirty="0" smtClean="0"/>
              <a:t> force microscope (AFM) etc., and </a:t>
            </a:r>
            <a:r>
              <a:rPr lang="fr-FR" sz="2400" dirty="0" err="1" smtClean="0"/>
              <a:t>indirectly</a:t>
            </a:r>
            <a:r>
              <a:rPr lang="fr-FR" sz="2400" dirty="0" smtClean="0"/>
              <a:t> </a:t>
            </a:r>
            <a:r>
              <a:rPr lang="fr-FR" sz="2400" dirty="0" err="1" smtClean="0"/>
              <a:t>using</a:t>
            </a:r>
            <a:r>
              <a:rPr lang="fr-FR" sz="2400" dirty="0" smtClean="0"/>
              <a:t> quartz microbalance etc., </a:t>
            </a:r>
            <a:r>
              <a:rPr lang="fr-FR" sz="2400" dirty="0" err="1" smtClean="0"/>
              <a:t>explained</a:t>
            </a:r>
            <a:r>
              <a:rPr lang="fr-FR" sz="2400" dirty="0" smtClean="0"/>
              <a:t> as </a:t>
            </a:r>
            <a:r>
              <a:rPr lang="fr-FR" sz="2400" dirty="0" err="1" smtClean="0"/>
              <a:t>below</a:t>
            </a:r>
            <a:r>
              <a:rPr lang="fr-FR" sz="2400" dirty="0" smtClean="0"/>
              <a:t>.</a:t>
            </a:r>
          </a:p>
          <a:p>
            <a:pPr algn="just"/>
            <a:r>
              <a:rPr lang="en-US" sz="2400" dirty="0" smtClean="0"/>
              <a:t>A quartz balance in evaporation chamber is used for this purpose. It is a quartz plate whose shear resonance frequency varies depending on rigidity and inertia. The inertia is proportional to quantity of material deposited. Thus, the frequency evolution of the resonance inform  us about the quantity of material deposited. Before each deposition, the quartz is placed in front of the target on which laser beam is sent to check the speed of deposition. To deposit required thickness deposition rate is multiplied by time </a:t>
            </a:r>
            <a:r>
              <a:rPr lang="en-US" sz="2400" dirty="0" err="1" smtClean="0"/>
              <a:t>e.g</a:t>
            </a:r>
            <a:r>
              <a:rPr lang="en-US" sz="2400" dirty="0" smtClean="0"/>
              <a:t> if deposition rate is 1 nm/min, then to deposit 10 nm film we do deposition for 10 minutes, then switched off the laser to stop deposition </a:t>
            </a:r>
            <a:endParaRPr lang="en-US" sz="2400" dirty="0"/>
          </a:p>
        </p:txBody>
      </p:sp>
      <p:sp>
        <p:nvSpPr>
          <p:cNvPr id="5" name="TextBox 4"/>
          <p:cNvSpPr txBox="1"/>
          <p:nvPr/>
        </p:nvSpPr>
        <p:spPr>
          <a:xfrm>
            <a:off x="609600" y="304800"/>
            <a:ext cx="7941213" cy="584775"/>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fr-FR" sz="3200" dirty="0" err="1" smtClean="0"/>
              <a:t>Determination</a:t>
            </a:r>
            <a:r>
              <a:rPr lang="fr-FR" sz="3200" dirty="0" smtClean="0"/>
              <a:t> of </a:t>
            </a:r>
            <a:r>
              <a:rPr lang="fr-FR" sz="3200" dirty="0" err="1" smtClean="0"/>
              <a:t>deposited</a:t>
            </a:r>
            <a:r>
              <a:rPr lang="fr-FR" sz="3200" dirty="0" smtClean="0"/>
              <a:t> </a:t>
            </a:r>
            <a:r>
              <a:rPr lang="fr-FR" sz="3200" dirty="0" err="1" smtClean="0"/>
              <a:t>thin</a:t>
            </a:r>
            <a:r>
              <a:rPr lang="fr-FR" sz="3200" dirty="0" smtClean="0"/>
              <a:t> film </a:t>
            </a:r>
            <a:r>
              <a:rPr lang="fr-FR" sz="3200" dirty="0" err="1" smtClean="0"/>
              <a:t>thickness</a:t>
            </a:r>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28600" y="838200"/>
            <a:ext cx="8686800" cy="63094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i="0" strike="noStrike" cap="none" normalizeH="0" baseline="0" dirty="0" smtClean="0">
                <a:ln>
                  <a:noFill/>
                </a:ln>
                <a:solidFill>
                  <a:schemeClr val="tx1"/>
                </a:solidFill>
                <a:effectLst/>
                <a:ea typeface="Calibri" pitchFamily="34" charset="0"/>
                <a:cs typeface="Times New Roman" pitchFamily="18" charset="0"/>
              </a:rPr>
              <a:t>There are</a:t>
            </a:r>
            <a:r>
              <a:rPr kumimoji="0" lang="fr-FR" sz="2400" i="0" strike="noStrike" cap="none" normalizeH="0" dirty="0" smtClean="0">
                <a:ln>
                  <a:noFill/>
                </a:ln>
                <a:solidFill>
                  <a:schemeClr val="tx1"/>
                </a:solidFill>
                <a:effectLst/>
                <a:ea typeface="Calibri" pitchFamily="34" charset="0"/>
                <a:cs typeface="Times New Roman" pitchFamily="18" charset="0"/>
              </a:rPr>
              <a:t> four</a:t>
            </a:r>
            <a:r>
              <a:rPr kumimoji="0" lang="fr-FR" sz="2400" i="0" strike="noStrike" cap="none" normalizeH="0" baseline="0" dirty="0" smtClean="0">
                <a:ln>
                  <a:noFill/>
                </a:ln>
                <a:solidFill>
                  <a:schemeClr val="tx1"/>
                </a:solidFill>
                <a:effectLst/>
                <a:ea typeface="Calibri" pitchFamily="34" charset="0"/>
                <a:cs typeface="Times New Roman" pitchFamily="18" charset="0"/>
              </a:rPr>
              <a:t> types of </a:t>
            </a:r>
            <a:r>
              <a:rPr kumimoji="0" lang="fr-FR" sz="2400" i="0" strike="noStrike" cap="none" normalizeH="0" baseline="0" dirty="0" err="1" smtClean="0">
                <a:ln>
                  <a:noFill/>
                </a:ln>
                <a:solidFill>
                  <a:schemeClr val="tx1"/>
                </a:solidFill>
                <a:effectLst/>
                <a:ea typeface="Calibri" pitchFamily="34" charset="0"/>
                <a:cs typeface="Times New Roman" pitchFamily="18" charset="0"/>
              </a:rPr>
              <a:t>sputtering</a:t>
            </a:r>
            <a:r>
              <a:rPr kumimoji="0" lang="fr-FR" sz="2400" i="0" strike="noStrike" cap="none" normalizeH="0" baseline="0" dirty="0" smtClean="0">
                <a:ln>
                  <a:noFill/>
                </a:ln>
                <a:solidFill>
                  <a:schemeClr val="tx1"/>
                </a:solidFill>
                <a:effectLst/>
                <a:ea typeface="Calibri" pitchFamily="34" charset="0"/>
                <a:cs typeface="Times New Roman" pitchFamily="18" charset="0"/>
              </a:rPr>
              <a:t>  </a:t>
            </a:r>
            <a:r>
              <a:rPr kumimoji="0" lang="fr-FR" sz="2400" i="0" strike="noStrike" cap="none" normalizeH="0" baseline="0" dirty="0" err="1" smtClean="0">
                <a:ln>
                  <a:noFill/>
                </a:ln>
                <a:solidFill>
                  <a:schemeClr val="tx1"/>
                </a:solidFill>
                <a:effectLst/>
                <a:ea typeface="Calibri" pitchFamily="34" charset="0"/>
                <a:cs typeface="Times New Roman" pitchFamily="18" charset="0"/>
              </a:rPr>
              <a:t>process</a:t>
            </a:r>
            <a:endParaRPr kumimoji="0" lang="fr-FR" sz="2400" i="0"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fr-FR" sz="2400" dirty="0" smtClean="0">
              <a:ea typeface="Calibri" pitchFamily="34"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fr-FR" sz="2400" i="0" strike="noStrike" cap="none" normalizeH="0" baseline="0" dirty="0" smtClean="0">
                <a:ln>
                  <a:noFill/>
                </a:ln>
                <a:solidFill>
                  <a:schemeClr val="tx1"/>
                </a:solidFill>
                <a:effectLst/>
                <a:ea typeface="Calibri" pitchFamily="34" charset="0"/>
                <a:cs typeface="Times New Roman" pitchFamily="18" charset="0"/>
              </a:rPr>
              <a:t>DC Diode </a:t>
            </a:r>
            <a:r>
              <a:rPr kumimoji="0" lang="fr-FR" sz="2400" i="0" strike="noStrike" cap="none" normalizeH="0" baseline="0" dirty="0" err="1" smtClean="0">
                <a:ln>
                  <a:noFill/>
                </a:ln>
                <a:solidFill>
                  <a:schemeClr val="tx1"/>
                </a:solidFill>
                <a:effectLst/>
                <a:ea typeface="Calibri" pitchFamily="34" charset="0"/>
                <a:cs typeface="Times New Roman" pitchFamily="18" charset="0"/>
              </a:rPr>
              <a:t>Sputtering</a:t>
            </a:r>
            <a:endParaRPr kumimoji="0" lang="fr-FR" sz="2400" i="0" strike="noStrike" cap="none" normalizeH="0" baseline="0" dirty="0" smtClean="0">
              <a:ln>
                <a:noFill/>
              </a:ln>
              <a:solidFill>
                <a:schemeClr val="tx1"/>
              </a:solidFill>
              <a:effectLst/>
              <a:ea typeface="Calibri" pitchFamily="34" charset="0"/>
              <a:cs typeface="Times New Roman" pitchFamily="18" charset="0"/>
            </a:endParaRPr>
          </a:p>
          <a:p>
            <a:pPr marL="342900" lvl="0" indent="-342900" algn="just" eaLnBrk="0" fontAlgn="base" hangingPunct="0">
              <a:spcBef>
                <a:spcPct val="0"/>
              </a:spcBef>
              <a:spcAft>
                <a:spcPct val="0"/>
              </a:spcAft>
              <a:buFont typeface="Wingdings" pitchFamily="2" charset="2"/>
              <a:buChar char="Ø"/>
            </a:pPr>
            <a:r>
              <a:rPr lang="fr-FR" sz="2400" dirty="0" smtClean="0">
                <a:ea typeface="Calibri" pitchFamily="34" charset="0"/>
                <a:cs typeface="Times New Roman" pitchFamily="18" charset="0"/>
              </a:rPr>
              <a:t>DC Diode </a:t>
            </a:r>
            <a:r>
              <a:rPr lang="fr-FR" sz="2400" dirty="0" err="1" smtClean="0">
                <a:ea typeface="Calibri" pitchFamily="34" charset="0"/>
                <a:cs typeface="Times New Roman" pitchFamily="18" charset="0"/>
              </a:rPr>
              <a:t>Magnetron</a:t>
            </a:r>
            <a:r>
              <a:rPr lang="fr-FR" sz="2400" dirty="0" smtClean="0">
                <a:ea typeface="Calibri" pitchFamily="34" charset="0"/>
                <a:cs typeface="Times New Roman" pitchFamily="18" charset="0"/>
              </a:rPr>
              <a:t> </a:t>
            </a:r>
            <a:r>
              <a:rPr lang="fr-FR" sz="2400" dirty="0" err="1" smtClean="0">
                <a:ea typeface="Calibri" pitchFamily="34" charset="0"/>
                <a:cs typeface="Times New Roman" pitchFamily="18" charset="0"/>
              </a:rPr>
              <a:t>Sputtering</a:t>
            </a:r>
            <a:endParaRPr lang="fr-FR" sz="2400" dirty="0" smtClean="0">
              <a:ea typeface="Calibri" pitchFamily="34" charset="0"/>
              <a:cs typeface="Times New Roman" pitchFamily="18" charset="0"/>
            </a:endParaRPr>
          </a:p>
          <a:p>
            <a:pPr marL="342900" lvl="0" indent="-342900" algn="just" eaLnBrk="0" fontAlgn="base" hangingPunct="0">
              <a:spcBef>
                <a:spcPct val="0"/>
              </a:spcBef>
              <a:spcAft>
                <a:spcPct val="0"/>
              </a:spcAft>
              <a:buFont typeface="Wingdings" pitchFamily="2" charset="2"/>
              <a:buChar char="Ø"/>
            </a:pPr>
            <a:r>
              <a:rPr lang="fr-FR" sz="2400" dirty="0" smtClean="0">
                <a:ea typeface="Calibri" pitchFamily="34" charset="0"/>
                <a:cs typeface="Times New Roman" pitchFamily="18" charset="0"/>
              </a:rPr>
              <a:t>AC or RF </a:t>
            </a:r>
            <a:r>
              <a:rPr lang="fr-FR" sz="2400" dirty="0" err="1" smtClean="0">
                <a:ea typeface="Calibri" pitchFamily="34" charset="0"/>
                <a:cs typeface="Times New Roman" pitchFamily="18" charset="0"/>
              </a:rPr>
              <a:t>Sputtering</a:t>
            </a:r>
            <a:endParaRPr lang="fr-FR" sz="2400" dirty="0" smtClean="0">
              <a:ea typeface="Calibri" pitchFamily="34" charset="0"/>
              <a:cs typeface="Times New Roman" pitchFamily="18" charset="0"/>
            </a:endParaRPr>
          </a:p>
          <a:p>
            <a:pPr marL="342900" indent="-342900" algn="just" eaLnBrk="0" fontAlgn="base" hangingPunct="0">
              <a:spcBef>
                <a:spcPct val="0"/>
              </a:spcBef>
              <a:spcAft>
                <a:spcPct val="0"/>
              </a:spcAft>
              <a:buFont typeface="Wingdings" pitchFamily="2" charset="2"/>
              <a:buChar char="Ø"/>
            </a:pPr>
            <a:r>
              <a:rPr lang="fr-FR" sz="2400" dirty="0" smtClean="0">
                <a:ea typeface="Calibri" pitchFamily="34" charset="0"/>
                <a:cs typeface="Times New Roman" pitchFamily="18" charset="0"/>
              </a:rPr>
              <a:t>AC or RF </a:t>
            </a:r>
            <a:r>
              <a:rPr lang="fr-FR" sz="2400" dirty="0" err="1" smtClean="0">
                <a:ea typeface="Calibri" pitchFamily="34" charset="0"/>
                <a:cs typeface="Times New Roman" pitchFamily="18" charset="0"/>
              </a:rPr>
              <a:t>Magnetron</a:t>
            </a:r>
            <a:r>
              <a:rPr lang="fr-FR" sz="2400" dirty="0" smtClean="0">
                <a:ea typeface="Calibri" pitchFamily="34" charset="0"/>
                <a:cs typeface="Times New Roman" pitchFamily="18" charset="0"/>
              </a:rPr>
              <a:t> </a:t>
            </a:r>
            <a:r>
              <a:rPr lang="fr-FR" sz="2400" dirty="0" err="1" smtClean="0">
                <a:ea typeface="Calibri" pitchFamily="34" charset="0"/>
                <a:cs typeface="Times New Roman" pitchFamily="18" charset="0"/>
              </a:rPr>
              <a:t>Sputtering</a:t>
            </a:r>
            <a:endParaRPr lang="fr-FR" sz="2400" dirty="0" smtClean="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sz="3200" i="0" strike="noStrike" cap="none" normalizeH="0" baseline="0" dirty="0" smtClean="0">
              <a:ln>
                <a:noFill/>
              </a:ln>
              <a:solidFill>
                <a:schemeClr val="tx1"/>
              </a:solidFill>
              <a:effectLst/>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3200" b="1" i="0" strike="noStrike" cap="none" normalizeH="0" baseline="0" dirty="0" smtClean="0">
                <a:ln>
                  <a:noFill/>
                </a:ln>
                <a:solidFill>
                  <a:schemeClr val="tx1"/>
                </a:solidFill>
                <a:effectLst/>
                <a:ea typeface="Calibri" pitchFamily="34" charset="0"/>
                <a:cs typeface="Times New Roman" pitchFamily="18" charset="0"/>
              </a:rPr>
              <a:t>                          DC Diode </a:t>
            </a:r>
            <a:r>
              <a:rPr kumimoji="0" lang="fr-FR" sz="3200" b="1" i="0" strike="noStrike" cap="none" normalizeH="0" baseline="0" dirty="0" err="1" smtClean="0">
                <a:ln>
                  <a:noFill/>
                </a:ln>
                <a:solidFill>
                  <a:schemeClr val="tx1"/>
                </a:solidFill>
                <a:effectLst/>
                <a:ea typeface="Calibri" pitchFamily="34" charset="0"/>
                <a:cs typeface="Times New Roman" pitchFamily="18" charset="0"/>
              </a:rPr>
              <a:t>sputtering</a:t>
            </a:r>
            <a:endParaRPr kumimoji="0" lang="en-US" sz="3200" b="1" i="0"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fr-FR" sz="2800" dirty="0" err="1" smtClean="0">
                <a:ea typeface="Calibri" pitchFamily="34" charset="0"/>
                <a:cs typeface="Times New Roman" pitchFamily="18" charset="0"/>
              </a:rPr>
              <a:t>Working</a:t>
            </a:r>
            <a:r>
              <a:rPr lang="fr-FR" sz="2800" dirty="0" smtClean="0">
                <a:ea typeface="Calibri" pitchFamily="34" charset="0"/>
                <a:cs typeface="Times New Roman" pitchFamily="18" charset="0"/>
              </a:rPr>
              <a:t> </a:t>
            </a:r>
            <a:r>
              <a:rPr lang="fr-FR" sz="2800" dirty="0" err="1" smtClean="0">
                <a:ea typeface="Calibri" pitchFamily="34" charset="0"/>
                <a:cs typeface="Times New Roman" pitchFamily="18" charset="0"/>
              </a:rPr>
              <a:t>Mechanism</a:t>
            </a:r>
            <a:endParaRPr lang="en-US" sz="2800" dirty="0" smtClean="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If a high DC</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potential difference (~Kilo</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Volts) is applied between the </a:t>
            </a:r>
            <a:r>
              <a:rPr kumimoji="0" lang="en-US" sz="2400" b="0" i="0" u="none" strike="noStrike" cap="none" normalizeH="0" baseline="0" dirty="0" smtClean="0">
                <a:ln>
                  <a:noFill/>
                </a:ln>
                <a:solidFill>
                  <a:srgbClr val="FF0000"/>
                </a:solidFill>
                <a:effectLst/>
                <a:ea typeface="Calibri" pitchFamily="34" charset="0"/>
                <a:cs typeface="Times New Roman" pitchFamily="18" charset="0"/>
              </a:rPr>
              <a:t>target (Serving as cathode)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and </a:t>
            </a:r>
            <a:r>
              <a:rPr kumimoji="0" lang="en-US" sz="2400" b="0" i="0" u="none" strike="noStrike" cap="none" normalizeH="0" baseline="0" dirty="0" smtClean="0">
                <a:ln>
                  <a:noFill/>
                </a:ln>
                <a:solidFill>
                  <a:srgbClr val="FF0000"/>
                </a:solidFill>
                <a:effectLst/>
                <a:ea typeface="Calibri" pitchFamily="34" charset="0"/>
                <a:cs typeface="Times New Roman" pitchFamily="18" charset="0"/>
              </a:rPr>
              <a:t>the substrate (serving as anode)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in a low pressure Argon environment, electrons released from the target collide with Argon atoms and </a:t>
            </a: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ionise</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them, giving them a positive charge. These are then accelerated towards</a:t>
            </a:r>
            <a:r>
              <a:rPr kumimoji="0" lang="en-US" sz="2400" b="0" i="0" u="none" strike="noStrike" cap="none" normalizeH="0" dirty="0" smtClean="0">
                <a:ln>
                  <a:noFill/>
                </a:ln>
                <a:solidFill>
                  <a:schemeClr val="tx1"/>
                </a:solidFill>
                <a:effectLs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the target and strike it at high energy, releasing target material</a:t>
            </a:r>
            <a:r>
              <a:rPr kumimoji="0" lang="en-US" sz="2400" b="0" i="0" u="none" strike="noStrike" cap="none" normalizeH="0" dirty="0" smtClean="0">
                <a:ln>
                  <a:noFill/>
                </a:ln>
                <a:solidFill>
                  <a:schemeClr val="tx1"/>
                </a:solidFill>
                <a:effectLst/>
                <a:ea typeface="Calibri" pitchFamily="34" charset="0"/>
                <a:cs typeface="Times New Roman" pitchFamily="18" charset="0"/>
              </a:rPr>
              <a:t> called “Sputtering”.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smtClean="0">
              <a:ea typeface="Calibri" pitchFamily="34" charset="0"/>
              <a:cs typeface="Times New Roman" pitchFamily="18" charset="0"/>
            </a:endParaRPr>
          </a:p>
        </p:txBody>
      </p:sp>
      <p:sp>
        <p:nvSpPr>
          <p:cNvPr id="4" name="Rectangle 3"/>
          <p:cNvSpPr/>
          <p:nvPr/>
        </p:nvSpPr>
        <p:spPr>
          <a:xfrm>
            <a:off x="2438400" y="228600"/>
            <a:ext cx="4860626" cy="523220"/>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lvl="0" algn="just" fontAlgn="base">
              <a:spcBef>
                <a:spcPct val="0"/>
              </a:spcBef>
              <a:spcAft>
                <a:spcPct val="0"/>
              </a:spcAft>
            </a:pPr>
            <a:r>
              <a:rPr lang="fr-FR" sz="2800" dirty="0" err="1" smtClean="0">
                <a:latin typeface="Times New Roman" pitchFamily="18" charset="0"/>
                <a:ea typeface="Calibri" pitchFamily="34" charset="0"/>
                <a:cs typeface="Times New Roman" pitchFamily="18" charset="0"/>
              </a:rPr>
              <a:t>Sputtering</a:t>
            </a:r>
            <a:r>
              <a:rPr lang="fr-FR" sz="2800" dirty="0" smtClean="0">
                <a:latin typeface="Times New Roman" pitchFamily="18" charset="0"/>
                <a:ea typeface="Calibri" pitchFamily="34" charset="0"/>
                <a:cs typeface="Times New Roman" pitchFamily="18" charset="0"/>
              </a:rPr>
              <a:t> or </a:t>
            </a:r>
            <a:r>
              <a:rPr lang="fr-FR" sz="2800" dirty="0" err="1" smtClean="0">
                <a:latin typeface="Times New Roman" pitchFamily="18" charset="0"/>
                <a:ea typeface="Calibri" pitchFamily="34" charset="0"/>
                <a:cs typeface="Times New Roman" pitchFamily="18" charset="0"/>
              </a:rPr>
              <a:t>Sputter</a:t>
            </a:r>
            <a:r>
              <a:rPr lang="fr-FR" sz="2800" dirty="0" smtClean="0">
                <a:latin typeface="Times New Roman" pitchFamily="18" charset="0"/>
                <a:ea typeface="Calibri" pitchFamily="34" charset="0"/>
                <a:cs typeface="Times New Roman" pitchFamily="18" charset="0"/>
              </a:rPr>
              <a:t> </a:t>
            </a:r>
            <a:r>
              <a:rPr lang="fr-FR" sz="2800" dirty="0" err="1" smtClean="0">
                <a:latin typeface="Times New Roman" pitchFamily="18" charset="0"/>
                <a:ea typeface="Calibri" pitchFamily="34" charset="0"/>
                <a:cs typeface="Times New Roman" pitchFamily="18" charset="0"/>
              </a:rPr>
              <a:t>Deposition</a:t>
            </a:r>
            <a:endParaRPr lang="en-US" sz="2800" dirty="0" smtClean="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17693"/>
            <a:ext cx="8610600" cy="6740307"/>
          </a:xfrm>
          <a:prstGeom prst="rect">
            <a:avLst/>
          </a:prstGeom>
        </p:spPr>
        <p:txBody>
          <a:bodyPr wrap="square">
            <a:spAutoFit/>
          </a:bodyPr>
          <a:lstStyle/>
          <a:p>
            <a:pPr lvl="0" algn="just" eaLnBrk="0" fontAlgn="base" hangingPunct="0">
              <a:spcBef>
                <a:spcPct val="0"/>
              </a:spcBef>
              <a:spcAft>
                <a:spcPct val="0"/>
              </a:spcAft>
            </a:pPr>
            <a:r>
              <a:rPr lang="en-US" sz="2400" dirty="0" smtClean="0">
                <a:ea typeface="Calibri" pitchFamily="34" charset="0"/>
                <a:cs typeface="Times New Roman" pitchFamily="18" charset="0"/>
              </a:rPr>
              <a:t>The sputtered material in the form of plasma travel towards substrate and </a:t>
            </a:r>
            <a:r>
              <a:rPr lang="en-US" sz="2400" dirty="0" err="1" smtClean="0">
                <a:ea typeface="Calibri" pitchFamily="34" charset="0"/>
                <a:cs typeface="Times New Roman" pitchFamily="18" charset="0"/>
              </a:rPr>
              <a:t>deposite</a:t>
            </a:r>
            <a:r>
              <a:rPr lang="en-US" sz="2400" dirty="0" smtClean="0">
                <a:ea typeface="Calibri" pitchFamily="34" charset="0"/>
                <a:cs typeface="Times New Roman" pitchFamily="18" charset="0"/>
              </a:rPr>
              <a:t> a thin layer of target material on substrate. This Process is called “Sputter Deposition”.</a:t>
            </a:r>
          </a:p>
          <a:p>
            <a:pPr lvl="0" algn="just" eaLnBrk="0" fontAlgn="base" hangingPunct="0">
              <a:spcBef>
                <a:spcPct val="0"/>
              </a:spcBef>
              <a:spcAft>
                <a:spcPct val="0"/>
              </a:spcAft>
            </a:pPr>
            <a:endParaRPr lang="en-US" sz="2400" dirty="0" smtClean="0">
              <a:ea typeface="Calibri" pitchFamily="34" charset="0"/>
              <a:cs typeface="Times New Roman" pitchFamily="18" charset="0"/>
            </a:endParaRPr>
          </a:p>
          <a:p>
            <a:pPr lvl="0" algn="just" eaLnBrk="0" fontAlgn="base" hangingPunct="0">
              <a:spcBef>
                <a:spcPct val="0"/>
              </a:spcBef>
              <a:spcAft>
                <a:spcPct val="0"/>
              </a:spcAft>
            </a:pPr>
            <a:r>
              <a:rPr lang="en-US" sz="2400" dirty="0" smtClean="0">
                <a:ea typeface="Calibri" pitchFamily="34" charset="0"/>
                <a:cs typeface="Times New Roman" pitchFamily="18" charset="0"/>
              </a:rPr>
              <a:t>As two electrodes (cathode &amp; Anode) and DC potential are used in this process , so called DC diode sputtering.  </a:t>
            </a:r>
          </a:p>
          <a:p>
            <a:pPr lvl="0" algn="just" eaLnBrk="0" fontAlgn="base" hangingPunct="0">
              <a:spcBef>
                <a:spcPct val="0"/>
              </a:spcBef>
              <a:spcAft>
                <a:spcPct val="0"/>
              </a:spcAft>
            </a:pPr>
            <a:r>
              <a:rPr lang="en-US" sz="2400" dirty="0" smtClean="0">
                <a:ea typeface="Calibri" pitchFamily="34" charset="0"/>
                <a:cs typeface="Times New Roman" pitchFamily="18" charset="0"/>
              </a:rPr>
              <a:t> </a:t>
            </a:r>
            <a:endParaRPr lang="en-US" sz="2400" dirty="0" smtClean="0">
              <a:cs typeface="Arial" pitchFamily="34" charset="0"/>
            </a:endParaRPr>
          </a:p>
          <a:p>
            <a:pPr algn="just" eaLnBrk="0" fontAlgn="base" hangingPunct="0">
              <a:spcBef>
                <a:spcPct val="0"/>
              </a:spcBef>
              <a:spcAft>
                <a:spcPct val="0"/>
              </a:spcAft>
            </a:pPr>
            <a:r>
              <a:rPr lang="en-US" sz="2400" dirty="0" smtClean="0">
                <a:ea typeface="Calibri" pitchFamily="34" charset="0"/>
                <a:cs typeface="Times New Roman" pitchFamily="18" charset="0"/>
              </a:rPr>
              <a:t>However, diode sputtering requires a relatively high process pressure because the electrons follow a short, direct route to the anode (the substrate) so the probability of any given electron striking a given Argon atom (the </a:t>
            </a:r>
            <a:r>
              <a:rPr lang="en-US" sz="2400" dirty="0" err="1" smtClean="0">
                <a:ea typeface="Calibri" pitchFamily="34" charset="0"/>
                <a:cs typeface="Times New Roman" pitchFamily="18" charset="0"/>
              </a:rPr>
              <a:t>collisional</a:t>
            </a:r>
            <a:r>
              <a:rPr lang="en-US" sz="2400" dirty="0" smtClean="0">
                <a:ea typeface="Calibri" pitchFamily="34" charset="0"/>
                <a:cs typeface="Times New Roman" pitchFamily="18" charset="0"/>
              </a:rPr>
              <a:t> cross section) is relatively low, and many gas atoms are needed to increase this. </a:t>
            </a:r>
          </a:p>
          <a:p>
            <a:pPr algn="just" eaLnBrk="0" fontAlgn="base" hangingPunct="0">
              <a:spcBef>
                <a:spcPct val="0"/>
              </a:spcBef>
              <a:spcAft>
                <a:spcPct val="0"/>
              </a:spcAft>
            </a:pPr>
            <a:endParaRPr lang="en-US" sz="2400" dirty="0" smtClean="0">
              <a:ea typeface="Calibri" pitchFamily="34" charset="0"/>
              <a:cs typeface="Times New Roman" pitchFamily="18" charset="0"/>
            </a:endParaRPr>
          </a:p>
          <a:p>
            <a:pPr algn="just" eaLnBrk="0" fontAlgn="base" hangingPunct="0">
              <a:spcBef>
                <a:spcPct val="0"/>
              </a:spcBef>
              <a:spcAft>
                <a:spcPct val="0"/>
              </a:spcAft>
            </a:pPr>
            <a:r>
              <a:rPr lang="en-US" sz="2400" dirty="0" smtClean="0">
                <a:ea typeface="Calibri" pitchFamily="34" charset="0"/>
                <a:cs typeface="Times New Roman" pitchFamily="18" charset="0"/>
              </a:rPr>
              <a:t>This in turn means that sputtered material goes through many collisions with </a:t>
            </a:r>
            <a:r>
              <a:rPr lang="en-US" sz="2400" dirty="0" err="1" smtClean="0">
                <a:ea typeface="Calibri" pitchFamily="34" charset="0"/>
                <a:cs typeface="Times New Roman" pitchFamily="18" charset="0"/>
              </a:rPr>
              <a:t>Ar</a:t>
            </a:r>
            <a:r>
              <a:rPr lang="en-US" sz="2400" dirty="0" smtClean="0">
                <a:ea typeface="Calibri" pitchFamily="34" charset="0"/>
                <a:cs typeface="Times New Roman" pitchFamily="18" charset="0"/>
              </a:rPr>
              <a:t> gas atoms, greatly reducing the amount actually reaching the substrate resulting low deposition rates and much of the target material coats the system rather than the substrate but coverage of uneven or non uniform surfaces can be highly uniform</a:t>
            </a:r>
            <a:r>
              <a:rPr lang="en-US" dirty="0" smtClean="0">
                <a:ea typeface="Calibri" pitchFamily="34" charset="0"/>
                <a:cs typeface="Times New Roman" pitchFamily="18" charset="0"/>
              </a:rPr>
              <a:t>.</a:t>
            </a:r>
            <a:endParaRPr lang="en-US" dirty="0" smtClean="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3"/>
          <p:cNvPicPr>
            <a:picLocks noChangeAspect="1"/>
          </p:cNvPicPr>
          <p:nvPr/>
        </p:nvPicPr>
        <p:blipFill>
          <a:blip r:embed="rId2" cstate="print"/>
          <a:srcRect/>
          <a:stretch>
            <a:fillRect/>
          </a:stretch>
        </p:blipFill>
        <p:spPr bwMode="auto">
          <a:xfrm>
            <a:off x="609600" y="685800"/>
            <a:ext cx="7666127" cy="4297680"/>
          </a:xfrm>
          <a:prstGeom prst="rect">
            <a:avLst/>
          </a:prstGeom>
          <a:noFill/>
          <a:ln w="9525">
            <a:noFill/>
            <a:miter lim="800000"/>
            <a:headEnd/>
            <a:tailEnd/>
          </a:ln>
        </p:spPr>
      </p:pic>
      <p:sp>
        <p:nvSpPr>
          <p:cNvPr id="4" name="TextBox 3"/>
          <p:cNvSpPr txBox="1"/>
          <p:nvPr/>
        </p:nvSpPr>
        <p:spPr>
          <a:xfrm>
            <a:off x="2209800" y="5715000"/>
            <a:ext cx="4761816" cy="461665"/>
          </a:xfrm>
          <a:prstGeom prst="rect">
            <a:avLst/>
          </a:prstGeom>
          <a:noFill/>
        </p:spPr>
        <p:txBody>
          <a:bodyPr wrap="none" rtlCol="0">
            <a:spAutoFit/>
          </a:bodyPr>
          <a:lstStyle/>
          <a:p>
            <a:r>
              <a:rPr lang="fr-FR" sz="2400" dirty="0" err="1" smtClean="0"/>
              <a:t>Schematics</a:t>
            </a:r>
            <a:r>
              <a:rPr lang="fr-FR" sz="2400" dirty="0" smtClean="0"/>
              <a:t> </a:t>
            </a:r>
            <a:r>
              <a:rPr lang="fr-FR" sz="2400" dirty="0" err="1" smtClean="0"/>
              <a:t>Sputter</a:t>
            </a:r>
            <a:r>
              <a:rPr lang="fr-FR" sz="2400" dirty="0" smtClean="0"/>
              <a:t> </a:t>
            </a:r>
            <a:r>
              <a:rPr lang="fr-FR" sz="2400" dirty="0" err="1" smtClean="0"/>
              <a:t>deposition</a:t>
            </a:r>
            <a:r>
              <a:rPr lang="fr-FR" sz="2400" dirty="0" smtClean="0"/>
              <a:t> Setup</a:t>
            </a: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1525</Words>
  <Application>Microsoft Office PowerPoint</Application>
  <PresentationFormat>On-screen Show (4:3)</PresentationFormat>
  <Paragraphs>123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ZAHID</dc:creator>
  <cp:lastModifiedBy>DR ZAHID</cp:lastModifiedBy>
  <cp:revision>1</cp:revision>
  <dcterms:created xsi:type="dcterms:W3CDTF">2020-05-02T15:56:57Z</dcterms:created>
  <dcterms:modified xsi:type="dcterms:W3CDTF">2020-05-02T16:02:33Z</dcterms:modified>
</cp:coreProperties>
</file>