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7" r:id="rId3"/>
    <p:sldId id="261" r:id="rId4"/>
    <p:sldId id="266" r:id="rId5"/>
    <p:sldId id="262" r:id="rId6"/>
    <p:sldId id="263" r:id="rId7"/>
    <p:sldId id="264" r:id="rId8"/>
    <p:sldId id="257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63E2-4ADC-4A43-ACDB-E2D1E074137A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EBD-1F51-4586-8907-65A6570F3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63E2-4ADC-4A43-ACDB-E2D1E074137A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EBD-1F51-4586-8907-65A6570F3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63E2-4ADC-4A43-ACDB-E2D1E074137A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EBD-1F51-4586-8907-65A6570F3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63E2-4ADC-4A43-ACDB-E2D1E074137A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EBD-1F51-4586-8907-65A6570F3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63E2-4ADC-4A43-ACDB-E2D1E074137A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EBD-1F51-4586-8907-65A6570F3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63E2-4ADC-4A43-ACDB-E2D1E074137A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EBD-1F51-4586-8907-65A6570F3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63E2-4ADC-4A43-ACDB-E2D1E074137A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EBD-1F51-4586-8907-65A6570F3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63E2-4ADC-4A43-ACDB-E2D1E074137A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EBD-1F51-4586-8907-65A6570F3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63E2-4ADC-4A43-ACDB-E2D1E074137A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EBD-1F51-4586-8907-65A6570F3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63E2-4ADC-4A43-ACDB-E2D1E074137A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EBD-1F51-4586-8907-65A6570F3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63E2-4ADC-4A43-ACDB-E2D1E074137A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EBD-1F51-4586-8907-65A6570F3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063E2-4ADC-4A43-ACDB-E2D1E074137A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EEBD-1F51-4586-8907-65A6570F3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u.edu.p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url?sa=i&amp;rct=j&amp;q=&amp;esrc=s&amp;source=images&amp;cd=&amp;cad=rja&amp;uact=8&amp;ved=2ahUKEwjt4sPY46nfAhUOWxoKHUmnAj4QjRx6BAgBEAU&amp;url=https://commons.wikimedia.org/wiki/File:Chaoboridae_and_Culicidae_wing_veins.svg&amp;psig=AOvVaw1FC9p-7vLUi4TheQNTrvUB&amp;ust=154523612831281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url?sa=i&amp;rct=j&amp;q=&amp;esrc=s&amp;source=images&amp;cd=&amp;cad=rja&amp;uact=8&amp;ved=2ahUKEwjj3NjIqqvfAhVMXhoKHRCGC4cQjRx6BAgBEAU&amp;url=http://drawwing.org/insect/insect-wing-venation&amp;psig=AOvVaw1FC9p-7vLUi4TheQNTrvUB&amp;ust=154523612831281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rct=j&amp;q=&amp;esrc=s&amp;source=images&amp;cd=&amp;cad=rja&amp;uact=8&amp;ved=2ahUKEwiMjNrrp6vfAhXOyIUKHYtsCNgQjRx6BAgBEAU&amp;url=https://en.wikipedia.org/wiki/Insect_wing&amp;psig=AOvVaw1FC9p-7vLUi4TheQNTrvUB&amp;ust=154523612831281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source=images&amp;cd=&amp;cad=rja&amp;uact=8&amp;ved=2ahUKEwih4b7IqavfAhVBSxoKHY6SA_kQjRx6BAgBEAU&amp;url=https://commons.wikimedia.org/wiki/File:Cicada_wing_structure.png&amp;psig=AOvVaw1FC9p-7vLUi4TheQNTrvUB&amp;ust=154523612831281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iJ89_zqavfAhUN1BoKHQZbBv0QjRx6BAgBEAU&amp;url=http://www.sfu.ca/biology/courses/bisc317/week8.html&amp;psig=AOvVaw1FC9p-7vLUi4TheQNTrvUB&amp;ust=154523612831281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wings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Dr. M. Asam Riaz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Entomology, College of Agriculture, University of Sargodha, Sargodha, Pakistan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7410" name="Picture 2" descr="UOS">
            <a:hlinkClick r:id="rId2" tooltip="SU - University of Sargodha - log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029200" cy="120701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6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Strippy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wings modified into strips or rod-like structures</a:t>
            </a:r>
          </a:p>
          <a:p>
            <a:pPr lvl="1"/>
            <a:r>
              <a:rPr lang="en-US" dirty="0" smtClean="0"/>
              <a:t>Fringed with long hair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thrips</a:t>
            </a:r>
            <a:endParaRPr lang="en-US" dirty="0" smtClean="0"/>
          </a:p>
          <a:p>
            <a:r>
              <a:rPr lang="en-US" dirty="0" smtClean="0"/>
              <a:t>Membranous: </a:t>
            </a:r>
          </a:p>
          <a:p>
            <a:pPr lvl="1"/>
            <a:r>
              <a:rPr lang="en-US" dirty="0" smtClean="0"/>
              <a:t>HW thin and broad like membrane</a:t>
            </a:r>
          </a:p>
          <a:p>
            <a:pPr lvl="1"/>
            <a:r>
              <a:rPr lang="en-US" dirty="0" smtClean="0"/>
              <a:t>e.g., grasshopper,  locusts, crickets, earwigs, beetles 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0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114" y="2094846"/>
            <a:ext cx="2099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402" y="4038600"/>
            <a:ext cx="214459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Types of larvae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1" cy="653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Body</a:t>
                      </a:r>
                      <a:r>
                        <a:rPr lang="en-US" baseline="0" dirty="0" smtClean="0"/>
                        <a:t> shape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Thoracic legs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Abdominal</a:t>
                      </a:r>
                      <a:r>
                        <a:rPr lang="en-US" baseline="0" dirty="0" smtClean="0"/>
                        <a:t> legs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01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Campodeiform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Flattened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Long legs)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Diving beetle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2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Carabiform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Flattened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(Short legs)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Fireflies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1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Eruciform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Cylindrical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(2 to 5 pairs)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Butterflies,moths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88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Scarabaeiform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Cylindrical</a:t>
                      </a:r>
                      <a:r>
                        <a:rPr lang="en-US" baseline="0" dirty="0" smtClean="0"/>
                        <a:t> and C-shaped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 </a:t>
                      </a:r>
                      <a:r>
                        <a:rPr lang="en-US" dirty="0" err="1" smtClean="0"/>
                        <a:t>dhora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scarab beetle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288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Elateriform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Cylindrical, thin, elongate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r>
                        <a:rPr lang="en-US" baseline="0" dirty="0" smtClean="0"/>
                        <a:t> ( short legs)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Click beetle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2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Platyform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Syrphid</a:t>
                      </a:r>
                      <a:r>
                        <a:rPr lang="en-US" dirty="0" smtClean="0"/>
                        <a:t> beetle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803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Vermiform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Cylindrical, elongate, narrowing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anteriorly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Flies, fleas, parasitic wasp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upload.wikimedia.org/wikipedia/commons/thumb/4/41/Venation_of_insect_wing.svg/600px-Venation_of_insect_wing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57401"/>
            <a:ext cx="908630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Wing venation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5105400" cy="1600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Longitudinal veins</a:t>
            </a:r>
          </a:p>
          <a:p>
            <a:r>
              <a:rPr lang="en-US" sz="2400" b="1" dirty="0" smtClean="0"/>
              <a:t>Costa (C) (</a:t>
            </a:r>
            <a:r>
              <a:rPr lang="en-US" sz="2400" b="1" dirty="0" err="1" smtClean="0"/>
              <a:t>Unbranched</a:t>
            </a:r>
            <a:r>
              <a:rPr lang="en-US" sz="2400" b="1" dirty="0" smtClean="0"/>
              <a:t>)</a:t>
            </a:r>
          </a:p>
          <a:p>
            <a:r>
              <a:rPr lang="en-US" sz="2400" b="1" dirty="0" err="1" smtClean="0"/>
              <a:t>Subcosta</a:t>
            </a:r>
            <a:r>
              <a:rPr lang="en-US" sz="2400" b="1" dirty="0" smtClean="0"/>
              <a:t> (Sc) (2 branched)</a:t>
            </a:r>
          </a:p>
          <a:p>
            <a:r>
              <a:rPr lang="en-US" sz="2400" b="1" dirty="0" smtClean="0"/>
              <a:t>Radius (R) (R1 and rs-4 branched)</a:t>
            </a:r>
          </a:p>
          <a:p>
            <a:r>
              <a:rPr lang="en-US" sz="2400" b="1" dirty="0" smtClean="0"/>
              <a:t>Media (M) (MA and MP, 6 branched)</a:t>
            </a:r>
          </a:p>
          <a:p>
            <a:r>
              <a:rPr lang="en-US" sz="2400" b="1" dirty="0" err="1" smtClean="0"/>
              <a:t>Cubitus</a:t>
            </a:r>
            <a:r>
              <a:rPr lang="en-US" sz="2400" b="1" dirty="0" smtClean="0"/>
              <a:t> (Cu) (2 branched</a:t>
            </a:r>
          </a:p>
          <a:p>
            <a:r>
              <a:rPr lang="en-US" sz="2400" b="1" dirty="0" err="1" smtClean="0"/>
              <a:t>Anals</a:t>
            </a:r>
            <a:r>
              <a:rPr lang="en-US" sz="2400" b="1" dirty="0" smtClean="0"/>
              <a:t> (A) </a:t>
            </a:r>
            <a:endParaRPr lang="en-US" sz="2400" b="1" dirty="0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85800"/>
            <a:ext cx="6553200" cy="3362326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3581400"/>
            <a:ext cx="51054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 veins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Humeral (h) (</a:t>
            </a:r>
            <a:r>
              <a:rPr lang="en-US" sz="2400" b="1" dirty="0" err="1" smtClean="0"/>
              <a:t>costa</a:t>
            </a:r>
            <a:r>
              <a:rPr lang="en-US" sz="2400" b="1" dirty="0" smtClean="0"/>
              <a:t> to </a:t>
            </a:r>
            <a:r>
              <a:rPr lang="en-US" sz="2400" b="1" dirty="0" err="1" smtClean="0"/>
              <a:t>subcosta</a:t>
            </a:r>
            <a:r>
              <a:rPr lang="en-US" sz="2400" b="1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(r) (R1 to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radial sector)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err="1" smtClean="0"/>
              <a:t>Sectorial</a:t>
            </a:r>
            <a:r>
              <a:rPr lang="en-US" sz="2400" b="1" dirty="0" smtClean="0"/>
              <a:t> (s) (R3 to R4)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Radiomedial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(r-m) (R to 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noProof="0" dirty="0" smtClean="0"/>
              <a:t>Medial (m) (M2 to M3)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Mediocubital</a:t>
            </a:r>
            <a:r>
              <a:rPr kumimoji="0" lang="en-US" sz="2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(m-cu) (M to Cu)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Image result for wings of insec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5715000" cy="252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Dragonfly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wings of insec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609601"/>
            <a:ext cx="8862975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Cicada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811303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3173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Modification of </a:t>
            </a:r>
            <a:r>
              <a:rPr lang="en-US" dirty="0" smtClean="0"/>
              <a:t>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315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Tegmina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Fore wing modified into long, narrow, hard and thick structure</a:t>
            </a:r>
          </a:p>
          <a:p>
            <a:pPr lvl="1"/>
            <a:r>
              <a:rPr lang="en-US" dirty="0" smtClean="0"/>
              <a:t>e.g., grasshopper, cockroaches, </a:t>
            </a:r>
            <a:r>
              <a:rPr lang="en-US" dirty="0" err="1" smtClean="0"/>
              <a:t>mantids</a:t>
            </a:r>
            <a:r>
              <a:rPr lang="en-US" dirty="0" smtClean="0"/>
              <a:t>, crickets</a:t>
            </a:r>
          </a:p>
          <a:p>
            <a:r>
              <a:rPr lang="en-US" dirty="0" smtClean="0"/>
              <a:t>Elytra: </a:t>
            </a:r>
          </a:p>
          <a:p>
            <a:pPr lvl="1"/>
            <a:r>
              <a:rPr lang="en-US" dirty="0" smtClean="0"/>
              <a:t>FW modified into very thick and hard structure</a:t>
            </a:r>
          </a:p>
          <a:p>
            <a:pPr lvl="1"/>
            <a:r>
              <a:rPr lang="en-US" dirty="0" smtClean="0"/>
              <a:t>e.g., beetle, weevil, earwigs</a:t>
            </a:r>
          </a:p>
          <a:p>
            <a:r>
              <a:rPr lang="en-US" dirty="0" smtClean="0"/>
              <a:t>Hemelytra: </a:t>
            </a:r>
          </a:p>
          <a:p>
            <a:pPr lvl="1"/>
            <a:r>
              <a:rPr lang="en-US" dirty="0" smtClean="0"/>
              <a:t>basal part of FW is thick and hard</a:t>
            </a:r>
          </a:p>
          <a:p>
            <a:pPr lvl="1"/>
            <a:r>
              <a:rPr lang="en-US" dirty="0" smtClean="0"/>
              <a:t>Apical part is thin and membranous</a:t>
            </a:r>
          </a:p>
          <a:p>
            <a:pPr lvl="1"/>
            <a:r>
              <a:rPr lang="en-US" dirty="0" smtClean="0"/>
              <a:t>e.g., true bugs (red cotton bug)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2192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91400" y="2667000"/>
            <a:ext cx="851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mantid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575" y="3048000"/>
            <a:ext cx="22574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086600" y="4876800"/>
            <a:ext cx="1695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Lady bird beetle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5181600"/>
            <a:ext cx="1857375" cy="139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924800" y="6488668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Bug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934200" cy="50292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Halteres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HW modified into tiny, knobbed structures</a:t>
            </a:r>
          </a:p>
          <a:p>
            <a:pPr lvl="1"/>
            <a:r>
              <a:rPr lang="en-US" dirty="0" smtClean="0"/>
              <a:t>e.g., flies, male coccids (mango mealy bug)</a:t>
            </a:r>
          </a:p>
          <a:p>
            <a:r>
              <a:rPr lang="en-US" dirty="0" err="1" smtClean="0"/>
              <a:t>Pseudohalteres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FW modified into halters</a:t>
            </a:r>
          </a:p>
          <a:p>
            <a:pPr lvl="1"/>
            <a:r>
              <a:rPr lang="en-US" dirty="0" smtClean="0"/>
              <a:t>e.g., male </a:t>
            </a:r>
            <a:r>
              <a:rPr lang="en-US" dirty="0" err="1" smtClean="0"/>
              <a:t>stylopids</a:t>
            </a:r>
            <a:endParaRPr lang="en-US" dirty="0" smtClean="0"/>
          </a:p>
          <a:p>
            <a:r>
              <a:rPr lang="en-US" dirty="0" err="1" smtClean="0"/>
              <a:t>Filohalteres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HW modified into long and thread-like structures </a:t>
            </a:r>
          </a:p>
          <a:p>
            <a:pPr lvl="1"/>
            <a:r>
              <a:rPr lang="en-US" dirty="0" smtClean="0"/>
              <a:t>e.g., lacewings (Croce sp.)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950" y="1598910"/>
            <a:ext cx="2305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8943" y="3048000"/>
            <a:ext cx="232505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8387" y="4530348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413</Words>
  <Application>Microsoft Office PowerPoint</Application>
  <PresentationFormat>On-screen Show (4:3)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Types of wings</vt:lpstr>
      <vt:lpstr>PowerPoint Presentation</vt:lpstr>
      <vt:lpstr>Wing venation</vt:lpstr>
      <vt:lpstr>PowerPoint Presentation</vt:lpstr>
      <vt:lpstr>Dragonfly </vt:lpstr>
      <vt:lpstr>Cicada </vt:lpstr>
      <vt:lpstr>PowerPoint Presentation</vt:lpstr>
      <vt:lpstr>Modification of wings</vt:lpstr>
      <vt:lpstr>PowerPoint Presentation</vt:lpstr>
      <vt:lpstr>PowerPoint Presentation</vt:lpstr>
      <vt:lpstr>Types of larvae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 401</dc:title>
  <dc:creator>Dr M Asam Riaz</dc:creator>
  <cp:lastModifiedBy>Asam Riaz</cp:lastModifiedBy>
  <cp:revision>18</cp:revision>
  <dcterms:created xsi:type="dcterms:W3CDTF">2013-12-13T07:41:14Z</dcterms:created>
  <dcterms:modified xsi:type="dcterms:W3CDTF">2020-12-02T13:06:58Z</dcterms:modified>
</cp:coreProperties>
</file>