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53" d="100"/>
          <a:sy n="53" d="100"/>
        </p:scale>
        <p:origin x="137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7B8DF-B6EE-4E6D-97BA-D48F681D86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TERATOLOGY OF FALLOT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5D8633-E19E-4951-ABE2-FB4441241B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63923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A952-93DF-45EE-9459-0338DFE66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5408-DD54-423C-AA09-4C7006A97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Signs of chronic hypoxemia</a:t>
            </a:r>
          </a:p>
          <a:p>
            <a:r>
              <a:rPr lang="en-US" sz="2800" dirty="0"/>
              <a:t>Harsh systolic </a:t>
            </a:r>
            <a:r>
              <a:rPr lang="en-US" sz="2800" dirty="0" err="1"/>
              <a:t>murmur,often</a:t>
            </a:r>
            <a:r>
              <a:rPr lang="en-US" sz="2800" dirty="0"/>
              <a:t> accompanied by thrill</a:t>
            </a:r>
          </a:p>
          <a:p>
            <a:r>
              <a:rPr lang="en-US" sz="2800" dirty="0"/>
              <a:t>In radiograph heart is boot shaped (because of poor development of pulmonary artery)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3611933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E581FF3-A8A1-4E1A-98CF-ED6EA2285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018" y="930995"/>
            <a:ext cx="4277938" cy="4839728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SQUATTING(a compensatory mechanism)is uniquely characteristic of right to left </a:t>
            </a:r>
            <a:r>
              <a:rPr lang="en-US" sz="2800" dirty="0" err="1"/>
              <a:t>shunt.It</a:t>
            </a:r>
            <a:r>
              <a:rPr lang="en-US" sz="2800" dirty="0"/>
              <a:t> increases the peripheral vascular resistance and diminishes right to left shunt and increases pulmonary blood flow</a:t>
            </a:r>
          </a:p>
        </p:txBody>
      </p:sp>
      <p:pic>
        <p:nvPicPr>
          <p:cNvPr id="5" name="Content Placeholder 4" descr="A person that is standing in the sand&#10;&#10;Description automatically generated">
            <a:extLst>
              <a:ext uri="{FF2B5EF4-FFF2-40B4-BE49-F238E27FC236}">
                <a16:creationId xmlns:a16="http://schemas.microsoft.com/office/drawing/2014/main" id="{A157339A-91B8-429C-AE74-868F2CA08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347" y="640080"/>
            <a:ext cx="5895969" cy="5252773"/>
          </a:xfrm>
          <a:prstGeom prst="rect">
            <a:avLst/>
          </a:prstGeom>
        </p:spPr>
      </p:pic>
      <p:sp>
        <p:nvSpPr>
          <p:cNvPr id="16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98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1EDD21E1-BAF0-4314-AB31-82ECB8AC9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3119B0-F41C-4E47-875A-E5940AA65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122652" cy="1259894"/>
          </a:xfrm>
        </p:spPr>
        <p:txBody>
          <a:bodyPr>
            <a:normAutofit/>
          </a:bodyPr>
          <a:lstStyle/>
          <a:p>
            <a:r>
              <a:rPr lang="en-US" dirty="0"/>
              <a:t>TET SPELLS</a:t>
            </a:r>
            <a:endParaRPr lang="en-PK" dirty="0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FDC8619C-F25D-468E-95FA-2A2151D7D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BB8E9BB1-AE07-48EC-805A-E8D6D0C3F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57" y="1425494"/>
            <a:ext cx="5268957" cy="4630981"/>
          </a:xfrm>
        </p:spPr>
        <p:txBody>
          <a:bodyPr>
            <a:normAutofit/>
          </a:bodyPr>
          <a:lstStyle/>
          <a:p>
            <a:r>
              <a:rPr lang="en-US" sz="2800" dirty="0"/>
              <a:t>Tet spells(hyper cyanotic spells) due to cerebral anoxia – it consist of </a:t>
            </a:r>
            <a:r>
              <a:rPr lang="en-US" sz="2800" dirty="0" err="1"/>
              <a:t>irritability,dyspnea</a:t>
            </a:r>
            <a:r>
              <a:rPr lang="en-US" sz="2800" dirty="0"/>
              <a:t> ,</a:t>
            </a:r>
            <a:r>
              <a:rPr lang="en-US" sz="2800" dirty="0" err="1"/>
              <a:t>cyanosis,flaccidity</a:t>
            </a:r>
            <a:r>
              <a:rPr lang="en-US" sz="2800" dirty="0"/>
              <a:t> with or without </a:t>
            </a:r>
            <a:r>
              <a:rPr lang="en-US" sz="2800" dirty="0" err="1"/>
              <a:t>unconsciousness.It</a:t>
            </a:r>
            <a:r>
              <a:rPr lang="en-US" sz="2800" dirty="0"/>
              <a:t> is found in morning after </a:t>
            </a:r>
            <a:r>
              <a:rPr lang="en-US" sz="2800" dirty="0" err="1"/>
              <a:t>awakening,during</a:t>
            </a:r>
            <a:r>
              <a:rPr lang="en-US" sz="2800" dirty="0"/>
              <a:t> or after feeding and painful procedures</a:t>
            </a:r>
          </a:p>
        </p:txBody>
      </p:sp>
      <p:pic>
        <p:nvPicPr>
          <p:cNvPr id="5" name="Content Placeholder 4" descr="A picture containing person, woman, holding, sitting&#10;&#10;Description automatically generated">
            <a:extLst>
              <a:ext uri="{FF2B5EF4-FFF2-40B4-BE49-F238E27FC236}">
                <a16:creationId xmlns:a16="http://schemas.microsoft.com/office/drawing/2014/main" id="{ACA596E9-1AB1-4778-8C36-14BF562E3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916" y="1088329"/>
            <a:ext cx="5451627" cy="4361301"/>
          </a:xfrm>
          <a:prstGeom prst="rect">
            <a:avLst/>
          </a:prstGeom>
        </p:spPr>
      </p:pic>
      <p:sp>
        <p:nvSpPr>
          <p:cNvPr id="21" name="Freeform 12">
            <a:extLst>
              <a:ext uri="{FF2B5EF4-FFF2-40B4-BE49-F238E27FC236}">
                <a16:creationId xmlns:a16="http://schemas.microsoft.com/office/drawing/2014/main" id="{7D9439D6-DEAD-4CEB-A61B-BE3D64D1B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09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0E182-C1FC-41D2-AAD2-C4A75BD0A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SPELL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449A4-6C29-46B2-A487-960606DF3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Due to contraction or spasm in muscles of right ventricle just under the pulmonary </a:t>
            </a:r>
            <a:r>
              <a:rPr lang="en-US" sz="2800" dirty="0" err="1"/>
              <a:t>valve.when</a:t>
            </a:r>
            <a:r>
              <a:rPr lang="en-US" sz="2800" dirty="0"/>
              <a:t> this muscle </a:t>
            </a:r>
            <a:r>
              <a:rPr lang="en-US" sz="2800" dirty="0" err="1"/>
              <a:t>contracts,it</a:t>
            </a:r>
            <a:r>
              <a:rPr lang="en-US" sz="2800" dirty="0"/>
              <a:t> further narrows the </a:t>
            </a:r>
            <a:r>
              <a:rPr lang="en-US" sz="2800" dirty="0" err="1"/>
              <a:t>channelfor</a:t>
            </a:r>
            <a:r>
              <a:rPr lang="en-US" sz="2800" dirty="0"/>
              <a:t> blood flow in </a:t>
            </a:r>
            <a:r>
              <a:rPr lang="en-US" sz="2800" dirty="0" err="1"/>
              <a:t>lungs.As</a:t>
            </a:r>
            <a:r>
              <a:rPr lang="en-US" sz="2800" dirty="0"/>
              <a:t> a result oxygen delivery becomes further </a:t>
            </a:r>
            <a:r>
              <a:rPr lang="en-US" sz="2800" dirty="0" err="1"/>
              <a:t>reduced.this</a:t>
            </a:r>
            <a:r>
              <a:rPr lang="en-US" sz="2800" dirty="0"/>
              <a:t> causes a spell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3303114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13005-D688-44E6-8D4C-264E0023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CLUBBING</a:t>
            </a:r>
            <a:endParaRPr lang="en-PK" dirty="0"/>
          </a:p>
        </p:txBody>
      </p:sp>
      <p:pic>
        <p:nvPicPr>
          <p:cNvPr id="5" name="Content Placeholder 4" descr="A close up of a persons hand&#10;&#10;Description automatically generated">
            <a:extLst>
              <a:ext uri="{FF2B5EF4-FFF2-40B4-BE49-F238E27FC236}">
                <a16:creationId xmlns:a16="http://schemas.microsoft.com/office/drawing/2014/main" id="{6EA55105-D5AF-4850-9B48-7AB1415261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7845" y="2097024"/>
            <a:ext cx="6716888" cy="3778250"/>
          </a:xfrm>
        </p:spPr>
      </p:pic>
    </p:spTree>
    <p:extLst>
      <p:ext uri="{BB962C8B-B14F-4D97-AF65-F5344CB8AC3E}">
        <p14:creationId xmlns:p14="http://schemas.microsoft.com/office/powerpoint/2010/main" val="833454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0A4AB-1789-4E9B-9337-8AB9793B2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DIAGNOSTIC EVALUATION</a:t>
            </a:r>
            <a:endParaRPr lang="en-PK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8A024-E425-4778-B822-DA45BE46B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HISTORY</a:t>
            </a:r>
          </a:p>
          <a:p>
            <a:r>
              <a:rPr lang="en-US" sz="2800" dirty="0"/>
              <a:t>PHYSICAL EXAMINATION</a:t>
            </a:r>
          </a:p>
          <a:p>
            <a:pPr marL="0" indent="0">
              <a:buNone/>
            </a:pPr>
            <a:r>
              <a:rPr lang="en-US" sz="2800" dirty="0"/>
              <a:t>                          cyanosis</a:t>
            </a:r>
          </a:p>
          <a:p>
            <a:pPr marL="0" indent="0">
              <a:buNone/>
            </a:pPr>
            <a:r>
              <a:rPr lang="en-US" sz="2800" dirty="0"/>
              <a:t>                          clubbing</a:t>
            </a:r>
          </a:p>
          <a:p>
            <a:pPr marL="0" indent="0">
              <a:buNone/>
            </a:pP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1461209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7B587-E75F-4850-8A9B-3837D1B65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2496" y="603504"/>
            <a:ext cx="9822116" cy="5307718"/>
          </a:xfrm>
        </p:spPr>
        <p:txBody>
          <a:bodyPr>
            <a:normAutofit/>
          </a:bodyPr>
          <a:lstStyle/>
          <a:p>
            <a:r>
              <a:rPr lang="en-US" sz="2800" dirty="0"/>
              <a:t>HEART SOUND</a:t>
            </a:r>
          </a:p>
          <a:p>
            <a:r>
              <a:rPr lang="en-US" sz="2800" dirty="0"/>
              <a:t> normal first heart sound</a:t>
            </a:r>
          </a:p>
          <a:p>
            <a:r>
              <a:rPr lang="en-US" sz="2800" dirty="0"/>
              <a:t>Single second heart sound</a:t>
            </a:r>
          </a:p>
          <a:p>
            <a:r>
              <a:rPr lang="en-US" sz="2800" dirty="0"/>
              <a:t>An ejection systolic murmur</a:t>
            </a:r>
          </a:p>
          <a:p>
            <a:r>
              <a:rPr lang="en-US" sz="2800" dirty="0"/>
              <a:t>ECG     Right axis deviation and right ventricular hypertrophy</a:t>
            </a:r>
          </a:p>
          <a:p>
            <a:r>
              <a:rPr lang="en-US" sz="2800" dirty="0"/>
              <a:t>ECHOCARDIOGRAPHY       Identify large overriding </a:t>
            </a:r>
            <a:r>
              <a:rPr lang="en-US" sz="2800" dirty="0" err="1"/>
              <a:t>aorta,right</a:t>
            </a:r>
            <a:r>
              <a:rPr lang="en-US" sz="2800" dirty="0"/>
              <a:t> ventricular </a:t>
            </a:r>
            <a:r>
              <a:rPr lang="en-US" sz="2800" dirty="0" err="1"/>
              <a:t>hypertrophy,and</a:t>
            </a:r>
            <a:r>
              <a:rPr lang="en-US" sz="2800" dirty="0"/>
              <a:t> outflow obstruction</a:t>
            </a:r>
          </a:p>
          <a:p>
            <a:r>
              <a:rPr lang="en-US" sz="2800" dirty="0"/>
              <a:t> CARDIAC CATHERIZATION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4294413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EDD21E1-BAF0-4314-AB31-82ECB8AC9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C8619C-F25D-468E-95FA-2A2151D7D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DF93A8D-E8D1-4D40-8C79-6217B72D4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847" y="645106"/>
            <a:ext cx="5169030" cy="5247747"/>
          </a:xfrm>
        </p:spPr>
        <p:txBody>
          <a:bodyPr>
            <a:normAutofit/>
          </a:bodyPr>
          <a:lstStyle/>
          <a:p>
            <a:r>
              <a:rPr lang="en-US" sz="2800" dirty="0"/>
              <a:t>BOOT SHAPED HEART(It means apex is lifted up and there is concavity in region of pulmonary artery)</a:t>
            </a:r>
          </a:p>
          <a:p>
            <a:r>
              <a:rPr lang="en-US" sz="2800" dirty="0"/>
              <a:t>OLIGAEMIC LUNG  FIELDS</a:t>
            </a:r>
          </a:p>
          <a:p>
            <a:r>
              <a:rPr lang="en-US" sz="2800" dirty="0"/>
              <a:t>Hilar vessels are </a:t>
            </a:r>
            <a:r>
              <a:rPr lang="en-US" sz="2800" dirty="0" err="1"/>
              <a:t>few,large</a:t>
            </a:r>
            <a:r>
              <a:rPr lang="en-US" sz="2800" dirty="0"/>
              <a:t> right </a:t>
            </a:r>
            <a:r>
              <a:rPr lang="en-US" sz="2800" dirty="0" err="1"/>
              <a:t>ventricle,lung</a:t>
            </a:r>
            <a:r>
              <a:rPr lang="en-US" sz="2800" dirty="0"/>
              <a:t> vessels are also few</a:t>
            </a:r>
          </a:p>
        </p:txBody>
      </p:sp>
      <p:pic>
        <p:nvPicPr>
          <p:cNvPr id="9" name="Content Placeholder 8" descr="A picture containing film&#10;&#10;Description automatically generated">
            <a:extLst>
              <a:ext uri="{FF2B5EF4-FFF2-40B4-BE49-F238E27FC236}">
                <a16:creationId xmlns:a16="http://schemas.microsoft.com/office/drawing/2014/main" id="{BB57C138-A4D3-452C-B13B-1B89EE12D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214" y="645106"/>
            <a:ext cx="5169030" cy="5247747"/>
          </a:xfrm>
          <a:prstGeom prst="rect">
            <a:avLst/>
          </a:prstGeom>
        </p:spPr>
      </p:pic>
      <p:sp>
        <p:nvSpPr>
          <p:cNvPr id="20" name="Freeform 12">
            <a:extLst>
              <a:ext uri="{FF2B5EF4-FFF2-40B4-BE49-F238E27FC236}">
                <a16:creationId xmlns:a16="http://schemas.microsoft.com/office/drawing/2014/main" id="{7D9439D6-DEAD-4CEB-A61B-BE3D64D1B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94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54933-913F-460E-BE6E-1E98F8155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Medical management</a:t>
            </a:r>
            <a:endParaRPr lang="en-PK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CBD59-42F4-470A-860D-652D4522B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Monitring</a:t>
            </a:r>
            <a:r>
              <a:rPr lang="en-US" sz="2800" dirty="0"/>
              <a:t> for </a:t>
            </a:r>
            <a:r>
              <a:rPr lang="en-US" sz="2800" dirty="0" err="1"/>
              <a:t>hyoxemia</a:t>
            </a:r>
            <a:endParaRPr lang="en-US" sz="2800" dirty="0"/>
          </a:p>
          <a:p>
            <a:r>
              <a:rPr lang="en-US" sz="2800" dirty="0" err="1"/>
              <a:t>Hemaglobin</a:t>
            </a:r>
            <a:r>
              <a:rPr lang="en-US" sz="2800" dirty="0"/>
              <a:t> levels and hematocrit values </a:t>
            </a:r>
            <a:r>
              <a:rPr lang="en-US" sz="2800" dirty="0" err="1"/>
              <a:t>muay</a:t>
            </a:r>
            <a:r>
              <a:rPr lang="en-US" sz="2800" dirty="0"/>
              <a:t> evaluated to assess the anemia</a:t>
            </a:r>
          </a:p>
          <a:p>
            <a:r>
              <a:rPr lang="en-US" sz="2800" dirty="0" err="1"/>
              <a:t>Monitring</a:t>
            </a:r>
            <a:r>
              <a:rPr lang="en-US" sz="2800" dirty="0"/>
              <a:t> for </a:t>
            </a:r>
            <a:r>
              <a:rPr lang="en-US" sz="2800" dirty="0" err="1"/>
              <a:t>hypercyanptic</a:t>
            </a:r>
            <a:r>
              <a:rPr lang="en-US" sz="2800" dirty="0"/>
              <a:t> episodes ( 10-15 minutes)</a:t>
            </a:r>
          </a:p>
          <a:p>
            <a:r>
              <a:rPr lang="en-US" sz="2800" dirty="0" err="1"/>
              <a:t>Ballon</a:t>
            </a:r>
            <a:r>
              <a:rPr lang="en-US" sz="2800" dirty="0"/>
              <a:t> dilatation of right ventricular outflow tract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649874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E6225-3757-410B-AC6B-024804C8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TREATMENT OF SPELLS </a:t>
            </a:r>
            <a:endParaRPr lang="en-PK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8B442-0820-4EF5-8724-4BBC66469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KNEE CHEST POSITION</a:t>
            </a:r>
          </a:p>
          <a:p>
            <a:r>
              <a:rPr lang="en-US" sz="2800" dirty="0"/>
              <a:t>OXYGEN INHALATION</a:t>
            </a:r>
          </a:p>
          <a:p>
            <a:r>
              <a:rPr lang="en-US" sz="2800" dirty="0"/>
              <a:t>SODA BICARBONATE TO CORRECT ACIDOSIS</a:t>
            </a:r>
          </a:p>
          <a:p>
            <a:r>
              <a:rPr lang="en-US" sz="2800" dirty="0"/>
              <a:t>MORPHINE SULPHATE </a:t>
            </a:r>
          </a:p>
          <a:p>
            <a:r>
              <a:rPr lang="en-US" sz="2800" dirty="0"/>
              <a:t>BETA RECEPTOR BLOCKING AGENT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33083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20BE2-D6BF-455E-9A5F-DEA1D22AD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405BD-5A23-4868-BD9E-9FA96AC8B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Teratology of </a:t>
            </a:r>
            <a:r>
              <a:rPr lang="en-US" sz="2800" dirty="0" err="1"/>
              <a:t>fallot</a:t>
            </a:r>
            <a:r>
              <a:rPr lang="en-US" sz="2800" dirty="0"/>
              <a:t> is most common cyanotic congenital heart lesion (5-7%) which is compatible </a:t>
            </a:r>
          </a:p>
          <a:p>
            <a:pPr marL="0" indent="0">
              <a:buNone/>
            </a:pPr>
            <a:r>
              <a:rPr lang="en-US" sz="2800" dirty="0"/>
              <a:t>With life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1634759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6EC5-7C5B-4175-B381-45A9EE0D6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SURGICAL MANAGEMENT</a:t>
            </a:r>
            <a:endParaRPr lang="en-PK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3547D-4A16-41BE-946F-DF0121087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1687" cy="4724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BLALOCK-TAUSSING OPERATION</a:t>
            </a:r>
          </a:p>
          <a:p>
            <a:pPr marL="0" indent="0">
              <a:buNone/>
            </a:pPr>
            <a:r>
              <a:rPr lang="en-US" sz="2800" dirty="0"/>
              <a:t>            connection between right subclavian artery and right pulmonary artery which increases amount of oxygenated blood to lungs</a:t>
            </a:r>
          </a:p>
          <a:p>
            <a:r>
              <a:rPr lang="en-US" sz="2800" dirty="0"/>
              <a:t>POTTS SHUNT</a:t>
            </a:r>
          </a:p>
          <a:p>
            <a:pPr marL="0" indent="0">
              <a:buNone/>
            </a:pPr>
            <a:r>
              <a:rPr lang="en-US" sz="2800" dirty="0"/>
              <a:t>           descending aorta is </a:t>
            </a:r>
            <a:r>
              <a:rPr lang="en-US" sz="2800" dirty="0" err="1"/>
              <a:t>anastmosed</a:t>
            </a:r>
            <a:r>
              <a:rPr lang="en-US" sz="2800" dirty="0"/>
              <a:t> to pulmonary artery</a:t>
            </a:r>
          </a:p>
          <a:p>
            <a:r>
              <a:rPr lang="en-US" sz="2800" dirty="0"/>
              <a:t>WATERSTONTS SHUNT</a:t>
            </a:r>
          </a:p>
          <a:p>
            <a:pPr marL="0" indent="0">
              <a:buNone/>
            </a:pPr>
            <a:r>
              <a:rPr lang="en-US" sz="2800" dirty="0"/>
              <a:t>                  ascending aorta and right pulmonary artery </a:t>
            </a:r>
            <a:r>
              <a:rPr lang="en-US" sz="2800" dirty="0" err="1"/>
              <a:t>anastmosis</a:t>
            </a:r>
            <a:endParaRPr lang="en-US" sz="2800" dirty="0"/>
          </a:p>
          <a:p>
            <a:pPr marL="0" indent="0">
              <a:buNone/>
            </a:pP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4171752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02955-F721-4A58-930A-51391C314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COMPLICATIONS</a:t>
            </a:r>
            <a:endParaRPr lang="en-PK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1EC1A-EFF6-463F-A1F3-64B942F50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BRAIN ABSCESS</a:t>
            </a:r>
          </a:p>
          <a:p>
            <a:r>
              <a:rPr lang="en-US" sz="3200" dirty="0"/>
              <a:t>BACTERIAL ENDOCARDITIS</a:t>
            </a:r>
          </a:p>
          <a:p>
            <a:r>
              <a:rPr lang="en-US" sz="3200"/>
              <a:t>VENTRICULAR ARRHYTHMIAS</a:t>
            </a:r>
            <a:endParaRPr lang="en-PK" sz="3200" dirty="0"/>
          </a:p>
        </p:txBody>
      </p:sp>
    </p:spTree>
    <p:extLst>
      <p:ext uri="{BB962C8B-B14F-4D97-AF65-F5344CB8AC3E}">
        <p14:creationId xmlns:p14="http://schemas.microsoft.com/office/powerpoint/2010/main" val="216514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ADA2-7BAD-4071-A601-B032C5932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COMPONENTS</a:t>
            </a:r>
            <a:endParaRPr lang="en-PK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63CB8-520B-4CC5-8D57-107CC6837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condition is characterized by combination of four defects</a:t>
            </a:r>
          </a:p>
          <a:p>
            <a:r>
              <a:rPr lang="en-US" sz="2800" dirty="0"/>
              <a:t>Ventricular septal defect</a:t>
            </a:r>
          </a:p>
          <a:p>
            <a:r>
              <a:rPr lang="en-US" sz="2800" dirty="0"/>
              <a:t>Pulmonic stenosis</a:t>
            </a:r>
          </a:p>
          <a:p>
            <a:r>
              <a:rPr lang="en-US" sz="2800" dirty="0"/>
              <a:t>Over riding of aorta or </a:t>
            </a:r>
            <a:r>
              <a:rPr lang="en-US" sz="2800" dirty="0" err="1"/>
              <a:t>dextraposed</a:t>
            </a:r>
            <a:r>
              <a:rPr lang="en-US" sz="2800" dirty="0"/>
              <a:t> aorta</a:t>
            </a:r>
          </a:p>
          <a:p>
            <a:r>
              <a:rPr lang="en-US" sz="2800" dirty="0"/>
              <a:t>Right ventricular hypertrophy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151884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ABE5C44F-B7AF-4512-8639-8CF30E55CB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9369" y="1422400"/>
            <a:ext cx="7561041" cy="3778250"/>
          </a:xfrm>
        </p:spPr>
      </p:pic>
    </p:spTree>
    <p:extLst>
      <p:ext uri="{BB962C8B-B14F-4D97-AF65-F5344CB8AC3E}">
        <p14:creationId xmlns:p14="http://schemas.microsoft.com/office/powerpoint/2010/main" val="1141696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0B7D3-474C-4CE3-A0AD-A089B2FD6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Pathophysiology</a:t>
            </a:r>
            <a:endParaRPr lang="en-PK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59D31-DD2A-4A22-A075-FF461B639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Physiologically the pulmonic stenosis causes right ventricular hypertrophy and increase in right ventricular pressure</a:t>
            </a:r>
          </a:p>
          <a:p>
            <a:r>
              <a:rPr lang="en-US" sz="2800" dirty="0"/>
              <a:t>When right ventricular pressure is as high as the left ventricular pressure or aortic pressure a right to left shunt appears to decompress the right ventricle</a:t>
            </a:r>
          </a:p>
          <a:p>
            <a:pPr marL="0" indent="0">
              <a:buNone/>
            </a:pP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405102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E8594-EF96-4648-8093-7200F9748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0424B-DDFB-4F67-A926-9589B50BD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Once the right and left ventricle become </a:t>
            </a:r>
            <a:r>
              <a:rPr lang="en-US" sz="2800" dirty="0" err="1"/>
              <a:t>identical,increasing</a:t>
            </a:r>
            <a:r>
              <a:rPr lang="en-US" sz="2800" dirty="0"/>
              <a:t> severity of pulmonic stenosis </a:t>
            </a:r>
          </a:p>
          <a:p>
            <a:pPr marL="0" indent="0">
              <a:buNone/>
            </a:pPr>
            <a:r>
              <a:rPr lang="en-US" sz="2800" dirty="0"/>
              <a:t>    reduces the flow of blood into pulmonary artery    </a:t>
            </a:r>
          </a:p>
          <a:p>
            <a:pPr marL="0" indent="0">
              <a:buNone/>
            </a:pPr>
            <a:r>
              <a:rPr lang="en-US" sz="2800" dirty="0"/>
              <a:t>    and increases the right to left shunt</a:t>
            </a:r>
          </a:p>
          <a:p>
            <a:r>
              <a:rPr lang="en-US" sz="2800" dirty="0"/>
              <a:t> as systolic pressure between two ventricle are identical there is no left to right shunting and </a:t>
            </a:r>
            <a:r>
              <a:rPr lang="en-US" sz="2800" dirty="0" err="1"/>
              <a:t>vsd</a:t>
            </a:r>
            <a:r>
              <a:rPr lang="en-US" sz="2800" dirty="0"/>
              <a:t> is silent</a:t>
            </a:r>
          </a:p>
          <a:p>
            <a:pPr marL="0" indent="0">
              <a:buNone/>
            </a:pPr>
            <a:r>
              <a:rPr lang="en-US" sz="2800" dirty="0"/>
              <a:t>  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380460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EC1B6-E70C-4CA1-BA8C-005E0599B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58EDD-E67A-4688-9FA4-C517BB651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flow of blood from right </a:t>
            </a:r>
            <a:r>
              <a:rPr lang="en-US" sz="2800" dirty="0" err="1"/>
              <a:t>ventrice</a:t>
            </a:r>
            <a:r>
              <a:rPr lang="en-US" sz="2800" dirty="0"/>
              <a:t> into pulmonary artery occurs across pulmonary stenosis producing EJECTION SYSTOLIC MURMUR</a:t>
            </a:r>
          </a:p>
          <a:p>
            <a:r>
              <a:rPr lang="en-US" sz="2800" dirty="0"/>
              <a:t> More severe the pulmonic stenosis the less the flow into pulmonary artery and bigger the right to left shunt more the cyanosis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1935755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73D2C-A4AF-48E3-8188-C826AD5AB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A423C-4DDC-4D99-B8B9-0E9711E8A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severity of cyanosis is directly </a:t>
            </a:r>
            <a:r>
              <a:rPr lang="en-US" sz="2800" dirty="0" err="1"/>
              <a:t>proptional</a:t>
            </a:r>
            <a:r>
              <a:rPr lang="en-US" sz="2800" dirty="0"/>
              <a:t> to the severity of pulmonic stenosis</a:t>
            </a:r>
          </a:p>
          <a:p>
            <a:r>
              <a:rPr lang="en-US" sz="2800" dirty="0"/>
              <a:t> The VSD of TOF  is always large enough to allow </a:t>
            </a:r>
          </a:p>
          <a:p>
            <a:pPr marL="0" indent="0">
              <a:buNone/>
            </a:pPr>
            <a:r>
              <a:rPr lang="en-US" sz="2800" dirty="0"/>
              <a:t>    free exit to right to left shunt</a:t>
            </a:r>
          </a:p>
          <a:p>
            <a:pPr marL="0" indent="0">
              <a:buNone/>
            </a:pPr>
            <a:r>
              <a:rPr lang="en-US" sz="2800" dirty="0"/>
              <a:t>          Congestive failure never occurs in TOF.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3937347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0D469-66A2-4E32-8413-F16E35FCF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CLINICAL MANIFESTATION</a:t>
            </a:r>
            <a:endParaRPr lang="en-PK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F0D4A-E095-4A09-9B3A-194DADFA6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Depends on size of </a:t>
            </a:r>
            <a:r>
              <a:rPr lang="en-US" sz="2800" dirty="0" err="1"/>
              <a:t>vsd</a:t>
            </a:r>
            <a:r>
              <a:rPr lang="en-US" sz="2800" dirty="0"/>
              <a:t> and degree of right ventricular flow obstruction</a:t>
            </a:r>
          </a:p>
          <a:p>
            <a:r>
              <a:rPr lang="en-US" sz="2800" dirty="0"/>
              <a:t>Blue baby ( cyanosis of lips and nail </a:t>
            </a:r>
            <a:r>
              <a:rPr lang="en-US" sz="2800" dirty="0" err="1"/>
              <a:t>bedswith</a:t>
            </a:r>
            <a:r>
              <a:rPr lang="en-US" sz="2800" dirty="0"/>
              <a:t> dyspnea is found initially with crying and exertion)</a:t>
            </a:r>
          </a:p>
          <a:p>
            <a:r>
              <a:rPr lang="en-US" sz="2800" dirty="0"/>
              <a:t>Tired easily with exertion</a:t>
            </a:r>
          </a:p>
          <a:p>
            <a:r>
              <a:rPr lang="en-US" sz="2800" dirty="0"/>
              <a:t>May have difficulty in feeding</a:t>
            </a:r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235975109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</TotalTime>
  <Words>597</Words>
  <Application>Microsoft Office PowerPoint</Application>
  <PresentationFormat>Widescreen</PresentationFormat>
  <Paragraphs>75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Wisp</vt:lpstr>
      <vt:lpstr>TERATOLOGY OF FALLOT</vt:lpstr>
      <vt:lpstr>PowerPoint Presentation</vt:lpstr>
      <vt:lpstr>COMPONENTS</vt:lpstr>
      <vt:lpstr>PowerPoint Presentation</vt:lpstr>
      <vt:lpstr>Pathophysiology</vt:lpstr>
      <vt:lpstr>PowerPoint Presentation</vt:lpstr>
      <vt:lpstr>PowerPoint Presentation</vt:lpstr>
      <vt:lpstr>PowerPoint Presentation</vt:lpstr>
      <vt:lpstr>CLINICAL MANIFESTATION</vt:lpstr>
      <vt:lpstr>PowerPoint Presentation</vt:lpstr>
      <vt:lpstr>PowerPoint Presentation</vt:lpstr>
      <vt:lpstr>TET SPELLS</vt:lpstr>
      <vt:lpstr>CAUSES OF SPELL</vt:lpstr>
      <vt:lpstr>CLUBBING</vt:lpstr>
      <vt:lpstr>DIAGNOSTIC EVALUATION</vt:lpstr>
      <vt:lpstr>PowerPoint Presentation</vt:lpstr>
      <vt:lpstr>PowerPoint Presentation</vt:lpstr>
      <vt:lpstr>Medical management</vt:lpstr>
      <vt:lpstr>TREATMENT OF SPELLS </vt:lpstr>
      <vt:lpstr>SURGICAL MANAGEMENT</vt:lpstr>
      <vt:lpstr>COMPLICATIONS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TERATOLOGY OF FALLOT</dc:title>
  <dc:creator>Muhammad Abdul munim</dc:creator>
  <cp:lastModifiedBy>Muhammad Abdul munim</cp:lastModifiedBy>
  <cp:revision>12</cp:revision>
  <dcterms:created xsi:type="dcterms:W3CDTF">2020-02-27T17:26:20Z</dcterms:created>
  <dcterms:modified xsi:type="dcterms:W3CDTF">2020-02-27T19:15:18Z</dcterms:modified>
</cp:coreProperties>
</file>