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648" r:id="rId1"/>
  </p:sldMasterIdLst>
  <p:sldIdLst>
    <p:sldId id="256" r:id="rId2"/>
    <p:sldId id="258" r:id="rId3"/>
    <p:sldId id="259" r:id="rId4"/>
    <p:sldId id="260" r:id="rId5"/>
    <p:sldId id="264" r:id="rId6"/>
    <p:sldId id="261" r:id="rId7"/>
    <p:sldId id="263"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80" r:id="rId23"/>
  </p:sldIdLst>
  <p:sldSz cx="9144000" cy="6858000" type="screen4x3"/>
  <p:notesSz cx="6858000" cy="9144000"/>
  <p:embeddedFontLst>
    <p:embeddedFont>
      <p:font typeface="Calibri" pitchFamily="34" charset="0"/>
      <p:regular r:id="rId24"/>
      <p:bold r:id="rId25"/>
      <p:italic r:id="rId26"/>
      <p:boldItalic r:id="rId27"/>
    </p:embeddedFont>
    <p:embeddedFont>
      <p:font typeface="宋体" pitchFamily="2" charset="-122"/>
      <p:regular r:id="rId28"/>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napToObjects="1">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4.fntdata"/><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pPr/>
              <a:t>10/25/2020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xmlns="" val="4206519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pPr/>
              <a:t>10/25/2020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xmlns="" val="3198546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pPr/>
              <a:t>10/25/2020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xmlns="" val="4213343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pPr/>
              <a:t>10/25/2020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xmlns="" val="1866996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58DB32FF-34E7-9545-86A2-0DF334BA82C1}" type="datetimeFigureOut">
              <a:rPr lang="en-US" smtClean="0"/>
              <a:pPr/>
              <a:t>10/25/2020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xmlns="" val="867191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5" name="Date Placeholder 4"/>
          <p:cNvSpPr>
            <a:spLocks noGrp="1"/>
          </p:cNvSpPr>
          <p:nvPr>
            <p:ph type="dt" sz="half" idx="10"/>
          </p:nvPr>
        </p:nvSpPr>
        <p:spPr/>
        <p:txBody>
          <a:bodyPr/>
          <a:lstStyle/>
          <a:p>
            <a:fld id="{58DB32FF-34E7-9545-86A2-0DF334BA82C1}" type="datetimeFigureOut">
              <a:rPr lang="en-US" smtClean="0"/>
              <a:pPr/>
              <a:t>10/25/2020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xmlns="" val="2004242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7" name="Date Placeholder 6"/>
          <p:cNvSpPr>
            <a:spLocks noGrp="1"/>
          </p:cNvSpPr>
          <p:nvPr>
            <p:ph type="dt" sz="half" idx="10"/>
          </p:nvPr>
        </p:nvSpPr>
        <p:spPr/>
        <p:txBody>
          <a:bodyPr/>
          <a:lstStyle/>
          <a:p>
            <a:fld id="{58DB32FF-34E7-9545-86A2-0DF334BA82C1}" type="datetimeFigureOut">
              <a:rPr lang="en-US" smtClean="0"/>
              <a:pPr/>
              <a:t>10/25/2020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xmlns="" val="77838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Date Placeholder 2"/>
          <p:cNvSpPr>
            <a:spLocks noGrp="1"/>
          </p:cNvSpPr>
          <p:nvPr>
            <p:ph type="dt" sz="half" idx="10"/>
          </p:nvPr>
        </p:nvSpPr>
        <p:spPr/>
        <p:txBody>
          <a:bodyPr/>
          <a:lstStyle/>
          <a:p>
            <a:fld id="{58DB32FF-34E7-9545-86A2-0DF334BA82C1}" type="datetimeFigureOut">
              <a:rPr lang="en-US" smtClean="0"/>
              <a:pPr/>
              <a:t>10/25/2020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xmlns="" val="3864121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DB32FF-34E7-9545-86A2-0DF334BA82C1}" type="datetimeFigureOut">
              <a:rPr lang="en-US" smtClean="0"/>
              <a:pPr/>
              <a:t>10/25/2020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xmlns="" val="3212382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58DB32FF-34E7-9545-86A2-0DF334BA82C1}" type="datetimeFigureOut">
              <a:rPr lang="en-US" smtClean="0"/>
              <a:pPr/>
              <a:t>10/25/2020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xmlns="" val="2207327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58DB32FF-34E7-9545-86A2-0DF334BA82C1}" type="datetimeFigureOut">
              <a:rPr lang="en-US" smtClean="0"/>
              <a:pPr/>
              <a:t>10/25/2020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xmlns="" val="2425089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DB32FF-34E7-9545-86A2-0DF334BA82C1}" type="datetimeFigureOut">
              <a:rPr lang="en-US" smtClean="0"/>
              <a:pPr/>
              <a:t>10/25/2020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D70897-D982-EA43-8318-894E8D36E196}" type="slidenum">
              <a:rPr lang="en-US" smtClean="0"/>
              <a:pPr/>
              <a:t>‹#›</a:t>
            </a:fld>
            <a:endParaRPr lang="en-US"/>
          </a:p>
        </p:txBody>
      </p:sp>
    </p:spTree>
    <p:extLst>
      <p:ext uri="{BB962C8B-B14F-4D97-AF65-F5344CB8AC3E}">
        <p14:creationId xmlns:p14="http://schemas.microsoft.com/office/powerpoint/2010/main" xmlns="" val="768363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6432"/>
            <a:ext cx="7772400" cy="5506262"/>
          </a:xfrm>
        </p:spPr>
        <p:txBody>
          <a:bodyPr/>
          <a:lstStyle/>
          <a:p>
            <a:endParaRPr/>
          </a:p>
        </p:txBody>
      </p:sp>
      <p:pic>
        <p:nvPicPr>
          <p:cNvPr id="3" name="Picture"/>
          <p:cNvPicPr>
            <a:picLocks noChangeAspect="1"/>
          </p:cNvPicPr>
          <p:nvPr/>
        </p:nvPicPr>
        <p:blipFill>
          <a:blip r:embed="rId2"/>
          <a:stretch>
            <a:fillRect/>
          </a:stretch>
        </p:blipFill>
        <p:spPr>
          <a:xfrm>
            <a:off x="710168" y="798945"/>
            <a:ext cx="7955744" cy="5250872"/>
          </a:xfrm>
          <a:prstGeom prst="rect">
            <a:avLst/>
          </a:prstGeom>
        </p:spPr>
      </p:pic>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523879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4800" b="1" i="1"/>
              <a:t>Continue...</a:t>
            </a:r>
            <a:endParaRPr lang="en-US"/>
          </a:p>
        </p:txBody>
      </p:sp>
      <p:sp>
        <p:nvSpPr>
          <p:cNvPr id="3" name="Content Placeholder 2"/>
          <p:cNvSpPr>
            <a:spLocks noGrp="1"/>
          </p:cNvSpPr>
          <p:nvPr>
            <p:ph idx="1"/>
          </p:nvPr>
        </p:nvSpPr>
        <p:spPr>
          <a:xfrm>
            <a:off x="457200" y="1600200"/>
            <a:ext cx="8229600" cy="4970721"/>
          </a:xfrm>
        </p:spPr>
        <p:txBody>
          <a:bodyPr/>
          <a:lstStyle/>
          <a:p>
            <a:pPr lvl="0">
              <a:lnSpc>
                <a:spcPct val="150000"/>
              </a:lnSpc>
            </a:pPr>
            <a:r>
              <a:t>The basic object of study in ecological demography (ED) is the life cycleof the individual organism – i.e., the species-specific set of laws that determine the characteristics and timing of birth and death. The life cycle is the prime determinant of the demographic characteristics of a population.</a:t>
            </a:r>
          </a:p>
        </p:txBody>
      </p:sp>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1866996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4800" b="1" i="1">
                <a:solidFill>
                  <a:srgbClr val="D66565"/>
                </a:solidFill>
              </a:rPr>
              <a:t>Plant demography includes counting:</a:t>
            </a:r>
            <a:endParaRPr lang="en-US"/>
          </a:p>
        </p:txBody>
      </p:sp>
      <p:sp>
        <p:nvSpPr>
          <p:cNvPr id="3" name="Content Placeholder 2"/>
          <p:cNvSpPr>
            <a:spLocks noGrp="1"/>
          </p:cNvSpPr>
          <p:nvPr>
            <p:ph idx="1"/>
          </p:nvPr>
        </p:nvSpPr>
        <p:spPr/>
        <p:txBody>
          <a:bodyPr/>
          <a:lstStyle/>
          <a:p>
            <a:pPr lvl="0">
              <a:lnSpc>
                <a:spcPct val="150000"/>
              </a:lnSpc>
            </a:pPr>
            <a:r>
              <a:t>1. Number of genetically distinct individuals</a:t>
            </a:r>
          </a:p>
          <a:p>
            <a:pPr lvl="0">
              <a:lnSpc>
                <a:spcPct val="150000"/>
              </a:lnSpc>
            </a:pPr>
            <a:r>
              <a:t>2. Number of vegitatively reproduced individuals</a:t>
            </a:r>
          </a:p>
          <a:p>
            <a:pPr lvl="0">
              <a:lnSpc>
                <a:spcPct val="150000"/>
              </a:lnSpc>
            </a:pPr>
            <a:r>
              <a:t>3. Number of leaves, branches, tillers, stems, flowers. etc</a:t>
            </a:r>
          </a:p>
          <a:p>
            <a:pPr lvl="0">
              <a:lnSpc>
                <a:spcPct val="150000"/>
              </a:lnSpc>
            </a:pPr>
            <a:r>
              <a:t>4. Movement of seeds into and out of the population and storage in the soil</a:t>
            </a:r>
          </a:p>
        </p:txBody>
      </p:sp>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1866996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90846"/>
          </a:xfrm>
        </p:spPr>
        <p:txBody>
          <a:bodyPr/>
          <a:lstStyle/>
          <a:p>
            <a:r>
              <a:rPr b="1" i="1">
                <a:solidFill>
                  <a:srgbClr val="D66565"/>
                </a:solidFill>
              </a:rPr>
              <a:t>How can we predict population change over time?</a:t>
            </a:r>
            <a:endParaRPr lang="en-US"/>
          </a:p>
        </p:txBody>
      </p:sp>
      <p:sp>
        <p:nvSpPr>
          <p:cNvPr id="3" name="Content Placeholder 2"/>
          <p:cNvSpPr>
            <a:spLocks noGrp="1"/>
          </p:cNvSpPr>
          <p:nvPr>
            <p:ph idx="1"/>
          </p:nvPr>
        </p:nvSpPr>
        <p:spPr>
          <a:xfrm>
            <a:off x="457200" y="1600200"/>
            <a:ext cx="8229600" cy="5114260"/>
          </a:xfrm>
        </p:spPr>
        <p:txBody>
          <a:bodyPr/>
          <a:lstStyle/>
          <a:p>
            <a:pPr lvl="0">
              <a:lnSpc>
                <a:spcPct val="150000"/>
              </a:lnSpc>
            </a:pPr>
            <a:r>
              <a:t>By determining birth and death rates of an individual, age, and when it reproduces</a:t>
            </a:r>
          </a:p>
          <a:p>
            <a:pPr lvl="0">
              <a:lnSpc>
                <a:spcPct val="150000"/>
              </a:lnSpc>
            </a:pPr>
            <a:r>
              <a:rPr/>
              <a:t>Mathematical equation for change of a population over time</a:t>
            </a:r>
          </a:p>
          <a:p>
            <a:pPr marL="0" lvl="0" indent="0">
              <a:lnSpc>
                <a:spcPct val="150000"/>
              </a:lnSpc>
              <a:buNone/>
            </a:pPr>
            <a:r>
              <a:rPr/>
              <a:t>Mathematical equation for change of a population over time(dN/dt) = (r) * N (net increase) = r = (births - deaths)N = number of reproducing individuals in the population</a:t>
            </a:r>
          </a:p>
        </p:txBody>
      </p:sp>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1866996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4800" b="1" i="1">
                <a:solidFill>
                  <a:srgbClr val="D66565"/>
                </a:solidFill>
              </a:rPr>
              <a:t>Population growth models</a:t>
            </a:r>
            <a:endParaRPr lang="en-US"/>
          </a:p>
        </p:txBody>
      </p:sp>
      <p:sp>
        <p:nvSpPr>
          <p:cNvPr id="3" name="Content Placeholder 2"/>
          <p:cNvSpPr>
            <a:spLocks noGrp="1"/>
          </p:cNvSpPr>
          <p:nvPr>
            <p:ph idx="1"/>
          </p:nvPr>
        </p:nvSpPr>
        <p:spPr/>
        <p:txBody>
          <a:bodyPr/>
          <a:lstStyle/>
          <a:p>
            <a:pPr lvl="0">
              <a:lnSpc>
                <a:spcPct val="150000"/>
              </a:lnSpc>
            </a:pPr>
            <a:r>
              <a:rPr/>
              <a:t>There are two population growth models;</a:t>
            </a:r>
          </a:p>
          <a:p>
            <a:pPr marL="0" lvl="0" indent="0">
              <a:lnSpc>
                <a:spcPct val="150000"/>
              </a:lnSpc>
              <a:buNone/>
            </a:pPr>
            <a:r>
              <a:rPr/>
              <a:t>              </a:t>
            </a:r>
          </a:p>
          <a:p>
            <a:pPr lvl="0">
              <a:lnSpc>
                <a:spcPct val="150000"/>
              </a:lnSpc>
              <a:buFont typeface="+mj-lt"/>
              <a:buAutoNum type="arabicPeriod"/>
            </a:pPr>
            <a:r>
              <a:rPr/>
              <a:t>           Discrete breeding</a:t>
            </a:r>
          </a:p>
          <a:p>
            <a:pPr lvl="0">
              <a:lnSpc>
                <a:spcPct val="150000"/>
              </a:lnSpc>
              <a:buFont typeface="+mj-lt"/>
              <a:buAutoNum type="arabicPeriod"/>
            </a:pPr>
            <a:r>
              <a:rPr/>
              <a:t>            Continuous breeding</a:t>
            </a:r>
          </a:p>
        </p:txBody>
      </p:sp>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1866996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4800" b="1" i="1">
                <a:solidFill>
                  <a:srgbClr val="D66565"/>
                </a:solidFill>
              </a:rPr>
              <a:t>Discrete breeding</a:t>
            </a:r>
            <a:endParaRPr lang="en-US"/>
          </a:p>
        </p:txBody>
      </p:sp>
      <p:sp>
        <p:nvSpPr>
          <p:cNvPr id="3" name="Content Placeholder 2"/>
          <p:cNvSpPr>
            <a:spLocks noGrp="1"/>
          </p:cNvSpPr>
          <p:nvPr>
            <p:ph idx="1"/>
          </p:nvPr>
        </p:nvSpPr>
        <p:spPr/>
        <p:txBody>
          <a:bodyPr/>
          <a:lstStyle/>
          <a:p>
            <a:pPr lvl="0">
              <a:lnSpc>
                <a:spcPct val="150000"/>
              </a:lnSpc>
            </a:pPr>
            <a:r>
              <a:t>Populations reproduce once in their lifetime (big-bang reproduction)</a:t>
            </a:r>
          </a:p>
          <a:p>
            <a:pPr lvl="0">
              <a:lnSpc>
                <a:spcPct val="150000"/>
              </a:lnSpc>
              <a:buFont typeface="Arial"/>
              <a:buChar char="▪"/>
            </a:pPr>
            <a:r>
              <a:rPr/>
              <a:t>Example:</a:t>
            </a:r>
          </a:p>
          <a:p>
            <a:pPr lvl="0">
              <a:lnSpc>
                <a:spcPct val="150000"/>
              </a:lnSpc>
              <a:buFont typeface="+mj-lt"/>
              <a:buAutoNum type="romanUcPeriod"/>
            </a:pPr>
            <a:r>
              <a:rPr/>
              <a:t>    Annual plants.           II)Insects</a:t>
            </a:r>
          </a:p>
          <a:p>
            <a:pPr marL="0" lvl="0" indent="0">
              <a:lnSpc>
                <a:spcPct val="150000"/>
              </a:lnSpc>
              <a:buNone/>
            </a:pPr>
            <a:r>
              <a:rPr/>
              <a:t>they allocate most of their energy to reproduction and they die after reproduction</a:t>
            </a:r>
          </a:p>
          <a:p>
            <a:pPr marL="0" lvl="0" indent="0">
              <a:lnSpc>
                <a:spcPct val="150000"/>
              </a:lnSpc>
              <a:buNone/>
            </a:pPr>
            <a:endParaRPr/>
          </a:p>
          <a:p>
            <a:pPr marL="0" lvl="0" indent="0">
              <a:lnSpc>
                <a:spcPct val="150000"/>
              </a:lnSpc>
              <a:buNone/>
            </a:pPr>
            <a:endParaRPr/>
          </a:p>
        </p:txBody>
      </p:sp>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1866996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4800" b="1" i="1">
                <a:solidFill>
                  <a:srgbClr val="D66565"/>
                </a:solidFill>
              </a:rPr>
              <a:t>Continuous breeding </a:t>
            </a:r>
            <a:endParaRPr lang="en-US"/>
          </a:p>
        </p:txBody>
      </p:sp>
      <p:sp>
        <p:nvSpPr>
          <p:cNvPr id="3" name="Content Placeholder 2"/>
          <p:cNvSpPr>
            <a:spLocks noGrp="1"/>
          </p:cNvSpPr>
          <p:nvPr>
            <p:ph idx="1"/>
          </p:nvPr>
        </p:nvSpPr>
        <p:spPr/>
        <p:txBody>
          <a:bodyPr/>
          <a:lstStyle/>
          <a:p>
            <a:pPr lvl="0">
              <a:lnSpc>
                <a:spcPct val="150000"/>
              </a:lnSpc>
            </a:pPr>
            <a:r>
              <a:t>Reproduce more than once in their lifetime (Repeated reproduction)</a:t>
            </a:r>
          </a:p>
          <a:p>
            <a:pPr lvl="0">
              <a:lnSpc>
                <a:spcPct val="150000"/>
              </a:lnSpc>
              <a:buFont typeface="Arial"/>
              <a:buChar char="▪"/>
            </a:pPr>
            <a:r>
              <a:rPr/>
              <a:t>Example:</a:t>
            </a:r>
          </a:p>
          <a:p>
            <a:pPr lvl="0">
              <a:lnSpc>
                <a:spcPct val="150000"/>
              </a:lnSpc>
              <a:buFont typeface="+mj-lt"/>
              <a:buAutoNum type="romanUcPeriod"/>
            </a:pPr>
            <a:r>
              <a:rPr/>
              <a:t>Perennial plants.      II.Mammals</a:t>
            </a:r>
          </a:p>
          <a:p>
            <a:pPr marL="0" lvl="0" indent="0">
              <a:lnSpc>
                <a:spcPct val="150000"/>
              </a:lnSpc>
              <a:buNone/>
            </a:pPr>
            <a:r>
              <a:rPr/>
              <a:t>They allocate energy to growth and establishing themselves first and delay reproduction for later.</a:t>
            </a:r>
          </a:p>
        </p:txBody>
      </p:sp>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1866996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4800" b="1" i="1">
                <a:solidFill>
                  <a:srgbClr val="D66565"/>
                </a:solidFill>
              </a:rPr>
              <a:t>Mathematical models</a:t>
            </a:r>
            <a:endParaRPr lang="en-US"/>
          </a:p>
        </p:txBody>
      </p:sp>
      <p:sp>
        <p:nvSpPr>
          <p:cNvPr id="3" name="Content Placeholder 2"/>
          <p:cNvSpPr>
            <a:spLocks noGrp="1"/>
          </p:cNvSpPr>
          <p:nvPr>
            <p:ph idx="1"/>
          </p:nvPr>
        </p:nvSpPr>
        <p:spPr>
          <a:xfrm>
            <a:off x="457200" y="1600200"/>
            <a:ext cx="8229600" cy="4525963"/>
          </a:xfrm>
        </p:spPr>
        <p:txBody>
          <a:bodyPr/>
          <a:lstStyle/>
          <a:p>
            <a:pPr marL="0" lvl="0" indent="0">
              <a:lnSpc>
                <a:spcPct val="150000"/>
              </a:lnSpc>
              <a:buNone/>
            </a:pPr>
            <a:r>
              <a:rPr/>
              <a:t>Two mathematical models are used to predict population growth for both of the breeding models.</a:t>
            </a:r>
          </a:p>
          <a:p>
            <a:pPr lvl="0">
              <a:lnSpc>
                <a:spcPct val="150000"/>
              </a:lnSpc>
              <a:buFont typeface="+mj-lt"/>
              <a:buAutoNum type="arabicPeriod"/>
            </a:pPr>
            <a:r>
              <a:rPr/>
              <a:t>Exponential growth model</a:t>
            </a:r>
          </a:p>
          <a:p>
            <a:pPr lvl="0">
              <a:lnSpc>
                <a:spcPct val="150000"/>
              </a:lnSpc>
              <a:buFont typeface="+mj-lt"/>
              <a:buAutoNum type="arabicPeriod"/>
            </a:pPr>
            <a:r>
              <a:rPr/>
              <a:t>Logistic growth model</a:t>
            </a:r>
          </a:p>
        </p:txBody>
      </p:sp>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18669961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4800" b="1" i="1">
                <a:solidFill>
                  <a:srgbClr val="D66565"/>
                </a:solidFill>
              </a:rPr>
              <a:t>Exponential growth model</a:t>
            </a:r>
            <a:endParaRPr lang="en-US"/>
          </a:p>
        </p:txBody>
      </p:sp>
      <p:sp>
        <p:nvSpPr>
          <p:cNvPr id="3" name="Content Placeholder 2"/>
          <p:cNvSpPr>
            <a:spLocks noGrp="1"/>
          </p:cNvSpPr>
          <p:nvPr>
            <p:ph idx="1"/>
          </p:nvPr>
        </p:nvSpPr>
        <p:spPr>
          <a:xfrm>
            <a:off x="645185" y="1602509"/>
            <a:ext cx="7858270" cy="4525818"/>
          </a:xfrm>
        </p:spPr>
        <p:txBody>
          <a:bodyPr/>
          <a:lstStyle/>
          <a:p>
            <a:pPr lvl="0"/>
            <a:endParaRPr/>
          </a:p>
        </p:txBody>
      </p:sp>
      <p:pic>
        <p:nvPicPr>
          <p:cNvPr id="4" name="Picture"/>
          <p:cNvPicPr>
            <a:picLocks noChangeAspect="1"/>
          </p:cNvPicPr>
          <p:nvPr/>
        </p:nvPicPr>
        <p:blipFill>
          <a:blip r:embed="rId2"/>
          <a:stretch>
            <a:fillRect/>
          </a:stretch>
        </p:blipFill>
        <p:spPr>
          <a:xfrm>
            <a:off x="2286000" y="1620982"/>
            <a:ext cx="4572000" cy="4576618"/>
          </a:xfrm>
          <a:prstGeom prst="rect">
            <a:avLst/>
          </a:prstGeom>
        </p:spPr>
      </p:pic>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1866996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4800" b="1" i="1">
                <a:solidFill>
                  <a:srgbClr val="D66565"/>
                </a:solidFill>
              </a:rPr>
              <a:t>Logistic growth model</a:t>
            </a:r>
            <a:endParaRPr lang="en-US"/>
          </a:p>
        </p:txBody>
      </p:sp>
      <p:sp>
        <p:nvSpPr>
          <p:cNvPr id="3" name="Content Placeholder 2"/>
          <p:cNvSpPr>
            <a:spLocks noGrp="1"/>
          </p:cNvSpPr>
          <p:nvPr>
            <p:ph idx="1"/>
          </p:nvPr>
        </p:nvSpPr>
        <p:spPr/>
        <p:txBody>
          <a:bodyPr/>
          <a:lstStyle/>
          <a:p>
            <a:pPr lvl="0"/>
            <a:endParaRPr/>
          </a:p>
        </p:txBody>
      </p:sp>
      <p:pic>
        <p:nvPicPr>
          <p:cNvPr id="4" name="Picture"/>
          <p:cNvPicPr>
            <a:picLocks noChangeAspect="1"/>
          </p:cNvPicPr>
          <p:nvPr/>
        </p:nvPicPr>
        <p:blipFill>
          <a:blip r:embed="rId2"/>
          <a:stretch>
            <a:fillRect/>
          </a:stretch>
        </p:blipFill>
        <p:spPr>
          <a:xfrm>
            <a:off x="505937" y="1302327"/>
            <a:ext cx="8194788" cy="4301836"/>
          </a:xfrm>
          <a:prstGeom prst="rect">
            <a:avLst/>
          </a:prstGeom>
        </p:spPr>
      </p:pic>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1866996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4800" b="1" i="1">
                <a:solidFill>
                  <a:srgbClr val="D66565"/>
                </a:solidFill>
              </a:rPr>
              <a:t>Factors that affect population size </a:t>
            </a:r>
            <a:endParaRPr lang="en-US"/>
          </a:p>
        </p:txBody>
      </p:sp>
      <p:sp>
        <p:nvSpPr>
          <p:cNvPr id="3" name="Content Placeholder 2"/>
          <p:cNvSpPr>
            <a:spLocks noGrp="1"/>
          </p:cNvSpPr>
          <p:nvPr>
            <p:ph idx="1"/>
          </p:nvPr>
        </p:nvSpPr>
        <p:spPr/>
        <p:txBody>
          <a:bodyPr/>
          <a:lstStyle/>
          <a:p>
            <a:pPr lvl="0"/>
            <a:r>
              <a:rPr/>
              <a:t>Following are the important factors that affect population size;</a:t>
            </a:r>
          </a:p>
          <a:p>
            <a:pPr lvl="0">
              <a:lnSpc>
                <a:spcPct val="150000"/>
              </a:lnSpc>
              <a:buFont typeface="+mj-lt"/>
              <a:buAutoNum type="arabicPeriod"/>
            </a:pPr>
            <a:r>
              <a:rPr/>
              <a:t>Immigration</a:t>
            </a:r>
          </a:p>
          <a:p>
            <a:pPr lvl="0">
              <a:lnSpc>
                <a:spcPct val="150000"/>
              </a:lnSpc>
              <a:buFont typeface="+mj-lt"/>
              <a:buAutoNum type="arabicPeriod"/>
            </a:pPr>
            <a:r>
              <a:rPr/>
              <a:t>Birth Rate</a:t>
            </a:r>
          </a:p>
          <a:p>
            <a:pPr lvl="0">
              <a:lnSpc>
                <a:spcPct val="150000"/>
              </a:lnSpc>
              <a:buFont typeface="+mj-lt"/>
              <a:buAutoNum type="arabicPeriod"/>
            </a:pPr>
            <a:r>
              <a:rPr/>
              <a:t>Emigration</a:t>
            </a:r>
          </a:p>
          <a:p>
            <a:pPr lvl="0">
              <a:lnSpc>
                <a:spcPct val="150000"/>
              </a:lnSpc>
              <a:buFont typeface="+mj-lt"/>
              <a:buAutoNum type="arabicPeriod"/>
            </a:pPr>
            <a:r>
              <a:rPr/>
              <a:t>Mortality</a:t>
            </a:r>
          </a:p>
        </p:txBody>
      </p:sp>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186699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172" y="531627"/>
            <a:ext cx="8516679" cy="5560828"/>
          </a:xfrm>
        </p:spPr>
        <p:txBody>
          <a:bodyPr/>
          <a:lstStyle/>
          <a:p>
            <a:r>
              <a:rPr sz="5100" b="1" i="1">
                <a:solidFill>
                  <a:srgbClr val="008000"/>
                </a:solidFill>
              </a:rPr>
              <a:t>Topic:</a:t>
            </a:r>
            <a:endParaRPr lang="en-US"/>
          </a:p>
          <a:p>
            <a:pPr>
              <a:lnSpc>
                <a:spcPct val="200000"/>
              </a:lnSpc>
            </a:pPr>
            <a:r>
              <a:rPr sz="5100" b="1" i="1">
                <a:solidFill>
                  <a:srgbClr val="008000"/>
                </a:solidFill>
              </a:rPr>
              <a:t>PlANT DEMOGRAPHY</a:t>
            </a:r>
            <a:endParaRPr/>
          </a:p>
        </p:txBody>
      </p:sp>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1866996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i="1">
                <a:solidFill>
                  <a:srgbClr val="D66565"/>
                </a:solidFill>
              </a:rPr>
              <a:t>Plant Demography and Ecological Theory</a:t>
            </a:r>
            <a:endParaRPr lang="en-US"/>
          </a:p>
        </p:txBody>
      </p:sp>
      <p:sp>
        <p:nvSpPr>
          <p:cNvPr id="3" name="Content Placeholder 2"/>
          <p:cNvSpPr>
            <a:spLocks noGrp="1"/>
          </p:cNvSpPr>
          <p:nvPr>
            <p:ph idx="1"/>
          </p:nvPr>
        </p:nvSpPr>
        <p:spPr>
          <a:xfrm>
            <a:off x="457200" y="1600200"/>
            <a:ext cx="8229600" cy="4992254"/>
          </a:xfrm>
        </p:spPr>
        <p:txBody>
          <a:bodyPr/>
          <a:lstStyle/>
          <a:p>
            <a:pPr lvl="0">
              <a:lnSpc>
                <a:spcPct val="150000"/>
              </a:lnSpc>
            </a:pPr>
            <a:r>
              <a:t>The meanings of 'theory' in ecology are examined and illustrated with six examples from plant ecology. The application of demographic theory to plants (and other modular organisms) depends on recognition of two levels of populational organisation - the genet (N) and the modular unit of structure (η)</a:t>
            </a:r>
          </a:p>
        </p:txBody>
      </p:sp>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18669961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4800" b="1" i="1">
                <a:solidFill>
                  <a:srgbClr val="D66565"/>
                </a:solidFill>
              </a:rPr>
              <a:t>Continue...</a:t>
            </a:r>
            <a:endParaRPr lang="en-US"/>
          </a:p>
        </p:txBody>
      </p:sp>
      <p:sp>
        <p:nvSpPr>
          <p:cNvPr id="3" name="Content Placeholder 2"/>
          <p:cNvSpPr>
            <a:spLocks noGrp="1"/>
          </p:cNvSpPr>
          <p:nvPr>
            <p:ph idx="1"/>
          </p:nvPr>
        </p:nvSpPr>
        <p:spPr/>
        <p:txBody>
          <a:bodyPr/>
          <a:lstStyle/>
          <a:p>
            <a:pPr lvl="0">
              <a:lnSpc>
                <a:spcPct val="150000"/>
              </a:lnSpc>
            </a:pPr>
            <a:r>
              <a:t>Examples are given to illustrate the theory that a plant is a population of parts that are born and die and the ways in which such theory can be applied to field studies.</a:t>
            </a:r>
          </a:p>
        </p:txBody>
      </p:sp>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18669961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02036"/>
          </a:xfrm>
        </p:spPr>
        <p:txBody>
          <a:bodyPr/>
          <a:lstStyle/>
          <a:p>
            <a:endParaRPr lang="en-US"/>
          </a:p>
        </p:txBody>
      </p:sp>
      <p:pic>
        <p:nvPicPr>
          <p:cNvPr id="4" name="Picture"/>
          <p:cNvPicPr>
            <a:picLocks noChangeAspect="1"/>
          </p:cNvPicPr>
          <p:nvPr/>
        </p:nvPicPr>
        <p:blipFill>
          <a:blip r:embed="rId2"/>
          <a:stretch>
            <a:fillRect/>
          </a:stretch>
        </p:blipFill>
        <p:spPr>
          <a:xfrm>
            <a:off x="556994" y="5994400"/>
            <a:ext cx="8141409" cy="36944"/>
          </a:xfrm>
          <a:prstGeom prst="rect">
            <a:avLst/>
          </a:prstGeom>
        </p:spPr>
      </p:pic>
      <p:pic>
        <p:nvPicPr>
          <p:cNvPr id="5" name="Picture"/>
          <p:cNvPicPr>
            <a:picLocks noChangeAspect="1"/>
          </p:cNvPicPr>
          <p:nvPr/>
        </p:nvPicPr>
        <p:blipFill>
          <a:blip r:embed="rId3"/>
          <a:stretch>
            <a:fillRect/>
          </a:stretch>
        </p:blipFill>
        <p:spPr>
          <a:xfrm>
            <a:off x="580203" y="327890"/>
            <a:ext cx="8071785" cy="5888183"/>
          </a:xfrm>
          <a:prstGeom prst="rect">
            <a:avLst/>
          </a:prstGeom>
        </p:spPr>
      </p:pic>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1866996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4800" b="1" i="1">
                <a:solidFill>
                  <a:srgbClr val="D66565"/>
                </a:solidFill>
              </a:rPr>
              <a:t>What is demography?</a:t>
            </a:r>
            <a:endParaRPr lang="en-US"/>
          </a:p>
        </p:txBody>
      </p:sp>
      <p:sp>
        <p:nvSpPr>
          <p:cNvPr id="3" name="Content Placeholder 2"/>
          <p:cNvSpPr>
            <a:spLocks noGrp="1"/>
          </p:cNvSpPr>
          <p:nvPr>
            <p:ph idx="1"/>
          </p:nvPr>
        </p:nvSpPr>
        <p:spPr>
          <a:xfrm>
            <a:off x="457200" y="1600200"/>
            <a:ext cx="8229600" cy="5034516"/>
          </a:xfrm>
        </p:spPr>
        <p:txBody>
          <a:bodyPr>
            <a:normAutofit fontScale="92500"/>
          </a:bodyPr>
          <a:lstStyle/>
          <a:p>
            <a:pPr lvl="0">
              <a:lnSpc>
                <a:spcPct val="150000"/>
              </a:lnSpc>
            </a:pPr>
            <a:r>
              <a:t>Demography (from prefix demo- from Ancient Greek δῆμος dēmos meaning "the people", and -graphy from γράφω graphō, implies "writing, description or measurement") is the statistical study of populations, especially human beings. ... Demographics are quantifiable characteristics of a given population.</a:t>
            </a:r>
          </a:p>
        </p:txBody>
      </p:sp>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1866996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4800" b="1" i="1">
                <a:solidFill>
                  <a:srgbClr val="D66565"/>
                </a:solidFill>
              </a:rPr>
              <a:t>Continue....</a:t>
            </a:r>
            <a:endParaRPr lang="en-US"/>
          </a:p>
        </p:txBody>
      </p:sp>
      <p:sp>
        <p:nvSpPr>
          <p:cNvPr id="3" name="Content Placeholder 2"/>
          <p:cNvSpPr>
            <a:spLocks noGrp="1"/>
          </p:cNvSpPr>
          <p:nvPr>
            <p:ph idx="1"/>
          </p:nvPr>
        </p:nvSpPr>
        <p:spPr/>
        <p:txBody>
          <a:bodyPr/>
          <a:lstStyle/>
          <a:p>
            <a:pPr lvl="0">
              <a:lnSpc>
                <a:spcPct val="150000"/>
              </a:lnSpc>
            </a:pPr>
            <a:r>
              <a:rPr/>
              <a:t>The study of species populations including their size, growth, density, distribution, statistics regarding birth, disease and death and change of population size over time</a:t>
            </a:r>
          </a:p>
        </p:txBody>
      </p:sp>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1866996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4800" b="1" i="1">
                <a:solidFill>
                  <a:srgbClr val="D66565"/>
                </a:solidFill>
              </a:rPr>
              <a:t>Continue....</a:t>
            </a:r>
            <a:endParaRPr lang="en-US"/>
          </a:p>
        </p:txBody>
      </p:sp>
      <p:sp>
        <p:nvSpPr>
          <p:cNvPr id="3" name="Content Placeholder 2"/>
          <p:cNvSpPr>
            <a:spLocks noGrp="1"/>
          </p:cNvSpPr>
          <p:nvPr>
            <p:ph idx="1"/>
          </p:nvPr>
        </p:nvSpPr>
        <p:spPr>
          <a:xfrm>
            <a:off x="457200" y="1600200"/>
            <a:ext cx="8229600" cy="4524153"/>
          </a:xfrm>
        </p:spPr>
        <p:txBody>
          <a:bodyPr/>
          <a:lstStyle/>
          <a:p>
            <a:pPr lvl="0">
              <a:lnSpc>
                <a:spcPct val="150000"/>
              </a:lnSpc>
            </a:pPr>
            <a:r>
              <a:rPr/>
              <a:t>Father of demography:</a:t>
            </a:r>
          </a:p>
          <a:p>
            <a:pPr marL="0" lvl="0" indent="0">
              <a:lnSpc>
                <a:spcPct val="150000"/>
              </a:lnSpc>
              <a:buNone/>
            </a:pPr>
            <a:r>
              <a:rPr/>
              <a:t>                                        John Graunt, 1620-1674,is known as the father of demography.</a:t>
            </a:r>
          </a:p>
          <a:p>
            <a:pPr lvl="0">
              <a:lnSpc>
                <a:spcPct val="150000"/>
              </a:lnSpc>
              <a:buFont typeface="Arial"/>
              <a:buChar char="•"/>
            </a:pPr>
            <a:r>
              <a:rPr/>
              <a:t>Big three of demography:</a:t>
            </a:r>
          </a:p>
          <a:p>
            <a:pPr lvl="0">
              <a:lnSpc>
                <a:spcPct val="150000"/>
              </a:lnSpc>
              <a:buFont typeface="+mj-lt"/>
              <a:buAutoNum type="alphaLcParenR"/>
            </a:pPr>
            <a:r>
              <a:rPr/>
              <a:t>   Birth      b)      Death                 c)    Migration  </a:t>
            </a:r>
          </a:p>
        </p:txBody>
      </p:sp>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1866996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4800" b="1" i="1">
                <a:solidFill>
                  <a:srgbClr val="D66565"/>
                </a:solidFill>
              </a:rPr>
              <a:t>What is plant demography?</a:t>
            </a:r>
            <a:endParaRPr lang="en-US"/>
          </a:p>
        </p:txBody>
      </p:sp>
      <p:sp>
        <p:nvSpPr>
          <p:cNvPr id="3" name="Content Placeholder 2"/>
          <p:cNvSpPr>
            <a:spLocks noGrp="1"/>
          </p:cNvSpPr>
          <p:nvPr>
            <p:ph idx="1"/>
          </p:nvPr>
        </p:nvSpPr>
        <p:spPr>
          <a:xfrm>
            <a:off x="457200" y="1600200"/>
            <a:ext cx="8229600" cy="4524153"/>
          </a:xfrm>
        </p:spPr>
        <p:txBody>
          <a:bodyPr/>
          <a:lstStyle/>
          <a:p>
            <a:pPr lvl="0">
              <a:lnSpc>
                <a:spcPct val="150000"/>
              </a:lnSpc>
            </a:pPr>
            <a:r>
              <a:t>The study of species populations including their size, growth, density, distribution, statistics regarding birth, disease and death and change of population size over time. What is plant demography? Change in population's size over time.</a:t>
            </a:r>
          </a:p>
        </p:txBody>
      </p:sp>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1866996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4800" b="1" i="1">
                <a:solidFill>
                  <a:srgbClr val="D66565"/>
                </a:solidFill>
              </a:rPr>
              <a:t>Continue...</a:t>
            </a:r>
            <a:endParaRPr lang="en-US"/>
          </a:p>
        </p:txBody>
      </p:sp>
      <p:sp>
        <p:nvSpPr>
          <p:cNvPr id="3" name="Content Placeholder 2"/>
          <p:cNvSpPr>
            <a:spLocks noGrp="1"/>
          </p:cNvSpPr>
          <p:nvPr>
            <p:ph idx="1"/>
          </p:nvPr>
        </p:nvSpPr>
        <p:spPr/>
        <p:txBody>
          <a:bodyPr/>
          <a:lstStyle/>
          <a:p>
            <a:pPr lvl="0">
              <a:lnSpc>
                <a:spcPct val="150000"/>
              </a:lnSpc>
            </a:pPr>
            <a:r>
              <a:t>Demography is the branch of ecology that studies the growth and regulation of animal and plant populations, resulting from the individual processes of birth, death, immigration and emigration in natural, managed or artificial environments.</a:t>
            </a:r>
          </a:p>
        </p:txBody>
      </p:sp>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1866996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4800" b="1" i="1">
                <a:solidFill>
                  <a:srgbClr val="D66565"/>
                </a:solidFill>
              </a:rPr>
              <a:t>Importance of demography</a:t>
            </a:r>
            <a:endParaRPr lang="en-US"/>
          </a:p>
        </p:txBody>
      </p:sp>
      <p:sp>
        <p:nvSpPr>
          <p:cNvPr id="3" name="Content Placeholder 2"/>
          <p:cNvSpPr>
            <a:spLocks noGrp="1"/>
          </p:cNvSpPr>
          <p:nvPr>
            <p:ph idx="1"/>
          </p:nvPr>
        </p:nvSpPr>
        <p:spPr/>
        <p:txBody>
          <a:bodyPr/>
          <a:lstStyle/>
          <a:p>
            <a:pPr lvl="0">
              <a:lnSpc>
                <a:spcPct val="150000"/>
              </a:lnSpc>
            </a:pPr>
            <a:r>
              <a:t>Ecological demographic principles are building blocks in most ecological theory and application. If scientific ecology needs a coherent set of demographic principles to refer to, applied science also calls for them:</a:t>
            </a:r>
          </a:p>
        </p:txBody>
      </p:sp>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1866996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4800" b="1" i="1">
                <a:solidFill>
                  <a:srgbClr val="D66565"/>
                </a:solidFill>
              </a:rPr>
              <a:t>Continue...</a:t>
            </a:r>
            <a:endParaRPr lang="en-US"/>
          </a:p>
        </p:txBody>
      </p:sp>
      <p:sp>
        <p:nvSpPr>
          <p:cNvPr id="3" name="Content Placeholder 2"/>
          <p:cNvSpPr>
            <a:spLocks noGrp="1"/>
          </p:cNvSpPr>
          <p:nvPr>
            <p:ph idx="1"/>
          </p:nvPr>
        </p:nvSpPr>
        <p:spPr>
          <a:xfrm>
            <a:off x="457200" y="1600200"/>
            <a:ext cx="8229600" cy="4763386"/>
          </a:xfrm>
        </p:spPr>
        <p:txBody>
          <a:bodyPr/>
          <a:lstStyle/>
          <a:p>
            <a:pPr lvl="0">
              <a:lnSpc>
                <a:spcPct val="150000"/>
              </a:lnSpc>
            </a:pPr>
            <a:r>
              <a:t>a solid demographic theory is necessary:</a:t>
            </a:r>
          </a:p>
          <a:p>
            <a:pPr lvl="0">
              <a:lnSpc>
                <a:spcPct val="150000"/>
              </a:lnSpc>
              <a:buFont typeface="+mj-lt"/>
              <a:buAutoNum type="alphaLcPeriod"/>
            </a:pPr>
            <a:r>
              <a:rPr/>
              <a:t>to support the conservation of biotic diversity,</a:t>
            </a:r>
          </a:p>
          <a:p>
            <a:pPr lvl="0">
              <a:lnSpc>
                <a:spcPct val="150000"/>
              </a:lnSpc>
              <a:buFont typeface="+mj-lt"/>
              <a:buAutoNum type="alphaLcPeriod"/>
            </a:pPr>
            <a:r>
              <a:rPr/>
              <a:t>to develop sound pest control strategies,</a:t>
            </a:r>
          </a:p>
          <a:p>
            <a:pPr lvl="0">
              <a:lnSpc>
                <a:spcPct val="150000"/>
              </a:lnSpc>
              <a:buFont typeface="+mj-lt"/>
              <a:buAutoNum type="alphaLcPeriod"/>
            </a:pPr>
            <a:r>
              <a:rPr/>
              <a:t> to understand disease spread,</a:t>
            </a:r>
          </a:p>
          <a:p>
            <a:pPr lvl="0">
              <a:lnSpc>
                <a:spcPct val="150000"/>
              </a:lnSpc>
              <a:buFont typeface="+mj-lt"/>
              <a:buAutoNum type="alphaLcPeriod"/>
            </a:pPr>
            <a:r>
              <a:rPr/>
              <a:t>and to decide optimum harvesting levels of economically important populations.</a:t>
            </a:r>
          </a:p>
        </p:txBody>
      </p:sp>
    </p:spTree>
    <p:extLst>
      <p:ext uri="{BB962C8B-B14F-4D97-AF65-F5344CB8AC3E}">
        <p14:creationId xmlns:m="http://schemas.openxmlformats.org/officeDocument/2006/math" xmlns:dgm="http://schemas.openxmlformats.org/drawingml/2006/diagram" xmlns:dsp="http://schemas.microsoft.com/office/drawing/2008/diagram" xmlns:v="urn:schemas-microsoft-com:vml" xmlns:c="http://schemas.openxmlformats.org/drawingml/2006/chart" xmlns:mc="http://schemas.openxmlformats.org/markup-compatibility/2006" xmlns:p14="http://schemas.microsoft.com/office/powerpoint/2010/main" xmlns:a14="http://schemas.microsoft.com/office/drawing/2010/main" xmlns="" val="18669961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689</Words>
  <Application>Microsoft Macintosh PowerPoint</Application>
  <PresentationFormat>On-screen Show (4:3)</PresentationFormat>
  <Paragraphs>65</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宋体</vt:lpstr>
      <vt:lpstr>Office Theme</vt:lpstr>
      <vt:lpstr>Slide 1</vt:lpstr>
      <vt:lpstr>Topic: PlANT DEMOGRAPHY</vt:lpstr>
      <vt:lpstr>What is demography?</vt:lpstr>
      <vt:lpstr>Continue....</vt:lpstr>
      <vt:lpstr>Continue....</vt:lpstr>
      <vt:lpstr>What is plant demography?</vt:lpstr>
      <vt:lpstr>Continue...</vt:lpstr>
      <vt:lpstr>Importance of demography</vt:lpstr>
      <vt:lpstr>Continue...</vt:lpstr>
      <vt:lpstr>Continue...</vt:lpstr>
      <vt:lpstr>Plant demography includes counting:</vt:lpstr>
      <vt:lpstr>How can we predict population change over time?</vt:lpstr>
      <vt:lpstr>Population growth models</vt:lpstr>
      <vt:lpstr>Discrete breeding</vt:lpstr>
      <vt:lpstr>Continuous breeding </vt:lpstr>
      <vt:lpstr>Mathematical models</vt:lpstr>
      <vt:lpstr>Exponential growth model</vt:lpstr>
      <vt:lpstr>Logistic growth model</vt:lpstr>
      <vt:lpstr>Factors that affect population size </vt:lpstr>
      <vt:lpstr>Plant Demography and Ecological Theory</vt:lpstr>
      <vt:lpstr>Continue...</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Chemistry</dc:creator>
  <cp:lastModifiedBy>Chemistry</cp:lastModifiedBy>
  <cp:revision>2</cp:revision>
  <dcterms:created xsi:type="dcterms:W3CDTF">2012-04-11T11:10:54Z</dcterms:created>
  <dcterms:modified xsi:type="dcterms:W3CDTF">2020-10-25T13:55:04Z</dcterms:modified>
</cp:coreProperties>
</file>