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8"/>
  </p:notesMasterIdLst>
  <p:sldIdLst>
    <p:sldId id="272" r:id="rId2"/>
    <p:sldId id="316" r:id="rId3"/>
    <p:sldId id="317" r:id="rId4"/>
    <p:sldId id="344" r:id="rId5"/>
    <p:sldId id="330" r:id="rId6"/>
    <p:sldId id="342" r:id="rId7"/>
    <p:sldId id="346" r:id="rId8"/>
    <p:sldId id="343" r:id="rId9"/>
    <p:sldId id="348" r:id="rId10"/>
    <p:sldId id="347" r:id="rId11"/>
    <p:sldId id="345" r:id="rId12"/>
    <p:sldId id="350" r:id="rId13"/>
    <p:sldId id="349" r:id="rId14"/>
    <p:sldId id="351" r:id="rId15"/>
    <p:sldId id="332" r:id="rId16"/>
    <p:sldId id="331" r:id="rId17"/>
    <p:sldId id="333" r:id="rId18"/>
    <p:sldId id="334" r:id="rId19"/>
    <p:sldId id="335" r:id="rId20"/>
    <p:sldId id="336" r:id="rId21"/>
    <p:sldId id="337" r:id="rId22"/>
    <p:sldId id="338" r:id="rId23"/>
    <p:sldId id="339" r:id="rId24"/>
    <p:sldId id="340" r:id="rId25"/>
    <p:sldId id="341" r:id="rId26"/>
    <p:sldId id="315" r:id="rId27"/>
  </p:sldIdLst>
  <p:sldSz cx="10287000" cy="6858000" type="35mm"/>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89"/>
    <a:srgbClr val="FAD912"/>
    <a:srgbClr val="F7E6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29" autoAdjust="0"/>
    <p:restoredTop sz="94434" autoAdjust="0"/>
  </p:normalViewPr>
  <p:slideViewPr>
    <p:cSldViewPr>
      <p:cViewPr varScale="1">
        <p:scale>
          <a:sx n="72" d="100"/>
          <a:sy n="72" d="100"/>
        </p:scale>
        <p:origin x="846" y="54"/>
      </p:cViewPr>
      <p:guideLst>
        <p:guide orient="horz" pos="2160"/>
        <p:guide pos="32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4669896-C81B-445E-AEA6-14CD58354618}" type="datetimeFigureOut">
              <a:rPr lang="en-US" smtClean="0"/>
              <a:t>4/1/2020</a:t>
            </a:fld>
            <a:endParaRPr lang="en-US"/>
          </a:p>
        </p:txBody>
      </p:sp>
      <p:sp>
        <p:nvSpPr>
          <p:cNvPr id="4" name="Slide Image Placeholder 3"/>
          <p:cNvSpPr>
            <a:spLocks noGrp="1" noRot="1" noChangeAspect="1"/>
          </p:cNvSpPr>
          <p:nvPr>
            <p:ph type="sldImg" idx="2"/>
          </p:nvPr>
        </p:nvSpPr>
        <p:spPr>
          <a:xfrm>
            <a:off x="2643188" y="514350"/>
            <a:ext cx="3857625"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6B2ADF3C-3EA5-44EE-931D-EA6EC5CA8AC7}" type="slidenum">
              <a:rPr lang="en-US" smtClean="0"/>
              <a:t>‹#›</a:t>
            </a:fld>
            <a:endParaRPr lang="en-US"/>
          </a:p>
        </p:txBody>
      </p:sp>
    </p:spTree>
    <p:extLst>
      <p:ext uri="{BB962C8B-B14F-4D97-AF65-F5344CB8AC3E}">
        <p14:creationId xmlns:p14="http://schemas.microsoft.com/office/powerpoint/2010/main" val="382655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905005"/>
            <a:ext cx="8486775" cy="2593975"/>
          </a:xfrm>
        </p:spPr>
        <p:txBody>
          <a:bodyPr anchor="b"/>
          <a:lstStyle>
            <a:lvl1pPr>
              <a:defRPr sz="7425">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771525" y="4572000"/>
            <a:ext cx="7269480" cy="1066800"/>
          </a:xfrm>
        </p:spPr>
        <p:txBody>
          <a:bodyPr anchor="t">
            <a:normAutofit/>
          </a:bodyPr>
          <a:lstStyle>
            <a:lvl1pPr marL="0" indent="0" algn="l">
              <a:buNone/>
              <a:defRPr sz="2250">
                <a:solidFill>
                  <a:schemeClr val="tx1">
                    <a:tint val="75000"/>
                  </a:schemeClr>
                </a:solidFill>
              </a:defRPr>
            </a:lvl1pPr>
            <a:lvl2pPr marL="514338" indent="0" algn="ctr">
              <a:buNone/>
              <a:defRPr>
                <a:solidFill>
                  <a:schemeClr val="tx1">
                    <a:tint val="75000"/>
                  </a:schemeClr>
                </a:solidFill>
              </a:defRPr>
            </a:lvl2pPr>
            <a:lvl3pPr marL="1028674" indent="0" algn="ctr">
              <a:buNone/>
              <a:defRPr>
                <a:solidFill>
                  <a:schemeClr val="tx1">
                    <a:tint val="75000"/>
                  </a:schemeClr>
                </a:solidFill>
              </a:defRPr>
            </a:lvl3pPr>
            <a:lvl4pPr marL="1543012" indent="0" algn="ctr">
              <a:buNone/>
              <a:defRPr>
                <a:solidFill>
                  <a:schemeClr val="tx1">
                    <a:tint val="75000"/>
                  </a:schemeClr>
                </a:solidFill>
              </a:defRPr>
            </a:lvl4pPr>
            <a:lvl5pPr marL="2057348" indent="0" algn="ctr">
              <a:buNone/>
              <a:defRPr>
                <a:solidFill>
                  <a:schemeClr val="tx1">
                    <a:tint val="75000"/>
                  </a:schemeClr>
                </a:solidFill>
              </a:defRPr>
            </a:lvl5pPr>
            <a:lvl6pPr marL="2571686" indent="0" algn="ctr">
              <a:buNone/>
              <a:defRPr>
                <a:solidFill>
                  <a:schemeClr val="tx1">
                    <a:tint val="75000"/>
                  </a:schemeClr>
                </a:solidFill>
              </a:defRPr>
            </a:lvl6pPr>
            <a:lvl7pPr marL="3086022" indent="0" algn="ctr">
              <a:buNone/>
              <a:defRPr>
                <a:solidFill>
                  <a:schemeClr val="tx1">
                    <a:tint val="75000"/>
                  </a:schemeClr>
                </a:solidFill>
              </a:defRPr>
            </a:lvl7pPr>
            <a:lvl8pPr marL="3600360" indent="0" algn="ctr">
              <a:buNone/>
              <a:defRPr>
                <a:solidFill>
                  <a:schemeClr val="tx1">
                    <a:tint val="75000"/>
                  </a:schemeClr>
                </a:solidFill>
              </a:defRPr>
            </a:lvl8pPr>
            <a:lvl9pPr marL="411469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B18865-877B-4276-8DDC-51C25F0F0CFA}" type="datetime1">
              <a:rPr lang="en-US" smtClean="0"/>
              <a:t>4/1/2020</a:t>
            </a:fld>
            <a:endParaRPr lang="en-US"/>
          </a:p>
        </p:txBody>
      </p:sp>
      <p:sp>
        <p:nvSpPr>
          <p:cNvPr id="5" name="Footer Placeholder 4"/>
          <p:cNvSpPr>
            <a:spLocks noGrp="1"/>
          </p:cNvSpPr>
          <p:nvPr>
            <p:ph type="ftr" sz="quarter" idx="11"/>
          </p:nvPr>
        </p:nvSpPr>
        <p:spPr/>
        <p:txBody>
          <a:bodyPr/>
          <a:lstStyle/>
          <a:p>
            <a:r>
              <a:rPr lang="en-US" dirty="0"/>
              <a:t>Engr. Ubaid Ahmad Mughal 2017-Ph.D-Civil-03</a:t>
            </a:r>
          </a:p>
        </p:txBody>
      </p:sp>
      <p:sp>
        <p:nvSpPr>
          <p:cNvPr id="6" name="Slide Number Placeholder 5"/>
          <p:cNvSpPr>
            <a:spLocks noGrp="1"/>
          </p:cNvSpPr>
          <p:nvPr>
            <p:ph type="sldNum" sz="quarter" idx="12"/>
          </p:nvPr>
        </p:nvSpPr>
        <p:spPr/>
        <p:txBody>
          <a:bodyPr/>
          <a:lstStyle/>
          <a:p>
            <a:fld id="{17ADA24D-118A-4C64-BEF4-4ECE13710AE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F0B4D5-B51F-44A0-8EDB-A3EC871FB9CE}" type="datetime1">
              <a:rPr lang="en-US" smtClean="0"/>
              <a:t>4/1/2020</a:t>
            </a:fld>
            <a:endParaRPr lang="en-US"/>
          </a:p>
        </p:txBody>
      </p:sp>
      <p:sp>
        <p:nvSpPr>
          <p:cNvPr id="5" name="Footer Placeholder 4"/>
          <p:cNvSpPr>
            <a:spLocks noGrp="1"/>
          </p:cNvSpPr>
          <p:nvPr>
            <p:ph type="ftr" sz="quarter" idx="11"/>
          </p:nvPr>
        </p:nvSpPr>
        <p:spPr/>
        <p:txBody>
          <a:bodyPr/>
          <a:lstStyle/>
          <a:p>
            <a:r>
              <a:rPr lang="en-US" dirty="0"/>
              <a:t>Engr. Ubaid Ahmad Mughal 2017-Ph.D-Civil-03</a:t>
            </a:r>
          </a:p>
        </p:txBody>
      </p:sp>
      <p:sp>
        <p:nvSpPr>
          <p:cNvPr id="6" name="Slide Number Placeholder 5"/>
          <p:cNvSpPr>
            <a:spLocks noGrp="1"/>
          </p:cNvSpPr>
          <p:nvPr>
            <p:ph type="sldNum" sz="quarter" idx="12"/>
          </p:nvPr>
        </p:nvSpPr>
        <p:spPr/>
        <p:txBody>
          <a:bodyPr/>
          <a:lstStyle/>
          <a:p>
            <a:fld id="{17ADA24D-118A-4C64-BEF4-4ECE13710AE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43"/>
            <a:ext cx="1971675"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514350" y="274643"/>
            <a:ext cx="67722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27CFA2-DCFD-488D-A21D-4EC67D500092}" type="datetime1">
              <a:rPr lang="en-US" smtClean="0"/>
              <a:t>4/1/2020</a:t>
            </a:fld>
            <a:endParaRPr lang="en-US"/>
          </a:p>
        </p:txBody>
      </p:sp>
      <p:sp>
        <p:nvSpPr>
          <p:cNvPr id="5" name="Footer Placeholder 4"/>
          <p:cNvSpPr>
            <a:spLocks noGrp="1"/>
          </p:cNvSpPr>
          <p:nvPr>
            <p:ph type="ftr" sz="quarter" idx="11"/>
          </p:nvPr>
        </p:nvSpPr>
        <p:spPr/>
        <p:txBody>
          <a:bodyPr/>
          <a:lstStyle/>
          <a:p>
            <a:r>
              <a:rPr lang="en-US" dirty="0"/>
              <a:t>Engr. Ubaid Ahmad Mughal 2017-Ph.D-Civil-03</a:t>
            </a:r>
          </a:p>
        </p:txBody>
      </p:sp>
      <p:sp>
        <p:nvSpPr>
          <p:cNvPr id="6" name="Slide Number Placeholder 5"/>
          <p:cNvSpPr>
            <a:spLocks noGrp="1"/>
          </p:cNvSpPr>
          <p:nvPr>
            <p:ph type="sldNum" sz="quarter" idx="12"/>
          </p:nvPr>
        </p:nvSpPr>
        <p:spPr/>
        <p:txBody>
          <a:bodyPr/>
          <a:lstStyle/>
          <a:p>
            <a:fld id="{17ADA24D-118A-4C64-BEF4-4ECE13710AE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9FB53E-3DE6-4D60-814B-D2DD47A9408E}" type="datetime1">
              <a:rPr lang="en-US" smtClean="0"/>
              <a:t>4/1/2020</a:t>
            </a:fld>
            <a:endParaRPr lang="en-US"/>
          </a:p>
        </p:txBody>
      </p:sp>
      <p:sp>
        <p:nvSpPr>
          <p:cNvPr id="5" name="Footer Placeholder 4"/>
          <p:cNvSpPr>
            <a:spLocks noGrp="1"/>
          </p:cNvSpPr>
          <p:nvPr>
            <p:ph type="ftr" sz="quarter" idx="11"/>
          </p:nvPr>
        </p:nvSpPr>
        <p:spPr/>
        <p:txBody>
          <a:bodyPr/>
          <a:lstStyle/>
          <a:p>
            <a:r>
              <a:rPr lang="en-US" dirty="0"/>
              <a:t>Engr. Ubaid Ahmad Mughal 2017-Ph.D-Civil-03</a:t>
            </a:r>
          </a:p>
        </p:txBody>
      </p:sp>
      <p:sp>
        <p:nvSpPr>
          <p:cNvPr id="6" name="Slide Number Placeholder 5"/>
          <p:cNvSpPr>
            <a:spLocks noGrp="1"/>
          </p:cNvSpPr>
          <p:nvPr>
            <p:ph type="sldNum" sz="quarter" idx="12"/>
          </p:nvPr>
        </p:nvSpPr>
        <p:spPr/>
        <p:txBody>
          <a:bodyPr/>
          <a:lstStyle/>
          <a:p>
            <a:fld id="{17ADA24D-118A-4C64-BEF4-4ECE13710AE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5" y="5486400"/>
            <a:ext cx="8617148" cy="1168400"/>
          </a:xfrm>
        </p:spPr>
        <p:txBody>
          <a:bodyPr anchor="t"/>
          <a:lstStyle>
            <a:lvl1pPr algn="l">
              <a:defRPr sz="4050" b="0" cap="all"/>
            </a:lvl1pPr>
          </a:lstStyle>
          <a:p>
            <a:r>
              <a:rPr lang="en-US"/>
              <a:t>Click to edit Master title style</a:t>
            </a:r>
            <a:endParaRPr lang="en-US" dirty="0"/>
          </a:p>
        </p:txBody>
      </p:sp>
      <p:sp>
        <p:nvSpPr>
          <p:cNvPr id="3" name="Text Placeholder 2"/>
          <p:cNvSpPr>
            <a:spLocks noGrp="1"/>
          </p:cNvSpPr>
          <p:nvPr>
            <p:ph type="body" idx="1"/>
          </p:nvPr>
        </p:nvSpPr>
        <p:spPr>
          <a:xfrm>
            <a:off x="812605" y="3852863"/>
            <a:ext cx="6902648" cy="1633538"/>
          </a:xfrm>
        </p:spPr>
        <p:txBody>
          <a:bodyPr anchor="b"/>
          <a:lstStyle>
            <a:lvl1pPr marL="0" indent="0">
              <a:buNone/>
              <a:defRPr sz="2250">
                <a:solidFill>
                  <a:schemeClr val="tx1">
                    <a:tint val="75000"/>
                  </a:schemeClr>
                </a:solidFill>
              </a:defRPr>
            </a:lvl1pPr>
            <a:lvl2pPr marL="514338" indent="0">
              <a:buNone/>
              <a:defRPr sz="2025">
                <a:solidFill>
                  <a:schemeClr val="tx1">
                    <a:tint val="75000"/>
                  </a:schemeClr>
                </a:solidFill>
              </a:defRPr>
            </a:lvl2pPr>
            <a:lvl3pPr marL="1028674" indent="0">
              <a:buNone/>
              <a:defRPr sz="1800">
                <a:solidFill>
                  <a:schemeClr val="tx1">
                    <a:tint val="75000"/>
                  </a:schemeClr>
                </a:solidFill>
              </a:defRPr>
            </a:lvl3pPr>
            <a:lvl4pPr marL="1543012" indent="0">
              <a:buNone/>
              <a:defRPr sz="1575">
                <a:solidFill>
                  <a:schemeClr val="tx1">
                    <a:tint val="75000"/>
                  </a:schemeClr>
                </a:solidFill>
              </a:defRPr>
            </a:lvl4pPr>
            <a:lvl5pPr marL="2057348" indent="0">
              <a:buNone/>
              <a:defRPr sz="1575">
                <a:solidFill>
                  <a:schemeClr val="tx1">
                    <a:tint val="75000"/>
                  </a:schemeClr>
                </a:solidFill>
              </a:defRPr>
            </a:lvl5pPr>
            <a:lvl6pPr marL="2571686" indent="0">
              <a:buNone/>
              <a:defRPr sz="1575">
                <a:solidFill>
                  <a:schemeClr val="tx1">
                    <a:tint val="75000"/>
                  </a:schemeClr>
                </a:solidFill>
              </a:defRPr>
            </a:lvl6pPr>
            <a:lvl7pPr marL="3086022" indent="0">
              <a:buNone/>
              <a:defRPr sz="1575">
                <a:solidFill>
                  <a:schemeClr val="tx1">
                    <a:tint val="75000"/>
                  </a:schemeClr>
                </a:solidFill>
              </a:defRPr>
            </a:lvl7pPr>
            <a:lvl8pPr marL="3600360" indent="0">
              <a:buNone/>
              <a:defRPr sz="1575">
                <a:solidFill>
                  <a:schemeClr val="tx1">
                    <a:tint val="75000"/>
                  </a:schemeClr>
                </a:solidFill>
              </a:defRPr>
            </a:lvl8pPr>
            <a:lvl9pPr marL="4114698" indent="0">
              <a:buNone/>
              <a:defRPr sz="15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AEAA89-E8B2-4ADE-AE69-81BE253D4A9C}" type="datetime1">
              <a:rPr lang="en-US" smtClean="0"/>
              <a:t>4/1/2020</a:t>
            </a:fld>
            <a:endParaRPr lang="en-US"/>
          </a:p>
        </p:txBody>
      </p:sp>
      <p:sp>
        <p:nvSpPr>
          <p:cNvPr id="5" name="Footer Placeholder 4"/>
          <p:cNvSpPr>
            <a:spLocks noGrp="1"/>
          </p:cNvSpPr>
          <p:nvPr>
            <p:ph type="ftr" sz="quarter" idx="11"/>
          </p:nvPr>
        </p:nvSpPr>
        <p:spPr/>
        <p:txBody>
          <a:bodyPr/>
          <a:lstStyle/>
          <a:p>
            <a:r>
              <a:rPr lang="en-US" dirty="0"/>
              <a:t>Engr. Ubaid Ahmad Mughal 2017-Ph.D-Civil-03</a:t>
            </a:r>
          </a:p>
        </p:txBody>
      </p:sp>
      <p:sp>
        <p:nvSpPr>
          <p:cNvPr id="6" name="Slide Number Placeholder 5"/>
          <p:cNvSpPr>
            <a:spLocks noGrp="1"/>
          </p:cNvSpPr>
          <p:nvPr>
            <p:ph type="sldNum" sz="quarter" idx="12"/>
          </p:nvPr>
        </p:nvSpPr>
        <p:spPr/>
        <p:txBody>
          <a:bodyPr/>
          <a:lstStyle/>
          <a:p>
            <a:fld id="{17ADA24D-118A-4C64-BEF4-4ECE13710AE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536192"/>
            <a:ext cx="4114800" cy="4590288"/>
          </a:xfrm>
        </p:spPr>
        <p:txBody>
          <a:bodyPr/>
          <a:lstStyle>
            <a:lvl1pPr>
              <a:defRPr sz="3150"/>
            </a:lvl1pPr>
            <a:lvl2pPr>
              <a:defRPr sz="2700"/>
            </a:lvl2pPr>
            <a:lvl3pPr>
              <a:defRPr sz="2250"/>
            </a:lvl3pPr>
            <a:lvl4pPr>
              <a:defRPr sz="2025"/>
            </a:lvl4pPr>
            <a:lvl5pPr>
              <a:defRPr sz="2025"/>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72050" y="1536192"/>
            <a:ext cx="4114800" cy="4590288"/>
          </a:xfrm>
        </p:spPr>
        <p:txBody>
          <a:bodyPr/>
          <a:lstStyle>
            <a:lvl1pPr>
              <a:defRPr sz="3150"/>
            </a:lvl1pPr>
            <a:lvl2pPr>
              <a:defRPr sz="2700"/>
            </a:lvl2pPr>
            <a:lvl3pPr>
              <a:defRPr sz="2250"/>
            </a:lvl3pPr>
            <a:lvl4pPr>
              <a:defRPr sz="2025"/>
            </a:lvl4pPr>
            <a:lvl5pPr>
              <a:defRPr sz="2025"/>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76A155-A462-4208-A31F-17F7074A2759}" type="datetime1">
              <a:rPr lang="en-US" smtClean="0"/>
              <a:t>4/1/2020</a:t>
            </a:fld>
            <a:endParaRPr lang="en-US"/>
          </a:p>
        </p:txBody>
      </p:sp>
      <p:sp>
        <p:nvSpPr>
          <p:cNvPr id="6" name="Footer Placeholder 5"/>
          <p:cNvSpPr>
            <a:spLocks noGrp="1"/>
          </p:cNvSpPr>
          <p:nvPr>
            <p:ph type="ftr" sz="quarter" idx="11"/>
          </p:nvPr>
        </p:nvSpPr>
        <p:spPr/>
        <p:txBody>
          <a:bodyPr/>
          <a:lstStyle/>
          <a:p>
            <a:r>
              <a:rPr lang="en-US" dirty="0"/>
              <a:t>Engr. Ubaid Ahmad Mughal 2017-Ph.D-Civil-03</a:t>
            </a:r>
          </a:p>
        </p:txBody>
      </p:sp>
      <p:sp>
        <p:nvSpPr>
          <p:cNvPr id="7" name="Slide Number Placeholder 6"/>
          <p:cNvSpPr>
            <a:spLocks noGrp="1"/>
          </p:cNvSpPr>
          <p:nvPr>
            <p:ph type="sldNum" sz="quarter" idx="12"/>
          </p:nvPr>
        </p:nvSpPr>
        <p:spPr/>
        <p:txBody>
          <a:bodyPr/>
          <a:lstStyle/>
          <a:p>
            <a:fld id="{17ADA24D-118A-4C64-BEF4-4ECE13710AE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114800" cy="639762"/>
          </a:xfrm>
        </p:spPr>
        <p:txBody>
          <a:bodyPr anchor="b">
            <a:noAutofit/>
          </a:bodyPr>
          <a:lstStyle>
            <a:lvl1pPr marL="0" indent="0" algn="ctr">
              <a:buNone/>
              <a:defRPr sz="2250" b="1">
                <a:solidFill>
                  <a:schemeClr val="tx2"/>
                </a:solidFill>
              </a:defRPr>
            </a:lvl1pPr>
            <a:lvl2pPr marL="514338" indent="0">
              <a:buNone/>
              <a:defRPr sz="2250" b="1"/>
            </a:lvl2pPr>
            <a:lvl3pPr marL="1028674" indent="0">
              <a:buNone/>
              <a:defRPr sz="2025" b="1"/>
            </a:lvl3pPr>
            <a:lvl4pPr marL="1543012" indent="0">
              <a:buNone/>
              <a:defRPr sz="1800" b="1"/>
            </a:lvl4pPr>
            <a:lvl5pPr marL="2057348" indent="0">
              <a:buNone/>
              <a:defRPr sz="1800" b="1"/>
            </a:lvl5pPr>
            <a:lvl6pPr marL="2571686" indent="0">
              <a:buNone/>
              <a:defRPr sz="1800" b="1"/>
            </a:lvl6pPr>
            <a:lvl7pPr marL="3086022" indent="0">
              <a:buNone/>
              <a:defRPr sz="1800" b="1"/>
            </a:lvl7pPr>
            <a:lvl8pPr marL="3600360" indent="0">
              <a:buNone/>
              <a:defRPr sz="1800" b="1"/>
            </a:lvl8pPr>
            <a:lvl9pPr marL="4114698" indent="0">
              <a:buNone/>
              <a:defRPr sz="1800" b="1"/>
            </a:lvl9pPr>
          </a:lstStyle>
          <a:p>
            <a:pPr lvl="0"/>
            <a:r>
              <a:rPr lang="en-US"/>
              <a:t>Click to edit Master text styles</a:t>
            </a:r>
          </a:p>
        </p:txBody>
      </p:sp>
      <p:sp>
        <p:nvSpPr>
          <p:cNvPr id="4" name="Content Placeholder 3"/>
          <p:cNvSpPr>
            <a:spLocks noGrp="1"/>
          </p:cNvSpPr>
          <p:nvPr>
            <p:ph sz="half" idx="2"/>
          </p:nvPr>
        </p:nvSpPr>
        <p:spPr>
          <a:xfrm>
            <a:off x="514350" y="2174875"/>
            <a:ext cx="4114800" cy="3951288"/>
          </a:xfrm>
        </p:spPr>
        <p:txBody>
          <a:bodyPr/>
          <a:lstStyle>
            <a:lvl1pPr>
              <a:defRPr sz="2700"/>
            </a:lvl1pPr>
            <a:lvl2pPr>
              <a:defRPr sz="225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2050" y="1535113"/>
            <a:ext cx="4114800" cy="639762"/>
          </a:xfrm>
        </p:spPr>
        <p:txBody>
          <a:bodyPr anchor="b">
            <a:noAutofit/>
          </a:bodyPr>
          <a:lstStyle>
            <a:lvl1pPr marL="0" indent="0" algn="ctr">
              <a:buNone/>
              <a:defRPr sz="2250" b="1">
                <a:solidFill>
                  <a:schemeClr val="tx2"/>
                </a:solidFill>
              </a:defRPr>
            </a:lvl1pPr>
            <a:lvl2pPr marL="514338" indent="0">
              <a:buNone/>
              <a:defRPr sz="2250" b="1"/>
            </a:lvl2pPr>
            <a:lvl3pPr marL="1028674" indent="0">
              <a:buNone/>
              <a:defRPr sz="2025" b="1"/>
            </a:lvl3pPr>
            <a:lvl4pPr marL="1543012" indent="0">
              <a:buNone/>
              <a:defRPr sz="1800" b="1"/>
            </a:lvl4pPr>
            <a:lvl5pPr marL="2057348" indent="0">
              <a:buNone/>
              <a:defRPr sz="1800" b="1"/>
            </a:lvl5pPr>
            <a:lvl6pPr marL="2571686" indent="0">
              <a:buNone/>
              <a:defRPr sz="1800" b="1"/>
            </a:lvl6pPr>
            <a:lvl7pPr marL="3086022" indent="0">
              <a:buNone/>
              <a:defRPr sz="1800" b="1"/>
            </a:lvl7pPr>
            <a:lvl8pPr marL="3600360" indent="0">
              <a:buNone/>
              <a:defRPr sz="1800" b="1"/>
            </a:lvl8pPr>
            <a:lvl9pPr marL="41146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972050" y="2174875"/>
            <a:ext cx="4114800" cy="3951288"/>
          </a:xfrm>
        </p:spPr>
        <p:txBody>
          <a:bodyPr/>
          <a:lstStyle>
            <a:lvl1pPr>
              <a:defRPr sz="2700"/>
            </a:lvl1pPr>
            <a:lvl2pPr>
              <a:defRPr sz="225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371688-778E-4C49-BDA8-BC5A8A18AC00}" type="datetime1">
              <a:rPr lang="en-US" smtClean="0"/>
              <a:t>4/1/2020</a:t>
            </a:fld>
            <a:endParaRPr lang="en-US"/>
          </a:p>
        </p:txBody>
      </p:sp>
      <p:sp>
        <p:nvSpPr>
          <p:cNvPr id="8" name="Footer Placeholder 7"/>
          <p:cNvSpPr>
            <a:spLocks noGrp="1"/>
          </p:cNvSpPr>
          <p:nvPr>
            <p:ph type="ftr" sz="quarter" idx="11"/>
          </p:nvPr>
        </p:nvSpPr>
        <p:spPr/>
        <p:txBody>
          <a:bodyPr/>
          <a:lstStyle/>
          <a:p>
            <a:r>
              <a:rPr lang="en-US" dirty="0"/>
              <a:t>Engr. Ubaid Ahmad Mughal 2017-Ph.D-Civil-03</a:t>
            </a:r>
          </a:p>
        </p:txBody>
      </p:sp>
      <p:sp>
        <p:nvSpPr>
          <p:cNvPr id="9" name="Slide Number Placeholder 8"/>
          <p:cNvSpPr>
            <a:spLocks noGrp="1"/>
          </p:cNvSpPr>
          <p:nvPr>
            <p:ph type="sldNum" sz="quarter" idx="12"/>
          </p:nvPr>
        </p:nvSpPr>
        <p:spPr/>
        <p:txBody>
          <a:bodyPr/>
          <a:lstStyle/>
          <a:p>
            <a:fld id="{17ADA24D-118A-4C64-BEF4-4ECE13710AE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5790E1-F290-4F93-BA07-81ABBE43E87F}" type="datetime1">
              <a:rPr lang="en-US" smtClean="0"/>
              <a:t>4/1/2020</a:t>
            </a:fld>
            <a:endParaRPr lang="en-US"/>
          </a:p>
        </p:txBody>
      </p:sp>
      <p:sp>
        <p:nvSpPr>
          <p:cNvPr id="4" name="Footer Placeholder 3"/>
          <p:cNvSpPr>
            <a:spLocks noGrp="1"/>
          </p:cNvSpPr>
          <p:nvPr>
            <p:ph type="ftr" sz="quarter" idx="11"/>
          </p:nvPr>
        </p:nvSpPr>
        <p:spPr/>
        <p:txBody>
          <a:bodyPr/>
          <a:lstStyle/>
          <a:p>
            <a:r>
              <a:rPr lang="en-US" dirty="0"/>
              <a:t>Engr. Ubaid Ahmad Mughal 2017-Ph.D-Civil-03</a:t>
            </a:r>
          </a:p>
        </p:txBody>
      </p:sp>
      <p:sp>
        <p:nvSpPr>
          <p:cNvPr id="5" name="Slide Number Placeholder 4"/>
          <p:cNvSpPr>
            <a:spLocks noGrp="1"/>
          </p:cNvSpPr>
          <p:nvPr>
            <p:ph type="sldNum" sz="quarter" idx="12"/>
          </p:nvPr>
        </p:nvSpPr>
        <p:spPr/>
        <p:txBody>
          <a:bodyPr/>
          <a:lstStyle/>
          <a:p>
            <a:fld id="{17ADA24D-118A-4C64-BEF4-4ECE13710AE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5EDDF0-B4DA-4F3F-92DA-CB774E3E21CB}" type="datetime1">
              <a:rPr lang="en-US" smtClean="0"/>
              <a:t>4/1/2020</a:t>
            </a:fld>
            <a:endParaRPr lang="en-US"/>
          </a:p>
        </p:txBody>
      </p:sp>
      <p:sp>
        <p:nvSpPr>
          <p:cNvPr id="3" name="Footer Placeholder 2"/>
          <p:cNvSpPr>
            <a:spLocks noGrp="1"/>
          </p:cNvSpPr>
          <p:nvPr>
            <p:ph type="ftr" sz="quarter" idx="11"/>
          </p:nvPr>
        </p:nvSpPr>
        <p:spPr/>
        <p:txBody>
          <a:bodyPr/>
          <a:lstStyle/>
          <a:p>
            <a:r>
              <a:rPr lang="en-US" dirty="0"/>
              <a:t>Engr. Ubaid Ahmad Mughal 2017-Ph.D-Civil-03</a:t>
            </a:r>
          </a:p>
        </p:txBody>
      </p:sp>
      <p:sp>
        <p:nvSpPr>
          <p:cNvPr id="4" name="Slide Number Placeholder 3"/>
          <p:cNvSpPr>
            <a:spLocks noGrp="1"/>
          </p:cNvSpPr>
          <p:nvPr>
            <p:ph type="sldNum" sz="quarter" idx="12"/>
          </p:nvPr>
        </p:nvSpPr>
        <p:spPr/>
        <p:txBody>
          <a:bodyPr/>
          <a:lstStyle/>
          <a:p>
            <a:fld id="{17ADA24D-118A-4C64-BEF4-4ECE13710AE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5495544"/>
            <a:ext cx="8743950" cy="594360"/>
          </a:xfrm>
        </p:spPr>
        <p:txBody>
          <a:bodyPr anchor="b"/>
          <a:lstStyle>
            <a:lvl1pPr algn="ctr">
              <a:defRPr sz="2475" b="1"/>
            </a:lvl1pPr>
          </a:lstStyle>
          <a:p>
            <a:r>
              <a:rPr lang="en-US"/>
              <a:t>Click to edit Master title style</a:t>
            </a:r>
            <a:endParaRPr lang="en-US" dirty="0"/>
          </a:p>
        </p:txBody>
      </p:sp>
      <p:sp>
        <p:nvSpPr>
          <p:cNvPr id="4" name="Text Placeholder 3"/>
          <p:cNvSpPr>
            <a:spLocks noGrp="1"/>
          </p:cNvSpPr>
          <p:nvPr>
            <p:ph type="body" sz="half" idx="2"/>
          </p:nvPr>
        </p:nvSpPr>
        <p:spPr>
          <a:xfrm>
            <a:off x="342902" y="6096000"/>
            <a:ext cx="8743951" cy="609600"/>
          </a:xfrm>
        </p:spPr>
        <p:txBody>
          <a:bodyPr>
            <a:normAutofit/>
          </a:bodyPr>
          <a:lstStyle>
            <a:lvl1pPr marL="0" indent="0" algn="ctr">
              <a:buNone/>
              <a:defRPr sz="1800"/>
            </a:lvl1pPr>
            <a:lvl2pPr marL="514338" indent="0">
              <a:buNone/>
              <a:defRPr sz="1350"/>
            </a:lvl2pPr>
            <a:lvl3pPr marL="1028674" indent="0">
              <a:buNone/>
              <a:defRPr sz="1125"/>
            </a:lvl3pPr>
            <a:lvl4pPr marL="1543012" indent="0">
              <a:buNone/>
              <a:defRPr sz="1013"/>
            </a:lvl4pPr>
            <a:lvl5pPr marL="2057348" indent="0">
              <a:buNone/>
              <a:defRPr sz="1013"/>
            </a:lvl5pPr>
            <a:lvl6pPr marL="2571686" indent="0">
              <a:buNone/>
              <a:defRPr sz="1013"/>
            </a:lvl6pPr>
            <a:lvl7pPr marL="3086022" indent="0">
              <a:buNone/>
              <a:defRPr sz="1013"/>
            </a:lvl7pPr>
            <a:lvl8pPr marL="3600360" indent="0">
              <a:buNone/>
              <a:defRPr sz="1013"/>
            </a:lvl8pPr>
            <a:lvl9pPr marL="4114698" indent="0">
              <a:buNone/>
              <a:defRPr sz="1013"/>
            </a:lvl9pPr>
          </a:lstStyle>
          <a:p>
            <a:pPr lvl="0"/>
            <a:r>
              <a:rPr lang="en-US"/>
              <a:t>Click to edit Master text styles</a:t>
            </a:r>
          </a:p>
        </p:txBody>
      </p:sp>
      <p:sp>
        <p:nvSpPr>
          <p:cNvPr id="5" name="Date Placeholder 4"/>
          <p:cNvSpPr>
            <a:spLocks noGrp="1"/>
          </p:cNvSpPr>
          <p:nvPr>
            <p:ph type="dt" sz="half" idx="10"/>
          </p:nvPr>
        </p:nvSpPr>
        <p:spPr/>
        <p:txBody>
          <a:bodyPr/>
          <a:lstStyle/>
          <a:p>
            <a:fld id="{6C6B8A24-A37E-44FC-9367-3A3E5E5E0C02}" type="datetime1">
              <a:rPr lang="en-US" smtClean="0"/>
              <a:t>4/1/2020</a:t>
            </a:fld>
            <a:endParaRPr lang="en-US"/>
          </a:p>
        </p:txBody>
      </p:sp>
      <p:sp>
        <p:nvSpPr>
          <p:cNvPr id="6" name="Footer Placeholder 5"/>
          <p:cNvSpPr>
            <a:spLocks noGrp="1"/>
          </p:cNvSpPr>
          <p:nvPr>
            <p:ph type="ftr" sz="quarter" idx="11"/>
          </p:nvPr>
        </p:nvSpPr>
        <p:spPr/>
        <p:txBody>
          <a:bodyPr/>
          <a:lstStyle/>
          <a:p>
            <a:r>
              <a:rPr lang="en-US" dirty="0"/>
              <a:t>Engr. Ubaid Ahmad Mughal 2017-Ph.D-Civil-03</a:t>
            </a:r>
          </a:p>
        </p:txBody>
      </p:sp>
      <p:sp>
        <p:nvSpPr>
          <p:cNvPr id="7" name="Slide Number Placeholder 6"/>
          <p:cNvSpPr>
            <a:spLocks noGrp="1"/>
          </p:cNvSpPr>
          <p:nvPr>
            <p:ph type="sldNum" sz="quarter" idx="12"/>
          </p:nvPr>
        </p:nvSpPr>
        <p:spPr/>
        <p:txBody>
          <a:bodyPr/>
          <a:lstStyle/>
          <a:p>
            <a:fld id="{17ADA24D-118A-4C64-BEF4-4ECE13710AE2}" type="slidenum">
              <a:rPr lang="en-US" smtClean="0"/>
              <a:t>‹#›</a:t>
            </a:fld>
            <a:endParaRPr lang="en-US"/>
          </a:p>
        </p:txBody>
      </p:sp>
      <p:sp>
        <p:nvSpPr>
          <p:cNvPr id="9" name="Content Placeholder 8"/>
          <p:cNvSpPr>
            <a:spLocks noGrp="1"/>
          </p:cNvSpPr>
          <p:nvPr>
            <p:ph sz="quarter" idx="13"/>
          </p:nvPr>
        </p:nvSpPr>
        <p:spPr>
          <a:xfrm>
            <a:off x="342900" y="381000"/>
            <a:ext cx="874395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9471" y="5495278"/>
            <a:ext cx="8743950" cy="594626"/>
          </a:xfrm>
        </p:spPr>
        <p:txBody>
          <a:bodyPr anchor="b"/>
          <a:lstStyle>
            <a:lvl1pPr algn="ctr">
              <a:defRPr sz="2475"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9515475" cy="5486400"/>
          </a:xfrm>
        </p:spPr>
        <p:txBody>
          <a:bodyPr/>
          <a:lstStyle>
            <a:lvl1pPr marL="0" indent="0">
              <a:buNone/>
              <a:defRPr sz="3600"/>
            </a:lvl1pPr>
            <a:lvl2pPr marL="514338" indent="0">
              <a:buNone/>
              <a:defRPr sz="3150"/>
            </a:lvl2pPr>
            <a:lvl3pPr marL="1028674" indent="0">
              <a:buNone/>
              <a:defRPr sz="2700"/>
            </a:lvl3pPr>
            <a:lvl4pPr marL="1543012" indent="0">
              <a:buNone/>
              <a:defRPr sz="2250"/>
            </a:lvl4pPr>
            <a:lvl5pPr marL="2057348" indent="0">
              <a:buNone/>
              <a:defRPr sz="2250"/>
            </a:lvl5pPr>
            <a:lvl6pPr marL="2571686" indent="0">
              <a:buNone/>
              <a:defRPr sz="2250"/>
            </a:lvl6pPr>
            <a:lvl7pPr marL="3086022" indent="0">
              <a:buNone/>
              <a:defRPr sz="2250"/>
            </a:lvl7pPr>
            <a:lvl8pPr marL="3600360" indent="0">
              <a:buNone/>
              <a:defRPr sz="2250"/>
            </a:lvl8pPr>
            <a:lvl9pPr marL="4114698" indent="0">
              <a:buNone/>
              <a:defRPr sz="2250"/>
            </a:lvl9pPr>
          </a:lstStyle>
          <a:p>
            <a:r>
              <a:rPr lang="en-US"/>
              <a:t>Click icon to add picture</a:t>
            </a:r>
            <a:endParaRPr lang="en-US" dirty="0"/>
          </a:p>
        </p:txBody>
      </p:sp>
      <p:sp>
        <p:nvSpPr>
          <p:cNvPr id="4" name="Text Placeholder 3"/>
          <p:cNvSpPr>
            <a:spLocks noGrp="1"/>
          </p:cNvSpPr>
          <p:nvPr>
            <p:ph type="body" sz="half" idx="2"/>
          </p:nvPr>
        </p:nvSpPr>
        <p:spPr>
          <a:xfrm>
            <a:off x="339471" y="6096000"/>
            <a:ext cx="8743950" cy="612648"/>
          </a:xfrm>
        </p:spPr>
        <p:txBody>
          <a:bodyPr>
            <a:normAutofit/>
          </a:bodyPr>
          <a:lstStyle>
            <a:lvl1pPr marL="0" indent="0" algn="ctr">
              <a:buNone/>
              <a:defRPr sz="1800"/>
            </a:lvl1pPr>
            <a:lvl2pPr marL="514338" indent="0">
              <a:buNone/>
              <a:defRPr sz="1350"/>
            </a:lvl2pPr>
            <a:lvl3pPr marL="1028674" indent="0">
              <a:buNone/>
              <a:defRPr sz="1125"/>
            </a:lvl3pPr>
            <a:lvl4pPr marL="1543012" indent="0">
              <a:buNone/>
              <a:defRPr sz="1013"/>
            </a:lvl4pPr>
            <a:lvl5pPr marL="2057348" indent="0">
              <a:buNone/>
              <a:defRPr sz="1013"/>
            </a:lvl5pPr>
            <a:lvl6pPr marL="2571686" indent="0">
              <a:buNone/>
              <a:defRPr sz="1013"/>
            </a:lvl6pPr>
            <a:lvl7pPr marL="3086022" indent="0">
              <a:buNone/>
              <a:defRPr sz="1013"/>
            </a:lvl7pPr>
            <a:lvl8pPr marL="3600360" indent="0">
              <a:buNone/>
              <a:defRPr sz="1013"/>
            </a:lvl8pPr>
            <a:lvl9pPr marL="4114698" indent="0">
              <a:buNone/>
              <a:defRPr sz="1013"/>
            </a:lvl9pPr>
          </a:lstStyle>
          <a:p>
            <a:pPr lvl="0"/>
            <a:r>
              <a:rPr lang="en-US"/>
              <a:t>Click to edit Master text styles</a:t>
            </a:r>
          </a:p>
        </p:txBody>
      </p:sp>
      <p:sp>
        <p:nvSpPr>
          <p:cNvPr id="8" name="Date Placeholder 7"/>
          <p:cNvSpPr>
            <a:spLocks noGrp="1"/>
          </p:cNvSpPr>
          <p:nvPr>
            <p:ph type="dt" sz="half" idx="10"/>
          </p:nvPr>
        </p:nvSpPr>
        <p:spPr/>
        <p:txBody>
          <a:bodyPr/>
          <a:lstStyle/>
          <a:p>
            <a:fld id="{D1AAD510-6B2C-4561-8E10-2AE76D8F14CB}" type="datetime1">
              <a:rPr lang="en-US" smtClean="0"/>
              <a:t>4/1/2020</a:t>
            </a:fld>
            <a:endParaRPr lang="en-US"/>
          </a:p>
        </p:txBody>
      </p:sp>
      <p:sp>
        <p:nvSpPr>
          <p:cNvPr id="9" name="Slide Number Placeholder 8"/>
          <p:cNvSpPr>
            <a:spLocks noGrp="1"/>
          </p:cNvSpPr>
          <p:nvPr>
            <p:ph type="sldNum" sz="quarter" idx="11"/>
          </p:nvPr>
        </p:nvSpPr>
        <p:spPr/>
        <p:txBody>
          <a:bodyPr/>
          <a:lstStyle/>
          <a:p>
            <a:fld id="{17ADA24D-118A-4C64-BEF4-4ECE13710AE2}" type="slidenum">
              <a:rPr lang="en-US" smtClean="0"/>
              <a:t>‹#›</a:t>
            </a:fld>
            <a:endParaRPr lang="en-US"/>
          </a:p>
        </p:txBody>
      </p:sp>
      <p:sp>
        <p:nvSpPr>
          <p:cNvPr id="10" name="Footer Placeholder 9"/>
          <p:cNvSpPr>
            <a:spLocks noGrp="1"/>
          </p:cNvSpPr>
          <p:nvPr>
            <p:ph type="ftr" sz="quarter" idx="12"/>
          </p:nvPr>
        </p:nvSpPr>
        <p:spPr/>
        <p:txBody>
          <a:bodyPr/>
          <a:lstStyle/>
          <a:p>
            <a:r>
              <a:rPr lang="en-US" dirty="0"/>
              <a:t>Engr. Ubaid Ahmad Mughal 2017-Ph.D-Civil-03</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85725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0" y="1600200"/>
            <a:ext cx="85725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9515475" y="0"/>
            <a:ext cx="7715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9515475" y="5486400"/>
            <a:ext cx="771525"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6" name="Slide Number Placeholder 5"/>
          <p:cNvSpPr>
            <a:spLocks noGrp="1"/>
          </p:cNvSpPr>
          <p:nvPr>
            <p:ph type="sldNum" sz="quarter" idx="4"/>
          </p:nvPr>
        </p:nvSpPr>
        <p:spPr>
          <a:xfrm>
            <a:off x="9598262" y="5648960"/>
            <a:ext cx="617220" cy="396240"/>
          </a:xfrm>
          <a:prstGeom prst="bracketPair">
            <a:avLst>
              <a:gd name="adj" fmla="val 17949"/>
            </a:avLst>
          </a:prstGeom>
          <a:ln w="19050">
            <a:solidFill>
              <a:srgbClr val="FFFFFF"/>
            </a:solidFill>
          </a:ln>
        </p:spPr>
        <p:txBody>
          <a:bodyPr vert="horz" lIns="0" tIns="0" rIns="0" bIns="0" rtlCol="0" anchor="ctr"/>
          <a:lstStyle>
            <a:lvl1pPr algn="ctr">
              <a:defRPr sz="2025">
                <a:solidFill>
                  <a:srgbClr val="FFFFFF"/>
                </a:solidFill>
              </a:defRPr>
            </a:lvl1pPr>
          </a:lstStyle>
          <a:p>
            <a:fld id="{17ADA24D-118A-4C64-BEF4-4ECE13710AE2}" type="slidenum">
              <a:rPr lang="en-US" smtClean="0"/>
              <a:t>‹#›</a:t>
            </a:fld>
            <a:endParaRPr lang="en-US"/>
          </a:p>
        </p:txBody>
      </p:sp>
      <p:sp>
        <p:nvSpPr>
          <p:cNvPr id="5" name="Footer Placeholder 4"/>
          <p:cNvSpPr>
            <a:spLocks noGrp="1"/>
          </p:cNvSpPr>
          <p:nvPr>
            <p:ph type="ftr" sz="quarter" idx="3"/>
          </p:nvPr>
        </p:nvSpPr>
        <p:spPr>
          <a:xfrm rot="16200000">
            <a:off x="8683232" y="4025900"/>
            <a:ext cx="2367281" cy="411480"/>
          </a:xfrm>
          <a:prstGeom prst="rect">
            <a:avLst/>
          </a:prstGeom>
        </p:spPr>
        <p:txBody>
          <a:bodyPr vert="horz" lIns="91440" tIns="45720" rIns="91440" bIns="45720" rtlCol="0" anchor="ctr"/>
          <a:lstStyle>
            <a:lvl1pPr algn="r">
              <a:defRPr sz="1350">
                <a:solidFill>
                  <a:schemeClr val="bg2"/>
                </a:solidFill>
              </a:defRPr>
            </a:lvl1pPr>
          </a:lstStyle>
          <a:p>
            <a:r>
              <a:rPr lang="en-US" dirty="0"/>
              <a:t>Engr. Ubaid Ahmad Mughal 2017-Ph.D-Civil-03</a:t>
            </a:r>
          </a:p>
        </p:txBody>
      </p:sp>
      <p:sp>
        <p:nvSpPr>
          <p:cNvPr id="4" name="Date Placeholder 3"/>
          <p:cNvSpPr>
            <a:spLocks noGrp="1"/>
          </p:cNvSpPr>
          <p:nvPr>
            <p:ph type="dt" sz="half" idx="2"/>
          </p:nvPr>
        </p:nvSpPr>
        <p:spPr>
          <a:xfrm rot="16200000">
            <a:off x="8647673" y="1623060"/>
            <a:ext cx="2438399" cy="411480"/>
          </a:xfrm>
          <a:prstGeom prst="rect">
            <a:avLst/>
          </a:prstGeom>
        </p:spPr>
        <p:txBody>
          <a:bodyPr vert="horz" lIns="91440" tIns="45720" rIns="91440" bIns="45720" rtlCol="0" anchor="ctr"/>
          <a:lstStyle>
            <a:lvl1pPr algn="l">
              <a:defRPr sz="1350">
                <a:solidFill>
                  <a:schemeClr val="bg2"/>
                </a:solidFill>
              </a:defRPr>
            </a:lvl1pPr>
          </a:lstStyle>
          <a:p>
            <a:fld id="{DE434154-07F4-4E8F-8ABB-E83F58CA1012}" type="datetime1">
              <a:rPr lang="en-US" smtClean="0"/>
              <a:t>4/1/2020</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dt="0"/>
  <p:txStyles>
    <p:titleStyle>
      <a:lvl1pPr algn="l" defTabSz="1028674" rtl="0" eaLnBrk="1" latinLnBrk="0" hangingPunct="1">
        <a:spcBef>
          <a:spcPct val="0"/>
        </a:spcBef>
        <a:buNone/>
        <a:defRPr sz="5175" kern="1200" cap="none" spc="-113" baseline="0">
          <a:ln>
            <a:noFill/>
          </a:ln>
          <a:solidFill>
            <a:schemeClr val="tx2"/>
          </a:solidFill>
          <a:effectLst/>
          <a:latin typeface="+mj-lt"/>
          <a:ea typeface="+mj-ea"/>
          <a:cs typeface="+mj-cs"/>
        </a:defRPr>
      </a:lvl1pPr>
    </p:titleStyle>
    <p:bodyStyle>
      <a:lvl1pPr marL="385752" indent="-257168" algn="l" defTabSz="1028674" rtl="0" eaLnBrk="1" latinLnBrk="0" hangingPunct="1">
        <a:spcBef>
          <a:spcPct val="20000"/>
        </a:spcBef>
        <a:buClr>
          <a:schemeClr val="accent1"/>
        </a:buClr>
        <a:buFont typeface="Arial" pitchFamily="34" charset="0"/>
        <a:buChar char="•"/>
        <a:defRPr sz="2475" kern="1200">
          <a:solidFill>
            <a:schemeClr val="tx1"/>
          </a:solidFill>
          <a:latin typeface="+mn-lt"/>
          <a:ea typeface="+mn-ea"/>
          <a:cs typeface="+mn-cs"/>
        </a:defRPr>
      </a:lvl1pPr>
      <a:lvl2pPr marL="720072" indent="-257168" algn="l" defTabSz="1028674" rtl="0" eaLnBrk="1" latinLnBrk="0" hangingPunct="1">
        <a:spcBef>
          <a:spcPct val="20000"/>
        </a:spcBef>
        <a:buClr>
          <a:schemeClr val="accent2"/>
        </a:buClr>
        <a:buFont typeface="Arial" pitchFamily="34" charset="0"/>
        <a:buChar char="•"/>
        <a:defRPr sz="2250" kern="1200">
          <a:solidFill>
            <a:schemeClr val="tx1"/>
          </a:solidFill>
          <a:latin typeface="+mn-lt"/>
          <a:ea typeface="+mn-ea"/>
          <a:cs typeface="+mn-cs"/>
        </a:defRPr>
      </a:lvl2pPr>
      <a:lvl3pPr marL="1131542" indent="-257168" algn="l" defTabSz="1028674" rtl="0" eaLnBrk="1" latinLnBrk="0" hangingPunct="1">
        <a:spcBef>
          <a:spcPct val="20000"/>
        </a:spcBef>
        <a:buClr>
          <a:schemeClr val="accent3"/>
        </a:buClr>
        <a:buFont typeface="Arial" pitchFamily="34" charset="0"/>
        <a:buChar char="•"/>
        <a:defRPr sz="2025" kern="1200">
          <a:solidFill>
            <a:schemeClr val="tx1"/>
          </a:solidFill>
          <a:latin typeface="+mn-lt"/>
          <a:ea typeface="+mn-ea"/>
          <a:cs typeface="+mn-cs"/>
        </a:defRPr>
      </a:lvl3pPr>
      <a:lvl4pPr marL="1440144" indent="-257168" algn="l" defTabSz="1028674"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748746" indent="-257168" algn="l" defTabSz="1028674" rtl="0" eaLnBrk="1" latinLnBrk="0" hangingPunct="1">
        <a:spcBef>
          <a:spcPct val="20000"/>
        </a:spcBef>
        <a:buClr>
          <a:schemeClr val="accent5"/>
        </a:buClr>
        <a:buFont typeface="Arial" pitchFamily="34" charset="0"/>
        <a:buChar char="•"/>
        <a:defRPr sz="1575" kern="1200" baseline="0">
          <a:solidFill>
            <a:schemeClr val="tx1"/>
          </a:solidFill>
          <a:latin typeface="+mn-lt"/>
          <a:ea typeface="+mn-ea"/>
          <a:cs typeface="+mn-cs"/>
        </a:defRPr>
      </a:lvl5pPr>
      <a:lvl6pPr marL="1954482" indent="-205734" algn="l" defTabSz="1028674" rtl="0" eaLnBrk="1" latinLnBrk="0" hangingPunct="1">
        <a:spcBef>
          <a:spcPct val="20000"/>
        </a:spcBef>
        <a:buClr>
          <a:schemeClr val="accent1"/>
        </a:buClr>
        <a:buFont typeface="Arial" pitchFamily="34" charset="0"/>
        <a:buChar char="•"/>
        <a:defRPr sz="1575" kern="1200" baseline="0">
          <a:solidFill>
            <a:schemeClr val="tx1"/>
          </a:solidFill>
          <a:latin typeface="+mn-lt"/>
          <a:ea typeface="+mn-ea"/>
          <a:cs typeface="+mn-cs"/>
        </a:defRPr>
      </a:lvl6pPr>
      <a:lvl7pPr marL="2160216" indent="-205734" algn="l" defTabSz="1028674" rtl="0" eaLnBrk="1" latinLnBrk="0" hangingPunct="1">
        <a:spcBef>
          <a:spcPct val="20000"/>
        </a:spcBef>
        <a:buClr>
          <a:schemeClr val="accent2"/>
        </a:buClr>
        <a:buFont typeface="Arial" pitchFamily="34" charset="0"/>
        <a:buChar char="•"/>
        <a:defRPr sz="1575" kern="1200">
          <a:solidFill>
            <a:schemeClr val="tx1"/>
          </a:solidFill>
          <a:latin typeface="+mn-lt"/>
          <a:ea typeface="+mn-ea"/>
          <a:cs typeface="+mn-cs"/>
        </a:defRPr>
      </a:lvl7pPr>
      <a:lvl8pPr marL="2365950" indent="-205734" algn="l" defTabSz="1028674" rtl="0" eaLnBrk="1" latinLnBrk="0" hangingPunct="1">
        <a:spcBef>
          <a:spcPct val="20000"/>
        </a:spcBef>
        <a:buClr>
          <a:schemeClr val="accent3"/>
        </a:buClr>
        <a:buFont typeface="Arial" pitchFamily="34" charset="0"/>
        <a:buChar char="•"/>
        <a:defRPr sz="1575" kern="1200">
          <a:solidFill>
            <a:schemeClr val="tx1"/>
          </a:solidFill>
          <a:latin typeface="+mn-lt"/>
          <a:ea typeface="+mn-ea"/>
          <a:cs typeface="+mn-cs"/>
        </a:defRPr>
      </a:lvl8pPr>
      <a:lvl9pPr marL="2571686" indent="-205734" algn="l" defTabSz="1028674" rtl="0" eaLnBrk="1" latinLnBrk="0" hangingPunct="1">
        <a:spcBef>
          <a:spcPct val="20000"/>
        </a:spcBef>
        <a:buClr>
          <a:schemeClr val="accent4"/>
        </a:buClr>
        <a:buFont typeface="Arial" pitchFamily="34" charset="0"/>
        <a:buChar char="•"/>
        <a:defRPr sz="1575" kern="1200">
          <a:solidFill>
            <a:schemeClr val="tx1"/>
          </a:solidFill>
          <a:latin typeface="+mn-lt"/>
          <a:ea typeface="+mn-ea"/>
          <a:cs typeface="+mn-cs"/>
        </a:defRPr>
      </a:lvl9pPr>
    </p:bodyStyle>
    <p:otherStyle>
      <a:defPPr>
        <a:defRPr lang="en-US"/>
      </a:defPPr>
      <a:lvl1pPr marL="0" algn="l" defTabSz="1028674" rtl="0" eaLnBrk="1" latinLnBrk="0" hangingPunct="1">
        <a:defRPr sz="2025" kern="1200">
          <a:solidFill>
            <a:schemeClr val="tx1"/>
          </a:solidFill>
          <a:latin typeface="+mn-lt"/>
          <a:ea typeface="+mn-ea"/>
          <a:cs typeface="+mn-cs"/>
        </a:defRPr>
      </a:lvl1pPr>
      <a:lvl2pPr marL="514338" algn="l" defTabSz="1028674" rtl="0" eaLnBrk="1" latinLnBrk="0" hangingPunct="1">
        <a:defRPr sz="2025" kern="1200">
          <a:solidFill>
            <a:schemeClr val="tx1"/>
          </a:solidFill>
          <a:latin typeface="+mn-lt"/>
          <a:ea typeface="+mn-ea"/>
          <a:cs typeface="+mn-cs"/>
        </a:defRPr>
      </a:lvl2pPr>
      <a:lvl3pPr marL="1028674" algn="l" defTabSz="1028674" rtl="0" eaLnBrk="1" latinLnBrk="0" hangingPunct="1">
        <a:defRPr sz="2025" kern="1200">
          <a:solidFill>
            <a:schemeClr val="tx1"/>
          </a:solidFill>
          <a:latin typeface="+mn-lt"/>
          <a:ea typeface="+mn-ea"/>
          <a:cs typeface="+mn-cs"/>
        </a:defRPr>
      </a:lvl3pPr>
      <a:lvl4pPr marL="1543012" algn="l" defTabSz="1028674" rtl="0" eaLnBrk="1" latinLnBrk="0" hangingPunct="1">
        <a:defRPr sz="2025" kern="1200">
          <a:solidFill>
            <a:schemeClr val="tx1"/>
          </a:solidFill>
          <a:latin typeface="+mn-lt"/>
          <a:ea typeface="+mn-ea"/>
          <a:cs typeface="+mn-cs"/>
        </a:defRPr>
      </a:lvl4pPr>
      <a:lvl5pPr marL="2057348" algn="l" defTabSz="1028674" rtl="0" eaLnBrk="1" latinLnBrk="0" hangingPunct="1">
        <a:defRPr sz="2025" kern="1200">
          <a:solidFill>
            <a:schemeClr val="tx1"/>
          </a:solidFill>
          <a:latin typeface="+mn-lt"/>
          <a:ea typeface="+mn-ea"/>
          <a:cs typeface="+mn-cs"/>
        </a:defRPr>
      </a:lvl5pPr>
      <a:lvl6pPr marL="2571686" algn="l" defTabSz="1028674" rtl="0" eaLnBrk="1" latinLnBrk="0" hangingPunct="1">
        <a:defRPr sz="2025" kern="1200">
          <a:solidFill>
            <a:schemeClr val="tx1"/>
          </a:solidFill>
          <a:latin typeface="+mn-lt"/>
          <a:ea typeface="+mn-ea"/>
          <a:cs typeface="+mn-cs"/>
        </a:defRPr>
      </a:lvl6pPr>
      <a:lvl7pPr marL="3086022" algn="l" defTabSz="1028674" rtl="0" eaLnBrk="1" latinLnBrk="0" hangingPunct="1">
        <a:defRPr sz="2025" kern="1200">
          <a:solidFill>
            <a:schemeClr val="tx1"/>
          </a:solidFill>
          <a:latin typeface="+mn-lt"/>
          <a:ea typeface="+mn-ea"/>
          <a:cs typeface="+mn-cs"/>
        </a:defRPr>
      </a:lvl7pPr>
      <a:lvl8pPr marL="3600360" algn="l" defTabSz="1028674" rtl="0" eaLnBrk="1" latinLnBrk="0" hangingPunct="1">
        <a:defRPr sz="2025" kern="1200">
          <a:solidFill>
            <a:schemeClr val="tx1"/>
          </a:solidFill>
          <a:latin typeface="+mn-lt"/>
          <a:ea typeface="+mn-ea"/>
          <a:cs typeface="+mn-cs"/>
        </a:defRPr>
      </a:lvl8pPr>
      <a:lvl9pPr marL="4114698" algn="l" defTabSz="1028674"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2" name="Title 1"/>
          <p:cNvSpPr>
            <a:spLocks noGrp="1"/>
          </p:cNvSpPr>
          <p:nvPr>
            <p:ph type="ctrTitle"/>
          </p:nvPr>
        </p:nvSpPr>
        <p:spPr>
          <a:xfrm>
            <a:off x="685800" y="2228851"/>
            <a:ext cx="8315325" cy="1733549"/>
          </a:xfrm>
        </p:spPr>
        <p:txBody>
          <a:bodyPr>
            <a:noAutofit/>
          </a:bodyPr>
          <a:lstStyle/>
          <a:p>
            <a:pPr algn="ctr"/>
            <a:r>
              <a:rPr lang="en-GB" sz="4500" b="1" dirty="0">
                <a:solidFill>
                  <a:schemeClr val="accent1">
                    <a:lumMod val="50000"/>
                  </a:schemeClr>
                </a:solidFill>
              </a:rPr>
              <a:t>Introduction to Earthquake Engineering</a:t>
            </a:r>
            <a:br>
              <a:rPr lang="en-GB" sz="4500" b="1" dirty="0">
                <a:solidFill>
                  <a:schemeClr val="accent1">
                    <a:lumMod val="50000"/>
                  </a:schemeClr>
                </a:solidFill>
              </a:rPr>
            </a:br>
            <a:r>
              <a:rPr lang="en-GB" sz="4500" b="1" dirty="0">
                <a:solidFill>
                  <a:schemeClr val="accent1">
                    <a:lumMod val="50000"/>
                  </a:schemeClr>
                </a:solidFill>
              </a:rPr>
              <a:t>Lec#2</a:t>
            </a:r>
            <a:endParaRPr lang="en-US" sz="2700" b="1" dirty="0">
              <a:solidFill>
                <a:schemeClr val="accent1">
                  <a:lumMod val="50000"/>
                </a:schemeClr>
              </a:solidFill>
            </a:endParaRPr>
          </a:p>
        </p:txBody>
      </p:sp>
      <p:sp>
        <p:nvSpPr>
          <p:cNvPr id="3" name="Subtitle 2"/>
          <p:cNvSpPr>
            <a:spLocks noGrp="1"/>
          </p:cNvSpPr>
          <p:nvPr>
            <p:ph type="subTitle" idx="1"/>
          </p:nvPr>
        </p:nvSpPr>
        <p:spPr>
          <a:xfrm>
            <a:off x="428630" y="4574391"/>
            <a:ext cx="8829674" cy="2400300"/>
          </a:xfrm>
        </p:spPr>
        <p:txBody>
          <a:bodyPr>
            <a:normAutofit/>
          </a:bodyPr>
          <a:lstStyle/>
          <a:p>
            <a:pPr algn="ctr"/>
            <a:r>
              <a:rPr lang="en-US" sz="2700" dirty="0">
                <a:solidFill>
                  <a:schemeClr val="accent1">
                    <a:lumMod val="50000"/>
                  </a:schemeClr>
                </a:solidFill>
              </a:rPr>
              <a:t>Engr. Muhammad Mubashir Ajmal</a:t>
            </a:r>
          </a:p>
          <a:p>
            <a:pPr algn="ctr"/>
            <a:endParaRPr lang="en-US" sz="2700" dirty="0">
              <a:solidFill>
                <a:schemeClr val="accent1">
                  <a:lumMod val="50000"/>
                </a:schemeClr>
              </a:solidFill>
            </a:endParaRPr>
          </a:p>
        </p:txBody>
      </p:sp>
      <p:sp>
        <p:nvSpPr>
          <p:cNvPr id="4" name="Subtitle 2"/>
          <p:cNvSpPr txBox="1">
            <a:spLocks/>
          </p:cNvSpPr>
          <p:nvPr/>
        </p:nvSpPr>
        <p:spPr>
          <a:xfrm>
            <a:off x="38969" y="4972052"/>
            <a:ext cx="7667628" cy="1928820"/>
          </a:xfrm>
          <a:prstGeom prst="rect">
            <a:avLst/>
          </a:prstGeom>
        </p:spPr>
        <p:txBody>
          <a:bodyPr vert="horz" lIns="102870" tIns="51435" rIns="102870" bIns="51435"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endParaRPr lang="en-US" sz="3150" dirty="0"/>
          </a:p>
        </p:txBody>
      </p:sp>
      <p:sp>
        <p:nvSpPr>
          <p:cNvPr id="10" name="Slide Number Placeholder 9"/>
          <p:cNvSpPr>
            <a:spLocks noGrp="1"/>
          </p:cNvSpPr>
          <p:nvPr>
            <p:ph type="sldNum" sz="quarter" idx="12"/>
          </p:nvPr>
        </p:nvSpPr>
        <p:spPr/>
        <p:txBody>
          <a:bodyPr/>
          <a:lstStyle/>
          <a:p>
            <a:fld id="{17ADA24D-118A-4C64-BEF4-4ECE13710AE2}" type="slidenum">
              <a:rPr lang="en-US" smtClean="0"/>
              <a:t>1</a:t>
            </a:fld>
            <a:endParaRPr lang="en-US"/>
          </a:p>
        </p:txBody>
      </p:sp>
      <p:sp>
        <p:nvSpPr>
          <p:cNvPr id="11" name="Rectangle 10"/>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12" name="Rounded Rectangle 11"/>
          <p:cNvSpPr/>
          <p:nvPr/>
        </p:nvSpPr>
        <p:spPr>
          <a:xfrm>
            <a:off x="685800" y="1714500"/>
            <a:ext cx="8315325" cy="2486025"/>
          </a:xfrm>
          <a:prstGeom prst="roundRect">
            <a:avLst>
              <a:gd name="adj" fmla="val 851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14"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spTree>
    <p:extLst>
      <p:ext uri="{BB962C8B-B14F-4D97-AF65-F5344CB8AC3E}">
        <p14:creationId xmlns:p14="http://schemas.microsoft.com/office/powerpoint/2010/main" val="1599315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5" name="Slide Number Placeholder 4"/>
          <p:cNvSpPr>
            <a:spLocks noGrp="1"/>
          </p:cNvSpPr>
          <p:nvPr>
            <p:ph type="sldNum" sz="quarter" idx="12"/>
          </p:nvPr>
        </p:nvSpPr>
        <p:spPr/>
        <p:txBody>
          <a:bodyPr/>
          <a:lstStyle/>
          <a:p>
            <a:fld id="{17ADA24D-118A-4C64-BEF4-4ECE13710AE2}" type="slidenum">
              <a:rPr lang="en-US" smtClean="0"/>
              <a:t>10</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1445896"/>
            <a:ext cx="8229600" cy="4800600"/>
          </a:xfrm>
          <a:prstGeom prst="rect">
            <a:avLst/>
          </a:prstGeom>
        </p:spPr>
      </p:pic>
    </p:spTree>
    <p:extLst>
      <p:ext uri="{BB962C8B-B14F-4D97-AF65-F5344CB8AC3E}">
        <p14:creationId xmlns:p14="http://schemas.microsoft.com/office/powerpoint/2010/main" val="2115318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3" name="Content Placeholder 2"/>
          <p:cNvSpPr>
            <a:spLocks noGrp="1"/>
          </p:cNvSpPr>
          <p:nvPr>
            <p:ph idx="1"/>
          </p:nvPr>
        </p:nvSpPr>
        <p:spPr>
          <a:xfrm>
            <a:off x="514350" y="1371601"/>
            <a:ext cx="8972550" cy="5275571"/>
          </a:xfrm>
        </p:spPr>
        <p:txBody>
          <a:bodyPr>
            <a:normAutofit lnSpcReduction="10000"/>
          </a:bodyPr>
          <a:lstStyle/>
          <a:p>
            <a:pPr lvl="1">
              <a:lnSpc>
                <a:spcPct val="170000"/>
              </a:lnSpc>
            </a:pPr>
            <a:r>
              <a:rPr lang="en-US" b="1" u="sng" dirty="0"/>
              <a:t>Love Waves</a:t>
            </a:r>
            <a:r>
              <a:rPr lang="en-US" b="1" dirty="0"/>
              <a:t>:</a:t>
            </a:r>
          </a:p>
          <a:p>
            <a:pPr lvl="1">
              <a:lnSpc>
                <a:spcPct val="170000"/>
              </a:lnSpc>
            </a:pPr>
            <a:r>
              <a:rPr lang="en-US" dirty="0"/>
              <a:t>Love waves cause surface motions similar to that by S-waves, but with no vertical component.</a:t>
            </a:r>
          </a:p>
          <a:p>
            <a:pPr lvl="1">
              <a:lnSpc>
                <a:spcPct val="170000"/>
              </a:lnSpc>
            </a:pPr>
            <a:r>
              <a:rPr lang="en-US" dirty="0"/>
              <a:t>The first kind of surface wave is called a </a:t>
            </a:r>
            <a:r>
              <a:rPr lang="en-US" b="1" dirty="0"/>
              <a:t>Love wave</a:t>
            </a:r>
            <a:r>
              <a:rPr lang="en-US" dirty="0"/>
              <a:t>, named after A.E.H. Love, a British mathematician who worked out the mathematical model for this kind of wave in 1911.</a:t>
            </a:r>
          </a:p>
          <a:p>
            <a:pPr lvl="1">
              <a:lnSpc>
                <a:spcPct val="170000"/>
              </a:lnSpc>
            </a:pPr>
            <a:r>
              <a:rPr lang="en-US" dirty="0"/>
              <a:t>It's the fastest surface wave and moves the ground from side-to-side. Confined to the surface of the crust, Love waves produce entirely horizontal motion.</a:t>
            </a:r>
          </a:p>
        </p:txBody>
      </p:sp>
      <p:sp>
        <p:nvSpPr>
          <p:cNvPr id="5" name="Slide Number Placeholder 4"/>
          <p:cNvSpPr>
            <a:spLocks noGrp="1"/>
          </p:cNvSpPr>
          <p:nvPr>
            <p:ph type="sldNum" sz="quarter" idx="12"/>
          </p:nvPr>
        </p:nvSpPr>
        <p:spPr/>
        <p:txBody>
          <a:bodyPr/>
          <a:lstStyle/>
          <a:p>
            <a:fld id="{17ADA24D-118A-4C64-BEF4-4ECE13710AE2}" type="slidenum">
              <a:rPr lang="en-US" smtClean="0"/>
              <a:t>11</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spTree>
    <p:extLst>
      <p:ext uri="{BB962C8B-B14F-4D97-AF65-F5344CB8AC3E}">
        <p14:creationId xmlns:p14="http://schemas.microsoft.com/office/powerpoint/2010/main" val="1249522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5" name="Slide Number Placeholder 4"/>
          <p:cNvSpPr>
            <a:spLocks noGrp="1"/>
          </p:cNvSpPr>
          <p:nvPr>
            <p:ph type="sldNum" sz="quarter" idx="12"/>
          </p:nvPr>
        </p:nvSpPr>
        <p:spPr/>
        <p:txBody>
          <a:bodyPr/>
          <a:lstStyle/>
          <a:p>
            <a:fld id="{17ADA24D-118A-4C64-BEF4-4ECE13710AE2}" type="slidenum">
              <a:rPr lang="en-US" smtClean="0"/>
              <a:t>12</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905715"/>
            <a:ext cx="8229600" cy="4114800"/>
          </a:xfrm>
          <a:prstGeom prst="rect">
            <a:avLst/>
          </a:prstGeom>
        </p:spPr>
      </p:pic>
    </p:spTree>
    <p:extLst>
      <p:ext uri="{BB962C8B-B14F-4D97-AF65-F5344CB8AC3E}">
        <p14:creationId xmlns:p14="http://schemas.microsoft.com/office/powerpoint/2010/main" val="3610942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3" name="Content Placeholder 2"/>
          <p:cNvSpPr>
            <a:spLocks noGrp="1"/>
          </p:cNvSpPr>
          <p:nvPr>
            <p:ph idx="1"/>
          </p:nvPr>
        </p:nvSpPr>
        <p:spPr>
          <a:xfrm>
            <a:off x="514350" y="1371601"/>
            <a:ext cx="8972550" cy="5275571"/>
          </a:xfrm>
        </p:spPr>
        <p:txBody>
          <a:bodyPr>
            <a:normAutofit fontScale="77500" lnSpcReduction="20000"/>
          </a:bodyPr>
          <a:lstStyle/>
          <a:p>
            <a:pPr lvl="1">
              <a:lnSpc>
                <a:spcPct val="170000"/>
              </a:lnSpc>
            </a:pPr>
            <a:r>
              <a:rPr lang="en-US" b="1" u="sng" dirty="0"/>
              <a:t>Rayleigh Waves</a:t>
            </a:r>
            <a:r>
              <a:rPr lang="en-US" b="1" dirty="0"/>
              <a:t>:</a:t>
            </a:r>
          </a:p>
          <a:p>
            <a:pPr lvl="1">
              <a:lnSpc>
                <a:spcPct val="170000"/>
              </a:lnSpc>
            </a:pPr>
            <a:r>
              <a:rPr lang="en-US" dirty="0"/>
              <a:t>Rayleigh wave makes a material particle oscillate in an elliptic path in the vertical plane (with horizontal motion along direction of energy transmission).</a:t>
            </a:r>
          </a:p>
          <a:p>
            <a:pPr lvl="1">
              <a:lnSpc>
                <a:spcPct val="170000"/>
              </a:lnSpc>
            </a:pPr>
            <a:r>
              <a:rPr lang="en-US" dirty="0"/>
              <a:t>The other kind of surface wave is the </a:t>
            </a:r>
            <a:r>
              <a:rPr lang="en-US" b="1" dirty="0"/>
              <a:t>Rayleigh wave</a:t>
            </a:r>
            <a:r>
              <a:rPr lang="en-US" dirty="0"/>
              <a:t>, named for John William </a:t>
            </a:r>
            <a:r>
              <a:rPr lang="en-US" dirty="0" err="1"/>
              <a:t>Strutt</a:t>
            </a:r>
            <a:r>
              <a:rPr lang="en-US" dirty="0"/>
              <a:t>, Lord Rayleigh, who mathematically predicted the existence of this kind of wave in 1885.</a:t>
            </a:r>
          </a:p>
          <a:p>
            <a:pPr lvl="1">
              <a:lnSpc>
                <a:spcPct val="170000"/>
              </a:lnSpc>
            </a:pPr>
            <a:r>
              <a:rPr lang="en-US" dirty="0"/>
              <a:t>A Rayleigh wave rolls along the ground just like a wave rolls across a lake or an ocean.</a:t>
            </a:r>
          </a:p>
          <a:p>
            <a:pPr lvl="1">
              <a:lnSpc>
                <a:spcPct val="170000"/>
              </a:lnSpc>
            </a:pPr>
            <a:r>
              <a:rPr lang="en-US" dirty="0"/>
              <a:t>Because it rolls, it moves the ground up and down, and side-to-side in the same direction that the wave is moving.</a:t>
            </a:r>
          </a:p>
          <a:p>
            <a:pPr lvl="1">
              <a:lnSpc>
                <a:spcPct val="170000"/>
              </a:lnSpc>
            </a:pPr>
            <a:r>
              <a:rPr lang="en-US" dirty="0"/>
              <a:t>Most of the shaking felt from an earthquake is due to the Rayleigh wave, which can be much larger than the other waves.</a:t>
            </a:r>
          </a:p>
        </p:txBody>
      </p:sp>
      <p:sp>
        <p:nvSpPr>
          <p:cNvPr id="5" name="Slide Number Placeholder 4"/>
          <p:cNvSpPr>
            <a:spLocks noGrp="1"/>
          </p:cNvSpPr>
          <p:nvPr>
            <p:ph type="sldNum" sz="quarter" idx="12"/>
          </p:nvPr>
        </p:nvSpPr>
        <p:spPr/>
        <p:txBody>
          <a:bodyPr/>
          <a:lstStyle/>
          <a:p>
            <a:fld id="{17ADA24D-118A-4C64-BEF4-4ECE13710AE2}" type="slidenum">
              <a:rPr lang="en-US" smtClean="0"/>
              <a:t>13</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spTree>
    <p:extLst>
      <p:ext uri="{BB962C8B-B14F-4D97-AF65-F5344CB8AC3E}">
        <p14:creationId xmlns:p14="http://schemas.microsoft.com/office/powerpoint/2010/main" val="3263673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5" name="Slide Number Placeholder 4"/>
          <p:cNvSpPr>
            <a:spLocks noGrp="1"/>
          </p:cNvSpPr>
          <p:nvPr>
            <p:ph type="sldNum" sz="quarter" idx="12"/>
          </p:nvPr>
        </p:nvSpPr>
        <p:spPr/>
        <p:txBody>
          <a:bodyPr/>
          <a:lstStyle/>
          <a:p>
            <a:fld id="{17ADA24D-118A-4C64-BEF4-4ECE13710AE2}" type="slidenum">
              <a:rPr lang="en-US" smtClean="0"/>
              <a:t>14</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406" y="1732280"/>
            <a:ext cx="8229600" cy="4114800"/>
          </a:xfrm>
          <a:prstGeom prst="rect">
            <a:avLst/>
          </a:prstGeom>
        </p:spPr>
      </p:pic>
    </p:spTree>
    <p:extLst>
      <p:ext uri="{BB962C8B-B14F-4D97-AF65-F5344CB8AC3E}">
        <p14:creationId xmlns:p14="http://schemas.microsoft.com/office/powerpoint/2010/main" val="193708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3" name="Content Placeholder 2"/>
          <p:cNvSpPr>
            <a:spLocks noGrp="1"/>
          </p:cNvSpPr>
          <p:nvPr>
            <p:ph idx="1"/>
          </p:nvPr>
        </p:nvSpPr>
        <p:spPr>
          <a:xfrm>
            <a:off x="514350" y="1371601"/>
            <a:ext cx="8972550" cy="5275571"/>
          </a:xfrm>
        </p:spPr>
        <p:txBody>
          <a:bodyPr>
            <a:normAutofit fontScale="92500" lnSpcReduction="20000"/>
          </a:bodyPr>
          <a:lstStyle/>
          <a:p>
            <a:r>
              <a:rPr lang="en-US" dirty="0"/>
              <a:t>P-waves are fastest, followed in sequence by S-, Love and Rayleigh waves.</a:t>
            </a:r>
          </a:p>
          <a:p>
            <a:r>
              <a:rPr lang="en-US" dirty="0"/>
              <a:t>For example, in granites, P and S-waves have speeds ~4.8 km/sec and ~3.0km/sec, respectively.</a:t>
            </a:r>
          </a:p>
          <a:p>
            <a:r>
              <a:rPr lang="en-US" dirty="0"/>
              <a:t>S-waves do not travel through liquids. S-waves in association with effects of Love waves cause maximum damage to structures by their racking motion on the surface in both vertical and horizontal directions.</a:t>
            </a:r>
          </a:p>
          <a:p>
            <a:r>
              <a:rPr lang="en-US" dirty="0"/>
              <a:t>When P- and S-waves reach the Earth's surface, most of their energy is reflected back.</a:t>
            </a:r>
          </a:p>
          <a:p>
            <a:r>
              <a:rPr lang="en-US" dirty="0"/>
              <a:t>Some of this energy is returned back to the surface by reflections at different layers of soil and rock.</a:t>
            </a:r>
          </a:p>
          <a:p>
            <a:r>
              <a:rPr lang="en-US" dirty="0"/>
              <a:t>Shaking is more severe (about twice as much) at the Earth's surface than at substantial depths.</a:t>
            </a:r>
          </a:p>
          <a:p>
            <a:r>
              <a:rPr lang="en-US" dirty="0"/>
              <a:t>This is often the basis for designing structures buried underground for smaller levels of acceleration than those above the ground.</a:t>
            </a:r>
          </a:p>
        </p:txBody>
      </p:sp>
      <p:sp>
        <p:nvSpPr>
          <p:cNvPr id="5" name="Slide Number Placeholder 4"/>
          <p:cNvSpPr>
            <a:spLocks noGrp="1"/>
          </p:cNvSpPr>
          <p:nvPr>
            <p:ph type="sldNum" sz="quarter" idx="12"/>
          </p:nvPr>
        </p:nvSpPr>
        <p:spPr/>
        <p:txBody>
          <a:bodyPr/>
          <a:lstStyle/>
          <a:p>
            <a:fld id="{17ADA24D-118A-4C64-BEF4-4ECE13710AE2}" type="slidenum">
              <a:rPr lang="en-US" smtClean="0"/>
              <a:t>15</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spTree>
    <p:extLst>
      <p:ext uri="{BB962C8B-B14F-4D97-AF65-F5344CB8AC3E}">
        <p14:creationId xmlns:p14="http://schemas.microsoft.com/office/powerpoint/2010/main" val="516679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5" name="Slide Number Placeholder 4"/>
          <p:cNvSpPr>
            <a:spLocks noGrp="1"/>
          </p:cNvSpPr>
          <p:nvPr>
            <p:ph type="sldNum" sz="quarter" idx="12"/>
          </p:nvPr>
        </p:nvSpPr>
        <p:spPr/>
        <p:txBody>
          <a:bodyPr/>
          <a:lstStyle/>
          <a:p>
            <a:fld id="{17ADA24D-118A-4C64-BEF4-4ECE13710AE2}" type="slidenum">
              <a:rPr lang="en-US" smtClean="0"/>
              <a:t>16</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517" y="1556286"/>
            <a:ext cx="5306165" cy="4496427"/>
          </a:xfrm>
          <a:prstGeom prst="rect">
            <a:avLst/>
          </a:prstGeom>
        </p:spPr>
      </p:pic>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spTree>
    <p:extLst>
      <p:ext uri="{BB962C8B-B14F-4D97-AF65-F5344CB8AC3E}">
        <p14:creationId xmlns:p14="http://schemas.microsoft.com/office/powerpoint/2010/main" val="209739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5" name="Slide Number Placeholder 4"/>
          <p:cNvSpPr>
            <a:spLocks noGrp="1"/>
          </p:cNvSpPr>
          <p:nvPr>
            <p:ph type="sldNum" sz="quarter" idx="12"/>
          </p:nvPr>
        </p:nvSpPr>
        <p:spPr/>
        <p:txBody>
          <a:bodyPr/>
          <a:lstStyle/>
          <a:p>
            <a:fld id="{17ADA24D-118A-4C64-BEF4-4ECE13710AE2}" type="slidenum">
              <a:rPr lang="en-US" smtClean="0"/>
              <a:t>17</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653" y="1524325"/>
            <a:ext cx="5306165" cy="4143953"/>
          </a:xfrm>
          <a:prstGeom prst="rect">
            <a:avLst/>
          </a:prstGeom>
        </p:spPr>
      </p:pic>
      <p:sp>
        <p:nvSpPr>
          <p:cNvPr id="10"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spTree>
    <p:extLst>
      <p:ext uri="{BB962C8B-B14F-4D97-AF65-F5344CB8AC3E}">
        <p14:creationId xmlns:p14="http://schemas.microsoft.com/office/powerpoint/2010/main" val="3035851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3" name="Content Placeholder 2"/>
          <p:cNvSpPr>
            <a:spLocks noGrp="1"/>
          </p:cNvSpPr>
          <p:nvPr>
            <p:ph idx="1"/>
          </p:nvPr>
        </p:nvSpPr>
        <p:spPr>
          <a:xfrm>
            <a:off x="514350" y="1371601"/>
            <a:ext cx="8972550" cy="5275571"/>
          </a:xfrm>
        </p:spPr>
        <p:txBody>
          <a:bodyPr>
            <a:normAutofit fontScale="92500" lnSpcReduction="10000"/>
          </a:bodyPr>
          <a:lstStyle/>
          <a:p>
            <a:pPr algn="just"/>
            <a:r>
              <a:rPr lang="en-US" b="1" u="sng" dirty="0"/>
              <a:t>Measuring Instruments</a:t>
            </a:r>
            <a:r>
              <a:rPr lang="en-US" dirty="0"/>
              <a:t>:</a:t>
            </a:r>
          </a:p>
          <a:p>
            <a:pPr algn="just"/>
            <a:r>
              <a:rPr lang="en-US" dirty="0"/>
              <a:t>The principle on which it works is simple and is explicitly reflected in the early seismograph (Figure 3) – a pen attached at the tip of an oscillating simple pendulum (a mass hung by a string from a support) marks on a chart paper that is held on a drum rotating at a constant speed.</a:t>
            </a:r>
          </a:p>
          <a:p>
            <a:pPr algn="just"/>
            <a:r>
              <a:rPr lang="en-US" dirty="0"/>
              <a:t>A magnet around the string provides required damping to control the amplitude of oscillations.</a:t>
            </a:r>
          </a:p>
          <a:p>
            <a:pPr algn="just"/>
            <a:r>
              <a:rPr lang="en-US" dirty="0"/>
              <a:t>The instrument that measures earthquake shaking, a </a:t>
            </a:r>
            <a:r>
              <a:rPr lang="en-US" i="1" dirty="0"/>
              <a:t>seismograph</a:t>
            </a:r>
            <a:r>
              <a:rPr lang="en-US" dirty="0"/>
              <a:t>, has three component</a:t>
            </a:r>
          </a:p>
          <a:p>
            <a:pPr lvl="1" algn="just"/>
            <a:r>
              <a:rPr lang="en-US" i="1" dirty="0"/>
              <a:t>Sensor:	</a:t>
            </a:r>
            <a:r>
              <a:rPr lang="en-US" dirty="0"/>
              <a:t>The pendulum mass, string, magnet and support together 		constitute the </a:t>
            </a:r>
            <a:r>
              <a:rPr lang="en-US" i="1" dirty="0"/>
              <a:t>sensor</a:t>
            </a:r>
            <a:endParaRPr lang="en-US" dirty="0"/>
          </a:p>
          <a:p>
            <a:pPr lvl="1" algn="just"/>
            <a:r>
              <a:rPr lang="en-US" i="1" dirty="0"/>
              <a:t>Recorder:	</a:t>
            </a:r>
            <a:r>
              <a:rPr lang="en-US" dirty="0"/>
              <a:t>the drum, pen and chart paper constitute the </a:t>
            </a:r>
            <a:r>
              <a:rPr lang="en-US" i="1" dirty="0"/>
              <a:t>recorder</a:t>
            </a:r>
          </a:p>
          <a:p>
            <a:pPr lvl="1" algn="just"/>
            <a:r>
              <a:rPr lang="en-US" i="1" dirty="0"/>
              <a:t>Timer:	</a:t>
            </a:r>
            <a:r>
              <a:rPr lang="en-US" dirty="0"/>
              <a:t>the motor that rotates the drum at constant speed forms the 		</a:t>
            </a:r>
            <a:r>
              <a:rPr lang="en-US" i="1" dirty="0"/>
              <a:t>timer</a:t>
            </a:r>
            <a:endParaRPr lang="en-US" dirty="0"/>
          </a:p>
        </p:txBody>
      </p:sp>
      <p:sp>
        <p:nvSpPr>
          <p:cNvPr id="5" name="Slide Number Placeholder 4"/>
          <p:cNvSpPr>
            <a:spLocks noGrp="1"/>
          </p:cNvSpPr>
          <p:nvPr>
            <p:ph type="sldNum" sz="quarter" idx="12"/>
          </p:nvPr>
        </p:nvSpPr>
        <p:spPr/>
        <p:txBody>
          <a:bodyPr/>
          <a:lstStyle/>
          <a:p>
            <a:fld id="{17ADA24D-118A-4C64-BEF4-4ECE13710AE2}" type="slidenum">
              <a:rPr lang="en-US" smtClean="0"/>
              <a:t>18</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spTree>
    <p:extLst>
      <p:ext uri="{BB962C8B-B14F-4D97-AF65-F5344CB8AC3E}">
        <p14:creationId xmlns:p14="http://schemas.microsoft.com/office/powerpoint/2010/main" val="2141048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5" name="Slide Number Placeholder 4"/>
          <p:cNvSpPr>
            <a:spLocks noGrp="1"/>
          </p:cNvSpPr>
          <p:nvPr>
            <p:ph type="sldNum" sz="quarter" idx="12"/>
          </p:nvPr>
        </p:nvSpPr>
        <p:spPr/>
        <p:txBody>
          <a:bodyPr/>
          <a:lstStyle/>
          <a:p>
            <a:fld id="{17ADA24D-118A-4C64-BEF4-4ECE13710AE2}" type="slidenum">
              <a:rPr lang="en-US" smtClean="0"/>
              <a:t>19</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311" y="1676400"/>
            <a:ext cx="5372850" cy="4544059"/>
          </a:xfrm>
          <a:prstGeom prst="rect">
            <a:avLst/>
          </a:prstGeom>
        </p:spPr>
      </p:pic>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spTree>
    <p:extLst>
      <p:ext uri="{BB962C8B-B14F-4D97-AF65-F5344CB8AC3E}">
        <p14:creationId xmlns:p14="http://schemas.microsoft.com/office/powerpoint/2010/main" val="1532806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Content</a:t>
            </a:r>
          </a:p>
        </p:txBody>
      </p:sp>
      <p:sp>
        <p:nvSpPr>
          <p:cNvPr id="3" name="Content Placeholder 2"/>
          <p:cNvSpPr>
            <a:spLocks noGrp="1"/>
          </p:cNvSpPr>
          <p:nvPr>
            <p:ph idx="1"/>
          </p:nvPr>
        </p:nvSpPr>
        <p:spPr>
          <a:xfrm>
            <a:off x="514350" y="1371601"/>
            <a:ext cx="8572500" cy="5275571"/>
          </a:xfrm>
        </p:spPr>
        <p:txBody>
          <a:bodyPr>
            <a:normAutofit/>
          </a:bodyPr>
          <a:lstStyle/>
          <a:p>
            <a:pPr algn="just">
              <a:lnSpc>
                <a:spcPct val="150000"/>
              </a:lnSpc>
            </a:pPr>
            <a:r>
              <a:rPr lang="en-US" dirty="0"/>
              <a:t>Seismic waves</a:t>
            </a:r>
          </a:p>
          <a:p>
            <a:pPr algn="just">
              <a:lnSpc>
                <a:spcPct val="150000"/>
              </a:lnSpc>
            </a:pPr>
            <a:r>
              <a:rPr lang="en-US" dirty="0"/>
              <a:t>Measuring instruments</a:t>
            </a:r>
          </a:p>
          <a:p>
            <a:pPr algn="just">
              <a:lnSpc>
                <a:spcPct val="150000"/>
              </a:lnSpc>
            </a:pPr>
            <a:r>
              <a:rPr lang="en-US" dirty="0"/>
              <a:t>Strong ground motions</a:t>
            </a:r>
          </a:p>
          <a:p>
            <a:pPr algn="just">
              <a:lnSpc>
                <a:spcPct val="150000"/>
              </a:lnSpc>
            </a:pPr>
            <a:r>
              <a:rPr lang="en-US" dirty="0"/>
              <a:t>Characteristics of strong ground motions</a:t>
            </a:r>
          </a:p>
        </p:txBody>
      </p:sp>
      <p:sp>
        <p:nvSpPr>
          <p:cNvPr id="5" name="Slide Number Placeholder 4"/>
          <p:cNvSpPr>
            <a:spLocks noGrp="1"/>
          </p:cNvSpPr>
          <p:nvPr>
            <p:ph type="sldNum" sz="quarter" idx="12"/>
          </p:nvPr>
        </p:nvSpPr>
        <p:spPr/>
        <p:txBody>
          <a:bodyPr/>
          <a:lstStyle/>
          <a:p>
            <a:fld id="{17ADA24D-118A-4C64-BEF4-4ECE13710AE2}" type="slidenum">
              <a:rPr lang="en-US" smtClean="0"/>
              <a:t>2</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spTree>
    <p:extLst>
      <p:ext uri="{BB962C8B-B14F-4D97-AF65-F5344CB8AC3E}">
        <p14:creationId xmlns:p14="http://schemas.microsoft.com/office/powerpoint/2010/main" val="223934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3" name="Content Placeholder 2"/>
          <p:cNvSpPr>
            <a:spLocks noGrp="1"/>
          </p:cNvSpPr>
          <p:nvPr>
            <p:ph idx="1"/>
          </p:nvPr>
        </p:nvSpPr>
        <p:spPr>
          <a:xfrm>
            <a:off x="514350" y="1371601"/>
            <a:ext cx="8972550" cy="5275571"/>
          </a:xfrm>
        </p:spPr>
        <p:txBody>
          <a:bodyPr>
            <a:normAutofit lnSpcReduction="10000"/>
          </a:bodyPr>
          <a:lstStyle/>
          <a:p>
            <a:r>
              <a:rPr lang="en-US" dirty="0"/>
              <a:t>One such instrument is required in each of the two orthogonal horizontal directions.</a:t>
            </a:r>
          </a:p>
          <a:p>
            <a:r>
              <a:rPr lang="en-US" dirty="0"/>
              <a:t>For measuring vertical oscillations, the </a:t>
            </a:r>
            <a:r>
              <a:rPr lang="en-US" i="1" dirty="0"/>
              <a:t>string </a:t>
            </a:r>
            <a:r>
              <a:rPr lang="en-US" dirty="0"/>
              <a:t>pendulum (Figure 3) is replaced with a </a:t>
            </a:r>
            <a:r>
              <a:rPr lang="en-US" i="1" dirty="0"/>
              <a:t>spring </a:t>
            </a:r>
            <a:r>
              <a:rPr lang="en-US" dirty="0"/>
              <a:t>pendulum oscillating about a fulcrum.</a:t>
            </a:r>
          </a:p>
          <a:p>
            <a:r>
              <a:rPr lang="en-US" dirty="0"/>
              <a:t>Some instruments do not have a timer device (</a:t>
            </a:r>
            <a:r>
              <a:rPr lang="en-US" i="1" dirty="0"/>
              <a:t>i.e., </a:t>
            </a:r>
            <a:r>
              <a:rPr lang="en-US" dirty="0"/>
              <a:t>the drum holding the chart paper does not rotate).</a:t>
            </a:r>
          </a:p>
          <a:p>
            <a:r>
              <a:rPr lang="en-US" dirty="0"/>
              <a:t>Such instruments provide only the maximum extent (or scope) of motion during the earthquake; for this reason they are called </a:t>
            </a:r>
            <a:r>
              <a:rPr lang="en-US" i="1" dirty="0" err="1"/>
              <a:t>seismoscopes</a:t>
            </a:r>
            <a:r>
              <a:rPr lang="en-US" dirty="0"/>
              <a:t>.</a:t>
            </a:r>
          </a:p>
          <a:p>
            <a:r>
              <a:rPr lang="en-US" dirty="0"/>
              <a:t>The analog instruments have evolved over time, but today, </a:t>
            </a:r>
            <a:r>
              <a:rPr lang="en-US" i="1" dirty="0"/>
              <a:t>digital instruments </a:t>
            </a:r>
            <a:r>
              <a:rPr lang="en-US" dirty="0"/>
              <a:t>using modern computer technology are more commonly used.</a:t>
            </a:r>
          </a:p>
          <a:p>
            <a:r>
              <a:rPr lang="en-US" dirty="0"/>
              <a:t>The digital instrument records the ground motion on the memory of the microprocessor that is in-built in the instrument.</a:t>
            </a:r>
          </a:p>
        </p:txBody>
      </p:sp>
      <p:sp>
        <p:nvSpPr>
          <p:cNvPr id="5" name="Slide Number Placeholder 4"/>
          <p:cNvSpPr>
            <a:spLocks noGrp="1"/>
          </p:cNvSpPr>
          <p:nvPr>
            <p:ph type="sldNum" sz="quarter" idx="12"/>
          </p:nvPr>
        </p:nvSpPr>
        <p:spPr/>
        <p:txBody>
          <a:bodyPr/>
          <a:lstStyle/>
          <a:p>
            <a:fld id="{17ADA24D-118A-4C64-BEF4-4ECE13710AE2}" type="slidenum">
              <a:rPr lang="en-US" smtClean="0"/>
              <a:t>20</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spTree>
    <p:extLst>
      <p:ext uri="{BB962C8B-B14F-4D97-AF65-F5344CB8AC3E}">
        <p14:creationId xmlns:p14="http://schemas.microsoft.com/office/powerpoint/2010/main" val="885129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3" name="Content Placeholder 2"/>
          <p:cNvSpPr>
            <a:spLocks noGrp="1"/>
          </p:cNvSpPr>
          <p:nvPr>
            <p:ph idx="1"/>
          </p:nvPr>
        </p:nvSpPr>
        <p:spPr>
          <a:xfrm>
            <a:off x="514350" y="1371601"/>
            <a:ext cx="8972550" cy="5275571"/>
          </a:xfrm>
        </p:spPr>
        <p:txBody>
          <a:bodyPr>
            <a:normAutofit fontScale="85000" lnSpcReduction="10000"/>
          </a:bodyPr>
          <a:lstStyle/>
          <a:p>
            <a:r>
              <a:rPr lang="en-US" b="1" u="sng" dirty="0"/>
              <a:t>Strong Ground Motions</a:t>
            </a:r>
            <a:r>
              <a:rPr lang="en-US" dirty="0"/>
              <a:t>:</a:t>
            </a:r>
          </a:p>
          <a:p>
            <a:r>
              <a:rPr lang="en-US" dirty="0"/>
              <a:t>Shaking of ground on the Earth’s surface is a net consequence of motions caused by seismic waves generated by energy release at each material point within the three-dimensional volume that ruptures at the fault.</a:t>
            </a:r>
          </a:p>
          <a:p>
            <a:r>
              <a:rPr lang="en-US" dirty="0"/>
              <a:t>These waves arrive at various instants of time, have different amplitudes and carry different levels of energy.</a:t>
            </a:r>
          </a:p>
          <a:p>
            <a:r>
              <a:rPr lang="en-US" dirty="0"/>
              <a:t>Thus, the motion at any site on ground is random in nature with its amplitude and direction varying randomly with time.</a:t>
            </a:r>
          </a:p>
          <a:p>
            <a:r>
              <a:rPr lang="en-US" dirty="0"/>
              <a:t>Large earthquakes at great distances can produce weak motions that may not damage structures or even be felt by humans.</a:t>
            </a:r>
          </a:p>
          <a:p>
            <a:r>
              <a:rPr lang="en-US" dirty="0"/>
              <a:t>But, sensitive instruments can record these. This makes it possible to locate distant earthquakes.</a:t>
            </a:r>
          </a:p>
          <a:p>
            <a:r>
              <a:rPr lang="en-US" dirty="0"/>
              <a:t>However, from engineering viewpoint, strong motions that can possibly damage structures are of interest.</a:t>
            </a:r>
          </a:p>
          <a:p>
            <a:r>
              <a:rPr lang="en-US" dirty="0"/>
              <a:t>This can happen with earthquakes in the vicinity or even with large earthquakes at reasonable medium to large distances.</a:t>
            </a:r>
          </a:p>
        </p:txBody>
      </p:sp>
      <p:sp>
        <p:nvSpPr>
          <p:cNvPr id="5" name="Slide Number Placeholder 4"/>
          <p:cNvSpPr>
            <a:spLocks noGrp="1"/>
          </p:cNvSpPr>
          <p:nvPr>
            <p:ph type="sldNum" sz="quarter" idx="12"/>
          </p:nvPr>
        </p:nvSpPr>
        <p:spPr/>
        <p:txBody>
          <a:bodyPr/>
          <a:lstStyle/>
          <a:p>
            <a:fld id="{17ADA24D-118A-4C64-BEF4-4ECE13710AE2}" type="slidenum">
              <a:rPr lang="en-US" smtClean="0"/>
              <a:t>21</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spTree>
    <p:extLst>
      <p:ext uri="{BB962C8B-B14F-4D97-AF65-F5344CB8AC3E}">
        <p14:creationId xmlns:p14="http://schemas.microsoft.com/office/powerpoint/2010/main" val="2169707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3" name="Content Placeholder 2"/>
          <p:cNvSpPr>
            <a:spLocks noGrp="1"/>
          </p:cNvSpPr>
          <p:nvPr>
            <p:ph idx="1"/>
          </p:nvPr>
        </p:nvSpPr>
        <p:spPr>
          <a:xfrm>
            <a:off x="514350" y="1371601"/>
            <a:ext cx="8972550" cy="5275571"/>
          </a:xfrm>
        </p:spPr>
        <p:txBody>
          <a:bodyPr>
            <a:normAutofit fontScale="92500" lnSpcReduction="10000"/>
          </a:bodyPr>
          <a:lstStyle/>
          <a:p>
            <a:r>
              <a:rPr lang="en-US" b="1" u="sng" dirty="0"/>
              <a:t>Characteristics of Strong Ground Motions</a:t>
            </a:r>
            <a:r>
              <a:rPr lang="en-US" dirty="0"/>
              <a:t>:</a:t>
            </a:r>
          </a:p>
          <a:p>
            <a:r>
              <a:rPr lang="en-US" dirty="0"/>
              <a:t>The motion of the ground can be described in terms of displacement, velocity or acceleration.</a:t>
            </a:r>
          </a:p>
          <a:p>
            <a:r>
              <a:rPr lang="en-US" dirty="0"/>
              <a:t>The variation of ground acceleration with time recorded at a point on ground during an earthquake is called an </a:t>
            </a:r>
            <a:r>
              <a:rPr lang="en-US" i="1" dirty="0" err="1"/>
              <a:t>accelerogram</a:t>
            </a:r>
            <a:r>
              <a:rPr lang="en-US" dirty="0"/>
              <a:t>.</a:t>
            </a:r>
          </a:p>
          <a:p>
            <a:r>
              <a:rPr lang="en-US" dirty="0"/>
              <a:t>The nature of </a:t>
            </a:r>
            <a:r>
              <a:rPr lang="en-US" dirty="0" err="1"/>
              <a:t>accelerograms</a:t>
            </a:r>
            <a:r>
              <a:rPr lang="en-US" dirty="0"/>
              <a:t> may vary (Figure 4) depending on energy released at source, type of slip at fault rupture, geology along the travel path from fault rupture to the Earth’s surface, and local soil (Figure 1).</a:t>
            </a:r>
          </a:p>
          <a:p>
            <a:r>
              <a:rPr lang="en-US" dirty="0"/>
              <a:t>They carry distinct information regarding ground shaking; </a:t>
            </a:r>
            <a:r>
              <a:rPr lang="en-US" i="1" dirty="0"/>
              <a:t>peak amplitude</a:t>
            </a:r>
            <a:r>
              <a:rPr lang="en-US" dirty="0"/>
              <a:t>, </a:t>
            </a:r>
            <a:r>
              <a:rPr lang="en-US" i="1" dirty="0"/>
              <a:t>duration of strong shaking</a:t>
            </a:r>
            <a:r>
              <a:rPr lang="en-US" dirty="0"/>
              <a:t>, </a:t>
            </a:r>
            <a:r>
              <a:rPr lang="en-US" i="1" dirty="0"/>
              <a:t>frequency content </a:t>
            </a:r>
            <a:r>
              <a:rPr lang="en-US" dirty="0"/>
              <a:t>(</a:t>
            </a:r>
            <a:r>
              <a:rPr lang="en-US" i="1" dirty="0"/>
              <a:t>e.g., </a:t>
            </a:r>
            <a:r>
              <a:rPr lang="en-US" dirty="0"/>
              <a:t>amplitude of shaking associated with each frequency) and </a:t>
            </a:r>
            <a:r>
              <a:rPr lang="en-US" i="1" dirty="0"/>
              <a:t>energy content </a:t>
            </a:r>
            <a:r>
              <a:rPr lang="en-US" dirty="0"/>
              <a:t>(</a:t>
            </a:r>
            <a:r>
              <a:rPr lang="en-US" i="1" dirty="0"/>
              <a:t>i.e., </a:t>
            </a:r>
            <a:r>
              <a:rPr lang="en-US" dirty="0"/>
              <a:t>energy carried by ground shaking at each frequency) are often used to distinguish them.</a:t>
            </a:r>
          </a:p>
        </p:txBody>
      </p:sp>
      <p:sp>
        <p:nvSpPr>
          <p:cNvPr id="5" name="Slide Number Placeholder 4"/>
          <p:cNvSpPr>
            <a:spLocks noGrp="1"/>
          </p:cNvSpPr>
          <p:nvPr>
            <p:ph type="sldNum" sz="quarter" idx="12"/>
          </p:nvPr>
        </p:nvSpPr>
        <p:spPr/>
        <p:txBody>
          <a:bodyPr/>
          <a:lstStyle/>
          <a:p>
            <a:fld id="{17ADA24D-118A-4C64-BEF4-4ECE13710AE2}" type="slidenum">
              <a:rPr lang="en-US" smtClean="0"/>
              <a:t>22</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spTree>
    <p:extLst>
      <p:ext uri="{BB962C8B-B14F-4D97-AF65-F5344CB8AC3E}">
        <p14:creationId xmlns:p14="http://schemas.microsoft.com/office/powerpoint/2010/main" val="3520917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3" name="Content Placeholder 2"/>
          <p:cNvSpPr>
            <a:spLocks noGrp="1"/>
          </p:cNvSpPr>
          <p:nvPr>
            <p:ph idx="1"/>
          </p:nvPr>
        </p:nvSpPr>
        <p:spPr>
          <a:xfrm>
            <a:off x="514350" y="1371601"/>
            <a:ext cx="8972550" cy="5275571"/>
          </a:xfrm>
        </p:spPr>
        <p:txBody>
          <a:bodyPr>
            <a:normAutofit lnSpcReduction="10000"/>
          </a:bodyPr>
          <a:lstStyle/>
          <a:p>
            <a:r>
              <a:rPr lang="en-US" dirty="0"/>
              <a:t>Peak amplitude (</a:t>
            </a:r>
            <a:r>
              <a:rPr lang="en-US" i="1" dirty="0"/>
              <a:t>peak ground acceleration, PGA</a:t>
            </a:r>
            <a:r>
              <a:rPr lang="en-US" dirty="0"/>
              <a:t>) is physically intuitive.</a:t>
            </a:r>
          </a:p>
          <a:p>
            <a:r>
              <a:rPr lang="en-US" dirty="0"/>
              <a:t>For instance, a horizontal PGA value of </a:t>
            </a:r>
            <a:r>
              <a:rPr lang="en-US" i="1" dirty="0"/>
              <a:t>0.6g </a:t>
            </a:r>
            <a:r>
              <a:rPr lang="en-US" dirty="0"/>
              <a:t>(= </a:t>
            </a:r>
            <a:r>
              <a:rPr lang="en-US" i="1" dirty="0"/>
              <a:t>0.6 </a:t>
            </a:r>
            <a:r>
              <a:rPr lang="en-US" dirty="0"/>
              <a:t>times the acceleration due to gravity) suggests that the movement of the ground can cause a maximum horizontal force on a rigid structure </a:t>
            </a:r>
            <a:r>
              <a:rPr lang="en-US" dirty="0" err="1"/>
              <a:t>qual</a:t>
            </a:r>
            <a:r>
              <a:rPr lang="en-US" dirty="0"/>
              <a:t> to </a:t>
            </a:r>
            <a:r>
              <a:rPr lang="en-US" i="1" dirty="0"/>
              <a:t>60% </a:t>
            </a:r>
            <a:r>
              <a:rPr lang="en-US" dirty="0"/>
              <a:t>of its weight.</a:t>
            </a:r>
          </a:p>
          <a:p>
            <a:r>
              <a:rPr lang="en-US" dirty="0"/>
              <a:t>In a rigid structure, all points in it move with the ground by the same amount, and hence experience the same maximum acceleration of PGA.</a:t>
            </a:r>
          </a:p>
          <a:p>
            <a:r>
              <a:rPr lang="en-US" dirty="0"/>
              <a:t>Horizontal PGA values greater than </a:t>
            </a:r>
            <a:r>
              <a:rPr lang="en-US" i="1" dirty="0"/>
              <a:t>1.0g </a:t>
            </a:r>
            <a:r>
              <a:rPr lang="en-US" dirty="0"/>
              <a:t>were recorded during the 1994 Northridge Earthquake in USA.</a:t>
            </a:r>
          </a:p>
          <a:p>
            <a:r>
              <a:rPr lang="en-US" dirty="0"/>
              <a:t>Usually, strong ground motions carry significant energy associated with shaking of frequencies in the range </a:t>
            </a:r>
            <a:r>
              <a:rPr lang="en-US" i="1" dirty="0"/>
              <a:t>0.03-30Hz (i.e., cycles per sec)</a:t>
            </a:r>
            <a:r>
              <a:rPr lang="en-US" dirty="0"/>
              <a:t>.</a:t>
            </a:r>
          </a:p>
        </p:txBody>
      </p:sp>
      <p:sp>
        <p:nvSpPr>
          <p:cNvPr id="5" name="Slide Number Placeholder 4"/>
          <p:cNvSpPr>
            <a:spLocks noGrp="1"/>
          </p:cNvSpPr>
          <p:nvPr>
            <p:ph type="sldNum" sz="quarter" idx="12"/>
          </p:nvPr>
        </p:nvSpPr>
        <p:spPr/>
        <p:txBody>
          <a:bodyPr/>
          <a:lstStyle/>
          <a:p>
            <a:fld id="{17ADA24D-118A-4C64-BEF4-4ECE13710AE2}" type="slidenum">
              <a:rPr lang="en-US" smtClean="0"/>
              <a:t>23</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spTree>
    <p:extLst>
      <p:ext uri="{BB962C8B-B14F-4D97-AF65-F5344CB8AC3E}">
        <p14:creationId xmlns:p14="http://schemas.microsoft.com/office/powerpoint/2010/main" val="1437745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3" name="Content Placeholder 2"/>
          <p:cNvSpPr>
            <a:spLocks noGrp="1"/>
          </p:cNvSpPr>
          <p:nvPr>
            <p:ph idx="1"/>
          </p:nvPr>
        </p:nvSpPr>
        <p:spPr>
          <a:xfrm>
            <a:off x="514350" y="1371601"/>
            <a:ext cx="8972550" cy="5275571"/>
          </a:xfrm>
        </p:spPr>
        <p:txBody>
          <a:bodyPr>
            <a:normAutofit lnSpcReduction="10000"/>
          </a:bodyPr>
          <a:lstStyle/>
          <a:p>
            <a:pPr>
              <a:lnSpc>
                <a:spcPct val="150000"/>
              </a:lnSpc>
            </a:pPr>
            <a:r>
              <a:rPr lang="en-US" dirty="0"/>
              <a:t>Generally, the maximum amplitudes of horizontal motions in the two orthogonal directions are about the same.</a:t>
            </a:r>
          </a:p>
          <a:p>
            <a:pPr>
              <a:lnSpc>
                <a:spcPct val="150000"/>
              </a:lnSpc>
            </a:pPr>
            <a:r>
              <a:rPr lang="en-US" dirty="0"/>
              <a:t>However, the maximum amplitude in the vertical direction is usually less than that in the horizontal direction.</a:t>
            </a:r>
          </a:p>
          <a:p>
            <a:pPr>
              <a:lnSpc>
                <a:spcPct val="150000"/>
              </a:lnSpc>
            </a:pPr>
            <a:r>
              <a:rPr lang="en-US" dirty="0"/>
              <a:t>In design codes, the vertical design acceleration is taken as </a:t>
            </a:r>
            <a:r>
              <a:rPr lang="en-US" i="1" dirty="0"/>
              <a:t>1 2 </a:t>
            </a:r>
            <a:r>
              <a:rPr lang="en-US" dirty="0"/>
              <a:t>to </a:t>
            </a:r>
            <a:r>
              <a:rPr lang="en-US" i="1" dirty="0"/>
              <a:t>2 3 </a:t>
            </a:r>
            <a:r>
              <a:rPr lang="en-US" dirty="0"/>
              <a:t>of the horizontal design acceleration.</a:t>
            </a:r>
          </a:p>
          <a:p>
            <a:pPr>
              <a:lnSpc>
                <a:spcPct val="150000"/>
              </a:lnSpc>
            </a:pPr>
            <a:r>
              <a:rPr lang="en-US" dirty="0"/>
              <a:t>In contrast, the maximum horizontal and vertical ground accelerations </a:t>
            </a:r>
            <a:r>
              <a:rPr lang="en-US" i="1" dirty="0"/>
              <a:t>in the vicinity </a:t>
            </a:r>
            <a:r>
              <a:rPr lang="en-US" dirty="0"/>
              <a:t>of the fault rupture do not seem to have such a correlation.</a:t>
            </a:r>
          </a:p>
        </p:txBody>
      </p:sp>
      <p:sp>
        <p:nvSpPr>
          <p:cNvPr id="5" name="Slide Number Placeholder 4"/>
          <p:cNvSpPr>
            <a:spLocks noGrp="1"/>
          </p:cNvSpPr>
          <p:nvPr>
            <p:ph type="sldNum" sz="quarter" idx="12"/>
          </p:nvPr>
        </p:nvSpPr>
        <p:spPr/>
        <p:txBody>
          <a:bodyPr/>
          <a:lstStyle/>
          <a:p>
            <a:fld id="{17ADA24D-118A-4C64-BEF4-4ECE13710AE2}" type="slidenum">
              <a:rPr lang="en-US" smtClean="0"/>
              <a:t>24</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spTree>
    <p:extLst>
      <p:ext uri="{BB962C8B-B14F-4D97-AF65-F5344CB8AC3E}">
        <p14:creationId xmlns:p14="http://schemas.microsoft.com/office/powerpoint/2010/main" val="1785984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5" name="Slide Number Placeholder 4"/>
          <p:cNvSpPr>
            <a:spLocks noGrp="1"/>
          </p:cNvSpPr>
          <p:nvPr>
            <p:ph type="sldNum" sz="quarter" idx="12"/>
          </p:nvPr>
        </p:nvSpPr>
        <p:spPr/>
        <p:txBody>
          <a:bodyPr/>
          <a:lstStyle/>
          <a:p>
            <a:fld id="{17ADA24D-118A-4C64-BEF4-4ECE13710AE2}" type="slidenum">
              <a:rPr lang="en-US" smtClean="0"/>
              <a:t>25</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pic>
        <p:nvPicPr>
          <p:cNvPr id="11" name="Picture 1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852" y="1490239"/>
            <a:ext cx="6677768" cy="4495334"/>
          </a:xfrm>
          <a:prstGeom prst="rect">
            <a:avLst/>
          </a:prstGeom>
        </p:spPr>
      </p:pic>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spTree>
    <p:extLst>
      <p:ext uri="{BB962C8B-B14F-4D97-AF65-F5344CB8AC3E}">
        <p14:creationId xmlns:p14="http://schemas.microsoft.com/office/powerpoint/2010/main" val="1163435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7ADA24D-118A-4C64-BEF4-4ECE13710AE2}" type="slidenum">
              <a:rPr lang="en-US" smtClean="0"/>
              <a:t>26</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pic>
        <p:nvPicPr>
          <p:cNvPr id="11" name="Picture 2" descr="Image result for thank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2" y="1452880"/>
            <a:ext cx="6962775" cy="3962401"/>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spTree>
    <p:extLst>
      <p:ext uri="{BB962C8B-B14F-4D97-AF65-F5344CB8AC3E}">
        <p14:creationId xmlns:p14="http://schemas.microsoft.com/office/powerpoint/2010/main" val="774788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3" name="Content Placeholder 2"/>
          <p:cNvSpPr>
            <a:spLocks noGrp="1"/>
          </p:cNvSpPr>
          <p:nvPr>
            <p:ph idx="1"/>
          </p:nvPr>
        </p:nvSpPr>
        <p:spPr>
          <a:xfrm>
            <a:off x="514350" y="1371601"/>
            <a:ext cx="8972550" cy="5275571"/>
          </a:xfrm>
        </p:spPr>
        <p:txBody>
          <a:bodyPr>
            <a:normAutofit fontScale="92500" lnSpcReduction="20000"/>
          </a:bodyPr>
          <a:lstStyle/>
          <a:p>
            <a:pPr algn="just">
              <a:lnSpc>
                <a:spcPct val="170000"/>
              </a:lnSpc>
            </a:pPr>
            <a:r>
              <a:rPr lang="en-US" b="1" u="sng" dirty="0"/>
              <a:t>Seismology</a:t>
            </a:r>
            <a:r>
              <a:rPr lang="en-US" b="1" dirty="0"/>
              <a:t>:</a:t>
            </a:r>
            <a:endParaRPr lang="en-US" dirty="0"/>
          </a:p>
          <a:p>
            <a:pPr algn="just">
              <a:lnSpc>
                <a:spcPct val="170000"/>
              </a:lnSpc>
            </a:pPr>
            <a:r>
              <a:rPr lang="en-US" dirty="0"/>
              <a:t>Seismology is the study of earthquakes and seismic waves that move through and around the earth.</a:t>
            </a:r>
            <a:endParaRPr lang="en-US" b="1" u="sng" dirty="0"/>
          </a:p>
          <a:p>
            <a:pPr algn="just">
              <a:lnSpc>
                <a:spcPct val="170000"/>
              </a:lnSpc>
            </a:pPr>
            <a:r>
              <a:rPr lang="en-US" b="1" u="sng" dirty="0"/>
              <a:t>Seismic Waves</a:t>
            </a:r>
            <a:r>
              <a:rPr lang="en-US" dirty="0"/>
              <a:t>:</a:t>
            </a:r>
            <a:endParaRPr lang="en-US" b="1" u="sng" dirty="0"/>
          </a:p>
          <a:p>
            <a:pPr>
              <a:lnSpc>
                <a:spcPct val="170000"/>
              </a:lnSpc>
            </a:pPr>
            <a:r>
              <a:rPr lang="en-US" dirty="0"/>
              <a:t>Large strain energy released during an earthquake travels as seismic waves in all directions through the Earth’s layers.</a:t>
            </a:r>
          </a:p>
          <a:p>
            <a:pPr>
              <a:lnSpc>
                <a:spcPct val="170000"/>
              </a:lnSpc>
            </a:pPr>
            <a:r>
              <a:rPr lang="en-US" dirty="0"/>
              <a:t>They are the energy that travels through the earth and is recorded on seismographs.</a:t>
            </a:r>
          </a:p>
          <a:p>
            <a:pPr>
              <a:lnSpc>
                <a:spcPct val="170000"/>
              </a:lnSpc>
            </a:pPr>
            <a:r>
              <a:rPr lang="en-US" dirty="0"/>
              <a:t>These waves are of two types:</a:t>
            </a:r>
          </a:p>
          <a:p>
            <a:pPr>
              <a:lnSpc>
                <a:spcPct val="170000"/>
              </a:lnSpc>
            </a:pPr>
            <a:endParaRPr lang="en-US" dirty="0"/>
          </a:p>
        </p:txBody>
      </p:sp>
      <p:sp>
        <p:nvSpPr>
          <p:cNvPr id="5" name="Slide Number Placeholder 4"/>
          <p:cNvSpPr>
            <a:spLocks noGrp="1"/>
          </p:cNvSpPr>
          <p:nvPr>
            <p:ph type="sldNum" sz="quarter" idx="12"/>
          </p:nvPr>
        </p:nvSpPr>
        <p:spPr/>
        <p:txBody>
          <a:bodyPr/>
          <a:lstStyle/>
          <a:p>
            <a:fld id="{17ADA24D-118A-4C64-BEF4-4ECE13710AE2}" type="slidenum">
              <a:rPr lang="en-US" smtClean="0"/>
              <a:t>3</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spTree>
    <p:extLst>
      <p:ext uri="{BB962C8B-B14F-4D97-AF65-F5344CB8AC3E}">
        <p14:creationId xmlns:p14="http://schemas.microsoft.com/office/powerpoint/2010/main" val="868418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3" name="Content Placeholder 2"/>
          <p:cNvSpPr>
            <a:spLocks noGrp="1"/>
          </p:cNvSpPr>
          <p:nvPr>
            <p:ph idx="1"/>
          </p:nvPr>
        </p:nvSpPr>
        <p:spPr>
          <a:xfrm>
            <a:off x="514350" y="1371601"/>
            <a:ext cx="8972550" cy="5275571"/>
          </a:xfrm>
        </p:spPr>
        <p:txBody>
          <a:bodyPr>
            <a:normAutofit fontScale="77500" lnSpcReduction="20000"/>
          </a:bodyPr>
          <a:lstStyle/>
          <a:p>
            <a:pPr marL="128584" indent="0">
              <a:lnSpc>
                <a:spcPct val="170000"/>
              </a:lnSpc>
              <a:buNone/>
            </a:pPr>
            <a:r>
              <a:rPr lang="en-US" b="1" dirty="0"/>
              <a:t>1. </a:t>
            </a:r>
            <a:r>
              <a:rPr lang="en-US" b="1" i="1" dirty="0"/>
              <a:t>Body Waves</a:t>
            </a:r>
            <a:r>
              <a:rPr lang="en-US" i="1" dirty="0"/>
              <a:t>:</a:t>
            </a:r>
          </a:p>
          <a:p>
            <a:pPr>
              <a:lnSpc>
                <a:spcPct val="170000"/>
              </a:lnSpc>
            </a:pPr>
            <a:r>
              <a:rPr lang="en-US" dirty="0"/>
              <a:t>Body waves can travel through the earth's inner layers.</a:t>
            </a:r>
          </a:p>
          <a:p>
            <a:pPr>
              <a:lnSpc>
                <a:spcPct val="170000"/>
              </a:lnSpc>
            </a:pPr>
            <a:r>
              <a:rPr lang="en-US" dirty="0"/>
              <a:t>They are of two types:</a:t>
            </a:r>
          </a:p>
          <a:p>
            <a:pPr lvl="1">
              <a:lnSpc>
                <a:spcPct val="170000"/>
              </a:lnSpc>
            </a:pPr>
            <a:r>
              <a:rPr lang="en-US" b="1" i="1" dirty="0"/>
              <a:t>P-Waves</a:t>
            </a:r>
            <a:r>
              <a:rPr lang="en-US" b="1" dirty="0"/>
              <a:t>:</a:t>
            </a:r>
            <a:endParaRPr lang="en-US" dirty="0"/>
          </a:p>
          <a:p>
            <a:pPr lvl="1">
              <a:lnSpc>
                <a:spcPct val="170000"/>
              </a:lnSpc>
            </a:pPr>
            <a:r>
              <a:rPr lang="en-US" dirty="0"/>
              <a:t>Under P-waves, material particles undergo extensional and compressional strains along direction of energy transmission.</a:t>
            </a:r>
          </a:p>
          <a:p>
            <a:pPr lvl="1">
              <a:lnSpc>
                <a:spcPct val="170000"/>
              </a:lnSpc>
            </a:pPr>
            <a:r>
              <a:rPr lang="en-US" dirty="0"/>
              <a:t>The first kind of body wave is the </a:t>
            </a:r>
            <a:r>
              <a:rPr lang="en-US" b="1" dirty="0"/>
              <a:t>P wave</a:t>
            </a:r>
            <a:r>
              <a:rPr lang="en-US" dirty="0"/>
              <a:t> or </a:t>
            </a:r>
            <a:r>
              <a:rPr lang="en-US" b="1" dirty="0"/>
              <a:t>primary wave</a:t>
            </a:r>
            <a:r>
              <a:rPr lang="en-US" dirty="0"/>
              <a:t>.</a:t>
            </a:r>
          </a:p>
          <a:p>
            <a:pPr lvl="1">
              <a:lnSpc>
                <a:spcPct val="170000"/>
              </a:lnSpc>
            </a:pPr>
            <a:r>
              <a:rPr lang="en-US" dirty="0"/>
              <a:t>This is the fastest kind of seismic wave, and, consequently, the first to 'arrive' at a seismic station.</a:t>
            </a:r>
          </a:p>
          <a:p>
            <a:pPr lvl="1">
              <a:lnSpc>
                <a:spcPct val="170000"/>
              </a:lnSpc>
            </a:pPr>
            <a:r>
              <a:rPr lang="en-US" dirty="0"/>
              <a:t>The P wave can move through solid rock and fluids, like water or the liquid layers of the earth.</a:t>
            </a:r>
          </a:p>
        </p:txBody>
      </p:sp>
      <p:sp>
        <p:nvSpPr>
          <p:cNvPr id="5" name="Slide Number Placeholder 4"/>
          <p:cNvSpPr>
            <a:spLocks noGrp="1"/>
          </p:cNvSpPr>
          <p:nvPr>
            <p:ph type="sldNum" sz="quarter" idx="12"/>
          </p:nvPr>
        </p:nvSpPr>
        <p:spPr/>
        <p:txBody>
          <a:bodyPr/>
          <a:lstStyle/>
          <a:p>
            <a:fld id="{17ADA24D-118A-4C64-BEF4-4ECE13710AE2}" type="slidenum">
              <a:rPr lang="en-US" smtClean="0"/>
              <a:t>4</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spTree>
    <p:extLst>
      <p:ext uri="{BB962C8B-B14F-4D97-AF65-F5344CB8AC3E}">
        <p14:creationId xmlns:p14="http://schemas.microsoft.com/office/powerpoint/2010/main" val="98291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5" name="Slide Number Placeholder 4"/>
          <p:cNvSpPr>
            <a:spLocks noGrp="1"/>
          </p:cNvSpPr>
          <p:nvPr>
            <p:ph type="sldNum" sz="quarter" idx="12"/>
          </p:nvPr>
        </p:nvSpPr>
        <p:spPr/>
        <p:txBody>
          <a:bodyPr/>
          <a:lstStyle/>
          <a:p>
            <a:fld id="{17ADA24D-118A-4C64-BEF4-4ECE13710AE2}" type="slidenum">
              <a:rPr lang="en-US" smtClean="0"/>
              <a:t>5</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972" y="1548402"/>
            <a:ext cx="6081528" cy="4970894"/>
          </a:xfrm>
          <a:prstGeom prst="rect">
            <a:avLst/>
          </a:prstGeom>
        </p:spPr>
      </p:pic>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spTree>
    <p:extLst>
      <p:ext uri="{BB962C8B-B14F-4D97-AF65-F5344CB8AC3E}">
        <p14:creationId xmlns:p14="http://schemas.microsoft.com/office/powerpoint/2010/main" val="100647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3" name="Content Placeholder 2"/>
          <p:cNvSpPr>
            <a:spLocks noGrp="1"/>
          </p:cNvSpPr>
          <p:nvPr>
            <p:ph idx="1"/>
          </p:nvPr>
        </p:nvSpPr>
        <p:spPr>
          <a:xfrm>
            <a:off x="514350" y="1371601"/>
            <a:ext cx="8972550" cy="5275571"/>
          </a:xfrm>
        </p:spPr>
        <p:txBody>
          <a:bodyPr>
            <a:normAutofit fontScale="77500" lnSpcReduction="20000"/>
          </a:bodyPr>
          <a:lstStyle/>
          <a:p>
            <a:pPr lvl="1">
              <a:lnSpc>
                <a:spcPct val="170000"/>
              </a:lnSpc>
            </a:pPr>
            <a:r>
              <a:rPr lang="en-US" dirty="0"/>
              <a:t>It pushes and pulls the rock it moves through just like sound waves push and pull the air. Have you ever heard a big clap of thunder and heard the windows rattle at the same time? The windows rattle because the sound waves were pushing and pulling on the window glass much like P waves push and pull on rock.</a:t>
            </a:r>
          </a:p>
          <a:p>
            <a:pPr lvl="1">
              <a:lnSpc>
                <a:spcPct val="170000"/>
              </a:lnSpc>
            </a:pPr>
            <a:r>
              <a:rPr lang="en-US" dirty="0"/>
              <a:t>Sometimes animals can hear the P waves of an earthquake. Dogs, for instance, commonly begin barking hysterically just before an earthquake 'hits' (or more specifically, before the surface waves arrive). Usually people can only feel the bump and rattle of these waves.</a:t>
            </a:r>
          </a:p>
          <a:p>
            <a:pPr lvl="1">
              <a:lnSpc>
                <a:spcPct val="170000"/>
              </a:lnSpc>
            </a:pPr>
            <a:r>
              <a:rPr lang="en-US" dirty="0"/>
              <a:t>P waves are also known as </a:t>
            </a:r>
            <a:r>
              <a:rPr lang="en-US" b="1" dirty="0"/>
              <a:t>compressional waves</a:t>
            </a:r>
            <a:r>
              <a:rPr lang="en-US" dirty="0"/>
              <a:t>, because of the pushing and pulling they do. Subjected to a P wave, particles move in the same direction that the wave is moving in, which is the direction that the energy is traveling in, and is sometimes called the 'direction of wave propagation'.</a:t>
            </a:r>
          </a:p>
        </p:txBody>
      </p:sp>
      <p:sp>
        <p:nvSpPr>
          <p:cNvPr id="5" name="Slide Number Placeholder 4"/>
          <p:cNvSpPr>
            <a:spLocks noGrp="1"/>
          </p:cNvSpPr>
          <p:nvPr>
            <p:ph type="sldNum" sz="quarter" idx="12"/>
          </p:nvPr>
        </p:nvSpPr>
        <p:spPr/>
        <p:txBody>
          <a:bodyPr/>
          <a:lstStyle/>
          <a:p>
            <a:fld id="{17ADA24D-118A-4C64-BEF4-4ECE13710AE2}" type="slidenum">
              <a:rPr lang="en-US" smtClean="0"/>
              <a:t>6</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spTree>
    <p:extLst>
      <p:ext uri="{BB962C8B-B14F-4D97-AF65-F5344CB8AC3E}">
        <p14:creationId xmlns:p14="http://schemas.microsoft.com/office/powerpoint/2010/main" val="2905359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5" name="Slide Number Placeholder 4"/>
          <p:cNvSpPr>
            <a:spLocks noGrp="1"/>
          </p:cNvSpPr>
          <p:nvPr>
            <p:ph type="sldNum" sz="quarter" idx="12"/>
          </p:nvPr>
        </p:nvSpPr>
        <p:spPr/>
        <p:txBody>
          <a:bodyPr/>
          <a:lstStyle/>
          <a:p>
            <a:fld id="{17ADA24D-118A-4C64-BEF4-4ECE13710AE2}" type="slidenum">
              <a:rPr lang="en-US" smtClean="0"/>
              <a:t>7</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968936"/>
            <a:ext cx="8229600" cy="4114800"/>
          </a:xfrm>
          <a:prstGeom prst="rect">
            <a:avLst/>
          </a:prstGeom>
        </p:spPr>
      </p:pic>
    </p:spTree>
    <p:extLst>
      <p:ext uri="{BB962C8B-B14F-4D97-AF65-F5344CB8AC3E}">
        <p14:creationId xmlns:p14="http://schemas.microsoft.com/office/powerpoint/2010/main" val="1314460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3" name="Content Placeholder 2"/>
          <p:cNvSpPr>
            <a:spLocks noGrp="1"/>
          </p:cNvSpPr>
          <p:nvPr>
            <p:ph idx="1"/>
          </p:nvPr>
        </p:nvSpPr>
        <p:spPr>
          <a:xfrm>
            <a:off x="514350" y="1371601"/>
            <a:ext cx="8972550" cy="5275571"/>
          </a:xfrm>
        </p:spPr>
        <p:txBody>
          <a:bodyPr>
            <a:normAutofit/>
          </a:bodyPr>
          <a:lstStyle/>
          <a:p>
            <a:pPr lvl="2">
              <a:lnSpc>
                <a:spcPct val="170000"/>
              </a:lnSpc>
            </a:pPr>
            <a:r>
              <a:rPr lang="en-US" b="1" i="1" dirty="0"/>
              <a:t>S waves</a:t>
            </a:r>
            <a:r>
              <a:rPr lang="en-US" dirty="0"/>
              <a:t>:	</a:t>
            </a:r>
          </a:p>
          <a:p>
            <a:pPr lvl="2">
              <a:lnSpc>
                <a:spcPct val="170000"/>
              </a:lnSpc>
            </a:pPr>
            <a:r>
              <a:rPr lang="en-US" dirty="0"/>
              <a:t>The second type of body wave is the </a:t>
            </a:r>
            <a:r>
              <a:rPr lang="en-US" b="1" dirty="0"/>
              <a:t>S wave</a:t>
            </a:r>
            <a:r>
              <a:rPr lang="en-US" dirty="0"/>
              <a:t> or </a:t>
            </a:r>
            <a:r>
              <a:rPr lang="en-US" b="1" dirty="0"/>
              <a:t>secondary wave</a:t>
            </a:r>
            <a:r>
              <a:rPr lang="en-US" dirty="0"/>
              <a:t>, which is the second wave you feel in an earthquake.</a:t>
            </a:r>
          </a:p>
          <a:p>
            <a:pPr lvl="2">
              <a:lnSpc>
                <a:spcPct val="170000"/>
              </a:lnSpc>
            </a:pPr>
            <a:r>
              <a:rPr lang="en-US" dirty="0"/>
              <a:t>An S wave is slower than a P wave and can only move through solid rock, not through any liquid medium.</a:t>
            </a:r>
          </a:p>
          <a:p>
            <a:pPr lvl="2">
              <a:lnSpc>
                <a:spcPct val="170000"/>
              </a:lnSpc>
            </a:pPr>
            <a:r>
              <a:rPr lang="en-US" dirty="0"/>
              <a:t>S waves move rock particles up and down, perpendicular to the direction that the wave is traveling in (the direction of wave propagation).</a:t>
            </a:r>
          </a:p>
        </p:txBody>
      </p:sp>
      <p:sp>
        <p:nvSpPr>
          <p:cNvPr id="5" name="Slide Number Placeholder 4"/>
          <p:cNvSpPr>
            <a:spLocks noGrp="1"/>
          </p:cNvSpPr>
          <p:nvPr>
            <p:ph type="sldNum" sz="quarter" idx="12"/>
          </p:nvPr>
        </p:nvSpPr>
        <p:spPr/>
        <p:txBody>
          <a:bodyPr/>
          <a:lstStyle/>
          <a:p>
            <a:fld id="{17ADA24D-118A-4C64-BEF4-4ECE13710AE2}" type="slidenum">
              <a:rPr lang="en-US" smtClean="0"/>
              <a:t>8</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spTree>
    <p:extLst>
      <p:ext uri="{BB962C8B-B14F-4D97-AF65-F5344CB8AC3E}">
        <p14:creationId xmlns:p14="http://schemas.microsoft.com/office/powerpoint/2010/main" val="215512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Ground Shakes???</a:t>
            </a:r>
          </a:p>
        </p:txBody>
      </p:sp>
      <p:sp>
        <p:nvSpPr>
          <p:cNvPr id="3" name="Content Placeholder 2"/>
          <p:cNvSpPr>
            <a:spLocks noGrp="1"/>
          </p:cNvSpPr>
          <p:nvPr>
            <p:ph idx="1"/>
          </p:nvPr>
        </p:nvSpPr>
        <p:spPr>
          <a:xfrm>
            <a:off x="514350" y="1371601"/>
            <a:ext cx="8972550" cy="5275571"/>
          </a:xfrm>
        </p:spPr>
        <p:txBody>
          <a:bodyPr>
            <a:normAutofit fontScale="92500" lnSpcReduction="20000"/>
          </a:bodyPr>
          <a:lstStyle/>
          <a:p>
            <a:pPr lvl="1">
              <a:lnSpc>
                <a:spcPct val="170000"/>
              </a:lnSpc>
            </a:pPr>
            <a:r>
              <a:rPr lang="en-US" b="1" i="1" dirty="0"/>
              <a:t>Surface waves</a:t>
            </a:r>
            <a:r>
              <a:rPr lang="en-US" dirty="0"/>
              <a:t>:	</a:t>
            </a:r>
          </a:p>
          <a:p>
            <a:pPr lvl="1">
              <a:lnSpc>
                <a:spcPct val="170000"/>
              </a:lnSpc>
            </a:pPr>
            <a:r>
              <a:rPr lang="en-US" dirty="0"/>
              <a:t>Surface waves consist of </a:t>
            </a:r>
            <a:r>
              <a:rPr lang="en-US" i="1" dirty="0"/>
              <a:t>Love waves </a:t>
            </a:r>
            <a:r>
              <a:rPr lang="en-US" dirty="0"/>
              <a:t>and </a:t>
            </a:r>
            <a:r>
              <a:rPr lang="en-US" i="1" dirty="0"/>
              <a:t>Rayleigh waves</a:t>
            </a:r>
            <a:r>
              <a:rPr lang="en-US" dirty="0"/>
              <a:t>.</a:t>
            </a:r>
          </a:p>
          <a:p>
            <a:pPr lvl="1">
              <a:lnSpc>
                <a:spcPct val="170000"/>
              </a:lnSpc>
            </a:pPr>
            <a:r>
              <a:rPr lang="en-US" dirty="0"/>
              <a:t>They are restricted to near earth’s surface.</a:t>
            </a:r>
          </a:p>
          <a:p>
            <a:pPr lvl="1">
              <a:lnSpc>
                <a:spcPct val="170000"/>
              </a:lnSpc>
            </a:pPr>
            <a:r>
              <a:rPr lang="en-US" dirty="0"/>
              <a:t>Travelling only through the crust, </a:t>
            </a:r>
            <a:r>
              <a:rPr lang="en-US" b="1" dirty="0"/>
              <a:t>surface waves</a:t>
            </a:r>
            <a:r>
              <a:rPr lang="en-US" dirty="0"/>
              <a:t> are of a lower frequency than body waves, and are easily distinguished on a seismogram as a result.</a:t>
            </a:r>
          </a:p>
          <a:p>
            <a:pPr lvl="1">
              <a:lnSpc>
                <a:spcPct val="170000"/>
              </a:lnSpc>
            </a:pPr>
            <a:r>
              <a:rPr lang="en-US" dirty="0"/>
              <a:t>Though they arrive after body waves, it is surface waves that are almost entirely responsible for the damage and destruction associated with earthquakes.</a:t>
            </a:r>
          </a:p>
          <a:p>
            <a:pPr lvl="1">
              <a:lnSpc>
                <a:spcPct val="170000"/>
              </a:lnSpc>
            </a:pPr>
            <a:r>
              <a:rPr lang="en-US" dirty="0"/>
              <a:t>This damage and the strength of the surface waves are reduced in deeper earthquakes.</a:t>
            </a:r>
          </a:p>
        </p:txBody>
      </p:sp>
      <p:sp>
        <p:nvSpPr>
          <p:cNvPr id="5" name="Slide Number Placeholder 4"/>
          <p:cNvSpPr>
            <a:spLocks noGrp="1"/>
          </p:cNvSpPr>
          <p:nvPr>
            <p:ph type="sldNum" sz="quarter" idx="12"/>
          </p:nvPr>
        </p:nvSpPr>
        <p:spPr/>
        <p:txBody>
          <a:bodyPr/>
          <a:lstStyle/>
          <a:p>
            <a:fld id="{17ADA24D-118A-4C64-BEF4-4ECE13710AE2}" type="slidenum">
              <a:rPr lang="en-US" smtClean="0"/>
              <a:t>9</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382879" y="3640456"/>
            <a:ext cx="2967992" cy="411480"/>
          </a:xfrm>
        </p:spPr>
        <p:txBody>
          <a:bodyPr/>
          <a:lstStyle/>
          <a:p>
            <a:pPr algn="l"/>
            <a:r>
              <a:rPr lang="en-US" dirty="0"/>
              <a:t>Introduction to Earthquake Engineering</a:t>
            </a:r>
          </a:p>
        </p:txBody>
      </p:sp>
    </p:spTree>
    <p:extLst>
      <p:ext uri="{BB962C8B-B14F-4D97-AF65-F5344CB8AC3E}">
        <p14:creationId xmlns:p14="http://schemas.microsoft.com/office/powerpoint/2010/main" val="42931649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7146</TotalTime>
  <Words>2150</Words>
  <Application>Microsoft Office PowerPoint</Application>
  <PresentationFormat>35mm Slides</PresentationFormat>
  <Paragraphs>187</Paragraphs>
  <Slides>26</Slides>
  <Notes>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Cambria</vt:lpstr>
      <vt:lpstr>Wingdings</vt:lpstr>
      <vt:lpstr>Adjacency</vt:lpstr>
      <vt:lpstr>Introduction to Earthquake Engineering Lec#2</vt:lpstr>
      <vt:lpstr>List of Content</vt:lpstr>
      <vt:lpstr>How Ground Shakes???</vt:lpstr>
      <vt:lpstr>How Ground Shakes???</vt:lpstr>
      <vt:lpstr>How Ground Shakes???</vt:lpstr>
      <vt:lpstr>How Ground Shakes???</vt:lpstr>
      <vt:lpstr>How Ground Shakes???</vt:lpstr>
      <vt:lpstr>How Ground Shakes???</vt:lpstr>
      <vt:lpstr>How Ground Shakes???</vt:lpstr>
      <vt:lpstr>How Ground Shakes???</vt:lpstr>
      <vt:lpstr>How Ground Shakes???</vt:lpstr>
      <vt:lpstr>How Ground Shakes???</vt:lpstr>
      <vt:lpstr>How Ground Shakes???</vt:lpstr>
      <vt:lpstr>How Ground Shakes???</vt:lpstr>
      <vt:lpstr>How Ground Shakes???</vt:lpstr>
      <vt:lpstr>How Ground Shakes???</vt:lpstr>
      <vt:lpstr>How Ground Shakes???</vt:lpstr>
      <vt:lpstr>How Ground Shakes???</vt:lpstr>
      <vt:lpstr>How Ground Shakes???</vt:lpstr>
      <vt:lpstr>How Ground Shakes???</vt:lpstr>
      <vt:lpstr>How Ground Shakes???</vt:lpstr>
      <vt:lpstr>How Ground Shakes???</vt:lpstr>
      <vt:lpstr>How Ground Shakes???</vt:lpstr>
      <vt:lpstr>How Ground Shakes???</vt:lpstr>
      <vt:lpstr>How Ground Shakes???</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openings on lateral strength of masonry walls</dc:title>
  <dc:creator>Ubaid Ahmad Mughal</dc:creator>
  <cp:lastModifiedBy>M</cp:lastModifiedBy>
  <cp:revision>336</cp:revision>
  <dcterms:created xsi:type="dcterms:W3CDTF">2018-09-26T10:02:10Z</dcterms:created>
  <dcterms:modified xsi:type="dcterms:W3CDTF">2020-04-01T03:08:50Z</dcterms:modified>
</cp:coreProperties>
</file>