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6"/>
  </p:notesMasterIdLst>
  <p:sldIdLst>
    <p:sldId id="327" r:id="rId2"/>
    <p:sldId id="314" r:id="rId3"/>
    <p:sldId id="368" r:id="rId4"/>
    <p:sldId id="392" r:id="rId5"/>
    <p:sldId id="393" r:id="rId6"/>
    <p:sldId id="369" r:id="rId7"/>
    <p:sldId id="373" r:id="rId8"/>
    <p:sldId id="370" r:id="rId9"/>
    <p:sldId id="348" r:id="rId10"/>
    <p:sldId id="356" r:id="rId11"/>
    <p:sldId id="375" r:id="rId12"/>
    <p:sldId id="379" r:id="rId13"/>
    <p:sldId id="384" r:id="rId14"/>
    <p:sldId id="387" r:id="rId15"/>
    <p:sldId id="388" r:id="rId16"/>
    <p:sldId id="389" r:id="rId17"/>
    <p:sldId id="385" r:id="rId18"/>
    <p:sldId id="394" r:id="rId19"/>
    <p:sldId id="395" r:id="rId20"/>
    <p:sldId id="396" r:id="rId21"/>
    <p:sldId id="397" r:id="rId22"/>
    <p:sldId id="398" r:id="rId23"/>
    <p:sldId id="399" r:id="rId24"/>
    <p:sldId id="400" r:id="rId2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F427FB5-9DC2-4CD3-BCE0-EE2BA5E39090}">
          <p14:sldIdLst>
            <p14:sldId id="327"/>
            <p14:sldId id="314"/>
            <p14:sldId id="368"/>
            <p14:sldId id="392"/>
            <p14:sldId id="393"/>
            <p14:sldId id="369"/>
            <p14:sldId id="373"/>
            <p14:sldId id="370"/>
            <p14:sldId id="348"/>
            <p14:sldId id="356"/>
            <p14:sldId id="375"/>
            <p14:sldId id="379"/>
            <p14:sldId id="384"/>
            <p14:sldId id="387"/>
            <p14:sldId id="388"/>
            <p14:sldId id="389"/>
            <p14:sldId id="385"/>
            <p14:sldId id="394"/>
            <p14:sldId id="395"/>
            <p14:sldId id="396"/>
            <p14:sldId id="397"/>
            <p14:sldId id="398"/>
            <p14:sldId id="399"/>
            <p14:sldId id="400"/>
          </p14:sldIdLst>
        </p14:section>
        <p14:section name="Untitled Section" id="{15FBEDD5-7809-4B27-8193-8E6ACF6D2E2A}">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94" autoAdjust="0"/>
    <p:restoredTop sz="89228" autoAdjust="0"/>
  </p:normalViewPr>
  <p:slideViewPr>
    <p:cSldViewPr>
      <p:cViewPr varScale="1">
        <p:scale>
          <a:sx n="66" d="100"/>
          <a:sy n="66" d="100"/>
        </p:scale>
        <p:origin x="684" y="72"/>
      </p:cViewPr>
      <p:guideLst>
        <p:guide orient="horz" pos="2160"/>
        <p:guide pos="3839"/>
      </p:guideLst>
    </p:cSldViewPr>
  </p:slideViewPr>
  <p:outlineViewPr>
    <p:cViewPr>
      <p:scale>
        <a:sx n="33" d="100"/>
        <a:sy n="33" d="100"/>
      </p:scale>
      <p:origin x="0" y="-3237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EFE967-2C8A-4418-A4C7-E9AEDA6F0DC3}" type="datetimeFigureOut">
              <a:rPr lang="en-US" smtClean="0"/>
              <a:t>4/19/2020</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2233E7-D662-4388-8E3C-0D30765C3BFE}" type="slidenum">
              <a:rPr lang="en-US" smtClean="0"/>
              <a:t>‹#›</a:t>
            </a:fld>
            <a:endParaRPr lang="en-US"/>
          </a:p>
        </p:txBody>
      </p:sp>
    </p:spTree>
    <p:extLst>
      <p:ext uri="{BB962C8B-B14F-4D97-AF65-F5344CB8AC3E}">
        <p14:creationId xmlns:p14="http://schemas.microsoft.com/office/powerpoint/2010/main" val="1414964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2233E7-D662-4388-8E3C-0D30765C3BFE}" type="slidenum">
              <a:rPr lang="en-US" smtClean="0"/>
              <a:t>19</a:t>
            </a:fld>
            <a:endParaRPr lang="en-US"/>
          </a:p>
        </p:txBody>
      </p:sp>
    </p:spTree>
    <p:extLst>
      <p:ext uri="{BB962C8B-B14F-4D97-AF65-F5344CB8AC3E}">
        <p14:creationId xmlns:p14="http://schemas.microsoft.com/office/powerpoint/2010/main" val="639759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603" y="1122363"/>
            <a:ext cx="9141619" cy="2387600"/>
          </a:xfrm>
        </p:spPr>
        <p:txBody>
          <a:bodyPr anchor="b"/>
          <a:lstStyle>
            <a:lvl1pPr algn="ctr">
              <a:defRPr sz="5998"/>
            </a:lvl1pPr>
          </a:lstStyle>
          <a:p>
            <a:r>
              <a:rPr lang="en-US" smtClean="0"/>
              <a:t>Click to edit Master title style</a:t>
            </a:r>
            <a:endParaRPr lang="en-US" dirty="0"/>
          </a:p>
        </p:txBody>
      </p:sp>
      <p:sp>
        <p:nvSpPr>
          <p:cNvPr id="3" name="Subtitle 2"/>
          <p:cNvSpPr>
            <a:spLocks noGrp="1"/>
          </p:cNvSpPr>
          <p:nvPr>
            <p:ph type="subTitle" idx="1"/>
          </p:nvPr>
        </p:nvSpPr>
        <p:spPr>
          <a:xfrm>
            <a:off x="1523603" y="3602038"/>
            <a:ext cx="9141619" cy="1655762"/>
          </a:xfrm>
        </p:spPr>
        <p:txBody>
          <a:bodyPr/>
          <a:lstStyle>
            <a:lvl1pPr marL="0" indent="0" algn="ctr">
              <a:buNone/>
              <a:defRPr sz="2399"/>
            </a:lvl1pPr>
            <a:lvl2pPr marL="457063" indent="0" algn="ctr">
              <a:buNone/>
              <a:defRPr sz="1999"/>
            </a:lvl2pPr>
            <a:lvl3pPr marL="914126" indent="0" algn="ctr">
              <a:buNone/>
              <a:defRPr sz="1799"/>
            </a:lvl3pPr>
            <a:lvl4pPr marL="1371189" indent="0" algn="ctr">
              <a:buNone/>
              <a:defRPr sz="1600"/>
            </a:lvl4pPr>
            <a:lvl5pPr marL="1828251" indent="0" algn="ctr">
              <a:buNone/>
              <a:defRPr sz="1600"/>
            </a:lvl5pPr>
            <a:lvl6pPr marL="2285314" indent="0" algn="ctr">
              <a:buNone/>
              <a:defRPr sz="1600"/>
            </a:lvl6pPr>
            <a:lvl7pPr marL="2742377" indent="0" algn="ctr">
              <a:buNone/>
              <a:defRPr sz="1600"/>
            </a:lvl7pPr>
            <a:lvl8pPr marL="3199440" indent="0" algn="ctr">
              <a:buNone/>
              <a:defRPr sz="1600"/>
            </a:lvl8pPr>
            <a:lvl9pPr marL="3656503"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99889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711892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2628" y="365125"/>
            <a:ext cx="262821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7982" y="365125"/>
            <a:ext cx="7732286"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228448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24583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633" y="1709739"/>
            <a:ext cx="10512862" cy="2852737"/>
          </a:xfrm>
        </p:spPr>
        <p:txBody>
          <a:bodyPr anchor="b"/>
          <a:lstStyle>
            <a:lvl1pPr>
              <a:defRPr sz="5998"/>
            </a:lvl1pPr>
          </a:lstStyle>
          <a:p>
            <a:r>
              <a:rPr lang="en-US" smtClean="0"/>
              <a:t>Click to edit Master title style</a:t>
            </a:r>
            <a:endParaRPr lang="en-US" dirty="0"/>
          </a:p>
        </p:txBody>
      </p:sp>
      <p:sp>
        <p:nvSpPr>
          <p:cNvPr id="3" name="Text Placeholder 2"/>
          <p:cNvSpPr>
            <a:spLocks noGrp="1"/>
          </p:cNvSpPr>
          <p:nvPr>
            <p:ph type="body" idx="1"/>
          </p:nvPr>
        </p:nvSpPr>
        <p:spPr>
          <a:xfrm>
            <a:off x="831633" y="4589464"/>
            <a:ext cx="10512862" cy="1500187"/>
          </a:xfrm>
        </p:spPr>
        <p:txBody>
          <a:bodyPr/>
          <a:lstStyle>
            <a:lvl1pPr marL="0" indent="0">
              <a:buNone/>
              <a:defRPr sz="2399">
                <a:solidFill>
                  <a:schemeClr val="tx1">
                    <a:tint val="75000"/>
                  </a:schemeClr>
                </a:solidFill>
              </a:defRPr>
            </a:lvl1pPr>
            <a:lvl2pPr marL="457063" indent="0">
              <a:buNone/>
              <a:defRPr sz="1999">
                <a:solidFill>
                  <a:schemeClr val="tx1">
                    <a:tint val="75000"/>
                  </a:schemeClr>
                </a:solidFill>
              </a:defRPr>
            </a:lvl2pPr>
            <a:lvl3pPr marL="914126" indent="0">
              <a:buNone/>
              <a:defRPr sz="1799">
                <a:solidFill>
                  <a:schemeClr val="tx1">
                    <a:tint val="75000"/>
                  </a:schemeClr>
                </a:solidFill>
              </a:defRPr>
            </a:lvl3pPr>
            <a:lvl4pPr marL="1371189" indent="0">
              <a:buNone/>
              <a:defRPr sz="1600">
                <a:solidFill>
                  <a:schemeClr val="tx1">
                    <a:tint val="75000"/>
                  </a:schemeClr>
                </a:solidFill>
              </a:defRPr>
            </a:lvl4pPr>
            <a:lvl5pPr marL="1828251" indent="0">
              <a:buNone/>
              <a:defRPr sz="1600">
                <a:solidFill>
                  <a:schemeClr val="tx1">
                    <a:tint val="75000"/>
                  </a:schemeClr>
                </a:solidFill>
              </a:defRPr>
            </a:lvl5pPr>
            <a:lvl6pPr marL="2285314" indent="0">
              <a:buNone/>
              <a:defRPr sz="1600">
                <a:solidFill>
                  <a:schemeClr val="tx1">
                    <a:tint val="75000"/>
                  </a:schemeClr>
                </a:solidFill>
              </a:defRPr>
            </a:lvl6pPr>
            <a:lvl7pPr marL="2742377" indent="0">
              <a:buNone/>
              <a:defRPr sz="1600">
                <a:solidFill>
                  <a:schemeClr val="tx1">
                    <a:tint val="75000"/>
                  </a:schemeClr>
                </a:solidFill>
              </a:defRPr>
            </a:lvl7pPr>
            <a:lvl8pPr marL="3199440" indent="0">
              <a:buNone/>
              <a:defRPr sz="1600">
                <a:solidFill>
                  <a:schemeClr val="tx1">
                    <a:tint val="75000"/>
                  </a:schemeClr>
                </a:solidFill>
              </a:defRPr>
            </a:lvl8pPr>
            <a:lvl9pPr marL="3656503"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55487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798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0592" y="1825625"/>
            <a:ext cx="5180251"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80230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569" y="365126"/>
            <a:ext cx="1051286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570" y="1681163"/>
            <a:ext cx="5156444"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570" y="2505075"/>
            <a:ext cx="5156444"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0593" y="1681163"/>
            <a:ext cx="5181838" cy="823912"/>
          </a:xfrm>
        </p:spPr>
        <p:txBody>
          <a:bodyPr anchor="b"/>
          <a:lstStyle>
            <a:lvl1pPr marL="0" indent="0">
              <a:buNone/>
              <a:defRPr sz="2399" b="1"/>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0593" y="2505075"/>
            <a:ext cx="518183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73060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3165242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18633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Content Placeholder 2"/>
          <p:cNvSpPr>
            <a:spLocks noGrp="1"/>
          </p:cNvSpPr>
          <p:nvPr>
            <p:ph idx="1"/>
          </p:nvPr>
        </p:nvSpPr>
        <p:spPr>
          <a:xfrm>
            <a:off x="5181838" y="987426"/>
            <a:ext cx="6170593" cy="4873625"/>
          </a:xfrm>
        </p:spPr>
        <p:txBody>
          <a:bodyPr/>
          <a:lstStyle>
            <a:lvl1pPr>
              <a:defRPr sz="3199"/>
            </a:lvl1pPr>
            <a:lvl2pPr>
              <a:defRPr sz="2799"/>
            </a:lvl2pPr>
            <a:lvl3pPr>
              <a:defRPr sz="2399"/>
            </a:lvl3pPr>
            <a:lvl4pPr>
              <a:defRPr sz="1999"/>
            </a:lvl4pPr>
            <a:lvl5pPr>
              <a:defRPr sz="1999"/>
            </a:lvl5pPr>
            <a:lvl6pPr>
              <a:defRPr sz="1999"/>
            </a:lvl6pPr>
            <a:lvl7pPr>
              <a:defRPr sz="1999"/>
            </a:lvl7pPr>
            <a:lvl8pPr>
              <a:defRPr sz="1999"/>
            </a:lvl8pPr>
            <a:lvl9pPr>
              <a:defRPr sz="199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1608772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570" y="457200"/>
            <a:ext cx="3931213" cy="1600200"/>
          </a:xfrm>
        </p:spPr>
        <p:txBody>
          <a:bodyPr anchor="b"/>
          <a:lstStyle>
            <a:lvl1pPr>
              <a:defRPr sz="319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1838" y="987426"/>
            <a:ext cx="6170593" cy="4873625"/>
          </a:xfrm>
        </p:spPr>
        <p:txBody>
          <a:bodyPr anchor="t"/>
          <a:lstStyle>
            <a:lvl1pPr marL="0" indent="0">
              <a:buNone/>
              <a:defRPr sz="3199"/>
            </a:lvl1pPr>
            <a:lvl2pPr marL="457063" indent="0">
              <a:buNone/>
              <a:defRPr sz="2799"/>
            </a:lvl2pPr>
            <a:lvl3pPr marL="914126" indent="0">
              <a:buNone/>
              <a:defRPr sz="2399"/>
            </a:lvl3pPr>
            <a:lvl4pPr marL="1371189" indent="0">
              <a:buNone/>
              <a:defRPr sz="1999"/>
            </a:lvl4pPr>
            <a:lvl5pPr marL="1828251" indent="0">
              <a:buNone/>
              <a:defRPr sz="1999"/>
            </a:lvl5pPr>
            <a:lvl6pPr marL="2285314" indent="0">
              <a:buNone/>
              <a:defRPr sz="1999"/>
            </a:lvl6pPr>
            <a:lvl7pPr marL="2742377" indent="0">
              <a:buNone/>
              <a:defRPr sz="1999"/>
            </a:lvl7pPr>
            <a:lvl8pPr marL="3199440" indent="0">
              <a:buNone/>
              <a:defRPr sz="1999"/>
            </a:lvl8pPr>
            <a:lvl9pPr marL="3656503" indent="0">
              <a:buNone/>
              <a:defRPr sz="1999"/>
            </a:lvl9pPr>
          </a:lstStyle>
          <a:p>
            <a:r>
              <a:rPr lang="en-US" smtClean="0"/>
              <a:t>Click icon to add picture</a:t>
            </a:r>
            <a:endParaRPr lang="en-US" dirty="0"/>
          </a:p>
        </p:txBody>
      </p:sp>
      <p:sp>
        <p:nvSpPr>
          <p:cNvPr id="4" name="Text Placeholder 3"/>
          <p:cNvSpPr>
            <a:spLocks noGrp="1"/>
          </p:cNvSpPr>
          <p:nvPr>
            <p:ph type="body" sz="half" idx="2"/>
          </p:nvPr>
        </p:nvSpPr>
        <p:spPr>
          <a:xfrm>
            <a:off x="839570" y="2057400"/>
            <a:ext cx="3931213" cy="3811588"/>
          </a:xfrm>
        </p:spPr>
        <p:txBody>
          <a:bodyPr/>
          <a:lstStyle>
            <a:lvl1pPr marL="0" indent="0">
              <a:buNone/>
              <a:defRPr sz="16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81AA1B-AE58-423A-A191-EC85F87580CB}" type="slidenum">
              <a:rPr lang="en-US" smtClean="0"/>
              <a:t>‹#›</a:t>
            </a:fld>
            <a:endParaRPr lang="en-US"/>
          </a:p>
        </p:txBody>
      </p:sp>
    </p:spTree>
    <p:extLst>
      <p:ext uri="{BB962C8B-B14F-4D97-AF65-F5344CB8AC3E}">
        <p14:creationId xmlns:p14="http://schemas.microsoft.com/office/powerpoint/2010/main" val="251809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7982" y="365126"/>
            <a:ext cx="10512862"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7982" y="1825625"/>
            <a:ext cx="10512862"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7982" y="6356351"/>
            <a:ext cx="2742486"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7549" y="6356351"/>
            <a:ext cx="411372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8357" y="6356351"/>
            <a:ext cx="274248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81AA1B-AE58-423A-A191-EC85F87580CB}" type="slidenum">
              <a:rPr lang="en-US" smtClean="0"/>
              <a:t>‹#›</a:t>
            </a:fld>
            <a:endParaRPr lang="en-US"/>
          </a:p>
        </p:txBody>
      </p:sp>
    </p:spTree>
    <p:extLst>
      <p:ext uri="{BB962C8B-B14F-4D97-AF65-F5344CB8AC3E}">
        <p14:creationId xmlns:p14="http://schemas.microsoft.com/office/powerpoint/2010/main" val="1463252301"/>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ftr="0" dt="0"/>
  <p:txStyles>
    <p:titleStyle>
      <a:lvl1pPr algn="l" defTabSz="914126"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31" indent="-228531" algn="l" defTabSz="914126"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594" indent="-228531" algn="l" defTabSz="914126" rtl="0" eaLnBrk="1" latinLnBrk="0" hangingPunct="1">
        <a:lnSpc>
          <a:spcPct val="90000"/>
        </a:lnSpc>
        <a:spcBef>
          <a:spcPts val="500"/>
        </a:spcBef>
        <a:buFont typeface="Arial" panose="020B0604020202020204" pitchFamily="34" charset="0"/>
        <a:buChar char="•"/>
        <a:defRPr sz="2399" kern="1200">
          <a:solidFill>
            <a:schemeClr val="tx1"/>
          </a:solidFill>
          <a:latin typeface="+mn-lt"/>
          <a:ea typeface="+mn-ea"/>
          <a:cs typeface="+mn-cs"/>
        </a:defRPr>
      </a:lvl2pPr>
      <a:lvl3pPr marL="1142657" indent="-228531" algn="l" defTabSz="914126" rtl="0" eaLnBrk="1" latinLnBrk="0" hangingPunct="1">
        <a:lnSpc>
          <a:spcPct val="90000"/>
        </a:lnSpc>
        <a:spcBef>
          <a:spcPts val="500"/>
        </a:spcBef>
        <a:buFont typeface="Arial" panose="020B0604020202020204" pitchFamily="34" charset="0"/>
        <a:buChar char="•"/>
        <a:defRPr sz="1999" kern="1200">
          <a:solidFill>
            <a:schemeClr val="tx1"/>
          </a:solidFill>
          <a:latin typeface="+mn-lt"/>
          <a:ea typeface="+mn-ea"/>
          <a:cs typeface="+mn-cs"/>
        </a:defRPr>
      </a:lvl3pPr>
      <a:lvl4pPr marL="1599720"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4pPr>
      <a:lvl5pPr marL="2056783"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5pPr>
      <a:lvl6pPr marL="2513846"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6pPr>
      <a:lvl7pPr marL="2970908"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7pPr>
      <a:lvl8pPr marL="3427971"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8pPr>
      <a:lvl9pPr marL="3885034" indent="-228531" algn="l" defTabSz="914126" rtl="0" eaLnBrk="1" latinLnBrk="0" hangingPunct="1">
        <a:lnSpc>
          <a:spcPct val="90000"/>
        </a:lnSpc>
        <a:spcBef>
          <a:spcPts val="500"/>
        </a:spcBef>
        <a:buFont typeface="Arial" panose="020B0604020202020204" pitchFamily="34" charset="0"/>
        <a:buChar char="•"/>
        <a:defRPr sz="1799" kern="1200">
          <a:solidFill>
            <a:schemeClr val="tx1"/>
          </a:solidFill>
          <a:latin typeface="+mn-lt"/>
          <a:ea typeface="+mn-ea"/>
          <a:cs typeface="+mn-cs"/>
        </a:defRPr>
      </a:lvl9pPr>
    </p:bodyStyle>
    <p:otherStyle>
      <a:defPPr>
        <a:defRPr lang="en-US"/>
      </a:defPPr>
      <a:lvl1pPr marL="0" algn="l" defTabSz="914126" rtl="0" eaLnBrk="1" latinLnBrk="0" hangingPunct="1">
        <a:defRPr sz="1799" kern="1200">
          <a:solidFill>
            <a:schemeClr val="tx1"/>
          </a:solidFill>
          <a:latin typeface="+mn-lt"/>
          <a:ea typeface="+mn-ea"/>
          <a:cs typeface="+mn-cs"/>
        </a:defRPr>
      </a:lvl1pPr>
      <a:lvl2pPr marL="457063" algn="l" defTabSz="914126" rtl="0" eaLnBrk="1" latinLnBrk="0" hangingPunct="1">
        <a:defRPr sz="1799" kern="1200">
          <a:solidFill>
            <a:schemeClr val="tx1"/>
          </a:solidFill>
          <a:latin typeface="+mn-lt"/>
          <a:ea typeface="+mn-ea"/>
          <a:cs typeface="+mn-cs"/>
        </a:defRPr>
      </a:lvl2pPr>
      <a:lvl3pPr marL="914126" algn="l" defTabSz="914126" rtl="0" eaLnBrk="1" latinLnBrk="0" hangingPunct="1">
        <a:defRPr sz="1799" kern="1200">
          <a:solidFill>
            <a:schemeClr val="tx1"/>
          </a:solidFill>
          <a:latin typeface="+mn-lt"/>
          <a:ea typeface="+mn-ea"/>
          <a:cs typeface="+mn-cs"/>
        </a:defRPr>
      </a:lvl3pPr>
      <a:lvl4pPr marL="1371189" algn="l" defTabSz="914126" rtl="0" eaLnBrk="1" latinLnBrk="0" hangingPunct="1">
        <a:defRPr sz="1799" kern="1200">
          <a:solidFill>
            <a:schemeClr val="tx1"/>
          </a:solidFill>
          <a:latin typeface="+mn-lt"/>
          <a:ea typeface="+mn-ea"/>
          <a:cs typeface="+mn-cs"/>
        </a:defRPr>
      </a:lvl4pPr>
      <a:lvl5pPr marL="1828251" algn="l" defTabSz="914126" rtl="0" eaLnBrk="1" latinLnBrk="0" hangingPunct="1">
        <a:defRPr sz="1799" kern="1200">
          <a:solidFill>
            <a:schemeClr val="tx1"/>
          </a:solidFill>
          <a:latin typeface="+mn-lt"/>
          <a:ea typeface="+mn-ea"/>
          <a:cs typeface="+mn-cs"/>
        </a:defRPr>
      </a:lvl5pPr>
      <a:lvl6pPr marL="2285314" algn="l" defTabSz="914126" rtl="0" eaLnBrk="1" latinLnBrk="0" hangingPunct="1">
        <a:defRPr sz="1799" kern="1200">
          <a:solidFill>
            <a:schemeClr val="tx1"/>
          </a:solidFill>
          <a:latin typeface="+mn-lt"/>
          <a:ea typeface="+mn-ea"/>
          <a:cs typeface="+mn-cs"/>
        </a:defRPr>
      </a:lvl6pPr>
      <a:lvl7pPr marL="2742377" algn="l" defTabSz="914126" rtl="0" eaLnBrk="1" latinLnBrk="0" hangingPunct="1">
        <a:defRPr sz="1799" kern="1200">
          <a:solidFill>
            <a:schemeClr val="tx1"/>
          </a:solidFill>
          <a:latin typeface="+mn-lt"/>
          <a:ea typeface="+mn-ea"/>
          <a:cs typeface="+mn-cs"/>
        </a:defRPr>
      </a:lvl7pPr>
      <a:lvl8pPr marL="3199440" algn="l" defTabSz="914126" rtl="0" eaLnBrk="1" latinLnBrk="0" hangingPunct="1">
        <a:defRPr sz="1799" kern="1200">
          <a:solidFill>
            <a:schemeClr val="tx1"/>
          </a:solidFill>
          <a:latin typeface="+mn-lt"/>
          <a:ea typeface="+mn-ea"/>
          <a:cs typeface="+mn-cs"/>
        </a:defRPr>
      </a:lvl8pPr>
      <a:lvl9pPr marL="3656503" algn="l" defTabSz="914126"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Pin_mill" TargetMode="External"/><Relationship Id="rId2" Type="http://schemas.openxmlformats.org/officeDocument/2006/relationships/hyperlink" Target="https://en.wikipedia.org/wiki/Grinding_mills" TargetMode="External"/><Relationship Id="rId1" Type="http://schemas.openxmlformats.org/officeDocument/2006/relationships/slideLayout" Target="../slideLayouts/slideLayout2.xml"/><Relationship Id="rId5" Type="http://schemas.openxmlformats.org/officeDocument/2006/relationships/hyperlink" Target="https://en.wikipedia.org/wiki/Disk_mill" TargetMode="External"/><Relationship Id="rId4" Type="http://schemas.openxmlformats.org/officeDocument/2006/relationships/hyperlink" Target="https://en.wikipedia.org/wiki/Hammermill"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76200"/>
            <a:ext cx="12188825" cy="6858000"/>
          </a:xfrm>
        </p:spPr>
      </p:pic>
      <p:sp>
        <p:nvSpPr>
          <p:cNvPr id="4" name="Slide Number Placeholder 3"/>
          <p:cNvSpPr>
            <a:spLocks noGrp="1"/>
          </p:cNvSpPr>
          <p:nvPr>
            <p:ph type="sldNum" sz="quarter" idx="12"/>
          </p:nvPr>
        </p:nvSpPr>
        <p:spPr/>
        <p:txBody>
          <a:bodyPr/>
          <a:lstStyle/>
          <a:p>
            <a:fld id="{C781AA1B-AE58-423A-A191-EC85F87580CB}" type="slidenum">
              <a:rPr lang="en-US" smtClean="0"/>
              <a:t>1</a:t>
            </a:fld>
            <a:endParaRPr lang="en-US"/>
          </a:p>
        </p:txBody>
      </p:sp>
    </p:spTree>
    <p:extLst>
      <p:ext uri="{BB962C8B-B14F-4D97-AF65-F5344CB8AC3E}">
        <p14:creationId xmlns:p14="http://schemas.microsoft.com/office/powerpoint/2010/main" val="3517485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00B0F0"/>
                </a:solidFill>
                <a:latin typeface="Times New Roman" panose="02020603050405020304" pitchFamily="18" charset="0"/>
                <a:cs typeface="Times New Roman" panose="02020603050405020304" pitchFamily="18" charset="0"/>
              </a:rPr>
              <a:t>CEREALS STORAGE </a:t>
            </a:r>
          </a:p>
        </p:txBody>
      </p:sp>
      <p:sp>
        <p:nvSpPr>
          <p:cNvPr id="3" name="Content Placeholder 2"/>
          <p:cNvSpPr>
            <a:spLocks noGrp="1"/>
          </p:cNvSpPr>
          <p:nvPr>
            <p:ph idx="1"/>
          </p:nvPr>
        </p:nvSpPr>
        <p:spPr>
          <a:xfrm>
            <a:off x="837982" y="1524001"/>
            <a:ext cx="10512862" cy="4832350"/>
          </a:xfrm>
        </p:spPr>
        <p:txBody>
          <a:bodyPr>
            <a:normAutofit/>
          </a:bodyPr>
          <a:lstStyle/>
          <a:p>
            <a:pPr marL="0" indent="0">
              <a:lnSpc>
                <a:spcPct val="100000"/>
              </a:lnSpc>
              <a:buNone/>
            </a:pPr>
            <a:r>
              <a:rPr lang="en-US" u="sng" dirty="0" smtClean="0">
                <a:latin typeface="Times New Roman" panose="02020603050405020304" pitchFamily="18" charset="0"/>
                <a:cs typeface="Times New Roman" panose="02020603050405020304" pitchFamily="18" charset="0"/>
              </a:rPr>
              <a:t>4.Storage in silos</a:t>
            </a:r>
          </a:p>
          <a:p>
            <a:pPr>
              <a:lnSpc>
                <a:spcPct val="100000"/>
              </a:lnSpc>
            </a:pPr>
            <a:r>
              <a:rPr lang="en-US" dirty="0" smtClean="0">
                <a:latin typeface="Times New Roman" panose="02020603050405020304" pitchFamily="18" charset="0"/>
                <a:cs typeface="Times New Roman" panose="02020603050405020304" pitchFamily="18" charset="0"/>
              </a:rPr>
              <a:t>It is most preferred technique</a:t>
            </a:r>
          </a:p>
          <a:p>
            <a:pPr>
              <a:lnSpc>
                <a:spcPct val="100000"/>
              </a:lnSpc>
            </a:pPr>
            <a:r>
              <a:rPr lang="en-US" dirty="0" smtClean="0">
                <a:latin typeface="Times New Roman" panose="02020603050405020304" pitchFamily="18" charset="0"/>
                <a:cs typeface="Times New Roman" panose="02020603050405020304" pitchFamily="18" charset="0"/>
              </a:rPr>
              <a:t> it keeps the condition hygienic during storage</a:t>
            </a:r>
          </a:p>
          <a:p>
            <a:pPr>
              <a:lnSpc>
                <a:spcPct val="100000"/>
              </a:lnSpc>
            </a:pPr>
            <a:r>
              <a:rPr lang="en-US" dirty="0" smtClean="0">
                <a:latin typeface="Times New Roman" panose="02020603050405020304" pitchFamily="18" charset="0"/>
                <a:cs typeface="Times New Roman" panose="02020603050405020304" pitchFamily="18" charset="0"/>
              </a:rPr>
              <a:t>More product is stored</a:t>
            </a:r>
          </a:p>
          <a:p>
            <a:pPr>
              <a:lnSpc>
                <a:spcPct val="100000"/>
              </a:lnSpc>
            </a:pPr>
            <a:r>
              <a:rPr lang="en-US" dirty="0" smtClean="0">
                <a:latin typeface="Times New Roman" panose="02020603050405020304" pitchFamily="18" charset="0"/>
                <a:cs typeface="Times New Roman" panose="02020603050405020304" pitchFamily="18" charset="0"/>
              </a:rPr>
              <a:t>Silos made up of wood, concrete and steel </a:t>
            </a:r>
          </a:p>
          <a:p>
            <a:pPr marL="0" indent="0">
              <a:lnSpc>
                <a:spcPct val="100000"/>
              </a:lnSpc>
              <a:buNone/>
            </a:pPr>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re available</a:t>
            </a:r>
          </a:p>
          <a:p>
            <a:pPr>
              <a:lnSpc>
                <a:spcPct val="100000"/>
              </a:lnSpc>
            </a:pPr>
            <a:endParaRPr lang="en-US" dirty="0" smtClean="0">
              <a:latin typeface="Times New Roman" panose="02020603050405020304" pitchFamily="18" charset="0"/>
              <a:cs typeface="Times New Roman" panose="02020603050405020304" pitchFamily="18" charset="0"/>
            </a:endParaRPr>
          </a:p>
          <a:p>
            <a:pPr>
              <a:lnSpc>
                <a:spcPct val="100000"/>
              </a:lnSpc>
            </a:pPr>
            <a:endParaRPr lang="en-US" dirty="0" smtClean="0">
              <a:latin typeface="Times New Roman" panose="02020603050405020304" pitchFamily="18" charset="0"/>
              <a:cs typeface="Times New Roman" panose="02020603050405020304" pitchFamily="18" charset="0"/>
            </a:endParaRPr>
          </a:p>
          <a:p>
            <a:pPr marL="0" indent="0">
              <a:lnSpc>
                <a:spcPct val="100000"/>
              </a:lnSpc>
              <a:buNone/>
            </a:pPr>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10</a:t>
            </a:fld>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2212" y="3352800"/>
            <a:ext cx="3559534" cy="2590800"/>
          </a:xfrm>
          <a:prstGeom prst="rect">
            <a:avLst/>
          </a:prstGeom>
        </p:spPr>
      </p:pic>
    </p:spTree>
    <p:extLst>
      <p:ext uri="{BB962C8B-B14F-4D97-AF65-F5344CB8AC3E}">
        <p14:creationId xmlns:p14="http://schemas.microsoft.com/office/powerpoint/2010/main" val="3398578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CEREALS STORAGE </a:t>
            </a:r>
            <a:endParaRPr lang="en-US" dirty="0"/>
          </a:p>
        </p:txBody>
      </p:sp>
      <p:sp>
        <p:nvSpPr>
          <p:cNvPr id="3" name="Content Placeholder 2"/>
          <p:cNvSpPr>
            <a:spLocks noGrp="1"/>
          </p:cNvSpPr>
          <p:nvPr>
            <p:ph idx="1"/>
          </p:nvPr>
        </p:nvSpPr>
        <p:spPr/>
        <p:txBody>
          <a:bodyPr>
            <a:normAutofit/>
          </a:bodyPr>
          <a:lstStyle/>
          <a:p>
            <a:pPr marL="0" lvl="0" indent="0">
              <a:lnSpc>
                <a:spcPct val="150000"/>
              </a:lnSpc>
              <a:buNone/>
            </a:pPr>
            <a:r>
              <a:rPr lang="en-US" u="sng" dirty="0" smtClean="0">
                <a:solidFill>
                  <a:prstClr val="black"/>
                </a:solidFill>
                <a:latin typeface="Times New Roman" panose="02020603050405020304" pitchFamily="18" charset="0"/>
                <a:cs typeface="Times New Roman" panose="02020603050405020304" pitchFamily="18" charset="0"/>
              </a:rPr>
              <a:t>4.Grain aeration</a:t>
            </a:r>
            <a:endParaRPr lang="en-US" u="sng" dirty="0">
              <a:solidFill>
                <a:prstClr val="black"/>
              </a:solidFill>
              <a:latin typeface="Times New Roman" panose="02020603050405020304" pitchFamily="18" charset="0"/>
              <a:cs typeface="Times New Roman" panose="02020603050405020304" pitchFamily="18" charset="0"/>
            </a:endParaRPr>
          </a:p>
          <a:p>
            <a:pPr>
              <a:lnSpc>
                <a:spcPct val="150000"/>
              </a:lnSpc>
            </a:pPr>
            <a:r>
              <a:rPr lang="en-US" dirty="0" smtClean="0">
                <a:solidFill>
                  <a:prstClr val="black"/>
                </a:solidFill>
                <a:latin typeface="Times New Roman" panose="02020603050405020304" pitchFamily="18" charset="0"/>
                <a:cs typeface="Times New Roman" panose="02020603050405020304" pitchFamily="18" charset="0"/>
              </a:rPr>
              <a:t>Ambient air of suitable quantity is supplied to the bulk of grains</a:t>
            </a:r>
          </a:p>
          <a:p>
            <a:pPr>
              <a:lnSpc>
                <a:spcPct val="150000"/>
              </a:lnSpc>
            </a:pPr>
            <a:r>
              <a:rPr lang="en-US" dirty="0" smtClean="0">
                <a:solidFill>
                  <a:prstClr val="black"/>
                </a:solidFill>
                <a:latin typeface="Times New Roman" panose="02020603050405020304" pitchFamily="18" charset="0"/>
                <a:cs typeface="Times New Roman" panose="02020603050405020304" pitchFamily="18" charset="0"/>
              </a:rPr>
              <a:t>Mechanical aeration by means of fans is achieved</a:t>
            </a:r>
          </a:p>
          <a:p>
            <a:pPr>
              <a:lnSpc>
                <a:spcPct val="150000"/>
              </a:lnSpc>
            </a:pPr>
            <a:r>
              <a:rPr lang="en-US" dirty="0" smtClean="0">
                <a:solidFill>
                  <a:prstClr val="black"/>
                </a:solidFill>
                <a:latin typeface="Times New Roman" panose="02020603050405020304" pitchFamily="18" charset="0"/>
                <a:cs typeface="Times New Roman" panose="02020603050405020304" pitchFamily="18" charset="0"/>
              </a:rPr>
              <a:t>On commercial scale, highly recommended </a:t>
            </a:r>
          </a:p>
          <a:p>
            <a:pPr marL="0" indent="0">
              <a:lnSpc>
                <a:spcPct val="150000"/>
              </a:lnSpc>
              <a:buNone/>
            </a:pPr>
            <a:r>
              <a:rPr lang="en-US" dirty="0" smtClean="0">
                <a:solidFill>
                  <a:prstClr val="black"/>
                </a:solidFill>
                <a:latin typeface="Times New Roman" panose="02020603050405020304" pitchFamily="18" charset="0"/>
                <a:cs typeface="Times New Roman" panose="02020603050405020304" pitchFamily="18" charset="0"/>
              </a:rPr>
              <a:t>to preserve grains </a:t>
            </a:r>
          </a:p>
        </p:txBody>
      </p:sp>
      <p:sp>
        <p:nvSpPr>
          <p:cNvPr id="4" name="Slide Number Placeholder 3"/>
          <p:cNvSpPr>
            <a:spLocks noGrp="1"/>
          </p:cNvSpPr>
          <p:nvPr>
            <p:ph type="sldNum" sz="quarter" idx="12"/>
          </p:nvPr>
        </p:nvSpPr>
        <p:spPr/>
        <p:txBody>
          <a:bodyPr/>
          <a:lstStyle/>
          <a:p>
            <a:fld id="{C781AA1B-AE58-423A-A191-EC85F87580CB}" type="slidenum">
              <a:rPr lang="en-US" smtClean="0"/>
              <a:t>11</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70812" y="4001294"/>
            <a:ext cx="3654149" cy="2743200"/>
          </a:xfrm>
          <a:prstGeom prst="rect">
            <a:avLst/>
          </a:prstGeom>
        </p:spPr>
      </p:pic>
    </p:spTree>
    <p:extLst>
      <p:ext uri="{BB962C8B-B14F-4D97-AF65-F5344CB8AC3E}">
        <p14:creationId xmlns:p14="http://schemas.microsoft.com/office/powerpoint/2010/main" val="2760321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CEREALS STORAGE </a:t>
            </a:r>
            <a:endParaRPr lang="en-US" dirty="0"/>
          </a:p>
        </p:txBody>
      </p:sp>
      <p:sp>
        <p:nvSpPr>
          <p:cNvPr id="3" name="Content Placeholder 2"/>
          <p:cNvSpPr>
            <a:spLocks noGrp="1"/>
          </p:cNvSpPr>
          <p:nvPr>
            <p:ph idx="1"/>
          </p:nvPr>
        </p:nvSpPr>
        <p:spPr>
          <a:xfrm>
            <a:off x="837982" y="1690690"/>
            <a:ext cx="10512862" cy="5030786"/>
          </a:xfrm>
        </p:spPr>
        <p:txBody>
          <a:bodyPr>
            <a:normAutofit/>
          </a:bodyPr>
          <a:lstStyle/>
          <a:p>
            <a:pPr marL="0" indent="0">
              <a:buNone/>
            </a:pPr>
            <a:r>
              <a:rPr lang="en-US" u="sng" dirty="0" smtClean="0">
                <a:latin typeface="Times New Roman" panose="02020603050405020304" pitchFamily="18" charset="0"/>
                <a:cs typeface="Times New Roman" panose="02020603050405020304" pitchFamily="18" charset="0"/>
              </a:rPr>
              <a:t>5.Refrigrated storage</a:t>
            </a:r>
          </a:p>
          <a:p>
            <a:r>
              <a:rPr lang="en-US" dirty="0" smtClean="0">
                <a:latin typeface="Times New Roman" panose="02020603050405020304" pitchFamily="18" charset="0"/>
                <a:cs typeface="Times New Roman" panose="02020603050405020304" pitchFamily="18" charset="0"/>
              </a:rPr>
              <a:t>In summers, to achieve temperature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less 18 </a:t>
            </a:r>
            <a:r>
              <a:rPr lang="en-US" dirty="0">
                <a:latin typeface="Times New Roman" panose="02020603050405020304" pitchFamily="18" charset="0"/>
                <a:cs typeface="Times New Roman" panose="02020603050405020304" pitchFamily="18" charset="0"/>
              </a:rPr>
              <a:t>°C to reduce insect </a:t>
            </a:r>
            <a:r>
              <a:rPr lang="en-US" dirty="0" smtClean="0">
                <a:latin typeface="Times New Roman" panose="02020603050405020304" pitchFamily="18" charset="0"/>
                <a:cs typeface="Times New Roman" panose="02020603050405020304" pitchFamily="18" charset="0"/>
              </a:rPr>
              <a:t>activity</a:t>
            </a:r>
          </a:p>
          <a:p>
            <a:r>
              <a:rPr lang="en-US" dirty="0">
                <a:latin typeface="Times New Roman" panose="02020603050405020304" pitchFamily="18" charset="0"/>
                <a:cs typeface="Times New Roman" panose="02020603050405020304" pitchFamily="18" charset="0"/>
              </a:rPr>
              <a:t>In this method, ambient air is cooled and then passed over the bulk grains via existing aeration </a:t>
            </a:r>
            <a:r>
              <a:rPr lang="en-US" dirty="0" smtClean="0">
                <a:latin typeface="Times New Roman" panose="02020603050405020304" pitchFamily="18" charset="0"/>
                <a:cs typeface="Times New Roman" panose="02020603050405020304" pitchFamily="18" charset="0"/>
              </a:rPr>
              <a:t>system</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r>
              <a:rPr lang="en-US" dirty="0" smtClean="0">
                <a:latin typeface="Times New Roman" panose="02020603050405020304" pitchFamily="18" charset="0"/>
                <a:cs typeface="Times New Roman" panose="02020603050405020304" pitchFamily="18" charset="0"/>
              </a:rPr>
              <a:t> </a:t>
            </a: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12</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89412" y="3886201"/>
            <a:ext cx="3676650" cy="2729708"/>
          </a:xfrm>
          <a:prstGeom prst="rect">
            <a:avLst/>
          </a:prstGeom>
        </p:spPr>
      </p:pic>
    </p:spTree>
    <p:extLst>
      <p:ext uri="{BB962C8B-B14F-4D97-AF65-F5344CB8AC3E}">
        <p14:creationId xmlns:p14="http://schemas.microsoft.com/office/powerpoint/2010/main" val="816281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00B0F0"/>
                </a:solidFill>
                <a:latin typeface="Times New Roman" panose="02020603050405020304" pitchFamily="18" charset="0"/>
                <a:cs typeface="Times New Roman" panose="02020603050405020304" pitchFamily="18" charset="0"/>
              </a:rPr>
              <a:t>CEREALS </a:t>
            </a:r>
            <a:r>
              <a:rPr lang="en-US" sz="4000" b="1" dirty="0" smtClean="0">
                <a:solidFill>
                  <a:srgbClr val="00B0F0"/>
                </a:solidFill>
                <a:latin typeface="Times New Roman" panose="02020603050405020304" pitchFamily="18" charset="0"/>
                <a:cs typeface="Times New Roman" panose="02020603050405020304" pitchFamily="18" charset="0"/>
              </a:rPr>
              <a:t>STORAGE </a:t>
            </a:r>
            <a:endParaRPr lang="en-US" sz="4000" b="1" dirty="0">
              <a:solidFill>
                <a:srgbClr val="00B0F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7982" y="1447800"/>
            <a:ext cx="10512862" cy="5029200"/>
          </a:xfrm>
        </p:spPr>
        <p:txBody>
          <a:bodyPr>
            <a:normAutofit/>
          </a:bodyPr>
          <a:lstStyle/>
          <a:p>
            <a:pPr marL="0" indent="0">
              <a:lnSpc>
                <a:spcPct val="150000"/>
              </a:lnSpc>
              <a:buNone/>
            </a:pPr>
            <a:r>
              <a:rPr lang="en-US" u="sng" dirty="0">
                <a:latin typeface="Times New Roman" panose="02020603050405020304" pitchFamily="18" charset="0"/>
                <a:cs typeface="Times New Roman" panose="02020603050405020304" pitchFamily="18" charset="0"/>
              </a:rPr>
              <a:t>6. Modified Atmosphere </a:t>
            </a:r>
            <a:r>
              <a:rPr lang="en-US" u="sng" dirty="0" smtClean="0">
                <a:latin typeface="Times New Roman" panose="02020603050405020304" pitchFamily="18" charset="0"/>
                <a:cs typeface="Times New Roman" panose="02020603050405020304" pitchFamily="18" charset="0"/>
              </a:rPr>
              <a:t>Technology</a:t>
            </a:r>
          </a:p>
          <a:p>
            <a:pPr>
              <a:lnSpc>
                <a:spcPct val="150000"/>
              </a:lnSpc>
            </a:pPr>
            <a:r>
              <a:rPr lang="en-US" dirty="0">
                <a:latin typeface="Times New Roman" panose="02020603050405020304" pitchFamily="18" charset="0"/>
                <a:cs typeface="Times New Roman" panose="02020603050405020304" pitchFamily="18" charset="0"/>
              </a:rPr>
              <a:t>Modified atmosphere (MA) and controlled atmosphere (CA) treatments have been proved not only to control insects but also to preserve the quality of the commodity with no residues after treatment. </a:t>
            </a:r>
            <a:endParaRPr lang="en-US" dirty="0" smtClean="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In warm climates, for cereal grain stored in bags or in bulk, </a:t>
            </a:r>
            <a:r>
              <a:rPr lang="en-US" dirty="0" smtClean="0">
                <a:latin typeface="Times New Roman" panose="02020603050405020304" pitchFamily="18" charset="0"/>
                <a:cs typeface="Times New Roman" panose="02020603050405020304" pitchFamily="18" charset="0"/>
              </a:rPr>
              <a:t>this new </a:t>
            </a:r>
            <a:r>
              <a:rPr lang="en-US" dirty="0">
                <a:latin typeface="Times New Roman" panose="02020603050405020304" pitchFamily="18" charset="0"/>
                <a:cs typeface="Times New Roman" panose="02020603050405020304" pitchFamily="18" charset="0"/>
              </a:rPr>
              <a:t>gaseous </a:t>
            </a:r>
            <a:r>
              <a:rPr lang="en-US" dirty="0" smtClean="0">
                <a:latin typeface="Times New Roman" panose="02020603050405020304" pitchFamily="18" charset="0"/>
                <a:cs typeface="Times New Roman" panose="02020603050405020304" pitchFamily="18" charset="0"/>
              </a:rPr>
              <a:t> technology is applied</a:t>
            </a:r>
          </a:p>
        </p:txBody>
      </p:sp>
      <p:sp>
        <p:nvSpPr>
          <p:cNvPr id="4" name="Slide Number Placeholder 3"/>
          <p:cNvSpPr>
            <a:spLocks noGrp="1"/>
          </p:cNvSpPr>
          <p:nvPr>
            <p:ph type="sldNum" sz="quarter" idx="12"/>
          </p:nvPr>
        </p:nvSpPr>
        <p:spPr/>
        <p:txBody>
          <a:bodyPr/>
          <a:lstStyle/>
          <a:p>
            <a:fld id="{C781AA1B-AE58-423A-A191-EC85F87580CB}" type="slidenum">
              <a:rPr lang="en-US" smtClean="0"/>
              <a:t>13</a:t>
            </a:fld>
            <a:endParaRPr lang="en-US"/>
          </a:p>
        </p:txBody>
      </p:sp>
    </p:spTree>
    <p:extLst>
      <p:ext uri="{BB962C8B-B14F-4D97-AF65-F5344CB8AC3E}">
        <p14:creationId xmlns:p14="http://schemas.microsoft.com/office/powerpoint/2010/main" val="180645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CEREALS STORAGE </a:t>
            </a:r>
            <a:endParaRPr lang="en-US" b="1" dirty="0"/>
          </a:p>
        </p:txBody>
      </p:sp>
      <p:sp>
        <p:nvSpPr>
          <p:cNvPr id="3" name="Content Placeholder 2"/>
          <p:cNvSpPr>
            <a:spLocks noGrp="1"/>
          </p:cNvSpPr>
          <p:nvPr>
            <p:ph idx="1"/>
          </p:nvPr>
        </p:nvSpPr>
        <p:spPr/>
        <p:txBody>
          <a:bodyPr>
            <a:normAutofit/>
          </a:bodyPr>
          <a:lstStyle/>
          <a:p>
            <a:pPr marL="0" indent="0">
              <a:lnSpc>
                <a:spcPct val="150000"/>
              </a:lnSpc>
              <a:buNone/>
            </a:pPr>
            <a:r>
              <a:rPr lang="en-US" u="sng" dirty="0">
                <a:latin typeface="Times New Roman" panose="02020603050405020304" pitchFamily="18" charset="0"/>
                <a:cs typeface="Times New Roman" panose="02020603050405020304" pitchFamily="18" charset="0"/>
              </a:rPr>
              <a:t>7. Hermetic Storage </a:t>
            </a:r>
            <a:endParaRPr lang="en-US" u="sng" dirty="0" smtClean="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Hermetic storage is based on bio-generated </a:t>
            </a:r>
            <a:r>
              <a:rPr lang="en-US" dirty="0" smtClean="0">
                <a:latin typeface="Times New Roman" panose="02020603050405020304" pitchFamily="18" charset="0"/>
                <a:cs typeface="Times New Roman" panose="02020603050405020304" pitchFamily="18" charset="0"/>
              </a:rPr>
              <a:t>atmospheres</a:t>
            </a:r>
            <a:endParaRPr lang="en-US" dirty="0">
              <a:latin typeface="Times New Roman" panose="02020603050405020304" pitchFamily="18" charset="0"/>
              <a:cs typeface="Times New Roman" panose="02020603050405020304" pitchFamily="18" charset="0"/>
            </a:endParaRPr>
          </a:p>
          <a:p>
            <a:pPr>
              <a:lnSpc>
                <a:spcPct val="150000"/>
              </a:lnSpc>
            </a:pPr>
            <a:r>
              <a:rPr lang="en-US" dirty="0" smtClean="0">
                <a:latin typeface="Times New Roman" panose="02020603050405020304" pitchFamily="18" charset="0"/>
                <a:cs typeface="Times New Roman" panose="02020603050405020304" pitchFamily="18" charset="0"/>
              </a:rPr>
              <a:t>Respiratory metabolism of insects is disturbed</a:t>
            </a:r>
          </a:p>
          <a:p>
            <a:pPr>
              <a:lnSpc>
                <a:spcPct val="150000"/>
              </a:lnSpc>
            </a:pPr>
            <a:r>
              <a:rPr lang="en-US" dirty="0">
                <a:latin typeface="Times New Roman" panose="02020603050405020304" pitchFamily="18" charset="0"/>
                <a:cs typeface="Times New Roman" panose="02020603050405020304" pitchFamily="18" charset="0"/>
              </a:rPr>
              <a:t>Low O2 and high CO2 environment kills insect and mite pests, and prevents aerobic fungi from </a:t>
            </a:r>
            <a:r>
              <a:rPr lang="en-US" dirty="0" smtClean="0">
                <a:latin typeface="Times New Roman" panose="02020603050405020304" pitchFamily="18" charset="0"/>
                <a:cs typeface="Times New Roman" panose="02020603050405020304" pitchFamily="18" charset="0"/>
              </a:rPr>
              <a:t>growing</a:t>
            </a:r>
            <a:endParaRPr lang="en-US" dirty="0">
              <a:latin typeface="Times New Roman" panose="02020603050405020304" pitchFamily="18" charset="0"/>
              <a:cs typeface="Times New Roman" panose="02020603050405020304" pitchFamily="18" charset="0"/>
            </a:endParaRPr>
          </a:p>
          <a:p>
            <a:pPr>
              <a:lnSpc>
                <a:spcPct val="150000"/>
              </a:lnSpc>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14</a:t>
            </a:fld>
            <a:endParaRPr lang="en-US"/>
          </a:p>
        </p:txBody>
      </p:sp>
    </p:spTree>
    <p:extLst>
      <p:ext uri="{BB962C8B-B14F-4D97-AF65-F5344CB8AC3E}">
        <p14:creationId xmlns:p14="http://schemas.microsoft.com/office/powerpoint/2010/main" val="3741414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00B0F0"/>
                </a:solidFill>
                <a:latin typeface="Times New Roman" panose="02020603050405020304" pitchFamily="18" charset="0"/>
                <a:cs typeface="Times New Roman" panose="02020603050405020304" pitchFamily="18" charset="0"/>
              </a:rPr>
              <a:t>DRY MILLING OF GRAINS</a:t>
            </a:r>
            <a:endParaRPr lang="en-US" sz="4000" b="1" dirty="0">
              <a:solidFill>
                <a:srgbClr val="00B0F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15</a:t>
            </a:fld>
            <a:endParaRPr lang="en-US"/>
          </a:p>
        </p:txBody>
      </p:sp>
      <p:sp>
        <p:nvSpPr>
          <p:cNvPr id="6" name="Content Placeholder 5"/>
          <p:cNvSpPr>
            <a:spLocks noGrp="1"/>
          </p:cNvSpPr>
          <p:nvPr>
            <p:ph idx="1"/>
          </p:nvPr>
        </p:nvSpPr>
        <p:spPr/>
        <p:txBody>
          <a:bodyPr>
            <a:normAutofit/>
          </a:bodyPr>
          <a:lstStyle/>
          <a:p>
            <a:pPr>
              <a:lnSpc>
                <a:spcPct val="100000"/>
              </a:lnSpc>
            </a:pPr>
            <a:r>
              <a:rPr lang="en-US" b="1" dirty="0">
                <a:latin typeface="Times New Roman" panose="02020603050405020304" pitchFamily="18" charset="0"/>
                <a:cs typeface="Times New Roman" panose="02020603050405020304" pitchFamily="18" charset="0"/>
              </a:rPr>
              <a:t>Dry milling of grain</a:t>
            </a:r>
            <a:r>
              <a:rPr lang="en-US" dirty="0">
                <a:latin typeface="Times New Roman" panose="02020603050405020304" pitchFamily="18" charset="0"/>
                <a:cs typeface="Times New Roman" panose="02020603050405020304" pitchFamily="18" charset="0"/>
              </a:rPr>
              <a:t> is mainly utilized to </a:t>
            </a:r>
            <a:r>
              <a:rPr lang="en-US" dirty="0" smtClean="0">
                <a:latin typeface="Times New Roman" panose="02020603050405020304" pitchFamily="18" charset="0"/>
                <a:cs typeface="Times New Roman" panose="02020603050405020304" pitchFamily="18" charset="0"/>
              </a:rPr>
              <a:t>manufacture </a:t>
            </a:r>
            <a:r>
              <a:rPr lang="en-US" dirty="0">
                <a:latin typeface="Times New Roman" panose="02020603050405020304" pitchFamily="18" charset="0"/>
                <a:cs typeface="Times New Roman" panose="02020603050405020304" pitchFamily="18" charset="0"/>
              </a:rPr>
              <a:t>consumer and industrial based </a:t>
            </a:r>
            <a:r>
              <a:rPr lang="en-US" dirty="0" smtClean="0">
                <a:latin typeface="Times New Roman" panose="02020603050405020304" pitchFamily="18" charset="0"/>
                <a:cs typeface="Times New Roman" panose="02020603050405020304" pitchFamily="18" charset="0"/>
              </a:rPr>
              <a:t>products</a:t>
            </a:r>
            <a:endParaRPr lang="en-US" dirty="0">
              <a:latin typeface="Times New Roman" panose="02020603050405020304" pitchFamily="18" charset="0"/>
              <a:cs typeface="Times New Roman" panose="02020603050405020304" pitchFamily="18" charset="0"/>
            </a:endParaRPr>
          </a:p>
          <a:p>
            <a:pPr>
              <a:lnSpc>
                <a:spcPct val="100000"/>
              </a:lnSpc>
            </a:pPr>
            <a:r>
              <a:rPr lang="en-US" dirty="0">
                <a:latin typeface="Times New Roman" panose="02020603050405020304" pitchFamily="18" charset="0"/>
                <a:cs typeface="Times New Roman" panose="02020603050405020304" pitchFamily="18" charset="0"/>
              </a:rPr>
              <a:t>The milling process separates the grain into four distinct physical components: the germ, flour, fine grits, and coarse </a:t>
            </a:r>
            <a:r>
              <a:rPr lang="en-US" dirty="0" smtClean="0">
                <a:latin typeface="Times New Roman" panose="02020603050405020304" pitchFamily="18" charset="0"/>
                <a:cs typeface="Times New Roman" panose="02020603050405020304" pitchFamily="18" charset="0"/>
              </a:rPr>
              <a:t>grits</a:t>
            </a:r>
          </a:p>
          <a:p>
            <a:pPr>
              <a:lnSpc>
                <a:spcPct val="100000"/>
              </a:lnSpc>
            </a:pPr>
            <a:r>
              <a:rPr lang="en-US" dirty="0">
                <a:latin typeface="Times New Roman" panose="02020603050405020304" pitchFamily="18" charset="0"/>
                <a:cs typeface="Times New Roman" panose="02020603050405020304" pitchFamily="18" charset="0"/>
              </a:rPr>
              <a:t>The main objective of the dry-milling process is to separate the endosperm, which is mainly composed of starch, from the germ and pericarp fibers as much as possible</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0852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DRY MILLING OF GRAINS</a:t>
            </a:r>
            <a:endParaRPr lang="en-US" dirty="0"/>
          </a:p>
        </p:txBody>
      </p:sp>
      <p:sp>
        <p:nvSpPr>
          <p:cNvPr id="3" name="Content Placeholder 2"/>
          <p:cNvSpPr>
            <a:spLocks noGrp="1"/>
          </p:cNvSpPr>
          <p:nvPr>
            <p:ph idx="1"/>
          </p:nvPr>
        </p:nvSpPr>
        <p:spPr>
          <a:xfrm>
            <a:off x="837982" y="1825625"/>
            <a:ext cx="10512862" cy="4530726"/>
          </a:xfrm>
        </p:spPr>
        <p:txBody>
          <a:bodyPr>
            <a:normAutofit/>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Features of dry milling includes</a:t>
            </a:r>
          </a:p>
          <a:p>
            <a:pPr>
              <a:lnSpc>
                <a:spcPct val="150000"/>
              </a:lnSpc>
            </a:pPr>
            <a:r>
              <a:rPr lang="en-US" dirty="0" smtClean="0">
                <a:latin typeface="Times New Roman" panose="02020603050405020304" pitchFamily="18" charset="0"/>
                <a:cs typeface="Times New Roman" panose="02020603050405020304" pitchFamily="18" charset="0"/>
              </a:rPr>
              <a:t>Physical </a:t>
            </a:r>
            <a:r>
              <a:rPr lang="en-US" dirty="0">
                <a:latin typeface="Times New Roman" panose="02020603050405020304" pitchFamily="18" charset="0"/>
                <a:cs typeface="Times New Roman" panose="02020603050405020304" pitchFamily="18" charset="0"/>
              </a:rPr>
              <a:t>separation (size/density) based on mass</a:t>
            </a:r>
          </a:p>
          <a:p>
            <a:pPr>
              <a:lnSpc>
                <a:spcPct val="150000"/>
              </a:lnSpc>
            </a:pPr>
            <a:r>
              <a:rPr lang="en-US" dirty="0">
                <a:latin typeface="Times New Roman" panose="02020603050405020304" pitchFamily="18" charset="0"/>
                <a:cs typeface="Times New Roman" panose="02020603050405020304" pitchFamily="18" charset="0"/>
              </a:rPr>
              <a:t>No use of chemicals</a:t>
            </a:r>
          </a:p>
          <a:p>
            <a:pPr>
              <a:lnSpc>
                <a:spcPct val="150000"/>
              </a:lnSpc>
            </a:pPr>
            <a:r>
              <a:rPr lang="en-US" dirty="0">
                <a:latin typeface="Times New Roman" panose="02020603050405020304" pitchFamily="18" charset="0"/>
                <a:cs typeface="Times New Roman" panose="02020603050405020304" pitchFamily="18" charset="0"/>
              </a:rPr>
              <a:t>Maximizing surface area of solids for </a:t>
            </a:r>
            <a:r>
              <a:rPr lang="en-US" dirty="0" smtClean="0">
                <a:latin typeface="Times New Roman" panose="02020603050405020304" pitchFamily="18" charset="0"/>
                <a:cs typeface="Times New Roman" panose="02020603050405020304" pitchFamily="18" charset="0"/>
              </a:rPr>
              <a:t>processing</a:t>
            </a:r>
          </a:p>
          <a:p>
            <a:pPr marL="0" indent="0">
              <a:lnSpc>
                <a:spcPct val="150000"/>
              </a:lnSpc>
              <a:buNone/>
            </a:pPr>
            <a:r>
              <a:rPr lang="en-US" dirty="0">
                <a:latin typeface="Times New Roman" panose="02020603050405020304" pitchFamily="18" charset="0"/>
                <a:cs typeface="Times New Roman" panose="02020603050405020304" pitchFamily="18" charset="0"/>
              </a:rPr>
              <a:t>The most utilized </a:t>
            </a:r>
            <a:r>
              <a:rPr lang="en-US" dirty="0">
                <a:latin typeface="Times New Roman" panose="02020603050405020304" pitchFamily="18" charset="0"/>
                <a:cs typeface="Times New Roman" panose="02020603050405020304" pitchFamily="18" charset="0"/>
                <a:hlinkClick r:id="rId2" tooltip="Grinding mills"/>
              </a:rPr>
              <a:t>grinding mills</a:t>
            </a:r>
            <a:r>
              <a:rPr lang="en-US" dirty="0">
                <a:latin typeface="Times New Roman" panose="02020603050405020304" pitchFamily="18" charset="0"/>
                <a:cs typeface="Times New Roman" panose="02020603050405020304" pitchFamily="18" charset="0"/>
              </a:rPr>
              <a:t> include </a:t>
            </a:r>
            <a:r>
              <a:rPr lang="en-US" dirty="0">
                <a:latin typeface="Times New Roman" panose="02020603050405020304" pitchFamily="18" charset="0"/>
                <a:cs typeface="Times New Roman" panose="02020603050405020304" pitchFamily="18" charset="0"/>
                <a:hlinkClick r:id="rId3" tooltip="Pin mill"/>
              </a:rPr>
              <a:t>pin</a:t>
            </a: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4" tooltip="Hammermill"/>
              </a:rPr>
              <a:t>hammer</a:t>
            </a:r>
            <a:r>
              <a:rPr lang="en-US" dirty="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hlinkClick r:id="rId5" tooltip="Disk mill"/>
              </a:rPr>
              <a:t>disk mills</a:t>
            </a:r>
            <a:r>
              <a:rPr lang="en-US" dirty="0">
                <a:latin typeface="Times New Roman" panose="02020603050405020304" pitchFamily="18" charset="0"/>
                <a:cs typeface="Times New Roman" panose="02020603050405020304" pitchFamily="18" charset="0"/>
              </a:rPr>
              <a:t>, but many machines are utilized for more specific </a:t>
            </a:r>
            <a:r>
              <a:rPr lang="en-US" dirty="0" smtClean="0">
                <a:latin typeface="Times New Roman" panose="02020603050405020304" pitchFamily="18" charset="0"/>
                <a:cs typeface="Times New Roman" panose="02020603050405020304" pitchFamily="18" charset="0"/>
              </a:rPr>
              <a:t>processes</a:t>
            </a:r>
          </a:p>
          <a:p>
            <a:pPr marL="0" indent="0">
              <a:lnSpc>
                <a:spcPct val="150000"/>
              </a:lnSpc>
              <a:buNone/>
            </a:pPr>
            <a:endParaRPr lang="en-US" dirty="0">
              <a:latin typeface="Times New Roman" panose="02020603050405020304" pitchFamily="18" charset="0"/>
              <a:cs typeface="Times New Roman" panose="02020603050405020304" pitchFamily="18" charset="0"/>
            </a:endParaRPr>
          </a:p>
          <a:p>
            <a:pPr>
              <a:lnSpc>
                <a:spcPct val="150000"/>
              </a:lnSpc>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16</a:t>
            </a:fld>
            <a:endParaRPr lang="en-US"/>
          </a:p>
        </p:txBody>
      </p:sp>
    </p:spTree>
    <p:extLst>
      <p:ext uri="{BB962C8B-B14F-4D97-AF65-F5344CB8AC3E}">
        <p14:creationId xmlns:p14="http://schemas.microsoft.com/office/powerpoint/2010/main" val="145396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28531" lvl="0" indent="-228531" algn="ctr">
              <a:spcBef>
                <a:spcPts val="1000"/>
              </a:spcBef>
            </a:pPr>
            <a:r>
              <a:rPr lang="en-US" sz="4000" b="1" dirty="0">
                <a:solidFill>
                  <a:srgbClr val="00B0F0"/>
                </a:solidFill>
                <a:latin typeface="Times New Roman" panose="02020603050405020304" pitchFamily="18" charset="0"/>
                <a:cs typeface="Times New Roman" panose="02020603050405020304" pitchFamily="18" charset="0"/>
              </a:rPr>
              <a:t>DRY MILLING OF GRAINS</a:t>
            </a:r>
            <a:endParaRPr lang="en-US" sz="4000" dirty="0">
              <a:solidFill>
                <a:srgbClr val="00B0F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17</a:t>
            </a:fld>
            <a:endParaRPr lang="en-US"/>
          </a:p>
        </p:txBody>
      </p:sp>
      <p:sp>
        <p:nvSpPr>
          <p:cNvPr id="6" name="Content Placeholder 5"/>
          <p:cNvSpPr>
            <a:spLocks noGrp="1"/>
          </p:cNvSpPr>
          <p:nvPr>
            <p:ph idx="1"/>
          </p:nvPr>
        </p:nvSpPr>
        <p:spPr/>
        <p:txBody>
          <a:bodyPr/>
          <a:lstStyle/>
          <a:p>
            <a:pPr marL="0" indent="0">
              <a:buNone/>
            </a:pPr>
            <a:r>
              <a:rPr lang="en-US" u="sng" dirty="0" smtClean="0">
                <a:latin typeface="Times New Roman" panose="02020603050405020304" pitchFamily="18" charset="0"/>
                <a:cs typeface="Times New Roman" panose="02020603050405020304" pitchFamily="18" charset="0"/>
              </a:rPr>
              <a:t>USES</a:t>
            </a:r>
          </a:p>
          <a:p>
            <a:pPr marL="0" indent="0">
              <a:buNone/>
            </a:pPr>
            <a:r>
              <a:rPr lang="en-US" dirty="0" smtClean="0">
                <a:solidFill>
                  <a:srgbClr val="FF0000"/>
                </a:solidFill>
                <a:latin typeface="Times New Roman" panose="02020603050405020304" pitchFamily="18" charset="0"/>
                <a:cs typeface="Times New Roman" panose="02020603050405020304" pitchFamily="18" charset="0"/>
              </a:rPr>
              <a:t>1)Grits</a:t>
            </a:r>
          </a:p>
          <a:p>
            <a:pPr>
              <a:lnSpc>
                <a:spcPct val="150000"/>
              </a:lnSpc>
            </a:pPr>
            <a:r>
              <a:rPr lang="en-US" dirty="0">
                <a:latin typeface="Times New Roman" panose="02020603050405020304" pitchFamily="18" charset="0"/>
                <a:cs typeface="Times New Roman" panose="02020603050405020304" pitchFamily="18" charset="0"/>
              </a:rPr>
              <a:t>Breakfast cereals</a:t>
            </a:r>
          </a:p>
          <a:p>
            <a:pPr>
              <a:lnSpc>
                <a:spcPct val="150000"/>
              </a:lnSpc>
            </a:pPr>
            <a:r>
              <a:rPr lang="en-US" dirty="0">
                <a:latin typeface="Times New Roman" panose="02020603050405020304" pitchFamily="18" charset="0"/>
                <a:cs typeface="Times New Roman" panose="02020603050405020304" pitchFamily="18" charset="0"/>
              </a:rPr>
              <a:t>Snack foods</a:t>
            </a:r>
          </a:p>
          <a:p>
            <a:pPr>
              <a:lnSpc>
                <a:spcPct val="150000"/>
              </a:lnSpc>
            </a:pPr>
            <a:r>
              <a:rPr lang="en-US" dirty="0">
                <a:latin typeface="Times New Roman" panose="02020603050405020304" pitchFamily="18" charset="0"/>
                <a:cs typeface="Times New Roman" panose="02020603050405020304" pitchFamily="18" charset="0"/>
              </a:rPr>
              <a:t>Pet </a:t>
            </a:r>
            <a:r>
              <a:rPr lang="en-US" dirty="0" smtClean="0">
                <a:latin typeface="Times New Roman" panose="02020603050405020304" pitchFamily="18" charset="0"/>
                <a:cs typeface="Times New Roman" panose="02020603050405020304" pitchFamily="18" charset="0"/>
              </a:rPr>
              <a:t>foods</a:t>
            </a:r>
            <a:endParaRPr lang="en-US" dirty="0">
              <a:latin typeface="Times New Roman" panose="02020603050405020304" pitchFamily="18" charset="0"/>
              <a:cs typeface="Times New Roman" panose="02020603050405020304" pitchFamily="18" charset="0"/>
            </a:endParaRPr>
          </a:p>
          <a:p>
            <a:pPr>
              <a:lnSpc>
                <a:spcPct val="150000"/>
              </a:lnSpc>
            </a:pPr>
            <a:r>
              <a:rPr lang="en-US" dirty="0">
                <a:latin typeface="Times New Roman" panose="02020603050405020304" pitchFamily="18" charset="0"/>
                <a:cs typeface="Times New Roman" panose="02020603050405020304" pitchFamily="18" charset="0"/>
              </a:rPr>
              <a:t>Breads</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41750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rgbClr val="00B0F0"/>
                </a:solidFill>
                <a:latin typeface="Times New Roman" panose="02020603050405020304" pitchFamily="18" charset="0"/>
                <a:cs typeface="Times New Roman" panose="02020603050405020304" pitchFamily="18" charset="0"/>
              </a:rPr>
              <a:t>         DRY </a:t>
            </a:r>
            <a:r>
              <a:rPr lang="en-US" sz="4400" b="1" dirty="0">
                <a:solidFill>
                  <a:srgbClr val="00B0F0"/>
                </a:solidFill>
                <a:latin typeface="Times New Roman" panose="02020603050405020304" pitchFamily="18" charset="0"/>
                <a:cs typeface="Times New Roman" panose="02020603050405020304" pitchFamily="18" charset="0"/>
              </a:rPr>
              <a:t>MILLING OF GRAINS</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latin typeface="Times New Roman" panose="02020603050405020304" pitchFamily="18" charset="0"/>
                <a:cs typeface="Times New Roman" panose="02020603050405020304" pitchFamily="18" charset="0"/>
              </a:rPr>
              <a:t>2) Flour</a:t>
            </a:r>
          </a:p>
          <a:p>
            <a:r>
              <a:rPr lang="en-US" dirty="0">
                <a:latin typeface="Times New Roman" panose="02020603050405020304" pitchFamily="18" charset="0"/>
                <a:cs typeface="Times New Roman" panose="02020603050405020304" pitchFamily="18" charset="0"/>
              </a:rPr>
              <a:t>Baby foods</a:t>
            </a:r>
          </a:p>
          <a:p>
            <a:r>
              <a:rPr lang="en-US" dirty="0">
                <a:latin typeface="Times New Roman" panose="02020603050405020304" pitchFamily="18" charset="0"/>
                <a:cs typeface="Times New Roman" panose="02020603050405020304" pitchFamily="18" charset="0"/>
              </a:rPr>
              <a:t>Baking mixes</a:t>
            </a:r>
          </a:p>
          <a:p>
            <a:r>
              <a:rPr lang="en-US" dirty="0">
                <a:latin typeface="Times New Roman" panose="02020603050405020304" pitchFamily="18" charset="0"/>
                <a:cs typeface="Times New Roman" panose="02020603050405020304" pitchFamily="18" charset="0"/>
              </a:rPr>
              <a:t>Batters</a:t>
            </a:r>
          </a:p>
          <a:p>
            <a:r>
              <a:rPr lang="en-US" dirty="0">
                <a:latin typeface="Times New Roman" panose="02020603050405020304" pitchFamily="18" charset="0"/>
                <a:cs typeface="Times New Roman" panose="02020603050405020304" pitchFamily="18" charset="0"/>
              </a:rPr>
              <a:t>Desserts</a:t>
            </a:r>
          </a:p>
          <a:p>
            <a:r>
              <a:rPr lang="en-US" dirty="0" smtClean="0">
                <a:latin typeface="Times New Roman" panose="02020603050405020304" pitchFamily="18" charset="0"/>
                <a:cs typeface="Times New Roman" panose="02020603050405020304" pitchFamily="18" charset="0"/>
              </a:rPr>
              <a:t>Thickening </a:t>
            </a:r>
            <a:r>
              <a:rPr lang="en-US" dirty="0">
                <a:latin typeface="Times New Roman" panose="02020603050405020304" pitchFamily="18" charset="0"/>
                <a:cs typeface="Times New Roman" panose="02020603050405020304" pitchFamily="18" charset="0"/>
              </a:rPr>
              <a:t>agents</a:t>
            </a:r>
          </a:p>
          <a:p>
            <a:pPr marL="0" indent="0">
              <a:buNone/>
            </a:pPr>
            <a:endParaRPr lang="en-US" dirty="0">
              <a:solidFill>
                <a:srgbClr val="FF0000"/>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18</a:t>
            </a:fld>
            <a:endParaRPr lang="en-US"/>
          </a:p>
        </p:txBody>
      </p:sp>
    </p:spTree>
    <p:extLst>
      <p:ext uri="{BB962C8B-B14F-4D97-AF65-F5344CB8AC3E}">
        <p14:creationId xmlns:p14="http://schemas.microsoft.com/office/powerpoint/2010/main" val="3727862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00B0F0"/>
                </a:solidFill>
                <a:latin typeface="Times New Roman" panose="02020603050405020304" pitchFamily="18" charset="0"/>
                <a:cs typeface="Times New Roman" panose="02020603050405020304" pitchFamily="18" charset="0"/>
              </a:rPr>
              <a:t> </a:t>
            </a:r>
            <a:r>
              <a:rPr lang="en-US" sz="4400" b="1" dirty="0" smtClean="0">
                <a:solidFill>
                  <a:srgbClr val="00B0F0"/>
                </a:solidFill>
                <a:latin typeface="Times New Roman" panose="02020603050405020304" pitchFamily="18" charset="0"/>
                <a:cs typeface="Times New Roman" panose="02020603050405020304" pitchFamily="18" charset="0"/>
              </a:rPr>
              <a:t>      DRY </a:t>
            </a:r>
            <a:r>
              <a:rPr lang="en-US" sz="4400" b="1" dirty="0">
                <a:solidFill>
                  <a:srgbClr val="00B0F0"/>
                </a:solidFill>
                <a:latin typeface="Times New Roman" panose="02020603050405020304" pitchFamily="18" charset="0"/>
                <a:cs typeface="Times New Roman" panose="02020603050405020304" pitchFamily="18" charset="0"/>
              </a:rPr>
              <a:t>MILLING OF GRAINS</a:t>
            </a:r>
            <a:endParaRPr lang="en-US" dirty="0"/>
          </a:p>
        </p:txBody>
      </p:sp>
      <p:sp>
        <p:nvSpPr>
          <p:cNvPr id="3" name="Content Placeholder 2"/>
          <p:cNvSpPr>
            <a:spLocks noGrp="1"/>
          </p:cNvSpPr>
          <p:nvPr>
            <p:ph idx="1"/>
          </p:nvPr>
        </p:nvSpPr>
        <p:spPr/>
        <p:txBody>
          <a:bodyPr/>
          <a:lstStyle/>
          <a:p>
            <a:pPr marL="0" indent="0">
              <a:buNone/>
            </a:pPr>
            <a:r>
              <a:rPr lang="en-US" dirty="0" smtClean="0">
                <a:solidFill>
                  <a:srgbClr val="FF0000"/>
                </a:solidFill>
                <a:latin typeface="Times New Roman" panose="02020603050405020304" pitchFamily="18" charset="0"/>
                <a:cs typeface="Times New Roman" panose="02020603050405020304" pitchFamily="18" charset="0"/>
              </a:rPr>
              <a:t>3) Germ</a:t>
            </a:r>
          </a:p>
          <a:p>
            <a:r>
              <a:rPr lang="en-US" dirty="0">
                <a:latin typeface="Times New Roman" panose="02020603050405020304" pitchFamily="18" charset="0"/>
                <a:cs typeface="Times New Roman" panose="02020603050405020304" pitchFamily="18" charset="0"/>
              </a:rPr>
              <a:t>Grain based oil</a:t>
            </a:r>
          </a:p>
          <a:p>
            <a:r>
              <a:rPr lang="en-US" dirty="0">
                <a:latin typeface="Times New Roman" panose="02020603050405020304" pitchFamily="18" charset="0"/>
                <a:cs typeface="Times New Roman" panose="02020603050405020304" pitchFamily="18" charset="0"/>
              </a:rPr>
              <a:t>Vitamin carriers</a:t>
            </a:r>
          </a:p>
          <a:p>
            <a:r>
              <a:rPr lang="en-US" dirty="0">
                <a:latin typeface="Times New Roman" panose="02020603050405020304" pitchFamily="18" charset="0"/>
                <a:cs typeface="Times New Roman" panose="02020603050405020304" pitchFamily="18" charset="0"/>
              </a:rPr>
              <a:t>Mayonnaise</a:t>
            </a:r>
          </a:p>
          <a:p>
            <a:r>
              <a:rPr lang="en-US" dirty="0">
                <a:latin typeface="Times New Roman" panose="02020603050405020304" pitchFamily="18" charset="0"/>
                <a:cs typeface="Times New Roman" panose="02020603050405020304" pitchFamily="18" charset="0"/>
              </a:rPr>
              <a:t>Potato chips</a:t>
            </a:r>
          </a:p>
          <a:p>
            <a:r>
              <a:rPr lang="en-US" dirty="0">
                <a:latin typeface="Times New Roman" panose="02020603050405020304" pitchFamily="18" charset="0"/>
                <a:cs typeface="Times New Roman" panose="02020603050405020304" pitchFamily="18" charset="0"/>
              </a:rPr>
              <a:t>Soups</a:t>
            </a:r>
          </a:p>
          <a:p>
            <a:r>
              <a:rPr lang="en-US" dirty="0">
                <a:latin typeface="Times New Roman" panose="02020603050405020304" pitchFamily="18" charset="0"/>
                <a:cs typeface="Times New Roman" panose="02020603050405020304" pitchFamily="18" charset="0"/>
              </a:rPr>
              <a:t>Sauces</a:t>
            </a:r>
          </a:p>
          <a:p>
            <a:r>
              <a:rPr lang="en-US" dirty="0">
                <a:latin typeface="Times New Roman" panose="02020603050405020304" pitchFamily="18" charset="0"/>
                <a:cs typeface="Times New Roman" panose="02020603050405020304" pitchFamily="18" charset="0"/>
              </a:rPr>
              <a:t>Livestock feed</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19</a:t>
            </a:fld>
            <a:endParaRPr lang="en-US"/>
          </a:p>
        </p:txBody>
      </p:sp>
    </p:spTree>
    <p:extLst>
      <p:ext uri="{BB962C8B-B14F-4D97-AF65-F5344CB8AC3E}">
        <p14:creationId xmlns:p14="http://schemas.microsoft.com/office/powerpoint/2010/main" val="2910976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88825" cy="1295400"/>
          </a:xfrm>
        </p:spPr>
        <p:txBody>
          <a:bodyPr/>
          <a:lstStyle/>
          <a:p>
            <a:pPr algn="just"/>
            <a:r>
              <a:rPr lang="en-US" sz="4000" b="1" dirty="0" smtClean="0">
                <a:solidFill>
                  <a:srgbClr val="00B0F0"/>
                </a:solidFill>
                <a:effectLst/>
                <a:latin typeface="Times New Roman" panose="02020603050405020304" pitchFamily="18" charset="0"/>
                <a:cs typeface="Times New Roman" panose="02020603050405020304" pitchFamily="18" charset="0"/>
              </a:rPr>
              <a:t>                               CONTENTS </a:t>
            </a:r>
            <a:endParaRPr lang="en-US" sz="4000" b="1" dirty="0">
              <a:solidFill>
                <a:srgbClr val="00B0F0"/>
              </a:solidFill>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0812" y="1205300"/>
            <a:ext cx="11734800" cy="5548700"/>
          </a:xfrm>
        </p:spPr>
        <p:txBody>
          <a:bodyPr>
            <a:noAutofit/>
          </a:bodyPr>
          <a:lstStyle/>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CEREALS STORAGE</a:t>
            </a:r>
          </a:p>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Old methods of storage</a:t>
            </a:r>
          </a:p>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Modern method of storage</a:t>
            </a:r>
          </a:p>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Dry milling</a:t>
            </a:r>
          </a:p>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Process of dry milling</a:t>
            </a:r>
          </a:p>
          <a:p>
            <a:pPr marL="342900" lvl="0" indent="-342900" algn="l">
              <a:lnSpc>
                <a:spcPct val="250000"/>
              </a:lnSpc>
              <a:spcBef>
                <a:spcPts val="0"/>
              </a:spcBef>
              <a:buFont typeface="Arial" pitchFamily="34" charset="0"/>
              <a:buChar char="•"/>
            </a:pPr>
            <a:r>
              <a:rPr lang="en-US" dirty="0" smtClean="0">
                <a:solidFill>
                  <a:prstClr val="black"/>
                </a:solidFill>
                <a:latin typeface="Times New Roman" pitchFamily="18" charset="0"/>
                <a:cs typeface="Times New Roman" pitchFamily="18" charset="0"/>
              </a:rPr>
              <a:t>Milling products</a:t>
            </a:r>
          </a:p>
          <a:p>
            <a:pPr algn="l">
              <a:lnSpc>
                <a:spcPct val="250000"/>
              </a:lnSpc>
              <a:spcBef>
                <a:spcPts val="0"/>
              </a:spcBef>
            </a:pPr>
            <a:endParaRPr lang="en-US" dirty="0">
              <a:latin typeface="Times New Roman" pitchFamily="18" charset="0"/>
              <a:cs typeface="Times New Roman" pitchFamily="18" charset="0"/>
            </a:endParaRPr>
          </a:p>
        </p:txBody>
      </p:sp>
      <p:sp>
        <p:nvSpPr>
          <p:cNvPr id="6" name="Slide Number Placeholder 5"/>
          <p:cNvSpPr>
            <a:spLocks noGrp="1"/>
          </p:cNvSpPr>
          <p:nvPr>
            <p:ph type="sldNum" sz="quarter" idx="12"/>
          </p:nvPr>
        </p:nvSpPr>
        <p:spPr/>
        <p:txBody>
          <a:bodyPr/>
          <a:lstStyle/>
          <a:p>
            <a:fld id="{C781AA1B-AE58-423A-A191-EC85F87580CB}" type="slidenum">
              <a:rPr lang="en-US" smtClean="0"/>
              <a:t>2</a:t>
            </a:fld>
            <a:endParaRPr lang="en-US"/>
          </a:p>
        </p:txBody>
      </p:sp>
      <p:sp>
        <p:nvSpPr>
          <p:cNvPr id="4" name="TextBox 3"/>
          <p:cNvSpPr txBox="1"/>
          <p:nvPr/>
        </p:nvSpPr>
        <p:spPr>
          <a:xfrm>
            <a:off x="11477811" y="6477001"/>
            <a:ext cx="184731" cy="276999"/>
          </a:xfrm>
          <a:prstGeom prst="rect">
            <a:avLst/>
          </a:prstGeom>
          <a:noFill/>
        </p:spPr>
        <p:txBody>
          <a:bodyPr wrap="none" rtlCol="0">
            <a:spAutoFit/>
          </a:bodyPr>
          <a:lstStyle/>
          <a:p>
            <a:endParaRPr lang="en-US" sz="1200" dirty="0"/>
          </a:p>
        </p:txBody>
      </p:sp>
    </p:spTree>
    <p:extLst>
      <p:ext uri="{BB962C8B-B14F-4D97-AF65-F5344CB8AC3E}">
        <p14:creationId xmlns:p14="http://schemas.microsoft.com/office/powerpoint/2010/main" val="18208176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 DRY MILLING OF GRAINS</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Times New Roman" panose="02020603050405020304" pitchFamily="18" charset="0"/>
                <a:cs typeface="Times New Roman" panose="02020603050405020304" pitchFamily="18" charset="0"/>
              </a:rPr>
              <a:t>Dry Milling includes following steps</a:t>
            </a:r>
          </a:p>
          <a:p>
            <a:pPr marL="0" indent="0">
              <a:buNone/>
            </a:pPr>
            <a:r>
              <a:rPr lang="en-US" b="1" dirty="0" smtClean="0">
                <a:latin typeface="Times New Roman" panose="02020603050405020304" pitchFamily="18" charset="0"/>
                <a:cs typeface="Times New Roman" panose="02020603050405020304" pitchFamily="18" charset="0"/>
              </a:rPr>
              <a:t>1)Cleaning </a:t>
            </a:r>
            <a:r>
              <a:rPr lang="en-US" b="1" dirty="0">
                <a:latin typeface="Times New Roman" panose="02020603050405020304" pitchFamily="18" charset="0"/>
                <a:cs typeface="Times New Roman" panose="02020603050405020304" pitchFamily="18" charset="0"/>
              </a:rPr>
              <a:t>the wheat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first milling steps involve equipment that separates grain from seeds and other grains, removes foreign materials that might have originated during the farmer’s harvest such as metal, sticks, stones and straw; and scours the kernels of </a:t>
            </a:r>
            <a:r>
              <a:rPr lang="en-US" dirty="0" smtClean="0">
                <a:latin typeface="Times New Roman" panose="02020603050405020304" pitchFamily="18" charset="0"/>
                <a:cs typeface="Times New Roman" panose="02020603050405020304" pitchFamily="18" charset="0"/>
              </a:rPr>
              <a:t>wheat</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20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6412" y="4137026"/>
            <a:ext cx="3886200" cy="2219325"/>
          </a:xfrm>
          <a:prstGeom prst="rect">
            <a:avLst/>
          </a:prstGeom>
        </p:spPr>
      </p:pic>
    </p:spTree>
    <p:extLst>
      <p:ext uri="{BB962C8B-B14F-4D97-AF65-F5344CB8AC3E}">
        <p14:creationId xmlns:p14="http://schemas.microsoft.com/office/powerpoint/2010/main" val="37910209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 DRY MILLING OF GRAINS</a:t>
            </a:r>
            <a:endParaRPr lang="en-US" dirty="0"/>
          </a:p>
        </p:txBody>
      </p:sp>
      <p:sp>
        <p:nvSpPr>
          <p:cNvPr id="3" name="Content Placeholder 2"/>
          <p:cNvSpPr>
            <a:spLocks noGrp="1"/>
          </p:cNvSpPr>
          <p:nvPr>
            <p:ph idx="1"/>
          </p:nvPr>
        </p:nvSpPr>
        <p:spPr/>
        <p:txBody>
          <a:bodyPr>
            <a:normAutofit fontScale="92500"/>
          </a:bodyPr>
          <a:lstStyle/>
          <a:p>
            <a:pPr>
              <a:lnSpc>
                <a:spcPct val="150000"/>
              </a:lnSpc>
            </a:pPr>
            <a:r>
              <a:rPr lang="en-US" b="1" dirty="0" smtClean="0">
                <a:latin typeface="Times New Roman" panose="02020603050405020304" pitchFamily="18" charset="0"/>
                <a:cs typeface="Times New Roman" panose="02020603050405020304" pitchFamily="18" charset="0"/>
              </a:rPr>
              <a:t>2)Tempering wheat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Now the wheat is ready to be conditioned for </a:t>
            </a:r>
            <a:r>
              <a:rPr lang="en-US" dirty="0" err="1" smtClean="0">
                <a:latin typeface="Times New Roman" panose="02020603050405020304" pitchFamily="18" charset="0"/>
                <a:cs typeface="Times New Roman" panose="02020603050405020304" pitchFamily="18" charset="0"/>
              </a:rPr>
              <a:t>milling,this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called </a:t>
            </a:r>
            <a:r>
              <a:rPr lang="en-US" dirty="0" smtClean="0">
                <a:latin typeface="Times New Roman" panose="02020603050405020304" pitchFamily="18" charset="0"/>
                <a:cs typeface="Times New Roman" panose="02020603050405020304" pitchFamily="18" charset="0"/>
              </a:rPr>
              <a:t>tempering</a:t>
            </a:r>
          </a:p>
          <a:p>
            <a:pPr>
              <a:lnSpc>
                <a:spcPct val="150000"/>
              </a:lnSpc>
            </a:pPr>
            <a:r>
              <a:rPr lang="en-US" dirty="0" smtClean="0">
                <a:latin typeface="Times New Roman" panose="02020603050405020304" pitchFamily="18" charset="0"/>
                <a:cs typeface="Times New Roman" panose="02020603050405020304" pitchFamily="18" charset="0"/>
              </a:rPr>
              <a:t>Moisture </a:t>
            </a:r>
            <a:r>
              <a:rPr lang="en-US" dirty="0">
                <a:latin typeface="Times New Roman" panose="02020603050405020304" pitchFamily="18" charset="0"/>
                <a:cs typeface="Times New Roman" panose="02020603050405020304" pitchFamily="18" charset="0"/>
              </a:rPr>
              <a:t>is added in precise amounts to toughen the bran and mellow the inner endosperm. This makes the parts of the kernel separate more easily and cleanly. The length of soaking time can range from 6-24 hours</a:t>
            </a:r>
          </a:p>
        </p:txBody>
      </p:sp>
      <p:sp>
        <p:nvSpPr>
          <p:cNvPr id="4" name="Slide Number Placeholder 3"/>
          <p:cNvSpPr>
            <a:spLocks noGrp="1"/>
          </p:cNvSpPr>
          <p:nvPr>
            <p:ph type="sldNum" sz="quarter" idx="12"/>
          </p:nvPr>
        </p:nvSpPr>
        <p:spPr/>
        <p:txBody>
          <a:bodyPr/>
          <a:lstStyle/>
          <a:p>
            <a:fld id="{C781AA1B-AE58-423A-A191-EC85F87580CB}" type="slidenum">
              <a:rPr lang="en-US" smtClean="0"/>
              <a:t>21</a:t>
            </a:fld>
            <a:endParaRPr lang="en-US"/>
          </a:p>
        </p:txBody>
      </p:sp>
    </p:spTree>
    <p:extLst>
      <p:ext uri="{BB962C8B-B14F-4D97-AF65-F5344CB8AC3E}">
        <p14:creationId xmlns:p14="http://schemas.microsoft.com/office/powerpoint/2010/main" val="1848193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 DRY MILLING OF GRAINS</a:t>
            </a:r>
            <a:endParaRPr lang="en-US" dirty="0"/>
          </a:p>
        </p:txBody>
      </p:sp>
      <p:sp>
        <p:nvSpPr>
          <p:cNvPr id="3" name="Content Placeholder 2"/>
          <p:cNvSpPr>
            <a:spLocks noGrp="1"/>
          </p:cNvSpPr>
          <p:nvPr>
            <p:ph idx="1"/>
          </p:nvPr>
        </p:nvSpPr>
        <p:spPr/>
        <p:txBody>
          <a:bodyPr>
            <a:noAutofit/>
          </a:bodyPr>
          <a:lstStyle/>
          <a:p>
            <a:r>
              <a:rPr lang="en-US" sz="2400" b="1" dirty="0" smtClean="0">
                <a:latin typeface="Times New Roman" panose="02020603050405020304" pitchFamily="18" charset="0"/>
                <a:cs typeface="Times New Roman" panose="02020603050405020304" pitchFamily="18" charset="0"/>
              </a:rPr>
              <a:t>3)Grinding </a:t>
            </a:r>
            <a:r>
              <a:rPr lang="en-US" sz="2400" b="1" dirty="0">
                <a:latin typeface="Times New Roman" panose="02020603050405020304" pitchFamily="18" charset="0"/>
                <a:cs typeface="Times New Roman" panose="02020603050405020304" pitchFamily="18" charset="0"/>
              </a:rPr>
              <a:t>wheat</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The wheat kernels are now ready to be milled into flour. The modern milling process is a gradual reduction of the wheat kernels through a process of grinding and </a:t>
            </a:r>
            <a:r>
              <a:rPr lang="en-US" sz="2400" dirty="0" smtClean="0">
                <a:latin typeface="Times New Roman" panose="02020603050405020304" pitchFamily="18" charset="0"/>
                <a:cs typeface="Times New Roman" panose="02020603050405020304" pitchFamily="18" charset="0"/>
              </a:rPr>
              <a:t>sifting</a:t>
            </a:r>
          </a:p>
          <a:p>
            <a:r>
              <a:rPr lang="en-US" sz="2400" dirty="0">
                <a:latin typeface="Times New Roman" panose="02020603050405020304" pitchFamily="18" charset="0"/>
                <a:cs typeface="Times New Roman" panose="02020603050405020304" pitchFamily="18" charset="0"/>
              </a:rPr>
              <a:t>Wheat kernels are measured or fed from the bins to the “roller </a:t>
            </a:r>
            <a:r>
              <a:rPr lang="en-US" sz="2400" dirty="0" smtClean="0">
                <a:latin typeface="Times New Roman" panose="02020603050405020304" pitchFamily="18" charset="0"/>
                <a:cs typeface="Times New Roman" panose="02020603050405020304" pitchFamily="18" charset="0"/>
              </a:rPr>
              <a:t>mills”</a:t>
            </a:r>
          </a:p>
          <a:p>
            <a:r>
              <a:rPr lang="en-US" sz="2400" dirty="0">
                <a:latin typeface="Times New Roman" panose="02020603050405020304" pitchFamily="18" charset="0"/>
                <a:cs typeface="Times New Roman" panose="02020603050405020304" pitchFamily="18" charset="0"/>
              </a:rPr>
              <a:t>Passing through the corrugated “first break” rolls begins the separation of bran, endosperm (starch) and </a:t>
            </a:r>
            <a:r>
              <a:rPr lang="en-US" sz="2400" dirty="0" smtClean="0">
                <a:latin typeface="Times New Roman" panose="02020603050405020304" pitchFamily="18" charset="0"/>
                <a:cs typeface="Times New Roman" panose="02020603050405020304" pitchFamily="18" charset="0"/>
              </a:rPr>
              <a:t>germ</a:t>
            </a:r>
          </a:p>
          <a:p>
            <a:r>
              <a:rPr lang="en-US" sz="2400" dirty="0">
                <a:latin typeface="Times New Roman" panose="02020603050405020304" pitchFamily="18" charset="0"/>
                <a:cs typeface="Times New Roman" panose="02020603050405020304" pitchFamily="18" charset="0"/>
              </a:rPr>
              <a:t>The broken particles of wheat are elevated through pneumatic tubes and then dropped into huge, vibrating, box-like sifters where they are shaken through a series of bolting cloths or screens to separate the larger from the smaller particles</a:t>
            </a:r>
          </a:p>
          <a:p>
            <a:pPr marL="0" indent="0">
              <a:buNone/>
            </a:pP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22</a:t>
            </a:fld>
            <a:endParaRPr lang="en-US"/>
          </a:p>
        </p:txBody>
      </p:sp>
    </p:spTree>
    <p:extLst>
      <p:ext uri="{BB962C8B-B14F-4D97-AF65-F5344CB8AC3E}">
        <p14:creationId xmlns:p14="http://schemas.microsoft.com/office/powerpoint/2010/main" val="3325402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a:solidFill>
                  <a:srgbClr val="00B0F0"/>
                </a:solidFill>
                <a:latin typeface="Times New Roman" panose="02020603050405020304" pitchFamily="18" charset="0"/>
                <a:cs typeface="Times New Roman" panose="02020603050405020304" pitchFamily="18" charset="0"/>
              </a:rPr>
              <a:t> DRY MILLING OF GRAINS</a:t>
            </a:r>
            <a:endParaRPr lang="en-US" dirty="0"/>
          </a:p>
        </p:txBody>
      </p:sp>
      <p:sp>
        <p:nvSpPr>
          <p:cNvPr id="3" name="Content Placeholder 2"/>
          <p:cNvSpPr>
            <a:spLocks noGrp="1"/>
          </p:cNvSpPr>
          <p:nvPr>
            <p:ph idx="1"/>
          </p:nvPr>
        </p:nvSpPr>
        <p:spPr>
          <a:xfrm>
            <a:off x="837982" y="1690689"/>
            <a:ext cx="10512862" cy="4486274"/>
          </a:xfrm>
        </p:spPr>
        <p:txBody>
          <a:bodyPr>
            <a:normAutofit lnSpcReduction="10000"/>
          </a:bodyPr>
          <a:lstStyle/>
          <a:p>
            <a:pPr>
              <a:lnSpc>
                <a:spcPct val="150000"/>
              </a:lnSpc>
            </a:pPr>
            <a:r>
              <a:rPr lang="en-US" b="1" dirty="0" smtClean="0">
                <a:latin typeface="Times New Roman" panose="02020603050405020304" pitchFamily="18" charset="0"/>
                <a:cs typeface="Times New Roman" panose="02020603050405020304" pitchFamily="18" charset="0"/>
              </a:rPr>
              <a:t>4)Bleaching </a:t>
            </a:r>
            <a:r>
              <a:rPr lang="en-US" b="1" dirty="0">
                <a:latin typeface="Times New Roman" panose="02020603050405020304" pitchFamily="18" charset="0"/>
                <a:cs typeface="Times New Roman" panose="02020603050405020304" pitchFamily="18" charset="0"/>
              </a:rPr>
              <a:t>the flour</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Toward the end of the line in the millstream, if the flour is to be “bleached,” the finished flour flows through a device that releases a bleaching-maturing agent in measured </a:t>
            </a:r>
            <a:r>
              <a:rPr lang="en-US" dirty="0" smtClean="0">
                <a:latin typeface="Times New Roman" panose="02020603050405020304" pitchFamily="18" charset="0"/>
                <a:cs typeface="Times New Roman" panose="02020603050405020304" pitchFamily="18" charset="0"/>
              </a:rPr>
              <a:t>amounts</a:t>
            </a:r>
          </a:p>
          <a:p>
            <a:pPr>
              <a:lnSpc>
                <a:spcPct val="150000"/>
              </a:lnSpc>
            </a:pPr>
            <a:r>
              <a:rPr lang="en-US" dirty="0">
                <a:latin typeface="Times New Roman" panose="02020603050405020304" pitchFamily="18" charset="0"/>
                <a:cs typeface="Times New Roman" panose="02020603050405020304" pitchFamily="18" charset="0"/>
              </a:rPr>
              <a:t>In the bleaching process, flour is exposed to chlorine gas or benzoyl peroxide to whiten and brighten flour color. The bleaching agents react and do not leave harmful residues or destroy </a:t>
            </a:r>
            <a:r>
              <a:rPr lang="en-US" dirty="0" smtClean="0">
                <a:latin typeface="Times New Roman" panose="02020603050405020304" pitchFamily="18" charset="0"/>
                <a:cs typeface="Times New Roman" panose="02020603050405020304" pitchFamily="18" charset="0"/>
              </a:rPr>
              <a:t>nutrients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23</a:t>
            </a:fld>
            <a:endParaRPr lang="en-US"/>
          </a:p>
        </p:txBody>
      </p:sp>
    </p:spTree>
    <p:extLst>
      <p:ext uri="{BB962C8B-B14F-4D97-AF65-F5344CB8AC3E}">
        <p14:creationId xmlns:p14="http://schemas.microsoft.com/office/powerpoint/2010/main" val="2700738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0711" y="1371601"/>
            <a:ext cx="6125801" cy="3529806"/>
          </a:xfrm>
        </p:spPr>
      </p:pic>
      <p:sp>
        <p:nvSpPr>
          <p:cNvPr id="4" name="Slide Number Placeholder 3"/>
          <p:cNvSpPr>
            <a:spLocks noGrp="1"/>
          </p:cNvSpPr>
          <p:nvPr>
            <p:ph type="sldNum" sz="quarter" idx="12"/>
          </p:nvPr>
        </p:nvSpPr>
        <p:spPr/>
        <p:txBody>
          <a:bodyPr/>
          <a:lstStyle/>
          <a:p>
            <a:fld id="{C781AA1B-AE58-423A-A191-EC85F87580CB}" type="slidenum">
              <a:rPr lang="en-US" smtClean="0"/>
              <a:t>24</a:t>
            </a:fld>
            <a:endParaRPr lang="en-US"/>
          </a:p>
        </p:txBody>
      </p:sp>
    </p:spTree>
    <p:extLst>
      <p:ext uri="{BB962C8B-B14F-4D97-AF65-F5344CB8AC3E}">
        <p14:creationId xmlns:p14="http://schemas.microsoft.com/office/powerpoint/2010/main" val="3840730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a:solidFill>
                  <a:srgbClr val="00B0F0"/>
                </a:solidFill>
                <a:latin typeface="Times New Roman" panose="02020603050405020304" pitchFamily="18" charset="0"/>
                <a:cs typeface="Times New Roman" panose="02020603050405020304" pitchFamily="18" charset="0"/>
              </a:rPr>
              <a:t> </a:t>
            </a:r>
            <a:r>
              <a:rPr lang="en-US" sz="4000" b="1" dirty="0" smtClean="0">
                <a:solidFill>
                  <a:srgbClr val="00B0F0"/>
                </a:solidFill>
                <a:latin typeface="Times New Roman" panose="02020603050405020304" pitchFamily="18" charset="0"/>
                <a:cs typeface="Times New Roman" panose="02020603050405020304" pitchFamily="18" charset="0"/>
              </a:rPr>
              <a:t>CEREALS STORAGE  </a:t>
            </a:r>
            <a:endParaRPr lang="en-US" dirty="0"/>
          </a:p>
        </p:txBody>
      </p:sp>
      <p:sp>
        <p:nvSpPr>
          <p:cNvPr id="3" name="Content Placeholder 2"/>
          <p:cNvSpPr>
            <a:spLocks noGrp="1"/>
          </p:cNvSpPr>
          <p:nvPr>
            <p:ph idx="1"/>
          </p:nvPr>
        </p:nvSpPr>
        <p:spPr/>
        <p:txBody>
          <a:bodyPr>
            <a:normAutofit/>
          </a:bodyPr>
          <a:lstStyle/>
          <a:p>
            <a:pPr>
              <a:lnSpc>
                <a:spcPct val="150000"/>
              </a:lnSpc>
            </a:pPr>
            <a:r>
              <a:rPr lang="en-US" dirty="0" smtClean="0">
                <a:latin typeface="Times New Roman" panose="02020603050405020304" pitchFamily="18" charset="0"/>
                <a:cs typeface="Times New Roman" panose="02020603050405020304" pitchFamily="18" charset="0"/>
              </a:rPr>
              <a:t>Cereals grains are preserved and stored to prevent any quality loss</a:t>
            </a:r>
          </a:p>
          <a:p>
            <a:pPr>
              <a:lnSpc>
                <a:spcPct val="150000"/>
              </a:lnSpc>
            </a:pPr>
            <a:r>
              <a:rPr lang="en-US" dirty="0" smtClean="0">
                <a:latin typeface="Times New Roman" panose="02020603050405020304" pitchFamily="18" charset="0"/>
                <a:cs typeface="Times New Roman" panose="02020603050405020304" pitchFamily="18" charset="0"/>
              </a:rPr>
              <a:t>Different cereal grains are stored according to their requirements</a:t>
            </a:r>
          </a:p>
          <a:p>
            <a:pPr>
              <a:lnSpc>
                <a:spcPct val="150000"/>
              </a:lnSpc>
            </a:pPr>
            <a:r>
              <a:rPr lang="en-US" dirty="0" smtClean="0">
                <a:latin typeface="Times New Roman" panose="02020603050405020304" pitchFamily="18" charset="0"/>
                <a:cs typeface="Times New Roman" panose="02020603050405020304" pitchFamily="18" charset="0"/>
              </a:rPr>
              <a:t>Storage can be short term and long term </a:t>
            </a:r>
          </a:p>
          <a:p>
            <a:pPr>
              <a:lnSpc>
                <a:spcPct val="150000"/>
              </a:lnSpc>
            </a:pPr>
            <a:r>
              <a:rPr lang="en-US" dirty="0" smtClean="0">
                <a:latin typeface="Times New Roman" panose="02020603050405020304" pitchFamily="18" charset="0"/>
                <a:cs typeface="Times New Roman" panose="02020603050405020304" pitchFamily="18" charset="0"/>
              </a:rPr>
              <a:t>Due to improper storage conditions, loss of grain is nearly 20% of the whole production</a:t>
            </a: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a:p>
            <a:pPr>
              <a:lnSpc>
                <a:spcPct val="150000"/>
              </a:lnSpc>
            </a:pPr>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3</a:t>
            </a:fld>
            <a:endParaRPr lang="en-US"/>
          </a:p>
        </p:txBody>
      </p:sp>
    </p:spTree>
    <p:extLst>
      <p:ext uri="{BB962C8B-B14F-4D97-AF65-F5344CB8AC3E}">
        <p14:creationId xmlns:p14="http://schemas.microsoft.com/office/powerpoint/2010/main" val="357660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00B0F0"/>
                </a:solidFill>
                <a:latin typeface="Times New Roman" panose="02020603050405020304" pitchFamily="18" charset="0"/>
                <a:cs typeface="Times New Roman" panose="02020603050405020304" pitchFamily="18" charset="0"/>
              </a:rPr>
              <a:t> </a:t>
            </a:r>
            <a:r>
              <a:rPr lang="en-US" sz="4400" b="1" dirty="0" smtClean="0">
                <a:solidFill>
                  <a:srgbClr val="00B0F0"/>
                </a:solidFill>
                <a:latin typeface="Times New Roman" panose="02020603050405020304" pitchFamily="18" charset="0"/>
                <a:cs typeface="Times New Roman" panose="02020603050405020304" pitchFamily="18" charset="0"/>
              </a:rPr>
              <a:t>            CEREALS </a:t>
            </a:r>
            <a:r>
              <a:rPr lang="en-US" sz="4400" b="1" dirty="0">
                <a:solidFill>
                  <a:srgbClr val="00B0F0"/>
                </a:solidFill>
                <a:latin typeface="Times New Roman" panose="02020603050405020304" pitchFamily="18" charset="0"/>
                <a:cs typeface="Times New Roman" panose="02020603050405020304" pitchFamily="18" charset="0"/>
              </a:rPr>
              <a:t>STORAGE </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18191" y="2286000"/>
            <a:ext cx="4471939" cy="2667000"/>
          </a:xfrm>
        </p:spPr>
      </p:pic>
      <p:sp>
        <p:nvSpPr>
          <p:cNvPr id="4" name="Slide Number Placeholder 3"/>
          <p:cNvSpPr>
            <a:spLocks noGrp="1"/>
          </p:cNvSpPr>
          <p:nvPr>
            <p:ph type="sldNum" sz="quarter" idx="12"/>
          </p:nvPr>
        </p:nvSpPr>
        <p:spPr/>
        <p:txBody>
          <a:bodyPr/>
          <a:lstStyle/>
          <a:p>
            <a:fld id="{C781AA1B-AE58-423A-A191-EC85F87580CB}" type="slidenum">
              <a:rPr lang="en-US" smtClean="0"/>
              <a:t>4</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1500" y="2057401"/>
            <a:ext cx="4681912" cy="3294679"/>
          </a:xfrm>
          <a:prstGeom prst="rect">
            <a:avLst/>
          </a:prstGeom>
        </p:spPr>
      </p:pic>
    </p:spTree>
    <p:extLst>
      <p:ext uri="{BB962C8B-B14F-4D97-AF65-F5344CB8AC3E}">
        <p14:creationId xmlns:p14="http://schemas.microsoft.com/office/powerpoint/2010/main" val="41505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00B0F0"/>
                </a:solidFill>
                <a:latin typeface="Times New Roman" panose="02020603050405020304" pitchFamily="18" charset="0"/>
                <a:cs typeface="Times New Roman" panose="02020603050405020304" pitchFamily="18" charset="0"/>
              </a:rPr>
              <a:t> </a:t>
            </a:r>
            <a:r>
              <a:rPr lang="en-US" sz="4400" b="1" dirty="0" smtClean="0">
                <a:solidFill>
                  <a:srgbClr val="00B0F0"/>
                </a:solidFill>
                <a:latin typeface="Times New Roman" panose="02020603050405020304" pitchFamily="18" charset="0"/>
                <a:cs typeface="Times New Roman" panose="02020603050405020304" pitchFamily="18" charset="0"/>
              </a:rPr>
              <a:t>                CEREALS </a:t>
            </a:r>
            <a:r>
              <a:rPr lang="en-US" sz="4400" b="1" dirty="0">
                <a:solidFill>
                  <a:srgbClr val="00B0F0"/>
                </a:solidFill>
                <a:latin typeface="Times New Roman" panose="02020603050405020304" pitchFamily="18" charset="0"/>
                <a:cs typeface="Times New Roman" panose="02020603050405020304" pitchFamily="18" charset="0"/>
              </a:rPr>
              <a:t>STORAGE </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anose="02020603050405020304" pitchFamily="18" charset="0"/>
                <a:cs typeface="Times New Roman" panose="02020603050405020304" pitchFamily="18" charset="0"/>
              </a:rPr>
              <a:t>The main of aim storing cereals is</a:t>
            </a:r>
          </a:p>
          <a:p>
            <a:r>
              <a:rPr lang="en-US" dirty="0" smtClean="0">
                <a:latin typeface="Times New Roman" panose="02020603050405020304" pitchFamily="18" charset="0"/>
                <a:cs typeface="Times New Roman" panose="02020603050405020304" pitchFamily="18" charset="0"/>
              </a:rPr>
              <a:t>To protect the quality of grains</a:t>
            </a: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To reduce the grain losses</a:t>
            </a:r>
          </a:p>
          <a:p>
            <a:r>
              <a:rPr lang="en-US" dirty="0" smtClean="0">
                <a:latin typeface="Times New Roman" panose="02020603050405020304" pitchFamily="18" charset="0"/>
                <a:cs typeface="Times New Roman" panose="02020603050405020304" pitchFamily="18" charset="0"/>
              </a:rPr>
              <a:t>To conserve the grain for proper use</a:t>
            </a: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5</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4348" y="3505199"/>
            <a:ext cx="3742989" cy="267176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5812" y="3778393"/>
            <a:ext cx="3968070" cy="2592472"/>
          </a:xfrm>
          <a:prstGeom prst="rect">
            <a:avLst/>
          </a:prstGeom>
        </p:spPr>
      </p:pic>
    </p:spTree>
    <p:extLst>
      <p:ext uri="{BB962C8B-B14F-4D97-AF65-F5344CB8AC3E}">
        <p14:creationId xmlns:p14="http://schemas.microsoft.com/office/powerpoint/2010/main" val="4023675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rgbClr val="00B0F0"/>
                </a:solidFill>
                <a:latin typeface="Times New Roman" panose="02020603050405020304" pitchFamily="18" charset="0"/>
                <a:cs typeface="Times New Roman" panose="02020603050405020304" pitchFamily="18" charset="0"/>
              </a:rPr>
              <a:t> </a:t>
            </a:r>
            <a:r>
              <a:rPr lang="en-US" sz="4000" b="1" dirty="0" smtClean="0">
                <a:solidFill>
                  <a:srgbClr val="00B0F0"/>
                </a:solidFill>
                <a:latin typeface="Times New Roman" panose="02020603050405020304" pitchFamily="18" charset="0"/>
                <a:cs typeface="Times New Roman" panose="02020603050405020304" pitchFamily="18" charset="0"/>
              </a:rPr>
              <a:t>                    CEREALS </a:t>
            </a:r>
            <a:r>
              <a:rPr lang="en-US" sz="4000" b="1" dirty="0">
                <a:solidFill>
                  <a:srgbClr val="00B0F0"/>
                </a:solidFill>
                <a:latin typeface="Times New Roman" panose="02020603050405020304" pitchFamily="18" charset="0"/>
                <a:cs typeface="Times New Roman" panose="02020603050405020304" pitchFamily="18" charset="0"/>
              </a:rPr>
              <a:t>STORAGE </a:t>
            </a:r>
          </a:p>
        </p:txBody>
      </p:sp>
      <p:sp>
        <p:nvSpPr>
          <p:cNvPr id="3" name="Content Placeholder 2"/>
          <p:cNvSpPr>
            <a:spLocks noGrp="1"/>
          </p:cNvSpPr>
          <p:nvPr>
            <p:ph idx="1"/>
          </p:nvPr>
        </p:nvSpPr>
        <p:spPr/>
        <p:txBody>
          <a:bodyPr>
            <a:normAutofit lnSpcReduction="10000"/>
          </a:bodyPr>
          <a:lstStyle/>
          <a:p>
            <a:pPr marL="0" indent="0">
              <a:lnSpc>
                <a:spcPct val="150000"/>
              </a:lnSpc>
              <a:buNone/>
            </a:pPr>
            <a:r>
              <a:rPr lang="en-US" dirty="0" smtClean="0">
                <a:latin typeface="Times New Roman" panose="02020603050405020304" pitchFamily="18" charset="0"/>
                <a:cs typeface="Times New Roman" panose="02020603050405020304" pitchFamily="18" charset="0"/>
              </a:rPr>
              <a:t>Before storage, there are many </a:t>
            </a:r>
            <a:r>
              <a:rPr lang="en-US" dirty="0" err="1" smtClean="0">
                <a:latin typeface="Times New Roman" panose="02020603050405020304" pitchFamily="18" charset="0"/>
                <a:cs typeface="Times New Roman" panose="02020603050405020304" pitchFamily="18" charset="0"/>
              </a:rPr>
              <a:t>protectional</a:t>
            </a:r>
            <a:r>
              <a:rPr lang="en-US" dirty="0" smtClean="0">
                <a:latin typeface="Times New Roman" panose="02020603050405020304" pitchFamily="18" charset="0"/>
                <a:cs typeface="Times New Roman" panose="02020603050405020304" pitchFamily="18" charset="0"/>
              </a:rPr>
              <a:t> points from damage</a:t>
            </a:r>
          </a:p>
          <a:p>
            <a:pPr>
              <a:lnSpc>
                <a:spcPct val="150000"/>
              </a:lnSpc>
            </a:pPr>
            <a:r>
              <a:rPr lang="en-US" dirty="0" smtClean="0">
                <a:latin typeface="Times New Roman" panose="02020603050405020304" pitchFamily="18" charset="0"/>
                <a:cs typeface="Times New Roman" panose="02020603050405020304" pitchFamily="18" charset="0"/>
              </a:rPr>
              <a:t>Harvesting of crops on time</a:t>
            </a:r>
          </a:p>
          <a:p>
            <a:pPr>
              <a:lnSpc>
                <a:spcPct val="150000"/>
              </a:lnSpc>
            </a:pPr>
            <a:r>
              <a:rPr lang="en-US" dirty="0" smtClean="0">
                <a:latin typeface="Times New Roman" panose="02020603050405020304" pitchFamily="18" charset="0"/>
                <a:cs typeface="Times New Roman" panose="02020603050405020304" pitchFamily="18" charset="0"/>
              </a:rPr>
              <a:t>Immediate drying of crops on farm</a:t>
            </a:r>
          </a:p>
          <a:p>
            <a:pPr>
              <a:lnSpc>
                <a:spcPct val="150000"/>
              </a:lnSpc>
            </a:pPr>
            <a:r>
              <a:rPr lang="en-US" dirty="0" smtClean="0">
                <a:latin typeface="Times New Roman" panose="02020603050405020304" pitchFamily="18" charset="0"/>
                <a:cs typeface="Times New Roman" panose="02020603050405020304" pitchFamily="18" charset="0"/>
              </a:rPr>
              <a:t>Settling of new and old crops separately</a:t>
            </a:r>
          </a:p>
          <a:p>
            <a:pPr>
              <a:lnSpc>
                <a:spcPct val="150000"/>
              </a:lnSpc>
            </a:pPr>
            <a:r>
              <a:rPr lang="en-US" dirty="0" smtClean="0">
                <a:latin typeface="Times New Roman" panose="02020603050405020304" pitchFamily="18" charset="0"/>
                <a:cs typeface="Times New Roman" panose="02020603050405020304" pitchFamily="18" charset="0"/>
              </a:rPr>
              <a:t>Cleaning of crops from foreign materials</a:t>
            </a:r>
          </a:p>
          <a:p>
            <a:pPr>
              <a:lnSpc>
                <a:spcPct val="150000"/>
              </a:lnSpc>
            </a:pPr>
            <a:r>
              <a:rPr lang="en-US" dirty="0" smtClean="0">
                <a:latin typeface="Times New Roman" panose="02020603050405020304" pitchFamily="18" charset="0"/>
                <a:cs typeface="Times New Roman" panose="02020603050405020304" pitchFamily="18" charset="0"/>
              </a:rPr>
              <a:t>Careful selection of storage site and storage structure</a:t>
            </a:r>
          </a:p>
          <a:p>
            <a:pPr marL="0" indent="0">
              <a:lnSpc>
                <a:spcPct val="150000"/>
              </a:lnSpc>
              <a:buNone/>
            </a:pPr>
            <a:endParaRPr lang="en-US" dirty="0" smtClean="0">
              <a:latin typeface="Times New Roman" panose="02020603050405020304" pitchFamily="18" charset="0"/>
              <a:cs typeface="Times New Roman" panose="02020603050405020304" pitchFamily="18" charset="0"/>
            </a:endParaRPr>
          </a:p>
          <a:p>
            <a:pPr>
              <a:lnSpc>
                <a:spcPct val="100000"/>
              </a:lnSpc>
            </a:pPr>
            <a:endParaRPr lang="en-US" dirty="0" smtClean="0">
              <a:latin typeface="Times New Roman" panose="02020603050405020304" pitchFamily="18" charset="0"/>
              <a:cs typeface="Times New Roman" panose="02020603050405020304" pitchFamily="18" charset="0"/>
            </a:endParaRPr>
          </a:p>
          <a:p>
            <a:pPr>
              <a:lnSpc>
                <a:spcPct val="100000"/>
              </a:lnSpc>
            </a:pPr>
            <a:endParaRPr lang="en-US" dirty="0" smtClean="0">
              <a:latin typeface="Times New Roman" panose="02020603050405020304" pitchFamily="18" charset="0"/>
              <a:cs typeface="Times New Roman" panose="02020603050405020304" pitchFamily="18" charset="0"/>
            </a:endParaRPr>
          </a:p>
          <a:p>
            <a:pPr>
              <a:lnSpc>
                <a:spcPct val="100000"/>
              </a:lnSpc>
            </a:pPr>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781AA1B-AE58-423A-A191-EC85F87580CB}" type="slidenum">
              <a:rPr lang="en-US" smtClean="0"/>
              <a:t>6</a:t>
            </a:fld>
            <a:endParaRPr lang="en-US"/>
          </a:p>
        </p:txBody>
      </p:sp>
    </p:spTree>
    <p:extLst>
      <p:ext uri="{BB962C8B-B14F-4D97-AF65-F5344CB8AC3E}">
        <p14:creationId xmlns:p14="http://schemas.microsoft.com/office/powerpoint/2010/main" val="1556841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rgbClr val="00B0F0"/>
                </a:solidFill>
                <a:latin typeface="Times New Roman" panose="02020603050405020304" pitchFamily="18" charset="0"/>
                <a:cs typeface="Times New Roman" panose="02020603050405020304" pitchFamily="18" charset="0"/>
              </a:rPr>
              <a:t> </a:t>
            </a:r>
            <a:r>
              <a:rPr lang="en-US" sz="4400" b="1" dirty="0" smtClean="0">
                <a:solidFill>
                  <a:srgbClr val="00B0F0"/>
                </a:solidFill>
                <a:latin typeface="Times New Roman" panose="02020603050405020304" pitchFamily="18" charset="0"/>
                <a:cs typeface="Times New Roman" panose="02020603050405020304" pitchFamily="18" charset="0"/>
              </a:rPr>
              <a:t>                CEREALS </a:t>
            </a:r>
            <a:r>
              <a:rPr lang="en-US" sz="4400" b="1" dirty="0">
                <a:solidFill>
                  <a:srgbClr val="00B0F0"/>
                </a:solidFill>
                <a:latin typeface="Times New Roman" panose="02020603050405020304" pitchFamily="18" charset="0"/>
                <a:cs typeface="Times New Roman" panose="02020603050405020304" pitchFamily="18" charset="0"/>
              </a:rPr>
              <a:t>STORAGE </a:t>
            </a:r>
            <a:endParaRPr lang="en-US" dirty="0"/>
          </a:p>
        </p:txBody>
      </p:sp>
      <p:sp>
        <p:nvSpPr>
          <p:cNvPr id="3" name="Content Placeholder 2"/>
          <p:cNvSpPr>
            <a:spLocks noGrp="1"/>
          </p:cNvSpPr>
          <p:nvPr>
            <p:ph idx="1"/>
          </p:nvPr>
        </p:nvSpPr>
        <p:spPr>
          <a:xfrm>
            <a:off x="0" y="1690690"/>
            <a:ext cx="11350844" cy="4786310"/>
          </a:xfrm>
        </p:spPr>
        <p:txBody>
          <a:bodyPr>
            <a:normAutofit fontScale="92500" lnSpcReduction="10000"/>
          </a:bodyPr>
          <a:lstStyle/>
          <a:p>
            <a:pPr marL="0" indent="0">
              <a:buNone/>
            </a:pPr>
            <a:r>
              <a:rPr lang="en-US" dirty="0" smtClean="0">
                <a:latin typeface="Times New Roman" panose="02020603050405020304" pitchFamily="18" charset="0"/>
                <a:cs typeface="Times New Roman" panose="02020603050405020304" pitchFamily="18" charset="0"/>
              </a:rPr>
              <a:t>During the choice of storage, some factors like environmental, biological, must be considered above other</a:t>
            </a:r>
          </a:p>
          <a:p>
            <a:pPr marL="0" indent="0">
              <a:buNone/>
            </a:pPr>
            <a:r>
              <a:rPr lang="en-US" dirty="0" smtClean="0">
                <a:solidFill>
                  <a:srgbClr val="FF0000"/>
                </a:solidFill>
                <a:latin typeface="Times New Roman" panose="02020603050405020304" pitchFamily="18" charset="0"/>
                <a:cs typeface="Times New Roman" panose="02020603050405020304" pitchFamily="18" charset="0"/>
              </a:rPr>
              <a:t>Storage techniques</a:t>
            </a:r>
          </a:p>
          <a:p>
            <a:pPr marL="514350" indent="-514350">
              <a:buFont typeface="+mj-lt"/>
              <a:buAutoNum type="arabicPeriod"/>
            </a:pPr>
            <a:r>
              <a:rPr lang="en-US" u="sng" dirty="0" smtClean="0">
                <a:latin typeface="Times New Roman" panose="02020603050405020304" pitchFamily="18" charset="0"/>
                <a:cs typeface="Times New Roman" panose="02020603050405020304" pitchFamily="18" charset="0"/>
              </a:rPr>
              <a:t>Bulk storage</a:t>
            </a:r>
          </a:p>
          <a:p>
            <a:r>
              <a:rPr lang="en-US" dirty="0" smtClean="0">
                <a:latin typeface="Times New Roman" panose="02020603050405020304" pitchFamily="18" charset="0"/>
                <a:cs typeface="Times New Roman" panose="02020603050405020304" pitchFamily="18" charset="0"/>
              </a:rPr>
              <a:t>Cereals can be stored in bulks in both vertical and horizontal warehouse</a:t>
            </a:r>
          </a:p>
          <a:p>
            <a:r>
              <a:rPr lang="en-US" dirty="0" smtClean="0">
                <a:latin typeface="Times New Roman" panose="02020603050405020304" pitchFamily="18" charset="0"/>
                <a:cs typeface="Times New Roman" panose="02020603050405020304" pitchFamily="18" charset="0"/>
              </a:rPr>
              <a:t>In this, more cereal grains can be stored in less unit area</a:t>
            </a:r>
          </a:p>
          <a:p>
            <a:r>
              <a:rPr lang="en-US" dirty="0" smtClean="0">
                <a:latin typeface="Times New Roman" panose="02020603050405020304" pitchFamily="18" charset="0"/>
                <a:cs typeface="Times New Roman" panose="02020603050405020304" pitchFamily="18" charset="0"/>
              </a:rPr>
              <a:t>It requires unskilled labor and hence saves the cost</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514350" indent="-514350">
              <a:buFont typeface="+mj-lt"/>
              <a:buAutoNum type="arabicPeriod"/>
            </a:pPr>
            <a:endParaRPr lang="en-US"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dirty="0" smtClean="0">
                <a:solidFill>
                  <a:srgbClr val="00B0F0"/>
                </a:solidFill>
                <a:latin typeface="Times New Roman" panose="02020603050405020304" pitchFamily="18" charset="0"/>
                <a:cs typeface="Times New Roman" panose="02020603050405020304" pitchFamily="18" charset="0"/>
              </a:rPr>
              <a:t>                                                                                </a:t>
            </a:r>
            <a:endParaRPr lang="en-US" dirty="0">
              <a:solidFill>
                <a:srgbClr val="00B0F0"/>
              </a:solidFill>
              <a:latin typeface="Times New Roman" panose="02020603050405020304" pitchFamily="18" charset="0"/>
              <a:cs typeface="Times New Roman" panose="02020603050405020304" pitchFamily="18"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C781AA1B-AE58-423A-A191-EC85F87580CB}" type="slidenum">
              <a:rPr lang="en-US" smtClean="0"/>
              <a:t>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3212" y="3749675"/>
            <a:ext cx="3657600" cy="2789238"/>
          </a:xfrm>
          <a:prstGeom prst="rect">
            <a:avLst/>
          </a:prstGeom>
        </p:spPr>
      </p:pic>
    </p:spTree>
    <p:extLst>
      <p:ext uri="{BB962C8B-B14F-4D97-AF65-F5344CB8AC3E}">
        <p14:creationId xmlns:p14="http://schemas.microsoft.com/office/powerpoint/2010/main" val="249468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solidFill>
                  <a:srgbClr val="00B0F0"/>
                </a:solidFill>
                <a:latin typeface="Times New Roman" panose="02020603050405020304" pitchFamily="18" charset="0"/>
                <a:cs typeface="Times New Roman" panose="02020603050405020304" pitchFamily="18" charset="0"/>
              </a:rPr>
              <a:t> CEREALS STORAGE </a:t>
            </a:r>
          </a:p>
        </p:txBody>
      </p:sp>
      <p:sp>
        <p:nvSpPr>
          <p:cNvPr id="3" name="Content Placeholder 2"/>
          <p:cNvSpPr>
            <a:spLocks noGrp="1"/>
          </p:cNvSpPr>
          <p:nvPr>
            <p:ph idx="1"/>
          </p:nvPr>
        </p:nvSpPr>
        <p:spPr>
          <a:xfrm>
            <a:off x="837982" y="1371600"/>
            <a:ext cx="10512862" cy="5349875"/>
          </a:xfrm>
        </p:spPr>
        <p:txBody>
          <a:bodyPr>
            <a:normAutofit/>
          </a:bodyPr>
          <a:lstStyle/>
          <a:p>
            <a:pPr marL="0" indent="0">
              <a:lnSpc>
                <a:spcPct val="100000"/>
              </a:lnSpc>
              <a:buNone/>
            </a:pPr>
            <a:r>
              <a:rPr lang="en-US" u="sng" dirty="0" smtClean="0">
                <a:latin typeface="Times New Roman" panose="02020603050405020304" pitchFamily="18" charset="0"/>
                <a:cs typeface="Times New Roman" panose="02020603050405020304" pitchFamily="18" charset="0"/>
              </a:rPr>
              <a:t>2. Underground pits</a:t>
            </a:r>
            <a:endParaRPr lang="en-US" u="sng" dirty="0">
              <a:latin typeface="Times New Roman" panose="02020603050405020304" pitchFamily="18" charset="0"/>
              <a:cs typeface="Times New Roman" panose="02020603050405020304" pitchFamily="18" charset="0"/>
            </a:endParaRPr>
          </a:p>
          <a:p>
            <a:pPr>
              <a:lnSpc>
                <a:spcPct val="100000"/>
              </a:lnSpc>
            </a:pPr>
            <a:r>
              <a:rPr lang="en-US" dirty="0" smtClean="0">
                <a:latin typeface="Times New Roman" panose="02020603050405020304" pitchFamily="18" charset="0"/>
                <a:cs typeface="Times New Roman" panose="02020603050405020304" pitchFamily="18" charset="0"/>
              </a:rPr>
              <a:t>They can protect grain from damage for many years</a:t>
            </a:r>
          </a:p>
          <a:p>
            <a:pPr>
              <a:lnSpc>
                <a:spcPct val="100000"/>
              </a:lnSpc>
            </a:pPr>
            <a:r>
              <a:rPr lang="en-US" dirty="0" smtClean="0">
                <a:latin typeface="Times New Roman" panose="02020603050405020304" pitchFamily="18" charset="0"/>
                <a:cs typeface="Times New Roman" panose="02020603050405020304" pitchFamily="18" charset="0"/>
              </a:rPr>
              <a:t>These pits are airtight</a:t>
            </a:r>
          </a:p>
          <a:p>
            <a:pPr>
              <a:lnSpc>
                <a:spcPct val="100000"/>
              </a:lnSpc>
            </a:pPr>
            <a:r>
              <a:rPr lang="en-US" dirty="0" smtClean="0">
                <a:latin typeface="Times New Roman" panose="02020603050405020304" pitchFamily="18" charset="0"/>
                <a:cs typeface="Times New Roman" panose="02020603050405020304" pitchFamily="18" charset="0"/>
              </a:rPr>
              <a:t>In it, polyethylene, hay, stalk </a:t>
            </a:r>
            <a:r>
              <a:rPr lang="en-US" dirty="0" err="1" smtClean="0">
                <a:latin typeface="Times New Roman" panose="02020603050405020304" pitchFamily="18" charset="0"/>
                <a:cs typeface="Times New Roman" panose="02020603050405020304" pitchFamily="18" charset="0"/>
              </a:rPr>
              <a:t>etc</a:t>
            </a:r>
            <a:r>
              <a:rPr lang="en-US" dirty="0" smtClean="0">
                <a:latin typeface="Times New Roman" panose="02020603050405020304" pitchFamily="18" charset="0"/>
                <a:cs typeface="Times New Roman" panose="02020603050405020304" pitchFamily="18" charset="0"/>
              </a:rPr>
              <a:t> are placed under and over grains</a:t>
            </a:r>
          </a:p>
          <a:p>
            <a:pPr>
              <a:lnSpc>
                <a:spcPct val="100000"/>
              </a:lnSpc>
            </a:pPr>
            <a:r>
              <a:rPr lang="en-US" dirty="0" smtClean="0">
                <a:latin typeface="Times New Roman" panose="02020603050405020304" pitchFamily="18" charset="0"/>
                <a:cs typeface="Times New Roman" panose="02020603050405020304" pitchFamily="18" charset="0"/>
              </a:rPr>
              <a:t>This technique protect the grain from air contact</a:t>
            </a:r>
          </a:p>
        </p:txBody>
      </p:sp>
      <p:sp>
        <p:nvSpPr>
          <p:cNvPr id="4" name="Slide Number Placeholder 3"/>
          <p:cNvSpPr>
            <a:spLocks noGrp="1"/>
          </p:cNvSpPr>
          <p:nvPr>
            <p:ph type="sldNum" sz="quarter" idx="12"/>
          </p:nvPr>
        </p:nvSpPr>
        <p:spPr/>
        <p:txBody>
          <a:bodyPr/>
          <a:lstStyle/>
          <a:p>
            <a:fld id="{C781AA1B-AE58-423A-A191-EC85F87580CB}" type="slidenum">
              <a:rPr lang="en-US" smtClean="0"/>
              <a:t>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3612" y="4038600"/>
            <a:ext cx="5410200" cy="2590800"/>
          </a:xfrm>
          <a:prstGeom prst="rect">
            <a:avLst/>
          </a:prstGeom>
        </p:spPr>
      </p:pic>
    </p:spTree>
    <p:extLst>
      <p:ext uri="{BB962C8B-B14F-4D97-AF65-F5344CB8AC3E}">
        <p14:creationId xmlns:p14="http://schemas.microsoft.com/office/powerpoint/2010/main" val="1279400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solidFill>
                  <a:srgbClr val="00B0F0"/>
                </a:solidFill>
                <a:latin typeface="Times New Roman" panose="02020603050405020304" pitchFamily="18" charset="0"/>
                <a:cs typeface="Times New Roman" panose="02020603050405020304" pitchFamily="18" charset="0"/>
              </a:rPr>
              <a:t>CEREALS </a:t>
            </a:r>
            <a:r>
              <a:rPr lang="en-US" sz="4000" b="1" dirty="0">
                <a:solidFill>
                  <a:srgbClr val="00B0F0"/>
                </a:solidFill>
                <a:latin typeface="Times New Roman" panose="02020603050405020304" pitchFamily="18" charset="0"/>
                <a:cs typeface="Times New Roman" panose="02020603050405020304" pitchFamily="18" charset="0"/>
              </a:rPr>
              <a:t>STORAGE  </a:t>
            </a:r>
          </a:p>
        </p:txBody>
      </p:sp>
      <p:sp>
        <p:nvSpPr>
          <p:cNvPr id="4" name="Slide Number Placeholder 3"/>
          <p:cNvSpPr>
            <a:spLocks noGrp="1"/>
          </p:cNvSpPr>
          <p:nvPr>
            <p:ph type="sldNum" sz="quarter" idx="12"/>
          </p:nvPr>
        </p:nvSpPr>
        <p:spPr/>
        <p:txBody>
          <a:bodyPr/>
          <a:lstStyle/>
          <a:p>
            <a:fld id="{C781AA1B-AE58-423A-A191-EC85F87580CB}" type="slidenum">
              <a:rPr lang="en-US" smtClean="0"/>
              <a:t>9</a:t>
            </a:fld>
            <a:endParaRPr lang="en-US"/>
          </a:p>
        </p:txBody>
      </p:sp>
      <p:sp>
        <p:nvSpPr>
          <p:cNvPr id="3" name="Content Placeholder 2"/>
          <p:cNvSpPr>
            <a:spLocks noGrp="1"/>
          </p:cNvSpPr>
          <p:nvPr>
            <p:ph idx="1"/>
          </p:nvPr>
        </p:nvSpPr>
        <p:spPr/>
        <p:txBody>
          <a:bodyPr/>
          <a:lstStyle/>
          <a:p>
            <a:pPr marL="0" indent="0">
              <a:buNone/>
            </a:pPr>
            <a:r>
              <a:rPr lang="en-US" u="sng" dirty="0" smtClean="0">
                <a:latin typeface="Times New Roman" panose="02020603050405020304" pitchFamily="18" charset="0"/>
                <a:cs typeface="Times New Roman" panose="02020603050405020304" pitchFamily="18" charset="0"/>
              </a:rPr>
              <a:t>3. Storage in bags</a:t>
            </a:r>
            <a:endParaRPr lang="en-US" u="sng"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is the most conventional technique mostly used for flour, rice and legumes</a:t>
            </a:r>
          </a:p>
          <a:p>
            <a:r>
              <a:rPr lang="en-US" dirty="0" smtClean="0">
                <a:latin typeface="Times New Roman" panose="02020603050405020304" pitchFamily="18" charset="0"/>
                <a:cs typeface="Times New Roman" panose="02020603050405020304" pitchFamily="18" charset="0"/>
              </a:rPr>
              <a:t>In this bags made of sack is used</a:t>
            </a:r>
          </a:p>
          <a:p>
            <a:r>
              <a:rPr lang="en-US" dirty="0" smtClean="0">
                <a:latin typeface="Times New Roman" panose="02020603050405020304" pitchFamily="18" charset="0"/>
                <a:cs typeface="Times New Roman" panose="02020603050405020304" pitchFamily="18" charset="0"/>
              </a:rPr>
              <a:t>It is easy to take samples from different sacks</a:t>
            </a:r>
          </a:p>
          <a:p>
            <a:r>
              <a:rPr lang="en-US" dirty="0" smtClean="0">
                <a:latin typeface="Times New Roman" panose="02020603050405020304" pitchFamily="18" charset="0"/>
                <a:cs typeface="Times New Roman" panose="02020603050405020304" pitchFamily="18" charset="0"/>
              </a:rPr>
              <a:t>Less amount of product is saved as compared  </a:t>
            </a:r>
          </a:p>
          <a:p>
            <a:pPr marL="0" indent="0">
              <a:buNone/>
            </a:pPr>
            <a:r>
              <a:rPr lang="en-US" dirty="0" smtClean="0">
                <a:latin typeface="Times New Roman" panose="02020603050405020304" pitchFamily="18" charset="0"/>
                <a:cs typeface="Times New Roman" panose="02020603050405020304" pitchFamily="18" charset="0"/>
              </a:rPr>
              <a:t>with bulk storage</a:t>
            </a:r>
          </a:p>
          <a:p>
            <a:pPr marL="0" indent="0">
              <a:buNone/>
            </a:pPr>
            <a:endParaRPr lang="en-US"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0412" y="3200400"/>
            <a:ext cx="2242261" cy="2590800"/>
          </a:xfrm>
          <a:prstGeom prst="rect">
            <a:avLst/>
          </a:prstGeom>
        </p:spPr>
      </p:pic>
    </p:spTree>
    <p:extLst>
      <p:ext uri="{BB962C8B-B14F-4D97-AF65-F5344CB8AC3E}">
        <p14:creationId xmlns:p14="http://schemas.microsoft.com/office/powerpoint/2010/main" val="4030692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13759</TotalTime>
  <Words>731</Words>
  <Application>Microsoft Office PowerPoint</Application>
  <PresentationFormat>Custom</PresentationFormat>
  <Paragraphs>154</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Times New Roman</vt:lpstr>
      <vt:lpstr>Office Theme</vt:lpstr>
      <vt:lpstr>PowerPoint Presentation</vt:lpstr>
      <vt:lpstr>                               CONTENTS </vt:lpstr>
      <vt:lpstr> CEREALS STORAGE  </vt:lpstr>
      <vt:lpstr>             CEREALS STORAGE </vt:lpstr>
      <vt:lpstr>                 CEREALS STORAGE </vt:lpstr>
      <vt:lpstr>                     CEREALS STORAGE </vt:lpstr>
      <vt:lpstr>                 CEREALS STORAGE </vt:lpstr>
      <vt:lpstr> CEREALS STORAGE </vt:lpstr>
      <vt:lpstr>CEREALS STORAGE  </vt:lpstr>
      <vt:lpstr>CEREALS STORAGE </vt:lpstr>
      <vt:lpstr>CEREALS STORAGE </vt:lpstr>
      <vt:lpstr>CEREALS STORAGE </vt:lpstr>
      <vt:lpstr>CEREALS STORAGE </vt:lpstr>
      <vt:lpstr>CEREALS STORAGE </vt:lpstr>
      <vt:lpstr>DRY MILLING OF GRAINS</vt:lpstr>
      <vt:lpstr>DRY MILLING OF GRAINS</vt:lpstr>
      <vt:lpstr>DRY MILLING OF GRAINS</vt:lpstr>
      <vt:lpstr>         DRY MILLING OF GRAINS</vt:lpstr>
      <vt:lpstr>       DRY MILLING OF GRAINS</vt:lpstr>
      <vt:lpstr> DRY MILLING OF GRAINS</vt:lpstr>
      <vt:lpstr> DRY MILLING OF GRAINS</vt:lpstr>
      <vt:lpstr> DRY MILLING OF GRAINS</vt:lpstr>
      <vt:lpstr> DRY MILLING OF GRAINS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carbohydrates</dc:title>
  <dc:creator>Dell</dc:creator>
  <cp:lastModifiedBy>Ushna Khalid</cp:lastModifiedBy>
  <cp:revision>185</cp:revision>
  <dcterms:created xsi:type="dcterms:W3CDTF">2016-11-19T17:38:05Z</dcterms:created>
  <dcterms:modified xsi:type="dcterms:W3CDTF">2020-04-19T08:44:04Z</dcterms:modified>
</cp:coreProperties>
</file>