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257" r:id="rId3"/>
    <p:sldId id="258" r:id="rId4"/>
    <p:sldId id="259" r:id="rId5"/>
    <p:sldId id="306" r:id="rId6"/>
    <p:sldId id="307" r:id="rId7"/>
    <p:sldId id="276" r:id="rId8"/>
    <p:sldId id="308" r:id="rId9"/>
    <p:sldId id="277" r:id="rId10"/>
    <p:sldId id="278" r:id="rId11"/>
    <p:sldId id="279"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8" r:id="rId25"/>
    <p:sldId id="329" r:id="rId26"/>
    <p:sldId id="335" r:id="rId27"/>
    <p:sldId id="336" r:id="rId28"/>
    <p:sldId id="337" r:id="rId29"/>
    <p:sldId id="338" r:id="rId30"/>
    <p:sldId id="340" r:id="rId31"/>
    <p:sldId id="347" r:id="rId32"/>
    <p:sldId id="343" r:id="rId33"/>
    <p:sldId id="344" r:id="rId34"/>
    <p:sldId id="368" r:id="rId35"/>
    <p:sldId id="345" r:id="rId36"/>
    <p:sldId id="265" r:id="rId37"/>
    <p:sldId id="300" r:id="rId38"/>
    <p:sldId id="301" r:id="rId39"/>
    <p:sldId id="302" r:id="rId40"/>
    <p:sldId id="303" r:id="rId41"/>
    <p:sldId id="304" r:id="rId42"/>
    <p:sldId id="305"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60" r:id="rId56"/>
    <p:sldId id="361" r:id="rId57"/>
    <p:sldId id="363" r:id="rId58"/>
    <p:sldId id="364" r:id="rId59"/>
    <p:sldId id="267" r:id="rId60"/>
    <p:sldId id="268" r:id="rId61"/>
    <p:sldId id="269" r:id="rId62"/>
    <p:sldId id="270" r:id="rId63"/>
    <p:sldId id="271" r:id="rId64"/>
    <p:sldId id="272" r:id="rId65"/>
    <p:sldId id="273" r:id="rId66"/>
    <p:sldId id="274" r:id="rId67"/>
    <p:sldId id="275" r:id="rId68"/>
    <p:sldId id="346"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389" autoAdjust="0"/>
  </p:normalViewPr>
  <p:slideViewPr>
    <p:cSldViewPr snapToGrid="0">
      <p:cViewPr varScale="1">
        <p:scale>
          <a:sx n="52" d="100"/>
          <a:sy n="52" d="100"/>
        </p:scale>
        <p:origin x="16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98E41-4AFA-44B5-B4ED-33D27F0B33EF}" type="datetimeFigureOut">
              <a:rPr lang="en-US" smtClean="0"/>
              <a:t>27-Jan-20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48364-06A3-44E3-B3A1-61D1C84D8580}" type="slidenum">
              <a:rPr lang="en-US" smtClean="0"/>
              <a:t>‹#›</a:t>
            </a:fld>
            <a:endParaRPr lang="en-US"/>
          </a:p>
        </p:txBody>
      </p:sp>
    </p:spTree>
    <p:extLst>
      <p:ext uri="{BB962C8B-B14F-4D97-AF65-F5344CB8AC3E}">
        <p14:creationId xmlns:p14="http://schemas.microsoft.com/office/powerpoint/2010/main" val="1727928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people think of a tool as a piece of software that can be used to manage a project schedule, track defects, or automate other tasks, in order to increase productivity on a project. </a:t>
            </a:r>
          </a:p>
          <a:p>
            <a:r>
              <a:rPr lang="en-US" dirty="0"/>
              <a:t>1. The idea behind these tools and techniques is to allow a project manager to pick and choose only those practices that solve the specific problems she is having with her own projects.</a:t>
            </a:r>
          </a:p>
          <a:p>
            <a:r>
              <a:rPr lang="en-US" dirty="0"/>
              <a:t>2. can be implemented by a single person, either working alone or in a team environment.</a:t>
            </a:r>
          </a:p>
          <a:p>
            <a:r>
              <a:rPr lang="en-US" dirty="0"/>
              <a:t>3.</a:t>
            </a:r>
          </a:p>
        </p:txBody>
      </p:sp>
      <p:sp>
        <p:nvSpPr>
          <p:cNvPr id="4" name="Slide Number Placeholder 3"/>
          <p:cNvSpPr>
            <a:spLocks noGrp="1"/>
          </p:cNvSpPr>
          <p:nvPr>
            <p:ph type="sldNum" sz="quarter" idx="10"/>
          </p:nvPr>
        </p:nvSpPr>
        <p:spPr/>
        <p:txBody>
          <a:bodyPr/>
          <a:lstStyle/>
          <a:p>
            <a:fld id="{E4A48364-06A3-44E3-B3A1-61D1C84D8580}" type="slidenum">
              <a:rPr lang="en-US" smtClean="0"/>
              <a:t>3</a:t>
            </a:fld>
            <a:endParaRPr lang="en-US"/>
          </a:p>
        </p:txBody>
      </p:sp>
    </p:spTree>
    <p:extLst>
      <p:ext uri="{BB962C8B-B14F-4D97-AF65-F5344CB8AC3E}">
        <p14:creationId xmlns:p14="http://schemas.microsoft.com/office/powerpoint/2010/main" val="4210306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190956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133603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593740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8"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126659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3698" name="Rectangle 2"/>
          <p:cNvSpPr>
            <a:spLocks noGrp="1" noRot="1" noChangeAspect="1" noChangeArrowheads="1" noTextEdit="1"/>
          </p:cNvSpPr>
          <p:nvPr>
            <p:ph type="sldImg"/>
          </p:nvPr>
        </p:nvSpPr>
        <p:spPr>
          <a:xfrm>
            <a:off x="830263" y="787400"/>
            <a:ext cx="5664200" cy="4248150"/>
          </a:xfrm>
          <a:ln/>
        </p:spPr>
      </p:sp>
    </p:spTree>
    <p:extLst>
      <p:ext uri="{BB962C8B-B14F-4D97-AF65-F5344CB8AC3E}">
        <p14:creationId xmlns:p14="http://schemas.microsoft.com/office/powerpoint/2010/main" val="550011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5748" name="Rectangle 4"/>
          <p:cNvSpPr>
            <a:spLocks noGrp="1" noRot="1" noChangeAspect="1" noChangeArrowheads="1" noTextEdit="1"/>
          </p:cNvSpPr>
          <p:nvPr>
            <p:ph type="sldImg"/>
          </p:nvPr>
        </p:nvSpPr>
        <p:spPr>
          <a:ln/>
        </p:spPr>
      </p:sp>
    </p:spTree>
    <p:extLst>
      <p:ext uri="{BB962C8B-B14F-4D97-AF65-F5344CB8AC3E}">
        <p14:creationId xmlns:p14="http://schemas.microsoft.com/office/powerpoint/2010/main" val="3484873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582745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2834" name="Rectangle 2"/>
          <p:cNvSpPr>
            <a:spLocks noGrp="1" noRot="1" noChangeAspect="1" noChangeArrowheads="1" noTextEdit="1"/>
          </p:cNvSpPr>
          <p:nvPr>
            <p:ph type="sldImg"/>
          </p:nvPr>
        </p:nvSpPr>
        <p:spPr>
          <a:ln/>
        </p:spPr>
      </p:sp>
      <p:sp>
        <p:nvSpPr>
          <p:cNvPr id="2" name="Notes Placeholder 1">
            <a:extLst>
              <a:ext uri="{FF2B5EF4-FFF2-40B4-BE49-F238E27FC236}">
                <a16:creationId xmlns:a16="http://schemas.microsoft.com/office/drawing/2014/main" id="{AE4BE252-07B8-4B75-8479-0DC1C5001AD4}"/>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To illustrate the difference between the three terms, assume that a schedule contains a task "Test hardware" estimated to run from 1 January to 10 January and to cost $1000, and that this is a simple effort with no overhead or allocated costs. However on 5 January, halfway through the time allowed, the work is 30% complete and has spent $250.</a:t>
            </a:r>
          </a:p>
          <a:p>
            <a:r>
              <a:rPr lang="en-US" dirty="0">
                <a:effectLst/>
              </a:rPr>
              <a:t>BCWP is $1000 (budgeted cost) times 30% (work performed), or $300</a:t>
            </a:r>
          </a:p>
          <a:p>
            <a:r>
              <a:rPr lang="en-US" dirty="0">
                <a:effectLst/>
              </a:rPr>
              <a:t>BCWS is $1000 (budgeted cost) times 50% (scheduled amount), or $500</a:t>
            </a:r>
          </a:p>
          <a:p>
            <a:r>
              <a:rPr lang="en-US" dirty="0">
                <a:effectLst/>
              </a:rPr>
              <a:t>ACWP is $250</a:t>
            </a:r>
          </a:p>
        </p:txBody>
      </p:sp>
    </p:spTree>
    <p:extLst>
      <p:ext uri="{BB962C8B-B14F-4D97-AF65-F5344CB8AC3E}">
        <p14:creationId xmlns:p14="http://schemas.microsoft.com/office/powerpoint/2010/main" val="3674953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439708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0" name="Rectangle 2"/>
          <p:cNvSpPr>
            <a:spLocks noGrp="1" noRot="1" noChangeAspect="1" noChangeArrowheads="1" noTextEdit="1"/>
          </p:cNvSpPr>
          <p:nvPr>
            <p:ph type="sldImg"/>
          </p:nvPr>
        </p:nvSpPr>
        <p:spPr>
          <a:ln/>
        </p:spPr>
      </p:sp>
      <p:sp>
        <p:nvSpPr>
          <p:cNvPr id="2" name="Notes Placeholder 1">
            <a:extLst>
              <a:ext uri="{FF2B5EF4-FFF2-40B4-BE49-F238E27FC236}">
                <a16:creationId xmlns:a16="http://schemas.microsoft.com/office/drawing/2014/main" id="{FB84461D-BD0C-4639-B209-DCE7212DC53D}"/>
              </a:ext>
            </a:extLst>
          </p:cNvPr>
          <p:cNvSpPr>
            <a:spLocks noGrp="1"/>
          </p:cNvSpPr>
          <p:nvPr>
            <p:ph type="body" idx="1"/>
          </p:nvPr>
        </p:nvSpPr>
        <p:spPr/>
        <p:txBody>
          <a:bodyPr/>
          <a:lstStyle/>
          <a:p>
            <a:pPr marL="171450" indent="-171450">
              <a:buFontTx/>
              <a:buChar char="-"/>
            </a:pPr>
            <a:endParaRPr lang="en-US" sz="1200" b="0" i="0" kern="1200" dirty="0">
              <a:solidFill>
                <a:schemeClr val="tx1"/>
              </a:solidFill>
              <a:effectLst/>
              <a:latin typeface="+mn-lt"/>
              <a:ea typeface="+mn-ea"/>
              <a:cs typeface="+mn-cs"/>
            </a:endParaRPr>
          </a:p>
          <a:p>
            <a:pPr marL="171450" indent="-171450">
              <a:buFontTx/>
              <a:buChar char="-"/>
            </a:pPr>
            <a:r>
              <a:rPr lang="en-US" sz="1200" b="0" i="0" kern="1200" dirty="0">
                <a:solidFill>
                  <a:schemeClr val="tx1"/>
                </a:solidFill>
                <a:effectLst/>
                <a:latin typeface="+mn-lt"/>
                <a:ea typeface="+mn-ea"/>
                <a:cs typeface="+mn-cs"/>
              </a:rPr>
              <a:t>team building factors such as cultural diversity, team climate, and global environment.</a:t>
            </a:r>
          </a:p>
          <a:p>
            <a:pPr marL="171450" indent="-171450">
              <a:buFontTx/>
              <a:buChar char="-"/>
            </a:pPr>
            <a:endParaRPr lang="en-US" dirty="0"/>
          </a:p>
        </p:txBody>
      </p:sp>
    </p:spTree>
    <p:extLst>
      <p:ext uri="{BB962C8B-B14F-4D97-AF65-F5344CB8AC3E}">
        <p14:creationId xmlns:p14="http://schemas.microsoft.com/office/powerpoint/2010/main" val="174533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A48364-06A3-44E3-B3A1-61D1C84D8580}" type="slidenum">
              <a:rPr lang="en-US" smtClean="0"/>
              <a:t>4</a:t>
            </a:fld>
            <a:endParaRPr lang="en-US"/>
          </a:p>
        </p:txBody>
      </p:sp>
    </p:spTree>
    <p:extLst>
      <p:ext uri="{BB962C8B-B14F-4D97-AF65-F5344CB8AC3E}">
        <p14:creationId xmlns:p14="http://schemas.microsoft.com/office/powerpoint/2010/main" val="4264514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256401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578" name="Rectangle 2"/>
          <p:cNvSpPr>
            <a:spLocks noGrp="1" noRot="1" noChangeAspect="1" noChangeArrowheads="1" noTextEdit="1"/>
          </p:cNvSpPr>
          <p:nvPr>
            <p:ph type="sldImg"/>
          </p:nvPr>
        </p:nvSpPr>
        <p:spPr>
          <a:ln/>
        </p:spPr>
      </p:sp>
      <p:sp>
        <p:nvSpPr>
          <p:cNvPr id="2" name="Notes Placeholder 1">
            <a:extLst>
              <a:ext uri="{FF2B5EF4-FFF2-40B4-BE49-F238E27FC236}">
                <a16:creationId xmlns:a16="http://schemas.microsoft.com/office/drawing/2014/main" id="{D88A5118-E413-4B30-8F71-1A930481D456}"/>
              </a:ext>
            </a:extLst>
          </p:cNvPr>
          <p:cNvSpPr>
            <a:spLocks noGrp="1"/>
          </p:cNvSpPr>
          <p:nvPr>
            <p:ph type="body" idx="1"/>
          </p:nvPr>
        </p:nvSpPr>
        <p:spPr/>
        <p:txBody>
          <a:bodyPr/>
          <a:lstStyle/>
          <a:p>
            <a:pPr marL="171450" indent="-171450">
              <a:buFontTx/>
              <a:buChar char="-"/>
            </a:pPr>
            <a:r>
              <a:rPr lang="en-US" sz="1200" b="0" i="0" kern="1200" dirty="0">
                <a:solidFill>
                  <a:schemeClr val="tx1"/>
                </a:solidFill>
                <a:effectLst/>
                <a:latin typeface="+mn-lt"/>
                <a:ea typeface="+mn-ea"/>
                <a:cs typeface="+mn-cs"/>
              </a:rPr>
              <a:t>The work package level is the lowest level of a work breakdown structure (WBS).</a:t>
            </a:r>
          </a:p>
          <a:p>
            <a:pPr marL="171450" indent="-171450">
              <a:buFontTx/>
              <a:buChar char="-"/>
            </a:pPr>
            <a:endParaRPr lang="en-US" dirty="0"/>
          </a:p>
        </p:txBody>
      </p:sp>
    </p:spTree>
    <p:extLst>
      <p:ext uri="{BB962C8B-B14F-4D97-AF65-F5344CB8AC3E}">
        <p14:creationId xmlns:p14="http://schemas.microsoft.com/office/powerpoint/2010/main" val="1058972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6"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750451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716949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433767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0"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595080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A48364-06A3-44E3-B3A1-61D1C84D8580}" type="slidenum">
              <a:rPr lang="en-US" smtClean="0"/>
              <a:t>36</a:t>
            </a:fld>
            <a:endParaRPr lang="en-US"/>
          </a:p>
        </p:txBody>
      </p:sp>
    </p:spTree>
    <p:extLst>
      <p:ext uri="{BB962C8B-B14F-4D97-AF65-F5344CB8AC3E}">
        <p14:creationId xmlns:p14="http://schemas.microsoft.com/office/powerpoint/2010/main" val="1268525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size SLC cannot possibly fit all.</a:t>
            </a:r>
          </a:p>
          <a:p>
            <a:r>
              <a:rPr lang="en-US" dirty="0"/>
              <a:t>unique projects require unique models, or combinations of models, to succeed.</a:t>
            </a:r>
          </a:p>
        </p:txBody>
      </p:sp>
      <p:sp>
        <p:nvSpPr>
          <p:cNvPr id="4" name="Slide Number Placeholder 3"/>
          <p:cNvSpPr>
            <a:spLocks noGrp="1"/>
          </p:cNvSpPr>
          <p:nvPr>
            <p:ph type="sldNum" sz="quarter" idx="5"/>
          </p:nvPr>
        </p:nvSpPr>
        <p:spPr/>
        <p:txBody>
          <a:bodyPr/>
          <a:lstStyle/>
          <a:p>
            <a:fld id="{E4A48364-06A3-44E3-B3A1-61D1C84D8580}" type="slidenum">
              <a:rPr lang="en-US" smtClean="0"/>
              <a:t>42</a:t>
            </a:fld>
            <a:endParaRPr lang="en-US"/>
          </a:p>
        </p:txBody>
      </p:sp>
    </p:spTree>
    <p:extLst>
      <p:ext uri="{BB962C8B-B14F-4D97-AF65-F5344CB8AC3E}">
        <p14:creationId xmlns:p14="http://schemas.microsoft.com/office/powerpoint/2010/main" val="1007679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3FF1FA9F-BD84-45C4-BB9C-A754690608E0}" type="slidenum">
              <a:rPr lang="en-US" altLang="en-US" sz="1200"/>
              <a:pPr eaLnBrk="1" hangingPunct="1">
                <a:spcBef>
                  <a:spcPct val="0"/>
                </a:spcBef>
                <a:buFontTx/>
                <a:buNone/>
              </a:pPr>
              <a:t>43</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Times New Roman" panose="02020603050405020304" pitchFamily="18" charset="0"/>
              </a:rPr>
              <a:t>Like families, each dysfunctional in it’s own “special way”</a:t>
            </a:r>
          </a:p>
          <a:p>
            <a:pPr eaLnBrk="1" hangingPunct="1">
              <a:buFontTx/>
              <a:buChar char="-"/>
            </a:pPr>
            <a:r>
              <a:rPr lang="en-US" altLang="en-US">
                <a:latin typeface="Times New Roman" panose="02020603050405020304" pitchFamily="18" charset="0"/>
              </a:rPr>
              <a:t>Classic Mistakes later == Anti</a:t>
            </a:r>
          </a:p>
          <a:p>
            <a:pPr eaLnBrk="1" hangingPunct="1">
              <a:buFontTx/>
              <a:buChar char="-"/>
            </a:pPr>
            <a:r>
              <a:rPr lang="en-US" altLang="en-US">
                <a:latin typeface="Times New Roman" panose="02020603050405020304" pitchFamily="18" charset="0"/>
              </a:rPr>
              <a:t>Different sizes need different choices from the PM</a:t>
            </a:r>
          </a:p>
        </p:txBody>
      </p:sp>
    </p:spTree>
    <p:extLst>
      <p:ext uri="{BB962C8B-B14F-4D97-AF65-F5344CB8AC3E}">
        <p14:creationId xmlns:p14="http://schemas.microsoft.com/office/powerpoint/2010/main" val="181964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30670764-4072-4E8B-B6CC-59DFAA6D3687}" type="slidenum">
              <a:rPr lang="en-US" altLang="en-US" sz="1200"/>
              <a:pPr eaLnBrk="1" hangingPunct="1">
                <a:spcBef>
                  <a:spcPct val="0"/>
                </a:spcBef>
                <a:buFontTx/>
                <a:buNone/>
              </a:pPr>
              <a:t>45</a:t>
            </a:fld>
            <a:endParaRPr lang="en-US" alt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Times New Roman" panose="02020603050405020304" pitchFamily="18" charset="0"/>
              </a:rPr>
              <a:t>McConnell refers to “Pillars”</a:t>
            </a:r>
          </a:p>
          <a:p>
            <a:pPr eaLnBrk="1" hangingPunct="1">
              <a:buFontTx/>
              <a:buChar char="-"/>
            </a:pPr>
            <a:r>
              <a:rPr lang="en-US" altLang="en-US">
                <a:latin typeface="Times New Roman" panose="02020603050405020304" pitchFamily="18" charset="0"/>
              </a:rPr>
              <a:t>These provide balance</a:t>
            </a:r>
          </a:p>
          <a:p>
            <a:pPr eaLnBrk="1" hangingPunct="1">
              <a:buFontTx/>
              <a:buChar char="-"/>
            </a:pPr>
            <a:endParaRPr lang="en-US" altLang="en-US">
              <a:latin typeface="Times New Roman" panose="02020603050405020304" pitchFamily="18" charset="0"/>
            </a:endParaRPr>
          </a:p>
        </p:txBody>
      </p:sp>
    </p:spTree>
    <p:extLst>
      <p:ext uri="{BB962C8B-B14F-4D97-AF65-F5344CB8AC3E}">
        <p14:creationId xmlns:p14="http://schemas.microsoft.com/office/powerpoint/2010/main" val="10817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7E6A5625-8F89-49F0-82DA-C7182FE315F3}" type="slidenum">
              <a:rPr lang="en-US" altLang="en-US" sz="1200"/>
              <a:pPr eaLnBrk="1" hangingPunct="1">
                <a:spcBef>
                  <a:spcPct val="0"/>
                </a:spcBef>
                <a:buFontTx/>
                <a:buNone/>
              </a:pPr>
              <a:t>11</a:t>
            </a:fld>
            <a:endParaRPr lang="en-US" altLang="en-US" sz="1200"/>
          </a:p>
        </p:txBody>
      </p:sp>
      <p:sp>
        <p:nvSpPr>
          <p:cNvPr id="68611" name="Rectangle 1026"/>
          <p:cNvSpPr>
            <a:spLocks noGrp="1" noRot="1" noChangeAspect="1" noChangeArrowheads="1" noTextEdit="1"/>
          </p:cNvSpPr>
          <p:nvPr>
            <p:ph type="sldImg"/>
          </p:nvPr>
        </p:nvSpPr>
        <p:spPr>
          <a:ln/>
        </p:spPr>
      </p:sp>
      <p:sp>
        <p:nvSpPr>
          <p:cNvPr id="686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Times New Roman" panose="02020603050405020304" pitchFamily="18" charset="0"/>
              </a:rPr>
              <a:t>If you study for the PMI certification you’ll need to know these</a:t>
            </a:r>
          </a:p>
          <a:p>
            <a:pPr eaLnBrk="1" hangingPunct="1">
              <a:buFontTx/>
              <a:buChar char="-"/>
            </a:pPr>
            <a:endParaRPr lang="en-US" altLang="en-US">
              <a:latin typeface="Times New Roman" panose="02020603050405020304" pitchFamily="18" charset="0"/>
            </a:endParaRPr>
          </a:p>
        </p:txBody>
      </p:sp>
    </p:spTree>
    <p:extLst>
      <p:ext uri="{BB962C8B-B14F-4D97-AF65-F5344CB8AC3E}">
        <p14:creationId xmlns:p14="http://schemas.microsoft.com/office/powerpoint/2010/main" val="1840056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60B950EB-9C7A-400A-93A1-63712ED05EAE}" type="slidenum">
              <a:rPr lang="en-US" altLang="en-US" sz="1200"/>
              <a:pPr eaLnBrk="1" hangingPunct="1">
                <a:spcBef>
                  <a:spcPct val="0"/>
                </a:spcBef>
                <a:buFontTx/>
                <a:buNone/>
              </a:pPr>
              <a:t>46</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sz="1200" b="0" i="0" kern="1200" dirty="0">
                <a:solidFill>
                  <a:schemeClr val="tx1"/>
                </a:solidFill>
                <a:effectLst/>
                <a:latin typeface="+mn-lt"/>
                <a:ea typeface="+mn-ea"/>
                <a:cs typeface="+mn-cs"/>
              </a:rPr>
              <a:t>Whether you're bogged down trying to avoid mistakes or cruising at top speed with highly effective schedule-oriented practices, your software project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operates along four important dimensions: people, process, product, and technology.</a:t>
            </a:r>
            <a:r>
              <a:rPr lang="en-US" dirty="0"/>
              <a:t> </a:t>
            </a:r>
            <a:br>
              <a:rPr lang="en-US" dirty="0"/>
            </a:br>
            <a:endParaRPr lang="en-US" altLang="en-US" dirty="0">
              <a:latin typeface="Times New Roman" panose="02020603050405020304" pitchFamily="18" charset="0"/>
            </a:endParaRPr>
          </a:p>
          <a:p>
            <a:pPr eaLnBrk="1" hangingPunct="1">
              <a:buFontTx/>
              <a:buChar char="-"/>
            </a:pPr>
            <a:r>
              <a:rPr lang="en-US" altLang="en-US" dirty="0">
                <a:latin typeface="Times New Roman" panose="02020603050405020304" pitchFamily="18" charset="0"/>
              </a:rPr>
              <a:t>Peopleware issues</a:t>
            </a:r>
          </a:p>
          <a:p>
            <a:pPr eaLnBrk="1" hangingPunct="1">
              <a:buFontTx/>
              <a:buChar char="-"/>
            </a:pPr>
            <a:r>
              <a:rPr lang="en-US" altLang="en-US" dirty="0">
                <a:latin typeface="Times New Roman" panose="02020603050405020304" pitchFamily="18" charset="0"/>
              </a:rPr>
              <a:t>10-to-1 difference in Dev productivity</a:t>
            </a:r>
          </a:p>
          <a:p>
            <a:pPr eaLnBrk="1" hangingPunct="1">
              <a:buFontTx/>
              <a:buChar char="-"/>
            </a:pPr>
            <a:r>
              <a:rPr lang="en-US" altLang="en-US" dirty="0">
                <a:latin typeface="Times New Roman" panose="02020603050405020304" pitchFamily="18" charset="0"/>
              </a:rPr>
              <a:t>Teams 3 or 5 to 1 diff</a:t>
            </a:r>
          </a:p>
          <a:p>
            <a:pPr eaLnBrk="1" hangingPunct="1">
              <a:buFontTx/>
              <a:buChar char="-"/>
            </a:pPr>
            <a:r>
              <a:rPr lang="en-US" altLang="en-US" b="1" dirty="0">
                <a:latin typeface="Times New Roman" panose="02020603050405020304" pitchFamily="18" charset="0"/>
              </a:rPr>
              <a:t>Process</a:t>
            </a:r>
            <a:r>
              <a:rPr lang="en-US" altLang="en-US" dirty="0">
                <a:latin typeface="Times New Roman" panose="02020603050405020304" pitchFamily="18" charset="0"/>
              </a:rPr>
              <a:t> (</a:t>
            </a:r>
            <a:r>
              <a:rPr lang="en-US" sz="1200" b="0" i="0" kern="1200" dirty="0">
                <a:solidFill>
                  <a:schemeClr val="tx1"/>
                </a:solidFill>
                <a:effectLst/>
                <a:latin typeface="+mn-lt"/>
                <a:ea typeface="+mn-ea"/>
                <a:cs typeface="+mn-cs"/>
              </a:rPr>
              <a:t>The process leverages people's time, or it throws up one stumbling block after another</a:t>
            </a:r>
            <a:r>
              <a:rPr lang="en-US" altLang="en-US" dirty="0">
                <a:latin typeface="Times New Roman" panose="02020603050405020304" pitchFamily="18" charset="0"/>
              </a:rPr>
              <a:t>)</a:t>
            </a:r>
          </a:p>
          <a:p>
            <a:pPr eaLnBrk="1" hangingPunct="1">
              <a:buFontTx/>
              <a:buChar char="-"/>
            </a:pPr>
            <a:r>
              <a:rPr lang="en-US" altLang="en-US" dirty="0">
                <a:latin typeface="Times New Roman" panose="02020603050405020304" pitchFamily="18" charset="0"/>
              </a:rPr>
              <a:t>Dev basics, Risk </a:t>
            </a:r>
            <a:r>
              <a:rPr lang="en-US" altLang="en-US" dirty="0" err="1">
                <a:latin typeface="Times New Roman" panose="02020603050405020304" pitchFamily="18" charset="0"/>
              </a:rPr>
              <a:t>managment</a:t>
            </a:r>
            <a:r>
              <a:rPr lang="en-US" altLang="en-US" dirty="0">
                <a:latin typeface="Times New Roman" panose="02020603050405020304" pitchFamily="18" charset="0"/>
              </a:rPr>
              <a:t>, QA, lifecycle planning, customer orientation</a:t>
            </a:r>
          </a:p>
          <a:p>
            <a:pPr eaLnBrk="1" hangingPunct="1">
              <a:buFontTx/>
              <a:buChar char="-"/>
            </a:pPr>
            <a:r>
              <a:rPr lang="en-US" altLang="en-US" b="1" dirty="0">
                <a:latin typeface="Times New Roman" panose="02020603050405020304" pitchFamily="18" charset="0"/>
              </a:rPr>
              <a:t>Product</a:t>
            </a:r>
            <a:r>
              <a:rPr lang="en-US" altLang="en-US" dirty="0">
                <a:latin typeface="Times New Roman" panose="02020603050405020304" pitchFamily="18" charset="0"/>
              </a:rPr>
              <a:t> ()</a:t>
            </a:r>
          </a:p>
          <a:p>
            <a:pPr eaLnBrk="1" hangingPunct="1">
              <a:buFontTx/>
              <a:buChar char="-"/>
            </a:pPr>
            <a:r>
              <a:rPr lang="en-US" altLang="en-US" dirty="0">
                <a:latin typeface="Times New Roman" panose="02020603050405020304" pitchFamily="18" charset="0"/>
              </a:rPr>
              <a:t>Most tangible dimension</a:t>
            </a:r>
          </a:p>
          <a:p>
            <a:pPr eaLnBrk="1" hangingPunct="1">
              <a:buFontTx/>
              <a:buChar char="-"/>
            </a:pPr>
            <a:r>
              <a:rPr lang="en-US" altLang="en-US" dirty="0">
                <a:latin typeface="Times New Roman" panose="02020603050405020304" pitchFamily="18" charset="0"/>
              </a:rPr>
              <a:t>T</a:t>
            </a:r>
            <a:r>
              <a:rPr lang="en-US" altLang="en-US" b="1" dirty="0">
                <a:latin typeface="Times New Roman" panose="02020603050405020304" pitchFamily="18" charset="0"/>
              </a:rPr>
              <a:t>echnology</a:t>
            </a:r>
            <a:r>
              <a:rPr lang="en-US" altLang="en-US" dirty="0">
                <a:latin typeface="Times New Roman" panose="02020603050405020304" pitchFamily="18" charset="0"/>
              </a:rPr>
              <a:t> (</a:t>
            </a:r>
            <a:r>
              <a:rPr lang="en-US" sz="1200" b="0" i="0" kern="1200" dirty="0">
                <a:solidFill>
                  <a:schemeClr val="tx1"/>
                </a:solidFill>
                <a:effectLst/>
                <a:latin typeface="+mn-lt"/>
                <a:ea typeface="+mn-ea"/>
                <a:cs typeface="+mn-cs"/>
              </a:rPr>
              <a:t>Technology assists the development effort, or it thwarts developers' best attempts</a:t>
            </a:r>
            <a:r>
              <a:rPr lang="en-US" altLang="en-US" dirty="0">
                <a:latin typeface="Times New Roman" panose="02020603050405020304" pitchFamily="18" charset="0"/>
              </a:rPr>
              <a:t>)</a:t>
            </a:r>
          </a:p>
        </p:txBody>
      </p:sp>
    </p:spTree>
    <p:extLst>
      <p:ext uri="{BB962C8B-B14F-4D97-AF65-F5344CB8AC3E}">
        <p14:creationId xmlns:p14="http://schemas.microsoft.com/office/powerpoint/2010/main" val="3528457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80C0CC0C-4FF8-4337-8CC2-46A050342A14}" type="slidenum">
              <a:rPr lang="en-US" altLang="en-US" sz="1200"/>
              <a:pPr eaLnBrk="1" hangingPunct="1">
                <a:spcBef>
                  <a:spcPct val="0"/>
                </a:spcBef>
                <a:buFontTx/>
                <a:buNone/>
              </a:pPr>
              <a:t>53</a:t>
            </a:fld>
            <a:endParaRPr lang="en-US" altLang="en-US" sz="1200"/>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982612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983C47E6-CFFF-4842-BEC6-D63013320A9B}" type="slidenum">
              <a:rPr lang="en-US" altLang="en-US" sz="1200"/>
              <a:pPr eaLnBrk="1" hangingPunct="1">
                <a:spcBef>
                  <a:spcPct val="0"/>
                </a:spcBef>
                <a:buFontTx/>
                <a:buNone/>
              </a:pPr>
              <a:t>54</a:t>
            </a:fld>
            <a:endParaRPr lang="en-US"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Times New Roman" panose="02020603050405020304" pitchFamily="18" charset="0"/>
              </a:rPr>
              <a:t>Teams: 5-to-1 range</a:t>
            </a:r>
          </a:p>
        </p:txBody>
      </p:sp>
    </p:spTree>
    <p:extLst>
      <p:ext uri="{BB962C8B-B14F-4D97-AF65-F5344CB8AC3E}">
        <p14:creationId xmlns:p14="http://schemas.microsoft.com/office/powerpoint/2010/main" val="3110263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0FD3E186-1FEB-46AC-A34A-853FD4C06341}" type="slidenum">
              <a:rPr lang="en-US" altLang="en-US" sz="1200"/>
              <a:pPr eaLnBrk="1" hangingPunct="1">
                <a:spcBef>
                  <a:spcPct val="0"/>
                </a:spcBef>
                <a:buFontTx/>
                <a:buNone/>
              </a:pPr>
              <a:t>56</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Times New Roman" panose="02020603050405020304" pitchFamily="18" charset="0"/>
              </a:rPr>
              <a:t>Stifling - making one feel constrained or oppressed</a:t>
            </a:r>
          </a:p>
          <a:p>
            <a:pPr eaLnBrk="1" hangingPunct="1">
              <a:buFontTx/>
              <a:buChar char="-"/>
            </a:pPr>
            <a:r>
              <a:rPr lang="en-US" altLang="en-US" dirty="0">
                <a:latin typeface="Times New Roman" panose="02020603050405020304" pitchFamily="18" charset="0"/>
              </a:rPr>
              <a:t>cut time-to-market</a:t>
            </a:r>
          </a:p>
          <a:p>
            <a:pPr eaLnBrk="1" hangingPunct="1">
              <a:buFontTx/>
              <a:buChar char="-"/>
            </a:pPr>
            <a:r>
              <a:rPr lang="en-US" altLang="en-US" dirty="0">
                <a:latin typeface="Times New Roman" panose="02020603050405020304" pitchFamily="18" charset="0"/>
              </a:rPr>
              <a:t>Improve quality</a:t>
            </a:r>
          </a:p>
          <a:p>
            <a:pPr eaLnBrk="1" hangingPunct="1"/>
            <a:endParaRPr lang="en-US" altLang="en-US" dirty="0">
              <a:latin typeface="Times New Roman" panose="02020603050405020304" pitchFamily="18" charset="0"/>
            </a:endParaRPr>
          </a:p>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522904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555B9350-A3E9-4F6F-9080-057B269976AA}" type="slidenum">
              <a:rPr lang="en-US" altLang="en-US" sz="1200"/>
              <a:pPr eaLnBrk="1" hangingPunct="1">
                <a:spcBef>
                  <a:spcPct val="0"/>
                </a:spcBef>
                <a:buFontTx/>
                <a:buNone/>
              </a:pPr>
              <a:t>59</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Times New Roman" panose="02020603050405020304" pitchFamily="18" charset="0"/>
              </a:rPr>
              <a:t>Seductive: good reason for decisions at the time</a:t>
            </a:r>
          </a:p>
          <a:p>
            <a:pPr eaLnBrk="1" hangingPunct="1">
              <a:buFontTx/>
              <a:buChar char="-"/>
            </a:pPr>
            <a:r>
              <a:rPr lang="en-US" altLang="en-US" dirty="0">
                <a:latin typeface="Times New Roman" panose="02020603050405020304" pitchFamily="18" charset="0"/>
              </a:rPr>
              <a:t>Some are IT, most not</a:t>
            </a:r>
          </a:p>
          <a:p>
            <a:pPr eaLnBrk="1" hangingPunct="1">
              <a:buFontTx/>
              <a:buChar char="-"/>
            </a:pPr>
            <a:r>
              <a:rPr lang="en-US" altLang="en-US" dirty="0">
                <a:latin typeface="Times New Roman" panose="02020603050405020304" pitchFamily="18" charset="0"/>
              </a:rPr>
              <a:t>We’ll visit these throughout course</a:t>
            </a:r>
          </a:p>
          <a:p>
            <a:pPr eaLnBrk="1" hangingPunct="1">
              <a:buFontTx/>
              <a:buChar char="-"/>
            </a:pPr>
            <a:r>
              <a:rPr lang="en-US" altLang="en-US" dirty="0">
                <a:latin typeface="Times New Roman" panose="02020603050405020304" pitchFamily="18" charset="0"/>
              </a:rPr>
              <a:t>Gilligan’s Island: new scheme, get off island, seems to work, then fails</a:t>
            </a:r>
          </a:p>
          <a:p>
            <a:pPr eaLnBrk="1" hangingPunct="1">
              <a:buFontTx/>
              <a:buChar char="-"/>
            </a:pPr>
            <a:r>
              <a:rPr lang="en-US" altLang="en-US" dirty="0">
                <a:latin typeface="Times New Roman" panose="02020603050405020304" pitchFamily="18" charset="0"/>
              </a:rPr>
              <a:t>Being aware can help prevent</a:t>
            </a:r>
          </a:p>
          <a:p>
            <a:pPr eaLnBrk="1" hangingPunct="1">
              <a:buFontTx/>
              <a:buChar char="-"/>
            </a:pPr>
            <a:r>
              <a:rPr lang="en-US" altLang="en-US" dirty="0">
                <a:latin typeface="Times New Roman" panose="02020603050405020304" pitchFamily="18" charset="0"/>
              </a:rPr>
              <a:t>Class discussion</a:t>
            </a:r>
          </a:p>
        </p:txBody>
      </p:sp>
    </p:spTree>
    <p:extLst>
      <p:ext uri="{BB962C8B-B14F-4D97-AF65-F5344CB8AC3E}">
        <p14:creationId xmlns:p14="http://schemas.microsoft.com/office/powerpoint/2010/main" val="2449656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218D5885-D57B-47CF-A77E-B6DC6C820A1D}" type="slidenum">
              <a:rPr lang="en-US" altLang="en-US" sz="1200"/>
              <a:pPr eaLnBrk="1" hangingPunct="1">
                <a:spcBef>
                  <a:spcPct val="0"/>
                </a:spcBef>
                <a:buFontTx/>
                <a:buNone/>
              </a:pPr>
              <a:t>60</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Times New Roman" panose="02020603050405020304" pitchFamily="18" charset="0"/>
              </a:rPr>
              <a:t>Motivation: studies show has largest impact</a:t>
            </a:r>
          </a:p>
          <a:p>
            <a:pPr eaLnBrk="1" hangingPunct="1">
              <a:buFontTx/>
              <a:buChar char="-"/>
            </a:pPr>
            <a:r>
              <a:rPr lang="en-US" altLang="en-US" dirty="0">
                <a:latin typeface="Times New Roman" panose="02020603050405020304" pitchFamily="18" charset="0"/>
              </a:rPr>
              <a:t>Don’t undermine Morale</a:t>
            </a:r>
          </a:p>
          <a:p>
            <a:pPr lvl="2" eaLnBrk="1" hangingPunct="1">
              <a:buFontTx/>
              <a:buChar char="-"/>
            </a:pPr>
            <a:r>
              <a:rPr lang="en-US" sz="1200" b="0" i="0" kern="1200" dirty="0">
                <a:solidFill>
                  <a:schemeClr val="tx1"/>
                </a:solidFill>
                <a:effectLst/>
                <a:latin typeface="+mn-lt"/>
                <a:ea typeface="+mn-ea"/>
                <a:cs typeface="+mn-cs"/>
              </a:rPr>
              <a:t>--from giving a hokey pep talk at the beginning to requiring overtime in the middle and going on a long vacation while the team worked through the holidays to providing bonuses that work out to less than a dollar per overtime hour at the end.</a:t>
            </a:r>
            <a:endParaRPr lang="en-US" altLang="en-US" dirty="0">
              <a:latin typeface="Times New Roman" panose="02020603050405020304" pitchFamily="18" charset="0"/>
            </a:endParaRPr>
          </a:p>
          <a:p>
            <a:pPr lvl="2" eaLnBrk="1" hangingPunct="1">
              <a:buFontTx/>
              <a:buChar char="-"/>
            </a:pPr>
            <a:r>
              <a:rPr lang="en-US" altLang="en-US" dirty="0">
                <a:latin typeface="Times New Roman" panose="02020603050405020304" pitchFamily="18" charset="0"/>
              </a:rPr>
              <a:t>2</a:t>
            </a:r>
            <a:r>
              <a:rPr lang="en-US" altLang="en-US" baseline="30000" dirty="0">
                <a:latin typeface="Times New Roman" panose="02020603050405020304" pitchFamily="18" charset="0"/>
              </a:rPr>
              <a:t>nd</a:t>
            </a:r>
            <a:r>
              <a:rPr lang="en-US" altLang="en-US" dirty="0">
                <a:latin typeface="Times New Roman" panose="02020603050405020304" pitchFamily="18" charset="0"/>
              </a:rPr>
              <a:t> greatest influence on productivity</a:t>
            </a:r>
          </a:p>
          <a:p>
            <a:pPr lvl="1" eaLnBrk="1" hangingPunct="1">
              <a:buFontTx/>
              <a:buChar char="-"/>
            </a:pPr>
            <a:r>
              <a:rPr lang="en-US" altLang="en-US" dirty="0">
                <a:latin typeface="Times New Roman" panose="02020603050405020304" pitchFamily="18" charset="0"/>
              </a:rPr>
              <a:t>Junior != bad</a:t>
            </a:r>
          </a:p>
          <a:p>
            <a:pPr eaLnBrk="1" hangingPunct="1">
              <a:buFontTx/>
              <a:buChar char="-"/>
            </a:pPr>
            <a:r>
              <a:rPr lang="en-US" altLang="en-US" dirty="0">
                <a:latin typeface="Times New Roman" panose="02020603050405020304" pitchFamily="18" charset="0"/>
              </a:rPr>
              <a:t>Uncontrolled: most common developer complain about their managers</a:t>
            </a:r>
          </a:p>
          <a:p>
            <a:pPr lvl="1" eaLnBrk="1" hangingPunct="1">
              <a:buFontTx/>
              <a:buChar char="-"/>
            </a:pPr>
            <a:r>
              <a:rPr lang="en-US" sz="1200" b="0" i="0" kern="1200" dirty="0">
                <a:solidFill>
                  <a:schemeClr val="tx1"/>
                </a:solidFill>
                <a:effectLst/>
                <a:latin typeface="+mn-lt"/>
                <a:ea typeface="+mn-ea"/>
                <a:cs typeface="+mn-cs"/>
              </a:rPr>
              <a:t>the team knew that Chip was a bad apple, but the team lead didn't do anything about it. The result--redoing all of Chip's work--was predictable.</a:t>
            </a:r>
            <a:endParaRPr lang="en-US" altLang="en-US" dirty="0">
              <a:latin typeface="Times New Roman" panose="02020603050405020304" pitchFamily="18" charset="0"/>
            </a:endParaRPr>
          </a:p>
          <a:p>
            <a:pPr eaLnBrk="1" hangingPunct="1">
              <a:buFontTx/>
              <a:buChar char="-"/>
            </a:pPr>
            <a:r>
              <a:rPr lang="en-US" altLang="en-US" dirty="0">
                <a:latin typeface="Times New Roman" panose="02020603050405020304" pitchFamily="18" charset="0"/>
              </a:rPr>
              <a:t>Heroics. Company hostage.</a:t>
            </a:r>
          </a:p>
          <a:p>
            <a:pPr eaLnBrk="1" hangingPunct="1">
              <a:buFontTx/>
              <a:buChar char="-"/>
            </a:pPr>
            <a:r>
              <a:rPr lang="en-US" altLang="en-US" dirty="0">
                <a:latin typeface="Times New Roman" panose="02020603050405020304" pitchFamily="18" charset="0"/>
              </a:rPr>
              <a:t>“Can-do”, “how high” attitudes</a:t>
            </a:r>
          </a:p>
          <a:p>
            <a:pPr lvl="1" eaLnBrk="1" hangingPunct="1">
              <a:buFontTx/>
              <a:buChar char="-"/>
            </a:pPr>
            <a:r>
              <a:rPr lang="en-US" sz="1200" b="0" i="0" kern="1200" dirty="0">
                <a:solidFill>
                  <a:schemeClr val="tx1"/>
                </a:solidFill>
                <a:effectLst/>
                <a:latin typeface="+mn-lt"/>
                <a:ea typeface="+mn-ea"/>
                <a:cs typeface="+mn-cs"/>
              </a:rPr>
              <a:t>A small development team held an entire company hostage because they wouldn't admit that they were having trouble meeting their schedule. An emphasis on heroics encourages extreme risk taking and discourages cooperation among the many stakeholders in the software-development process.</a:t>
            </a:r>
            <a:endParaRPr lang="en-US" altLang="en-US" dirty="0">
              <a:latin typeface="Times New Roman" panose="02020603050405020304" pitchFamily="18" charset="0"/>
            </a:endParaRPr>
          </a:p>
          <a:p>
            <a:pPr eaLnBrk="1" hangingPunct="1">
              <a:buFontTx/>
              <a:buChar char="-"/>
            </a:pPr>
            <a:r>
              <a:rPr lang="en-US" altLang="en-US" dirty="0">
                <a:latin typeface="Times New Roman" panose="02020603050405020304" pitchFamily="18" charset="0"/>
              </a:rPr>
              <a:t>Brooks, reading assignment</a:t>
            </a:r>
          </a:p>
          <a:p>
            <a:pPr lvl="1" eaLnBrk="1" hangingPunct="1">
              <a:buFontTx/>
              <a:buChar char="-"/>
            </a:pPr>
            <a:r>
              <a:rPr lang="en-US" sz="1200" b="0" i="0" kern="1200" dirty="0">
                <a:solidFill>
                  <a:schemeClr val="tx1"/>
                </a:solidFill>
                <a:effectLst/>
                <a:latin typeface="+mn-lt"/>
                <a:ea typeface="+mn-ea"/>
                <a:cs typeface="+mn-cs"/>
              </a:rPr>
              <a:t>adding people to a late project to pouring gasoline on a fire</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838374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7EA83F87-25EB-433A-8256-341F984D0109}" type="slidenum">
              <a:rPr lang="en-US" altLang="en-US" sz="1200"/>
              <a:pPr eaLnBrk="1" hangingPunct="1">
                <a:spcBef>
                  <a:spcPct val="0"/>
                </a:spcBef>
                <a:buFontTx/>
                <a:buNone/>
              </a:pPr>
              <a:t>61</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Times New Roman" panose="02020603050405020304" pitchFamily="18" charset="0"/>
              </a:rPr>
              <a:t>60%of developers feel unsatisfactory environment: need quite and privacy</a:t>
            </a:r>
          </a:p>
          <a:p>
            <a:pPr lvl="1" eaLnBrk="1" hangingPunct="1">
              <a:buFontTx/>
              <a:buChar char="-"/>
            </a:pPr>
            <a:r>
              <a:rPr lang="en-US" sz="1200" b="0" i="0" kern="1200" dirty="0">
                <a:solidFill>
                  <a:schemeClr val="tx1"/>
                </a:solidFill>
                <a:effectLst/>
                <a:latin typeface="+mn-lt"/>
                <a:ea typeface="+mn-ea"/>
                <a:cs typeface="+mn-cs"/>
              </a:rPr>
              <a:t>Workers who occupy quiet, private offices tend to perform significantly better than workers who occupy noisy, crowded work bays or cubicles. Noisy, crowded work environments lengthen development schedules.</a:t>
            </a:r>
            <a:endParaRPr lang="en-US" altLang="en-US" dirty="0">
              <a:latin typeface="Times New Roman" panose="02020603050405020304" pitchFamily="18" charset="0"/>
            </a:endParaRPr>
          </a:p>
          <a:p>
            <a:pPr eaLnBrk="1" hangingPunct="1">
              <a:buFontTx/>
              <a:buChar char="-"/>
            </a:pPr>
            <a:r>
              <a:rPr lang="en-US" altLang="en-US" dirty="0">
                <a:latin typeface="Times New Roman" panose="02020603050405020304" pitchFamily="18" charset="0"/>
              </a:rPr>
              <a:t>MS offices</a:t>
            </a:r>
          </a:p>
          <a:p>
            <a:pPr eaLnBrk="1" hangingPunct="1">
              <a:buFontTx/>
              <a:buChar char="-"/>
            </a:pPr>
            <a:r>
              <a:rPr lang="en-US" altLang="en-US" dirty="0">
                <a:latin typeface="Times New Roman" panose="02020603050405020304" pitchFamily="18" charset="0"/>
              </a:rPr>
              <a:t>Friction: classic differing viewpoints</a:t>
            </a:r>
          </a:p>
          <a:p>
            <a:pPr lvl="1" eaLnBrk="1" hangingPunct="1">
              <a:buFontTx/>
              <a:buChar char="-"/>
            </a:pPr>
            <a:r>
              <a:rPr lang="en-US" sz="1200" b="0" i="0" kern="1200" dirty="0">
                <a:solidFill>
                  <a:schemeClr val="tx1"/>
                </a:solidFill>
                <a:effectLst/>
                <a:latin typeface="+mn-lt"/>
                <a:ea typeface="+mn-ea"/>
                <a:cs typeface="+mn-cs"/>
              </a:rPr>
              <a:t>The primary effect of this friction is poor communication, and the secondary effects of poor communication include poorly understood requirements, poor user-interface design, and, in the worst case, customers' refusing to accept the completed product. On average, friction between customers and software developers is so severe that both parties consider canceling the project (Jones 1994). Such friction is time-consuming to overcome, and it distracts both customers and developers from the real work of the project.</a:t>
            </a:r>
            <a:endParaRPr lang="en-US" altLang="en-US" dirty="0">
              <a:latin typeface="Times New Roman" panose="02020603050405020304" pitchFamily="18" charset="0"/>
            </a:endParaRPr>
          </a:p>
          <a:p>
            <a:pPr eaLnBrk="1" hangingPunct="1">
              <a:buFontTx/>
              <a:buChar char="-"/>
            </a:pPr>
            <a:r>
              <a:rPr lang="en-US" altLang="en-US" dirty="0">
                <a:latin typeface="Times New Roman" panose="02020603050405020304" pitchFamily="18" charset="0"/>
              </a:rPr>
              <a:t>Results in ‘poor communication’</a:t>
            </a:r>
          </a:p>
          <a:p>
            <a:pPr lvl="1" eaLnBrk="1" hangingPunct="1">
              <a:buFontTx/>
              <a:buChar char="-"/>
            </a:pPr>
            <a:r>
              <a:rPr lang="en-US" altLang="en-US" dirty="0">
                <a:latin typeface="Times New Roman" panose="02020603050405020304" pitchFamily="18" charset="0"/>
              </a:rPr>
              <a:t>Passive-aggressive</a:t>
            </a:r>
          </a:p>
          <a:p>
            <a:pPr eaLnBrk="1" hangingPunct="1">
              <a:buFontTx/>
              <a:buChar char="-"/>
            </a:pPr>
            <a:r>
              <a:rPr lang="en-US" altLang="en-US" dirty="0">
                <a:latin typeface="Times New Roman" panose="02020603050405020304" pitchFamily="18" charset="0"/>
              </a:rPr>
              <a:t>Realistic Expectations: 1 of top 5 reasons for success of in-house projects</a:t>
            </a:r>
          </a:p>
          <a:p>
            <a:pPr lvl="1" eaLnBrk="1" hangingPunct="1">
              <a:buFontTx/>
              <a:buChar char="-"/>
            </a:pPr>
            <a:r>
              <a:rPr lang="en-US" altLang="en-US" dirty="0">
                <a:latin typeface="Times New Roman" panose="02020603050405020304" pitchFamily="18" charset="0"/>
              </a:rPr>
              <a:t>Perception woe</a:t>
            </a:r>
          </a:p>
          <a:p>
            <a:pPr lvl="1" eaLnBrk="1" hangingPunct="1">
              <a:buFontTx/>
              <a:buChar char="-"/>
            </a:pPr>
            <a:r>
              <a:rPr lang="en-US" sz="1200" b="0" i="0" kern="1200" dirty="0">
                <a:solidFill>
                  <a:schemeClr val="tx1"/>
                </a:solidFill>
                <a:effectLst/>
                <a:latin typeface="+mn-lt"/>
                <a:ea typeface="+mn-ea"/>
                <a:cs typeface="+mn-cs"/>
              </a:rPr>
              <a:t>Sometimes they promise a pie-in-the-sky feature set.</a:t>
            </a:r>
            <a:endParaRPr lang="en-US" altLang="en-US" dirty="0">
              <a:latin typeface="Times New Roman" panose="02020603050405020304" pitchFamily="18" charset="0"/>
            </a:endParaRPr>
          </a:p>
          <a:p>
            <a:pPr eaLnBrk="1" hangingPunct="1">
              <a:buFontTx/>
              <a:buChar char="-"/>
            </a:pPr>
            <a:r>
              <a:rPr lang="en-US" altLang="en-US" dirty="0">
                <a:latin typeface="Times New Roman" panose="02020603050405020304" pitchFamily="18" charset="0"/>
              </a:rPr>
              <a:t>Politics</a:t>
            </a:r>
          </a:p>
          <a:p>
            <a:pPr lvl="1" eaLnBrk="1" hangingPunct="1">
              <a:buFontTx/>
              <a:buChar char="-"/>
            </a:pPr>
            <a:r>
              <a:rPr lang="en-US" altLang="en-US" dirty="0">
                <a:latin typeface="Times New Roman" panose="02020603050405020304" pitchFamily="18" charset="0"/>
              </a:rPr>
              <a:t>Managing-up</a:t>
            </a:r>
          </a:p>
          <a:p>
            <a:pPr lvl="1" eaLnBrk="1" hangingPunct="1">
              <a:buFontTx/>
              <a:buChar char="-"/>
            </a:pPr>
            <a:r>
              <a:rPr lang="en-US" sz="1200" b="0" i="0" kern="1200" dirty="0">
                <a:solidFill>
                  <a:schemeClr val="tx1"/>
                </a:solidFill>
                <a:effectLst/>
                <a:latin typeface="+mn-lt"/>
                <a:ea typeface="+mn-ea"/>
                <a:cs typeface="+mn-cs"/>
              </a:rPr>
              <a:t> "Politicians" specialized in "managing up," concentrating on relationships with their managers. "Researchers" concentrated on scouting out and gathering information. "Isolationists" kept to themselves, creating project boundaries that they kept closed to non-team members. "Generalists" did a little bit of everything.</a:t>
            </a:r>
          </a:p>
          <a:p>
            <a:pPr lvl="1" eaLnBrk="1" hangingPunct="1">
              <a:buFontTx/>
              <a:buChar char="-"/>
            </a:pPr>
            <a:r>
              <a:rPr lang="en-US" sz="1200" b="0" i="0" kern="1200" dirty="0">
                <a:solidFill>
                  <a:schemeClr val="tx1"/>
                </a:solidFill>
                <a:effectLst/>
                <a:latin typeface="+mn-lt"/>
                <a:ea typeface="+mn-ea"/>
                <a:cs typeface="+mn-cs"/>
              </a:rPr>
              <a:t>Putting politics over results is fatal to speed-oriented development.</a:t>
            </a:r>
            <a:endParaRPr lang="en-US" altLang="en-US" dirty="0">
              <a:latin typeface="Times New Roman" panose="02020603050405020304" pitchFamily="18" charset="0"/>
            </a:endParaRPr>
          </a:p>
          <a:p>
            <a:pPr eaLnBrk="1" hangingPunct="1">
              <a:buFontTx/>
              <a:buChar char="-"/>
            </a:pPr>
            <a:r>
              <a:rPr lang="en-US" altLang="en-US" dirty="0">
                <a:latin typeface="Times New Roman" panose="02020603050405020304" pitchFamily="18" charset="0"/>
              </a:rPr>
              <a:t>Wishful</a:t>
            </a:r>
          </a:p>
          <a:p>
            <a:pPr lvl="1" eaLnBrk="1" hangingPunct="1">
              <a:buFontTx/>
              <a:buChar char="-"/>
            </a:pPr>
            <a:r>
              <a:rPr lang="en-US" sz="1200" b="0" i="0" kern="1200" dirty="0">
                <a:solidFill>
                  <a:schemeClr val="tx1"/>
                </a:solidFill>
                <a:effectLst/>
                <a:latin typeface="+mn-lt"/>
                <a:ea typeface="+mn-ea"/>
                <a:cs typeface="+mn-cs"/>
              </a:rPr>
              <a:t>Wishful thinking isn't just optimism. It's closing your eyes and hoping something works when you have no reasonable basis for thinking it will. Wishful thinking at the beginning of a project leads to big blowups at the end of a project. It undermines meaningful planning and may be at the root of more software problems than all other causes combined.</a:t>
            </a:r>
            <a:endParaRPr lang="en-US" altLang="en-US" dirty="0">
              <a:latin typeface="Times New Roman" panose="02020603050405020304" pitchFamily="18" charset="0"/>
            </a:endParaRPr>
          </a:p>
          <a:p>
            <a:pPr lvl="1" eaLnBrk="1" hangingPunct="1">
              <a:buFontTx/>
              <a:buChar char="-"/>
            </a:pPr>
            <a:r>
              <a:rPr lang="en-US" altLang="en-US" dirty="0">
                <a:latin typeface="Times New Roman" panose="02020603050405020304" pitchFamily="18" charset="0"/>
              </a:rPr>
              <a:t>Cognitive dissonance</a:t>
            </a:r>
          </a:p>
          <a:p>
            <a:pPr lvl="1" eaLnBrk="1" hangingPunct="1">
              <a:buFontTx/>
              <a:buChar char="-"/>
            </a:pPr>
            <a:r>
              <a:rPr lang="en-US" altLang="en-US" dirty="0">
                <a:latin typeface="Times New Roman" panose="02020603050405020304" pitchFamily="18" charset="0"/>
              </a:rPr>
              <a:t>Closing your eyes and hoping</a:t>
            </a:r>
          </a:p>
          <a:p>
            <a:pPr lvl="1" eaLnBrk="1" hangingPunct="1">
              <a:buFontTx/>
              <a:buChar char="-"/>
            </a:pPr>
            <a:r>
              <a:rPr lang="en-US" altLang="en-US" dirty="0">
                <a:latin typeface="Times New Roman" panose="02020603050405020304" pitchFamily="18" charset="0"/>
              </a:rPr>
              <a:t>McConnell: maybe causes the most problems in software development</a:t>
            </a:r>
          </a:p>
          <a:p>
            <a:pPr eaLnBrk="1" hangingPunct="1">
              <a:buFontTx/>
              <a:buChar char="-"/>
            </a:pP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5526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B58FA8B3-A47D-48A3-8828-22E092A39948}" type="slidenum">
              <a:rPr lang="en-US" altLang="en-US" sz="1200"/>
              <a:pPr eaLnBrk="1" hangingPunct="1">
                <a:spcBef>
                  <a:spcPct val="0"/>
                </a:spcBef>
                <a:buFontTx/>
                <a:buNone/>
              </a:pPr>
              <a:t>62</a:t>
            </a:fld>
            <a:endParaRPr lang="en-US"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Times New Roman" panose="02020603050405020304" pitchFamily="18" charset="0"/>
              </a:rPr>
              <a:t>Sponsor: a must, no power</a:t>
            </a:r>
          </a:p>
          <a:p>
            <a:pPr eaLnBrk="1" hangingPunct="1">
              <a:buFontTx/>
              <a:buChar char="-"/>
            </a:pPr>
            <a:r>
              <a:rPr lang="en-US" altLang="en-US" dirty="0">
                <a:latin typeface="Times New Roman" panose="02020603050405020304" pitchFamily="18" charset="0"/>
              </a:rPr>
              <a:t>All players must buy-in</a:t>
            </a:r>
          </a:p>
          <a:p>
            <a:pPr lvl="1" eaLnBrk="1" hangingPunct="1">
              <a:buFontTx/>
              <a:buChar char="-"/>
            </a:pPr>
            <a:r>
              <a:rPr lang="en-US" sz="1200" b="0" i="0" kern="1200" dirty="0">
                <a:solidFill>
                  <a:schemeClr val="tx1"/>
                </a:solidFill>
                <a:effectLst/>
                <a:latin typeface="+mn-lt"/>
                <a:ea typeface="+mn-ea"/>
                <a:cs typeface="+mn-cs"/>
              </a:rPr>
              <a:t>That includes the executive sponsor, team leader, team members, marketing, end-users, customers, and anyone else who has a stake in it.</a:t>
            </a:r>
            <a:endParaRPr lang="en-US" altLang="en-US" dirty="0">
              <a:latin typeface="Times New Roman" panose="02020603050405020304" pitchFamily="18" charset="0"/>
            </a:endParaRPr>
          </a:p>
          <a:p>
            <a:pPr eaLnBrk="1" hangingPunct="1">
              <a:buFontTx/>
              <a:buChar char="-"/>
            </a:pPr>
            <a:r>
              <a:rPr lang="en-US" altLang="en-US" dirty="0">
                <a:latin typeface="Times New Roman" panose="02020603050405020304" pitchFamily="18" charset="0"/>
              </a:rPr>
              <a:t>User input: Survey: number 1 reason for success</a:t>
            </a:r>
          </a:p>
          <a:p>
            <a:pPr eaLnBrk="1" hangingPunct="1">
              <a:buFontTx/>
              <a:buChar char="-"/>
            </a:pPr>
            <a:r>
              <a:rPr lang="en-US" altLang="en-US" dirty="0">
                <a:latin typeface="Times New Roman" panose="02020603050405020304" pitchFamily="18" charset="0"/>
              </a:rPr>
              <a:t>W/O input: guessing</a:t>
            </a:r>
          </a:p>
        </p:txBody>
      </p:sp>
    </p:spTree>
    <p:extLst>
      <p:ext uri="{BB962C8B-B14F-4D97-AF65-F5344CB8AC3E}">
        <p14:creationId xmlns:p14="http://schemas.microsoft.com/office/powerpoint/2010/main" val="2890566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CAB29291-43A5-42DE-AD93-EA95BEDA5AFE}" type="slidenum">
              <a:rPr lang="en-US" altLang="en-US" sz="1200"/>
              <a:pPr eaLnBrk="1" hangingPunct="1">
                <a:spcBef>
                  <a:spcPct val="0"/>
                </a:spcBef>
                <a:buFontTx/>
                <a:buNone/>
              </a:pPr>
              <a:t>63</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Times New Roman" panose="02020603050405020304" pitchFamily="18" charset="0"/>
              </a:rPr>
              <a:t>Similar to wishful thinking</a:t>
            </a:r>
          </a:p>
          <a:p>
            <a:pPr eaLnBrk="1" hangingPunct="1">
              <a:buFontTx/>
              <a:buChar char="-"/>
            </a:pPr>
            <a:r>
              <a:rPr lang="en-US" altLang="en-US" dirty="0">
                <a:latin typeface="Times New Roman" panose="02020603050405020304" pitchFamily="18" charset="0"/>
              </a:rPr>
              <a:t>Puts unnecessary pressure </a:t>
            </a:r>
          </a:p>
          <a:p>
            <a:pPr eaLnBrk="1" hangingPunct="1">
              <a:buFontTx/>
              <a:buChar char="-"/>
            </a:pPr>
            <a:r>
              <a:rPr lang="en-US" altLang="en-US" dirty="0">
                <a:latin typeface="Times New Roman" panose="02020603050405020304" pitchFamily="18" charset="0"/>
              </a:rPr>
              <a:t>Risk </a:t>
            </a:r>
            <a:r>
              <a:rPr lang="en-US" altLang="en-US" dirty="0" err="1">
                <a:latin typeface="Times New Roman" panose="02020603050405020304" pitchFamily="18" charset="0"/>
              </a:rPr>
              <a:t>Mgmt</a:t>
            </a:r>
            <a:r>
              <a:rPr lang="en-US" altLang="en-US" dirty="0">
                <a:latin typeface="Times New Roman" panose="02020603050405020304" pitchFamily="18" charset="0"/>
              </a:rPr>
              <a:t>: </a:t>
            </a:r>
          </a:p>
          <a:p>
            <a:pPr lvl="1" eaLnBrk="1" hangingPunct="1">
              <a:buFontTx/>
              <a:buChar char="-"/>
            </a:pPr>
            <a:r>
              <a:rPr lang="en-US" altLang="en-US" dirty="0">
                <a:latin typeface="Times New Roman" panose="02020603050405020304" pitchFamily="18" charset="0"/>
              </a:rPr>
              <a:t>Risks will manage you</a:t>
            </a:r>
          </a:p>
          <a:p>
            <a:pPr lvl="1" eaLnBrk="1" hangingPunct="1">
              <a:buFontTx/>
              <a:buChar char="-"/>
            </a:pPr>
            <a:r>
              <a:rPr lang="en-US" sz="1200" b="0" i="0" kern="1200" dirty="0">
                <a:solidFill>
                  <a:schemeClr val="tx1"/>
                </a:solidFill>
                <a:effectLst/>
                <a:latin typeface="+mn-lt"/>
                <a:ea typeface="+mn-ea"/>
                <a:cs typeface="+mn-cs"/>
              </a:rPr>
              <a:t> if you don't actively manage risks, only one thing has to go wrong to change your project from a rapid-development project to a slow-development one.</a:t>
            </a:r>
            <a:endParaRPr lang="en-US" altLang="en-US" dirty="0">
              <a:latin typeface="Times New Roman" panose="02020603050405020304" pitchFamily="18" charset="0"/>
            </a:endParaRPr>
          </a:p>
          <a:p>
            <a:pPr eaLnBrk="1" hangingPunct="1">
              <a:buFontTx/>
              <a:buChar char="-"/>
            </a:pPr>
            <a:r>
              <a:rPr lang="en-US" altLang="en-US" dirty="0">
                <a:latin typeface="Times New Roman" panose="02020603050405020304" pitchFamily="18" charset="0"/>
              </a:rPr>
              <a:t>Contractor: late, poor quality, or fails to meet specifications</a:t>
            </a:r>
          </a:p>
          <a:p>
            <a:pPr eaLnBrk="1" hangingPunct="1">
              <a:buFontTx/>
              <a:buChar char="-"/>
            </a:pPr>
            <a:r>
              <a:rPr lang="en-US" altLang="en-US" dirty="0">
                <a:latin typeface="Times New Roman" panose="02020603050405020304" pitchFamily="18" charset="0"/>
              </a:rPr>
              <a:t>Requires lots of management</a:t>
            </a:r>
          </a:p>
          <a:p>
            <a:pPr eaLnBrk="1" hangingPunct="1">
              <a:buFontTx/>
              <a:buChar char="-"/>
            </a:pPr>
            <a:r>
              <a:rPr lang="en-US" altLang="en-US" dirty="0">
                <a:latin typeface="Times New Roman" panose="02020603050405020304" pitchFamily="18" charset="0"/>
              </a:rPr>
              <a:t>Insufficient planning: “if you don’t care where you’re going, any plan will do”</a:t>
            </a:r>
          </a:p>
          <a:p>
            <a:pPr eaLnBrk="1" hangingPunct="1">
              <a:buFontTx/>
              <a:buChar char="-"/>
            </a:pPr>
            <a:r>
              <a:rPr lang="en-US" altLang="en-US" dirty="0">
                <a:latin typeface="Times New Roman" panose="02020603050405020304" pitchFamily="18" charset="0"/>
              </a:rPr>
              <a:t>Abandonment</a:t>
            </a:r>
          </a:p>
          <a:p>
            <a:pPr lvl="1" eaLnBrk="1" hangingPunct="1">
              <a:buFontTx/>
              <a:buChar char="-"/>
            </a:pPr>
            <a:r>
              <a:rPr lang="en-US" altLang="en-US" dirty="0">
                <a:latin typeface="Times New Roman" panose="02020603050405020304" pitchFamily="18" charset="0"/>
              </a:rPr>
              <a:t>Out the window</a:t>
            </a:r>
          </a:p>
          <a:p>
            <a:pPr lvl="1" eaLnBrk="1" hangingPunct="1">
              <a:buFontTx/>
              <a:buChar char="-"/>
            </a:pPr>
            <a:r>
              <a:rPr lang="en-US" altLang="en-US" dirty="0">
                <a:latin typeface="Times New Roman" panose="02020603050405020304" pitchFamily="18" charset="0"/>
              </a:rPr>
              <a:t>Fall into code-and-fix mode</a:t>
            </a:r>
          </a:p>
          <a:p>
            <a:pPr lvl="1" eaLnBrk="1" hangingPunct="1">
              <a:buFontTx/>
              <a:buChar char="-"/>
            </a:pPr>
            <a:r>
              <a:rPr lang="en-US" sz="1200" b="0" i="0" kern="1200" dirty="0">
                <a:solidFill>
                  <a:schemeClr val="tx1"/>
                </a:solidFill>
                <a:effectLst/>
                <a:latin typeface="+mn-lt"/>
                <a:ea typeface="+mn-ea"/>
                <a:cs typeface="+mn-cs"/>
              </a:rPr>
              <a:t>The result was that work after that point was uncoordinated and awkward--to the point that Jill even started working on a project for her old group part of the time and no one even knew it.</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09126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91DF7643-F8CC-41B6-9488-FB29FA1B6A14}" type="slidenum">
              <a:rPr lang="en-US" altLang="en-US" sz="1200"/>
              <a:pPr eaLnBrk="1" hangingPunct="1">
                <a:spcBef>
                  <a:spcPct val="0"/>
                </a:spcBef>
                <a:buFontTx/>
                <a:buNone/>
              </a:pPr>
              <a:t>64</a:t>
            </a:fld>
            <a:endParaRPr lang="en-US"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Times New Roman" panose="02020603050405020304" pitchFamily="18" charset="0"/>
              </a:rPr>
              <a:t>fuzzy: before sign-off</a:t>
            </a:r>
          </a:p>
          <a:p>
            <a:pPr lvl="1" eaLnBrk="1" hangingPunct="1">
              <a:buFontTx/>
              <a:buChar char="-"/>
            </a:pPr>
            <a:r>
              <a:rPr lang="en-US" sz="1200" b="0" i="0" kern="1200" dirty="0">
                <a:solidFill>
                  <a:schemeClr val="tx1"/>
                </a:solidFill>
                <a:effectLst/>
                <a:latin typeface="+mn-lt"/>
                <a:ea typeface="+mn-ea"/>
                <a:cs typeface="+mn-cs"/>
              </a:rPr>
              <a:t>spend months or years in the fuzzy front end and then to come out of the gates with an aggressive schedule.</a:t>
            </a:r>
            <a:endParaRPr lang="en-US" altLang="en-US" dirty="0">
              <a:latin typeface="Times New Roman" panose="02020603050405020304" pitchFamily="18" charset="0"/>
            </a:endParaRPr>
          </a:p>
          <a:p>
            <a:pPr eaLnBrk="1" hangingPunct="1">
              <a:buFontTx/>
              <a:buChar char="-"/>
            </a:pPr>
            <a:r>
              <a:rPr lang="en-US" altLang="en-US" dirty="0">
                <a:latin typeface="Times New Roman" panose="02020603050405020304" pitchFamily="18" charset="0"/>
              </a:rPr>
              <a:t>Upstream:</a:t>
            </a:r>
          </a:p>
          <a:p>
            <a:pPr lvl="1" eaLnBrk="1" hangingPunct="1">
              <a:buFontTx/>
              <a:buChar char="-"/>
            </a:pPr>
            <a:r>
              <a:rPr lang="en-US" altLang="en-US" dirty="0">
                <a:latin typeface="Times New Roman" panose="02020603050405020304" pitchFamily="18" charset="0"/>
              </a:rPr>
              <a:t>Lack of analysis and design</a:t>
            </a:r>
          </a:p>
          <a:p>
            <a:pPr lvl="1" eaLnBrk="1" hangingPunct="1">
              <a:buFontTx/>
              <a:buChar char="-"/>
            </a:pPr>
            <a:r>
              <a:rPr lang="en-US" altLang="en-US" dirty="0">
                <a:latin typeface="Times New Roman" panose="02020603050405020304" pitchFamily="18" charset="0"/>
              </a:rPr>
              <a:t>10 to 100 times more costly</a:t>
            </a:r>
          </a:p>
          <a:p>
            <a:pPr lvl="1" eaLnBrk="1" hangingPunct="1">
              <a:buFontTx/>
              <a:buChar char="-"/>
            </a:pPr>
            <a:r>
              <a:rPr lang="en-US" altLang="en-US" dirty="0">
                <a:latin typeface="Times New Roman" panose="02020603050405020304" pitchFamily="18" charset="0"/>
              </a:rPr>
              <a:t>5 </a:t>
            </a:r>
            <a:r>
              <a:rPr lang="en-US" altLang="en-US" dirty="0" err="1">
                <a:latin typeface="Times New Roman" panose="02020603050405020304" pitchFamily="18" charset="0"/>
              </a:rPr>
              <a:t>hrs</a:t>
            </a:r>
            <a:r>
              <a:rPr lang="en-US" altLang="en-US" dirty="0">
                <a:latin typeface="Times New Roman" panose="02020603050405020304" pitchFamily="18" charset="0"/>
              </a:rPr>
              <a:t> vs. 50</a:t>
            </a:r>
          </a:p>
          <a:p>
            <a:pPr lvl="1" eaLnBrk="1" hangingPunct="1">
              <a:buFontTx/>
              <a:buChar char="-"/>
            </a:pPr>
            <a:r>
              <a:rPr lang="en-US" sz="1200" b="0" i="0" kern="1200" dirty="0">
                <a:solidFill>
                  <a:schemeClr val="tx1"/>
                </a:solidFill>
                <a:effectLst/>
                <a:latin typeface="+mn-lt"/>
                <a:ea typeface="+mn-ea"/>
                <a:cs typeface="+mn-cs"/>
              </a:rPr>
              <a:t>since requirements analysis, architecture, and design don't directly produce code, they are easy targets. </a:t>
            </a:r>
            <a:endParaRPr lang="en-US" altLang="en-US" dirty="0">
              <a:latin typeface="Times New Roman" panose="02020603050405020304" pitchFamily="18" charset="0"/>
            </a:endParaRPr>
          </a:p>
          <a:p>
            <a:pPr lvl="1" eaLnBrk="1" hangingPunct="1">
              <a:buFontTx/>
              <a:buChar char="-"/>
            </a:pPr>
            <a:r>
              <a:rPr lang="en-US" sz="1200" b="0" i="0" kern="1200" dirty="0">
                <a:solidFill>
                  <a:schemeClr val="tx1"/>
                </a:solidFill>
                <a:effectLst/>
                <a:latin typeface="+mn-lt"/>
                <a:ea typeface="+mn-ea"/>
                <a:cs typeface="+mn-cs"/>
              </a:rPr>
              <a:t> "jumping into coding," the results of this mistake are all too predictable.</a:t>
            </a:r>
            <a:endParaRPr lang="en-US" altLang="en-US" dirty="0">
              <a:latin typeface="Times New Roman" panose="02020603050405020304" pitchFamily="18" charset="0"/>
            </a:endParaRPr>
          </a:p>
          <a:p>
            <a:pPr eaLnBrk="1" hangingPunct="1">
              <a:buFontTx/>
              <a:buChar char="-"/>
            </a:pPr>
            <a:r>
              <a:rPr lang="en-US" altLang="en-US" dirty="0">
                <a:latin typeface="Times New Roman" panose="02020603050405020304" pitchFamily="18" charset="0"/>
              </a:rPr>
              <a:t>Design:</a:t>
            </a:r>
          </a:p>
          <a:p>
            <a:pPr lvl="1" eaLnBrk="1" hangingPunct="1">
              <a:buFontTx/>
              <a:buChar char="-"/>
            </a:pPr>
            <a:r>
              <a:rPr lang="en-US" altLang="en-US" dirty="0">
                <a:latin typeface="Times New Roman" panose="02020603050405020304" pitchFamily="18" charset="0"/>
              </a:rPr>
              <a:t>Seen schedules w/o it at all</a:t>
            </a:r>
          </a:p>
          <a:p>
            <a:pPr lvl="1" eaLnBrk="1" hangingPunct="1">
              <a:buFontTx/>
              <a:buChar char="-"/>
            </a:pPr>
            <a:r>
              <a:rPr lang="en-US" sz="1200" b="0" i="0" kern="1200" dirty="0">
                <a:solidFill>
                  <a:schemeClr val="tx1"/>
                </a:solidFill>
                <a:effectLst/>
                <a:latin typeface="+mn-lt"/>
                <a:ea typeface="+mn-ea"/>
                <a:cs typeface="+mn-cs"/>
              </a:rPr>
              <a:t>by creating a pressure-cooker environment that makes thoughtful consideration of design alternatives difficult.</a:t>
            </a:r>
          </a:p>
          <a:p>
            <a:pPr lvl="1" eaLnBrk="1" hangingPunct="1">
              <a:buFontTx/>
              <a:buChar char="-"/>
            </a:pPr>
            <a:r>
              <a:rPr lang="en-US" sz="1200" b="0" i="0" kern="1200" dirty="0">
                <a:solidFill>
                  <a:schemeClr val="tx1"/>
                </a:solidFill>
                <a:effectLst/>
                <a:latin typeface="+mn-lt"/>
                <a:ea typeface="+mn-ea"/>
                <a:cs typeface="+mn-cs"/>
              </a:rPr>
              <a:t>The design emphasis is on expediency rather than quality</a:t>
            </a:r>
            <a:endParaRPr lang="en-US" altLang="en-US" dirty="0">
              <a:latin typeface="Times New Roman" panose="02020603050405020304" pitchFamily="18" charset="0"/>
            </a:endParaRPr>
          </a:p>
          <a:p>
            <a:pPr eaLnBrk="1" hangingPunct="1">
              <a:buFontTx/>
              <a:buChar char="-"/>
            </a:pPr>
            <a:r>
              <a:rPr lang="en-US" altLang="en-US" dirty="0">
                <a:latin typeface="Times New Roman" panose="02020603050405020304" pitchFamily="18" charset="0"/>
              </a:rPr>
              <a:t>QA:</a:t>
            </a:r>
          </a:p>
          <a:p>
            <a:pPr lvl="1" eaLnBrk="1" hangingPunct="1">
              <a:buFontTx/>
              <a:buChar char="-"/>
            </a:pPr>
            <a:r>
              <a:rPr lang="en-US" sz="1200" b="0" i="0" kern="1200" dirty="0">
                <a:solidFill>
                  <a:schemeClr val="tx1"/>
                </a:solidFill>
                <a:effectLst/>
                <a:latin typeface="+mn-lt"/>
                <a:ea typeface="+mn-ea"/>
                <a:cs typeface="+mn-cs"/>
              </a:rPr>
              <a:t>Before you can keep a project on track, you have to be able to tell whether it's on track.</a:t>
            </a:r>
            <a:endParaRPr lang="en-US" altLang="en-US" dirty="0">
              <a:latin typeface="Times New Roman" panose="02020603050405020304" pitchFamily="18" charset="0"/>
            </a:endParaRPr>
          </a:p>
          <a:p>
            <a:pPr lvl="1" eaLnBrk="1" hangingPunct="1">
              <a:buFontTx/>
              <a:buChar char="-"/>
            </a:pPr>
            <a:r>
              <a:rPr lang="en-US" altLang="en-US" dirty="0">
                <a:latin typeface="Times New Roman" panose="02020603050405020304" pitchFamily="18" charset="0"/>
              </a:rPr>
              <a:t>Seems easy to compress</a:t>
            </a:r>
          </a:p>
          <a:p>
            <a:pPr lvl="1" eaLnBrk="1" hangingPunct="1">
              <a:buFontTx/>
              <a:buChar char="-"/>
            </a:pPr>
            <a:r>
              <a:rPr lang="en-US" altLang="en-US" dirty="0">
                <a:latin typeface="Times New Roman" panose="02020603050405020304" pitchFamily="18" charset="0"/>
              </a:rPr>
              <a:t>1 day QA == 3 to 10 later</a:t>
            </a:r>
          </a:p>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525882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361097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E71F5BF9-7F67-4E49-8598-F6FA291B9606}" type="slidenum">
              <a:rPr lang="en-US" altLang="en-US" sz="1200"/>
              <a:pPr eaLnBrk="1" hangingPunct="1">
                <a:spcBef>
                  <a:spcPct val="0"/>
                </a:spcBef>
                <a:buFontTx/>
                <a:buNone/>
              </a:pPr>
              <a:t>65</a:t>
            </a:fld>
            <a:endParaRPr lang="en-US" alt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Times New Roman" panose="02020603050405020304" pitchFamily="18" charset="0"/>
              </a:rPr>
              <a:t>Management controls</a:t>
            </a:r>
          </a:p>
          <a:p>
            <a:pPr lvl="1" eaLnBrk="1" hangingPunct="1">
              <a:buFontTx/>
              <a:buChar char="-"/>
            </a:pPr>
            <a:r>
              <a:rPr lang="en-US" altLang="en-US" dirty="0">
                <a:latin typeface="Times New Roman" panose="02020603050405020304" pitchFamily="18" charset="0"/>
              </a:rPr>
              <a:t>Need to be able to track </a:t>
            </a:r>
          </a:p>
          <a:p>
            <a:pPr lvl="1" eaLnBrk="1" hangingPunct="1">
              <a:buFontTx/>
              <a:buChar char="-"/>
            </a:pPr>
            <a:r>
              <a:rPr lang="en-US" altLang="en-US" dirty="0">
                <a:latin typeface="Times New Roman" panose="02020603050405020304" pitchFamily="18" charset="0"/>
              </a:rPr>
              <a:t>We’ll cover lots of these</a:t>
            </a:r>
          </a:p>
          <a:p>
            <a:pPr lvl="1" eaLnBrk="1" hangingPunct="1">
              <a:buFontTx/>
              <a:buChar char="-"/>
            </a:pPr>
            <a:r>
              <a:rPr lang="en-US" altLang="en-US" dirty="0">
                <a:latin typeface="Times New Roman" panose="02020603050405020304" pitchFamily="18" charset="0"/>
              </a:rPr>
              <a:t>PMI</a:t>
            </a:r>
          </a:p>
          <a:p>
            <a:pPr eaLnBrk="1" hangingPunct="1">
              <a:buFontTx/>
              <a:buChar char="-"/>
            </a:pPr>
            <a:r>
              <a:rPr lang="en-US" altLang="en-US" dirty="0">
                <a:latin typeface="Times New Roman" panose="02020603050405020304" pitchFamily="18" charset="0"/>
              </a:rPr>
              <a:t>Convergence</a:t>
            </a:r>
          </a:p>
          <a:p>
            <a:pPr lvl="1" eaLnBrk="1" hangingPunct="1">
              <a:buFontTx/>
              <a:buChar char="-"/>
            </a:pPr>
            <a:r>
              <a:rPr lang="en-US" sz="1200" b="0" i="0" kern="1200" dirty="0">
                <a:solidFill>
                  <a:schemeClr val="tx1"/>
                </a:solidFill>
                <a:effectLst/>
                <a:latin typeface="+mn-lt"/>
                <a:ea typeface="+mn-ea"/>
                <a:cs typeface="+mn-cs"/>
              </a:rPr>
              <a:t>On rush projects, there is a tendency to force convergence early.</a:t>
            </a:r>
            <a:endParaRPr lang="en-US" altLang="en-US" dirty="0">
              <a:latin typeface="Times New Roman" panose="02020603050405020304" pitchFamily="18" charset="0"/>
            </a:endParaRPr>
          </a:p>
          <a:p>
            <a:pPr lvl="1" eaLnBrk="1" hangingPunct="1">
              <a:buFontTx/>
              <a:buChar char="-"/>
            </a:pPr>
            <a:r>
              <a:rPr lang="en-US" altLang="en-US" dirty="0">
                <a:latin typeface="Times New Roman" panose="02020603050405020304" pitchFamily="18" charset="0"/>
              </a:rPr>
              <a:t>Waste of time</a:t>
            </a:r>
          </a:p>
          <a:p>
            <a:pPr eaLnBrk="1" hangingPunct="1">
              <a:buFontTx/>
              <a:buChar char="-"/>
            </a:pPr>
            <a:r>
              <a:rPr lang="en-US" altLang="en-US" dirty="0">
                <a:latin typeface="Times New Roman" panose="02020603050405020304" pitchFamily="18" charset="0"/>
              </a:rPr>
              <a:t>Missing tasks</a:t>
            </a:r>
          </a:p>
          <a:p>
            <a:pPr lvl="1" eaLnBrk="1" hangingPunct="1">
              <a:buFontTx/>
              <a:buChar char="-"/>
            </a:pPr>
            <a:r>
              <a:rPr lang="en-US" altLang="en-US" dirty="0">
                <a:latin typeface="Times New Roman" panose="02020603050405020304" pitchFamily="18" charset="0"/>
              </a:rPr>
              <a:t>Often 20-30% of a schedule</a:t>
            </a:r>
          </a:p>
          <a:p>
            <a:pPr eaLnBrk="1" hangingPunct="1">
              <a:buFontTx/>
              <a:buChar char="-"/>
            </a:pPr>
            <a:r>
              <a:rPr lang="en-US" altLang="en-US" dirty="0">
                <a:latin typeface="Times New Roman" panose="02020603050405020304" pitchFamily="18" charset="0"/>
              </a:rPr>
              <a:t>Catch-up later</a:t>
            </a:r>
          </a:p>
          <a:p>
            <a:pPr lvl="1" eaLnBrk="1" hangingPunct="1">
              <a:buFontTx/>
              <a:buChar char="-"/>
            </a:pPr>
            <a:r>
              <a:rPr lang="en-US" sz="1200" b="0" i="0" kern="1200" dirty="0">
                <a:solidFill>
                  <a:schemeClr val="tx1"/>
                </a:solidFill>
                <a:effectLst/>
                <a:latin typeface="+mn-lt"/>
                <a:ea typeface="+mn-ea"/>
                <a:cs typeface="+mn-cs"/>
              </a:rPr>
              <a:t>If you're working on a six-month project, and it takes you three months to meet your two-month milestone, what do you do?</a:t>
            </a:r>
            <a:endParaRPr lang="en-US" altLang="en-US" dirty="0">
              <a:latin typeface="Times New Roman" panose="02020603050405020304" pitchFamily="18" charset="0"/>
            </a:endParaRPr>
          </a:p>
          <a:p>
            <a:pPr lvl="1" eaLnBrk="1" hangingPunct="1">
              <a:buFontTx/>
              <a:buChar char="-"/>
            </a:pPr>
            <a:r>
              <a:rPr lang="en-US" altLang="en-US" dirty="0">
                <a:latin typeface="Times New Roman" panose="02020603050405020304" pitchFamily="18" charset="0"/>
              </a:rPr>
              <a:t>How many times have you seen a project catch-up?</a:t>
            </a:r>
          </a:p>
          <a:p>
            <a:pPr lvl="1" eaLnBrk="1" hangingPunct="1">
              <a:buFontTx/>
              <a:buChar char="-"/>
            </a:pPr>
            <a:r>
              <a:rPr lang="en-US" altLang="en-US" dirty="0">
                <a:latin typeface="Times New Roman" panose="02020603050405020304" pitchFamily="18" charset="0"/>
              </a:rPr>
              <a:t>Only by all-nighters</a:t>
            </a:r>
          </a:p>
          <a:p>
            <a:pPr eaLnBrk="1" hangingPunct="1">
              <a:buFontTx/>
              <a:buChar char="-"/>
            </a:pPr>
            <a:r>
              <a:rPr lang="en-US" altLang="en-US" dirty="0">
                <a:latin typeface="Times New Roman" panose="02020603050405020304" pitchFamily="18" charset="0"/>
              </a:rPr>
              <a:t>Like hell</a:t>
            </a:r>
          </a:p>
          <a:p>
            <a:pPr lvl="1" eaLnBrk="1" hangingPunct="1">
              <a:buFontTx/>
              <a:buChar char="-"/>
            </a:pPr>
            <a:r>
              <a:rPr lang="en-US" altLang="en-US" dirty="0">
                <a:latin typeface="Times New Roman" panose="02020603050405020304" pitchFamily="18" charset="0"/>
              </a:rPr>
              <a:t>“Entrepreneurial” approach</a:t>
            </a:r>
          </a:p>
          <a:p>
            <a:pPr lvl="1" eaLnBrk="1" hangingPunct="1">
              <a:buFontTx/>
              <a:buChar char="-"/>
            </a:pPr>
            <a:r>
              <a:rPr lang="en-US" sz="1200" b="0" i="0" kern="1200" dirty="0">
                <a:solidFill>
                  <a:schemeClr val="tx1"/>
                </a:solidFill>
                <a:effectLst/>
                <a:latin typeface="+mn-lt"/>
                <a:ea typeface="+mn-ea"/>
                <a:cs typeface="+mn-cs"/>
              </a:rPr>
              <a:t>think that fast, loose, all-as-you-go coding is a route to rapid development.</a:t>
            </a:r>
            <a:r>
              <a:rPr lang="en-US" dirty="0"/>
              <a:t> </a:t>
            </a:r>
            <a:br>
              <a:rPr lang="en-US" dirty="0"/>
            </a:b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4523041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976BD257-A8E3-4978-B96D-0A50368FF77E}" type="slidenum">
              <a:rPr lang="en-US" altLang="en-US" sz="1200"/>
              <a:pPr eaLnBrk="1" hangingPunct="1">
                <a:spcBef>
                  <a:spcPct val="0"/>
                </a:spcBef>
                <a:buFontTx/>
                <a:buNone/>
              </a:pPr>
              <a:t>66</a:t>
            </a:fld>
            <a:endParaRPr lang="en-US" alt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latin typeface="Times New Roman" panose="02020603050405020304" pitchFamily="18" charset="0"/>
              </a:rPr>
              <a:t>Gold</a:t>
            </a:r>
          </a:p>
          <a:p>
            <a:pPr lvl="1" eaLnBrk="1" hangingPunct="1">
              <a:buFontTx/>
              <a:buChar char="-"/>
            </a:pPr>
            <a:r>
              <a:rPr lang="en-US" altLang="en-US" dirty="0">
                <a:latin typeface="Times New Roman" panose="02020603050405020304" pitchFamily="18" charset="0"/>
              </a:rPr>
              <a:t>Gilding the lily</a:t>
            </a:r>
          </a:p>
          <a:p>
            <a:pPr lvl="1" eaLnBrk="1" hangingPunct="1">
              <a:buFontTx/>
              <a:buChar char="-"/>
            </a:pPr>
            <a:r>
              <a:rPr lang="en-US" sz="1200" b="0" i="0" kern="1200" dirty="0">
                <a:solidFill>
                  <a:schemeClr val="tx1"/>
                </a:solidFill>
                <a:effectLst/>
                <a:latin typeface="+mn-lt"/>
                <a:ea typeface="+mn-ea"/>
                <a:cs typeface="+mn-cs"/>
              </a:rPr>
              <a:t>Some projects have more requirements than they need right from the beginning.</a:t>
            </a:r>
            <a:endParaRPr lang="en-US" altLang="en-US" dirty="0">
              <a:latin typeface="Times New Roman" panose="02020603050405020304" pitchFamily="18" charset="0"/>
            </a:endParaRPr>
          </a:p>
          <a:p>
            <a:pPr lvl="1" eaLnBrk="1" hangingPunct="1">
              <a:buFontTx/>
              <a:buChar char="-"/>
            </a:pPr>
            <a:r>
              <a:rPr lang="en-US" altLang="en-US" dirty="0">
                <a:latin typeface="Times New Roman" panose="02020603050405020304" pitchFamily="18" charset="0"/>
              </a:rPr>
              <a:t>Performance is required more often than need be</a:t>
            </a:r>
            <a:r>
              <a:rPr lang="en-US" sz="1200" b="0" i="0" kern="1200" dirty="0">
                <a:solidFill>
                  <a:schemeClr val="tx1"/>
                </a:solidFill>
                <a:effectLst/>
                <a:latin typeface="+mn-lt"/>
                <a:ea typeface="+mn-ea"/>
                <a:cs typeface="+mn-cs"/>
              </a:rPr>
              <a:t>, and that can unnecessarily lengthen a software schedule.</a:t>
            </a:r>
            <a:endParaRPr lang="en-US" altLang="en-US" dirty="0">
              <a:latin typeface="Times New Roman" panose="02020603050405020304" pitchFamily="18" charset="0"/>
            </a:endParaRPr>
          </a:p>
          <a:p>
            <a:pPr eaLnBrk="1" hangingPunct="1">
              <a:buFontTx/>
              <a:buChar char="-"/>
            </a:pPr>
            <a:r>
              <a:rPr lang="en-US" altLang="en-US" dirty="0">
                <a:latin typeface="Times New Roman" panose="02020603050405020304" pitchFamily="18" charset="0"/>
              </a:rPr>
              <a:t>Feature creep</a:t>
            </a:r>
          </a:p>
          <a:p>
            <a:pPr lvl="1" eaLnBrk="1" hangingPunct="1">
              <a:buFontTx/>
              <a:buChar char="-"/>
            </a:pPr>
            <a:r>
              <a:rPr lang="en-US" altLang="en-US" dirty="0">
                <a:latin typeface="Times New Roman" panose="02020603050405020304" pitchFamily="18" charset="0"/>
              </a:rPr>
              <a:t>25% average change in req.</a:t>
            </a:r>
          </a:p>
          <a:p>
            <a:pPr eaLnBrk="1" hangingPunct="1">
              <a:buFontTx/>
              <a:buChar char="-"/>
            </a:pPr>
            <a:r>
              <a:rPr lang="en-US" altLang="en-US" dirty="0">
                <a:latin typeface="Times New Roman" panose="02020603050405020304" pitchFamily="18" charset="0"/>
              </a:rPr>
              <a:t>Dev. Gold</a:t>
            </a:r>
          </a:p>
          <a:p>
            <a:pPr lvl="1" eaLnBrk="1" hangingPunct="1">
              <a:buFontTx/>
              <a:buChar char="-"/>
            </a:pPr>
            <a:r>
              <a:rPr lang="en-US" altLang="en-US" dirty="0">
                <a:latin typeface="Times New Roman" panose="02020603050405020304" pitchFamily="18" charset="0"/>
              </a:rPr>
              <a:t>Nifty new technology</a:t>
            </a:r>
          </a:p>
          <a:p>
            <a:pPr lvl="1" eaLnBrk="1" hangingPunct="1">
              <a:buFontTx/>
              <a:buChar char="-"/>
            </a:pPr>
            <a:r>
              <a:rPr lang="en-US" sz="1200" b="0" i="0" kern="1200" dirty="0">
                <a:solidFill>
                  <a:schemeClr val="tx1"/>
                </a:solidFill>
                <a:effectLst/>
                <a:latin typeface="+mn-lt"/>
                <a:ea typeface="+mn-ea"/>
                <a:cs typeface="+mn-cs"/>
              </a:rPr>
              <a:t>Developers are fascinated by new technology and are sometimes anxious to try out new features of their language or environment</a:t>
            </a:r>
            <a:endParaRPr lang="en-US" altLang="en-US" dirty="0">
              <a:latin typeface="Times New Roman" panose="02020603050405020304" pitchFamily="18" charset="0"/>
            </a:endParaRPr>
          </a:p>
          <a:p>
            <a:pPr lvl="1" eaLnBrk="1" hangingPunct="1">
              <a:buFontTx/>
              <a:buChar char="-"/>
            </a:pPr>
            <a:r>
              <a:rPr lang="en-US" altLang="en-US" dirty="0">
                <a:latin typeface="Times New Roman" panose="02020603050405020304" pitchFamily="18" charset="0"/>
              </a:rPr>
              <a:t>Pet project</a:t>
            </a:r>
          </a:p>
          <a:p>
            <a:pPr eaLnBrk="1" hangingPunct="1">
              <a:buFontTx/>
              <a:buChar char="-"/>
            </a:pPr>
            <a:r>
              <a:rPr lang="en-US" altLang="en-US" dirty="0">
                <a:latin typeface="Times New Roman" panose="02020603050405020304" pitchFamily="18" charset="0"/>
              </a:rPr>
              <a:t>Push-me</a:t>
            </a:r>
          </a:p>
          <a:p>
            <a:pPr lvl="1" eaLnBrk="1" hangingPunct="1">
              <a:buFontTx/>
              <a:buChar char="-"/>
            </a:pPr>
            <a:r>
              <a:rPr lang="en-US" altLang="en-US" dirty="0">
                <a:latin typeface="Times New Roman" panose="02020603050405020304" pitchFamily="18" charset="0"/>
              </a:rPr>
              <a:t>Slip schedule + add features</a:t>
            </a:r>
          </a:p>
          <a:p>
            <a:pPr lvl="1" eaLnBrk="1" hangingPunct="1">
              <a:buFontTx/>
              <a:buChar char="-"/>
            </a:pPr>
            <a:r>
              <a:rPr lang="en-US" sz="1200" b="0" i="0" kern="1200" dirty="0">
                <a:solidFill>
                  <a:schemeClr val="tx1"/>
                </a:solidFill>
                <a:effectLst/>
                <a:latin typeface="+mn-lt"/>
                <a:ea typeface="+mn-ea"/>
                <a:cs typeface="+mn-cs"/>
              </a:rPr>
              <a:t>One bizarre negotiating ploy occurs when a manager approves a schedule slip on a project that's progressing slower than expected and then adds completely new tasks after the schedule change.</a:t>
            </a:r>
            <a:endParaRPr lang="en-US" altLang="en-US" dirty="0">
              <a:latin typeface="Times New Roman" panose="02020603050405020304" pitchFamily="18" charset="0"/>
            </a:endParaRPr>
          </a:p>
          <a:p>
            <a:pPr eaLnBrk="1" hangingPunct="1">
              <a:buFontTx/>
              <a:buChar char="-"/>
            </a:pPr>
            <a:r>
              <a:rPr lang="en-US" altLang="en-US" dirty="0">
                <a:latin typeface="Times New Roman" panose="02020603050405020304" pitchFamily="18" charset="0"/>
              </a:rPr>
              <a:t>Research vs. Development</a:t>
            </a:r>
          </a:p>
          <a:p>
            <a:pPr eaLnBrk="1" hangingPunct="1">
              <a:buFontTx/>
              <a:buChar char="-"/>
            </a:pP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970207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5743F7F7-6DC3-4B6A-8BB2-AD2E27DE01AE}" type="slidenum">
              <a:rPr lang="en-US" altLang="en-US" sz="1200"/>
              <a:pPr eaLnBrk="1" hangingPunct="1">
                <a:spcBef>
                  <a:spcPct val="0"/>
                </a:spcBef>
                <a:buFontTx/>
                <a:buNone/>
              </a:pPr>
              <a:t>67</a:t>
            </a:fld>
            <a:endParaRPr lang="en-US" alt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Times New Roman" panose="02020603050405020304" pitchFamily="18" charset="0"/>
              </a:rPr>
              <a:t>who’s heard of ‘silver bullet’ (not the beer)</a:t>
            </a:r>
          </a:p>
          <a:p>
            <a:pPr eaLnBrk="1" hangingPunct="1">
              <a:buFontTx/>
              <a:buChar char="-"/>
            </a:pPr>
            <a:r>
              <a:rPr lang="en-US" altLang="en-US">
                <a:latin typeface="Times New Roman" panose="02020603050405020304" pitchFamily="18" charset="0"/>
              </a:rPr>
              <a:t>SCM</a:t>
            </a:r>
          </a:p>
          <a:p>
            <a:pPr lvl="1" eaLnBrk="1" hangingPunct="1">
              <a:buFontTx/>
              <a:buChar char="-"/>
            </a:pPr>
            <a:r>
              <a:rPr lang="en-US" altLang="en-US">
                <a:latin typeface="Times New Roman" panose="02020603050405020304" pitchFamily="18" charset="0"/>
              </a:rPr>
              <a:t>Jones: 10% month, I see more</a:t>
            </a:r>
          </a:p>
          <a:p>
            <a:pPr lvl="1" eaLnBrk="1" hangingPunct="1"/>
            <a:endParaRPr lang="en-US" altLang="en-US">
              <a:latin typeface="Times New Roman" panose="02020603050405020304" pitchFamily="18" charset="0"/>
            </a:endParaRPr>
          </a:p>
          <a:p>
            <a:pPr lvl="1" eaLnBrk="1" hangingPunct="1">
              <a:buFontTx/>
              <a:buChar char="-"/>
            </a:pPr>
            <a:endParaRPr lang="en-US" altLang="en-US">
              <a:latin typeface="Times New Roman" panose="02020603050405020304" pitchFamily="18" charset="0"/>
            </a:endParaRPr>
          </a:p>
        </p:txBody>
      </p:sp>
    </p:spTree>
    <p:extLst>
      <p:ext uri="{BB962C8B-B14F-4D97-AF65-F5344CB8AC3E}">
        <p14:creationId xmlns:p14="http://schemas.microsoft.com/office/powerpoint/2010/main" val="170712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83905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468130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23089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937854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8855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Roboto Black" pitchFamily="2" charset="0"/>
                <a:ea typeface="Roboto Black" pitchFamily="2"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800">
                <a:latin typeface="Roboto Condensed" panose="02000000000000000000" pitchFamily="2" charset="0"/>
                <a:ea typeface="Roboto Condensed"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99994ED-B477-41FC-9992-E568F04F4085}" type="datetime1">
              <a:rPr lang="en-US" smtClean="0"/>
              <a:t>27-Jan-20</a:t>
            </a:fld>
            <a:endParaRPr lang="en-US"/>
          </a:p>
        </p:txBody>
      </p:sp>
      <p:sp>
        <p:nvSpPr>
          <p:cNvPr id="5" name="Footer Placeholder 4"/>
          <p:cNvSpPr>
            <a:spLocks noGrp="1"/>
          </p:cNvSpPr>
          <p:nvPr>
            <p:ph type="ftr" sz="quarter" idx="11"/>
          </p:nvPr>
        </p:nvSpPr>
        <p:spPr/>
        <p:txBody>
          <a:bodyPr/>
          <a:lstStyle/>
          <a:p>
            <a:r>
              <a:rPr lang="en-US" dirty="0"/>
              <a:t>ITPM</a:t>
            </a:r>
          </a:p>
        </p:txBody>
      </p:sp>
      <p:sp>
        <p:nvSpPr>
          <p:cNvPr id="6" name="Slide Number Placeholder 5"/>
          <p:cNvSpPr>
            <a:spLocks noGrp="1"/>
          </p:cNvSpPr>
          <p:nvPr>
            <p:ph type="sldNum" sz="quarter" idx="12"/>
          </p:nvPr>
        </p:nvSpPr>
        <p:spPr/>
        <p:txBody>
          <a:bodyPr/>
          <a:lstStyle/>
          <a:p>
            <a:fld id="{8FC9A196-70D6-4A00-98BF-F004CFDD3D32}" type="slidenum">
              <a:rPr lang="en-US" smtClean="0"/>
              <a:t>‹#›</a:t>
            </a:fld>
            <a:endParaRPr lang="en-US" dirty="0"/>
          </a:p>
        </p:txBody>
      </p:sp>
    </p:spTree>
    <p:extLst>
      <p:ext uri="{BB962C8B-B14F-4D97-AF65-F5344CB8AC3E}">
        <p14:creationId xmlns:p14="http://schemas.microsoft.com/office/powerpoint/2010/main" val="1432719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45653-989B-43EC-9AB1-E4AE3C147661}" type="datetime1">
              <a:rPr lang="en-US" smtClean="0"/>
              <a:t>27-Jan-20</a:t>
            </a:fld>
            <a:endParaRPr lang="en-US"/>
          </a:p>
        </p:txBody>
      </p:sp>
      <p:sp>
        <p:nvSpPr>
          <p:cNvPr id="5" name="Footer Placeholder 4"/>
          <p:cNvSpPr>
            <a:spLocks noGrp="1"/>
          </p:cNvSpPr>
          <p:nvPr>
            <p:ph type="ftr" sz="quarter" idx="11"/>
          </p:nvPr>
        </p:nvSpPr>
        <p:spPr/>
        <p:txBody>
          <a:bodyPr/>
          <a:lstStyle/>
          <a:p>
            <a:r>
              <a:rPr lang="en-US"/>
              <a:t>ITPM:USMBDIN</a:t>
            </a:r>
          </a:p>
        </p:txBody>
      </p:sp>
      <p:sp>
        <p:nvSpPr>
          <p:cNvPr id="6" name="Slide Number Placeholder 5"/>
          <p:cNvSpPr>
            <a:spLocks noGrp="1"/>
          </p:cNvSpPr>
          <p:nvPr>
            <p:ph type="sldNum" sz="quarter" idx="12"/>
          </p:nvPr>
        </p:nvSpPr>
        <p:spPr/>
        <p:txBody>
          <a:bodyPr/>
          <a:lstStyle/>
          <a:p>
            <a:fld id="{8FC9A196-70D6-4A00-98BF-F004CFDD3D32}" type="slidenum">
              <a:rPr lang="en-US" smtClean="0"/>
              <a:t>‹#›</a:t>
            </a:fld>
            <a:endParaRPr lang="en-US"/>
          </a:p>
        </p:txBody>
      </p:sp>
    </p:spTree>
    <p:extLst>
      <p:ext uri="{BB962C8B-B14F-4D97-AF65-F5344CB8AC3E}">
        <p14:creationId xmlns:p14="http://schemas.microsoft.com/office/powerpoint/2010/main" val="4230557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C471FC-2683-40DC-AC94-0D3DDF90DE4C}" type="datetime1">
              <a:rPr lang="en-US" smtClean="0"/>
              <a:t>27-Jan-20</a:t>
            </a:fld>
            <a:endParaRPr lang="en-US"/>
          </a:p>
        </p:txBody>
      </p:sp>
      <p:sp>
        <p:nvSpPr>
          <p:cNvPr id="5" name="Footer Placeholder 4"/>
          <p:cNvSpPr>
            <a:spLocks noGrp="1"/>
          </p:cNvSpPr>
          <p:nvPr>
            <p:ph type="ftr" sz="quarter" idx="11"/>
          </p:nvPr>
        </p:nvSpPr>
        <p:spPr/>
        <p:txBody>
          <a:bodyPr/>
          <a:lstStyle/>
          <a:p>
            <a:r>
              <a:rPr lang="en-US"/>
              <a:t>ITPM:USMBDIN</a:t>
            </a:r>
          </a:p>
        </p:txBody>
      </p:sp>
      <p:sp>
        <p:nvSpPr>
          <p:cNvPr id="6" name="Slide Number Placeholder 5"/>
          <p:cNvSpPr>
            <a:spLocks noGrp="1"/>
          </p:cNvSpPr>
          <p:nvPr>
            <p:ph type="sldNum" sz="quarter" idx="12"/>
          </p:nvPr>
        </p:nvSpPr>
        <p:spPr/>
        <p:txBody>
          <a:bodyPr/>
          <a:lstStyle/>
          <a:p>
            <a:fld id="{8FC9A196-70D6-4A00-98BF-F004CFDD3D32}" type="slidenum">
              <a:rPr lang="en-US" smtClean="0"/>
              <a:t>‹#›</a:t>
            </a:fld>
            <a:endParaRPr lang="en-US"/>
          </a:p>
        </p:txBody>
      </p:sp>
    </p:spTree>
    <p:extLst>
      <p:ext uri="{BB962C8B-B14F-4D97-AF65-F5344CB8AC3E}">
        <p14:creationId xmlns:p14="http://schemas.microsoft.com/office/powerpoint/2010/main" val="3029034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685800" indent="-228600">
              <a:buFont typeface="Roboto Condensed" panose="02000000000000000000" pitchFamily="2"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1025A58-8419-4BDF-AEDD-39DDCBDEFA65}" type="datetime1">
              <a:rPr lang="en-US" smtClean="0"/>
              <a:t>27-Jan-20</a:t>
            </a:fld>
            <a:endParaRPr lang="en-US"/>
          </a:p>
        </p:txBody>
      </p:sp>
      <p:sp>
        <p:nvSpPr>
          <p:cNvPr id="5" name="Footer Placeholder 4"/>
          <p:cNvSpPr>
            <a:spLocks noGrp="1"/>
          </p:cNvSpPr>
          <p:nvPr>
            <p:ph type="ftr" sz="quarter" idx="11"/>
          </p:nvPr>
        </p:nvSpPr>
        <p:spPr/>
        <p:txBody>
          <a:bodyPr/>
          <a:lstStyle/>
          <a:p>
            <a:r>
              <a:rPr lang="en-US"/>
              <a:t>ITPM:USMBDIN</a:t>
            </a:r>
          </a:p>
        </p:txBody>
      </p:sp>
      <p:sp>
        <p:nvSpPr>
          <p:cNvPr id="6" name="Slide Number Placeholder 5"/>
          <p:cNvSpPr>
            <a:spLocks noGrp="1"/>
          </p:cNvSpPr>
          <p:nvPr>
            <p:ph type="sldNum" sz="quarter" idx="12"/>
          </p:nvPr>
        </p:nvSpPr>
        <p:spPr/>
        <p:txBody>
          <a:bodyPr/>
          <a:lstStyle/>
          <a:p>
            <a:fld id="{8FC9A196-70D6-4A00-98BF-F004CFDD3D32}" type="slidenum">
              <a:rPr lang="en-US" smtClean="0"/>
              <a:t>‹#›</a:t>
            </a:fld>
            <a:endParaRPr lang="en-US"/>
          </a:p>
        </p:txBody>
      </p:sp>
    </p:spTree>
    <p:extLst>
      <p:ext uri="{BB962C8B-B14F-4D97-AF65-F5344CB8AC3E}">
        <p14:creationId xmlns:p14="http://schemas.microsoft.com/office/powerpoint/2010/main" val="319272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E3890-63CB-4548-8755-DB1AB300D679}" type="datetime1">
              <a:rPr lang="en-US" smtClean="0"/>
              <a:t>27-Jan-20</a:t>
            </a:fld>
            <a:endParaRPr lang="en-US"/>
          </a:p>
        </p:txBody>
      </p:sp>
      <p:sp>
        <p:nvSpPr>
          <p:cNvPr id="5" name="Footer Placeholder 4"/>
          <p:cNvSpPr>
            <a:spLocks noGrp="1"/>
          </p:cNvSpPr>
          <p:nvPr>
            <p:ph type="ftr" sz="quarter" idx="11"/>
          </p:nvPr>
        </p:nvSpPr>
        <p:spPr/>
        <p:txBody>
          <a:bodyPr/>
          <a:lstStyle/>
          <a:p>
            <a:r>
              <a:rPr lang="en-US"/>
              <a:t>ITPM:USMBDIN</a:t>
            </a:r>
          </a:p>
        </p:txBody>
      </p:sp>
      <p:sp>
        <p:nvSpPr>
          <p:cNvPr id="6" name="Slide Number Placeholder 5"/>
          <p:cNvSpPr>
            <a:spLocks noGrp="1"/>
          </p:cNvSpPr>
          <p:nvPr>
            <p:ph type="sldNum" sz="quarter" idx="12"/>
          </p:nvPr>
        </p:nvSpPr>
        <p:spPr/>
        <p:txBody>
          <a:bodyPr/>
          <a:lstStyle/>
          <a:p>
            <a:fld id="{8FC9A196-70D6-4A00-98BF-F004CFDD3D32}" type="slidenum">
              <a:rPr lang="en-US" smtClean="0"/>
              <a:t>‹#›</a:t>
            </a:fld>
            <a:endParaRPr lang="en-US"/>
          </a:p>
        </p:txBody>
      </p:sp>
    </p:spTree>
    <p:extLst>
      <p:ext uri="{BB962C8B-B14F-4D97-AF65-F5344CB8AC3E}">
        <p14:creationId xmlns:p14="http://schemas.microsoft.com/office/powerpoint/2010/main" val="1826181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AD7A24-BD31-4102-86C7-0864A85863F0}" type="datetime1">
              <a:rPr lang="en-US" smtClean="0"/>
              <a:t>27-Jan-20</a:t>
            </a:fld>
            <a:endParaRPr lang="en-US"/>
          </a:p>
        </p:txBody>
      </p:sp>
      <p:sp>
        <p:nvSpPr>
          <p:cNvPr id="6" name="Footer Placeholder 5"/>
          <p:cNvSpPr>
            <a:spLocks noGrp="1"/>
          </p:cNvSpPr>
          <p:nvPr>
            <p:ph type="ftr" sz="quarter" idx="11"/>
          </p:nvPr>
        </p:nvSpPr>
        <p:spPr/>
        <p:txBody>
          <a:bodyPr/>
          <a:lstStyle/>
          <a:p>
            <a:r>
              <a:rPr lang="en-US"/>
              <a:t>ITPM:USMBDIN</a:t>
            </a:r>
          </a:p>
        </p:txBody>
      </p:sp>
      <p:sp>
        <p:nvSpPr>
          <p:cNvPr id="7" name="Slide Number Placeholder 6"/>
          <p:cNvSpPr>
            <a:spLocks noGrp="1"/>
          </p:cNvSpPr>
          <p:nvPr>
            <p:ph type="sldNum" sz="quarter" idx="12"/>
          </p:nvPr>
        </p:nvSpPr>
        <p:spPr/>
        <p:txBody>
          <a:bodyPr/>
          <a:lstStyle/>
          <a:p>
            <a:fld id="{8FC9A196-70D6-4A00-98BF-F004CFDD3D32}" type="slidenum">
              <a:rPr lang="en-US" smtClean="0"/>
              <a:t>‹#›</a:t>
            </a:fld>
            <a:endParaRPr lang="en-US"/>
          </a:p>
        </p:txBody>
      </p:sp>
    </p:spTree>
    <p:extLst>
      <p:ext uri="{BB962C8B-B14F-4D97-AF65-F5344CB8AC3E}">
        <p14:creationId xmlns:p14="http://schemas.microsoft.com/office/powerpoint/2010/main" val="3089574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86591B-9C49-4FD6-BE10-B09D2B3BF188}" type="datetime1">
              <a:rPr lang="en-US" smtClean="0"/>
              <a:t>27-Jan-20</a:t>
            </a:fld>
            <a:endParaRPr lang="en-US"/>
          </a:p>
        </p:txBody>
      </p:sp>
      <p:sp>
        <p:nvSpPr>
          <p:cNvPr id="8" name="Footer Placeholder 7"/>
          <p:cNvSpPr>
            <a:spLocks noGrp="1"/>
          </p:cNvSpPr>
          <p:nvPr>
            <p:ph type="ftr" sz="quarter" idx="11"/>
          </p:nvPr>
        </p:nvSpPr>
        <p:spPr/>
        <p:txBody>
          <a:bodyPr/>
          <a:lstStyle/>
          <a:p>
            <a:r>
              <a:rPr lang="en-US"/>
              <a:t>ITPM:USMBDIN</a:t>
            </a:r>
          </a:p>
        </p:txBody>
      </p:sp>
      <p:sp>
        <p:nvSpPr>
          <p:cNvPr id="9" name="Slide Number Placeholder 8"/>
          <p:cNvSpPr>
            <a:spLocks noGrp="1"/>
          </p:cNvSpPr>
          <p:nvPr>
            <p:ph type="sldNum" sz="quarter" idx="12"/>
          </p:nvPr>
        </p:nvSpPr>
        <p:spPr/>
        <p:txBody>
          <a:bodyPr/>
          <a:lstStyle/>
          <a:p>
            <a:fld id="{8FC9A196-70D6-4A00-98BF-F004CFDD3D32}" type="slidenum">
              <a:rPr lang="en-US" smtClean="0"/>
              <a:t>‹#›</a:t>
            </a:fld>
            <a:endParaRPr lang="en-US"/>
          </a:p>
        </p:txBody>
      </p:sp>
    </p:spTree>
    <p:extLst>
      <p:ext uri="{BB962C8B-B14F-4D97-AF65-F5344CB8AC3E}">
        <p14:creationId xmlns:p14="http://schemas.microsoft.com/office/powerpoint/2010/main" val="2387610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0EEEB8-2A61-4F16-9EB9-C9B1B3242BE9}" type="datetime1">
              <a:rPr lang="en-US" smtClean="0"/>
              <a:t>27-Jan-20</a:t>
            </a:fld>
            <a:endParaRPr lang="en-US"/>
          </a:p>
        </p:txBody>
      </p:sp>
      <p:sp>
        <p:nvSpPr>
          <p:cNvPr id="4" name="Footer Placeholder 3"/>
          <p:cNvSpPr>
            <a:spLocks noGrp="1"/>
          </p:cNvSpPr>
          <p:nvPr>
            <p:ph type="ftr" sz="quarter" idx="11"/>
          </p:nvPr>
        </p:nvSpPr>
        <p:spPr/>
        <p:txBody>
          <a:bodyPr/>
          <a:lstStyle/>
          <a:p>
            <a:r>
              <a:rPr lang="en-US"/>
              <a:t>ITPM:USMBDIN</a:t>
            </a:r>
          </a:p>
        </p:txBody>
      </p:sp>
      <p:sp>
        <p:nvSpPr>
          <p:cNvPr id="5" name="Slide Number Placeholder 4"/>
          <p:cNvSpPr>
            <a:spLocks noGrp="1"/>
          </p:cNvSpPr>
          <p:nvPr>
            <p:ph type="sldNum" sz="quarter" idx="12"/>
          </p:nvPr>
        </p:nvSpPr>
        <p:spPr/>
        <p:txBody>
          <a:bodyPr/>
          <a:lstStyle/>
          <a:p>
            <a:fld id="{8FC9A196-70D6-4A00-98BF-F004CFDD3D32}" type="slidenum">
              <a:rPr lang="en-US" smtClean="0"/>
              <a:t>‹#›</a:t>
            </a:fld>
            <a:endParaRPr lang="en-US"/>
          </a:p>
        </p:txBody>
      </p:sp>
    </p:spTree>
    <p:extLst>
      <p:ext uri="{BB962C8B-B14F-4D97-AF65-F5344CB8AC3E}">
        <p14:creationId xmlns:p14="http://schemas.microsoft.com/office/powerpoint/2010/main" val="255567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043C9-F481-4A5B-A6FF-284BD2F4CD25}" type="datetime1">
              <a:rPr lang="en-US" smtClean="0"/>
              <a:t>27-Jan-20</a:t>
            </a:fld>
            <a:endParaRPr lang="en-US"/>
          </a:p>
        </p:txBody>
      </p:sp>
      <p:sp>
        <p:nvSpPr>
          <p:cNvPr id="3" name="Footer Placeholder 2"/>
          <p:cNvSpPr>
            <a:spLocks noGrp="1"/>
          </p:cNvSpPr>
          <p:nvPr>
            <p:ph type="ftr" sz="quarter" idx="11"/>
          </p:nvPr>
        </p:nvSpPr>
        <p:spPr/>
        <p:txBody>
          <a:bodyPr/>
          <a:lstStyle/>
          <a:p>
            <a:r>
              <a:rPr lang="en-US"/>
              <a:t>ITPM:USMBDIN</a:t>
            </a:r>
          </a:p>
        </p:txBody>
      </p:sp>
      <p:sp>
        <p:nvSpPr>
          <p:cNvPr id="4" name="Slide Number Placeholder 3"/>
          <p:cNvSpPr>
            <a:spLocks noGrp="1"/>
          </p:cNvSpPr>
          <p:nvPr>
            <p:ph type="sldNum" sz="quarter" idx="12"/>
          </p:nvPr>
        </p:nvSpPr>
        <p:spPr/>
        <p:txBody>
          <a:bodyPr/>
          <a:lstStyle/>
          <a:p>
            <a:fld id="{8FC9A196-70D6-4A00-98BF-F004CFDD3D32}" type="slidenum">
              <a:rPr lang="en-US" smtClean="0"/>
              <a:t>‹#›</a:t>
            </a:fld>
            <a:endParaRPr lang="en-US"/>
          </a:p>
        </p:txBody>
      </p:sp>
    </p:spTree>
    <p:extLst>
      <p:ext uri="{BB962C8B-B14F-4D97-AF65-F5344CB8AC3E}">
        <p14:creationId xmlns:p14="http://schemas.microsoft.com/office/powerpoint/2010/main" val="303816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2B7862-EAF9-4C81-A424-51CAC2C28CA8}" type="datetime1">
              <a:rPr lang="en-US" smtClean="0"/>
              <a:t>27-Jan-20</a:t>
            </a:fld>
            <a:endParaRPr lang="en-US"/>
          </a:p>
        </p:txBody>
      </p:sp>
      <p:sp>
        <p:nvSpPr>
          <p:cNvPr id="6" name="Footer Placeholder 5"/>
          <p:cNvSpPr>
            <a:spLocks noGrp="1"/>
          </p:cNvSpPr>
          <p:nvPr>
            <p:ph type="ftr" sz="quarter" idx="11"/>
          </p:nvPr>
        </p:nvSpPr>
        <p:spPr/>
        <p:txBody>
          <a:bodyPr/>
          <a:lstStyle/>
          <a:p>
            <a:r>
              <a:rPr lang="en-US"/>
              <a:t>ITPM:USMBDIN</a:t>
            </a:r>
          </a:p>
        </p:txBody>
      </p:sp>
      <p:sp>
        <p:nvSpPr>
          <p:cNvPr id="7" name="Slide Number Placeholder 6"/>
          <p:cNvSpPr>
            <a:spLocks noGrp="1"/>
          </p:cNvSpPr>
          <p:nvPr>
            <p:ph type="sldNum" sz="quarter" idx="12"/>
          </p:nvPr>
        </p:nvSpPr>
        <p:spPr/>
        <p:txBody>
          <a:bodyPr/>
          <a:lstStyle/>
          <a:p>
            <a:fld id="{8FC9A196-70D6-4A00-98BF-F004CFDD3D32}" type="slidenum">
              <a:rPr lang="en-US" smtClean="0"/>
              <a:t>‹#›</a:t>
            </a:fld>
            <a:endParaRPr lang="en-US"/>
          </a:p>
        </p:txBody>
      </p:sp>
    </p:spTree>
    <p:extLst>
      <p:ext uri="{BB962C8B-B14F-4D97-AF65-F5344CB8AC3E}">
        <p14:creationId xmlns:p14="http://schemas.microsoft.com/office/powerpoint/2010/main" val="19936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49E8EC-FC22-4C88-AAEA-8D608938EDC4}" type="datetime1">
              <a:rPr lang="en-US" smtClean="0"/>
              <a:t>27-Jan-20</a:t>
            </a:fld>
            <a:endParaRPr lang="en-US"/>
          </a:p>
        </p:txBody>
      </p:sp>
      <p:sp>
        <p:nvSpPr>
          <p:cNvPr id="6" name="Footer Placeholder 5"/>
          <p:cNvSpPr>
            <a:spLocks noGrp="1"/>
          </p:cNvSpPr>
          <p:nvPr>
            <p:ph type="ftr" sz="quarter" idx="11"/>
          </p:nvPr>
        </p:nvSpPr>
        <p:spPr/>
        <p:txBody>
          <a:bodyPr/>
          <a:lstStyle/>
          <a:p>
            <a:r>
              <a:rPr lang="en-US"/>
              <a:t>ITPM:USMBDIN</a:t>
            </a:r>
          </a:p>
        </p:txBody>
      </p:sp>
      <p:sp>
        <p:nvSpPr>
          <p:cNvPr id="7" name="Slide Number Placeholder 6"/>
          <p:cNvSpPr>
            <a:spLocks noGrp="1"/>
          </p:cNvSpPr>
          <p:nvPr>
            <p:ph type="sldNum" sz="quarter" idx="12"/>
          </p:nvPr>
        </p:nvSpPr>
        <p:spPr/>
        <p:txBody>
          <a:bodyPr/>
          <a:lstStyle/>
          <a:p>
            <a:fld id="{8FC9A196-70D6-4A00-98BF-F004CFDD3D32}" type="slidenum">
              <a:rPr lang="en-US" smtClean="0"/>
              <a:t>‹#›</a:t>
            </a:fld>
            <a:endParaRPr lang="en-US"/>
          </a:p>
        </p:txBody>
      </p:sp>
    </p:spTree>
    <p:extLst>
      <p:ext uri="{BB962C8B-B14F-4D97-AF65-F5344CB8AC3E}">
        <p14:creationId xmlns:p14="http://schemas.microsoft.com/office/powerpoint/2010/main" val="13597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D2594-4409-42E5-9FFD-914536FD3158}" type="datetime1">
              <a:rPr lang="en-US" smtClean="0"/>
              <a:t>27-Jan-20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ITPM:USMBDIN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9A196-70D6-4A00-98BF-F004CFDD3D32}" type="slidenum">
              <a:rPr lang="en-US" smtClean="0"/>
              <a:t>‹#›</a:t>
            </a:fld>
            <a:endParaRPr lang="en-US"/>
          </a:p>
        </p:txBody>
      </p:sp>
    </p:spTree>
    <p:extLst>
      <p:ext uri="{BB962C8B-B14F-4D97-AF65-F5344CB8AC3E}">
        <p14:creationId xmlns:p14="http://schemas.microsoft.com/office/powerpoint/2010/main" val="1169958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kern="1200">
          <a:solidFill>
            <a:schemeClr val="tx1"/>
          </a:solidFill>
          <a:latin typeface="Roboto Black" pitchFamily="2" charset="0"/>
          <a:ea typeface="Roboto Black"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Condensed" panose="02000000000000000000"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Condensed" panose="02000000000000000000" pitchFamily="2" charset="0"/>
          <a:ea typeface="Roboto Condensed"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png"/><Relationship Id="rId4" Type="http://schemas.openxmlformats.org/officeDocument/2006/relationships/oleObject" Target="../embeddings/oleObject6.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Project Management Tools</a:t>
            </a: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8FC9A196-70D6-4A00-98BF-F004CFDD3D32}" type="slidenum">
              <a:rPr lang="en-US" smtClean="0"/>
              <a:t>1</a:t>
            </a:fld>
            <a:endParaRPr lang="en-US"/>
          </a:p>
        </p:txBody>
      </p:sp>
    </p:spTree>
    <p:extLst>
      <p:ext uri="{BB962C8B-B14F-4D97-AF65-F5344CB8AC3E}">
        <p14:creationId xmlns:p14="http://schemas.microsoft.com/office/powerpoint/2010/main" val="3101093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15A545AC-4488-4634-8894-FE5B0FBEFB1E}" type="slidenum">
              <a:rPr lang="en-US" altLang="en-US" sz="1200"/>
              <a:pPr eaLnBrk="1" hangingPunct="1">
                <a:spcBef>
                  <a:spcPct val="0"/>
                </a:spcBef>
                <a:buFontTx/>
                <a:buNone/>
              </a:pPr>
              <a:t>10</a:t>
            </a:fld>
            <a:endParaRPr lang="en-US" altLang="en-US" sz="1200"/>
          </a:p>
        </p:txBody>
      </p:sp>
      <p:sp>
        <p:nvSpPr>
          <p:cNvPr id="28675" name="Rectangle 1026"/>
          <p:cNvSpPr>
            <a:spLocks noGrp="1" noChangeArrowheads="1"/>
          </p:cNvSpPr>
          <p:nvPr>
            <p:ph type="title"/>
          </p:nvPr>
        </p:nvSpPr>
        <p:spPr/>
        <p:txBody>
          <a:bodyPr/>
          <a:lstStyle/>
          <a:p>
            <a:pPr eaLnBrk="1" hangingPunct="1"/>
            <a:r>
              <a:rPr lang="en-US" altLang="en-US"/>
              <a:t>Tools: Network Diagram</a:t>
            </a:r>
          </a:p>
        </p:txBody>
      </p:sp>
      <p:pic>
        <p:nvPicPr>
          <p:cNvPr id="28676" name="Picture 102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593170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CFA69D83-144B-4FBF-9DD1-084BDF5D1736}" type="slidenum">
              <a:rPr lang="en-US" altLang="en-US" sz="1200"/>
              <a:pPr eaLnBrk="1" hangingPunct="1">
                <a:spcBef>
                  <a:spcPct val="0"/>
                </a:spcBef>
                <a:buFontTx/>
                <a:buNone/>
              </a:pPr>
              <a:t>11</a:t>
            </a:fld>
            <a:endParaRPr lang="en-US" altLang="en-US" sz="1200"/>
          </a:p>
        </p:txBody>
      </p:sp>
      <p:sp>
        <p:nvSpPr>
          <p:cNvPr id="29699" name="Rectangle 2050"/>
          <p:cNvSpPr>
            <a:spLocks noGrp="1" noChangeArrowheads="1"/>
          </p:cNvSpPr>
          <p:nvPr>
            <p:ph type="title"/>
          </p:nvPr>
        </p:nvSpPr>
        <p:spPr/>
        <p:txBody>
          <a:bodyPr/>
          <a:lstStyle/>
          <a:p>
            <a:pPr eaLnBrk="1" hangingPunct="1"/>
            <a:r>
              <a:rPr lang="en-US" altLang="en-US" dirty="0"/>
              <a:t>PMI’s 10 Knowledge Areas</a:t>
            </a:r>
          </a:p>
        </p:txBody>
      </p:sp>
      <p:sp>
        <p:nvSpPr>
          <p:cNvPr id="29700" name="Rectangle 2051"/>
          <p:cNvSpPr>
            <a:spLocks noGrp="1" noChangeArrowheads="1"/>
          </p:cNvSpPr>
          <p:nvPr>
            <p:ph type="body" idx="1"/>
          </p:nvPr>
        </p:nvSpPr>
        <p:spPr>
          <a:xfrm>
            <a:off x="628650" y="1825625"/>
            <a:ext cx="7886700" cy="4785240"/>
          </a:xfrm>
        </p:spPr>
        <p:txBody>
          <a:bodyPr>
            <a:normAutofit fontScale="77500" lnSpcReduction="20000"/>
          </a:bodyPr>
          <a:lstStyle/>
          <a:p>
            <a:pPr marL="0" indent="0">
              <a:buNone/>
            </a:pPr>
            <a:r>
              <a:rPr lang="en-US" altLang="en-US" dirty="0"/>
              <a:t>PMI has divided the large field of project management into 10 more digestible parts, which it calls the 10 project management knowledge areas in its A Guide to the Project Management Body of Knowledge (PMBOK).</a:t>
            </a:r>
            <a:endParaRPr lang="en-US" altLang="en-US" sz="2800" dirty="0"/>
          </a:p>
          <a:p>
            <a:pPr eaLnBrk="1" hangingPunct="1">
              <a:lnSpc>
                <a:spcPct val="90000"/>
              </a:lnSpc>
            </a:pPr>
            <a:r>
              <a:rPr lang="en-US" altLang="en-US" sz="2800" dirty="0"/>
              <a:t>Project </a:t>
            </a:r>
            <a:r>
              <a:rPr lang="en-US" altLang="en-US" sz="2800" b="1" i="1" dirty="0"/>
              <a:t>integration</a:t>
            </a:r>
            <a:r>
              <a:rPr lang="en-US" altLang="en-US" sz="2800" dirty="0"/>
              <a:t> management</a:t>
            </a:r>
          </a:p>
          <a:p>
            <a:pPr eaLnBrk="1" hangingPunct="1">
              <a:lnSpc>
                <a:spcPct val="90000"/>
              </a:lnSpc>
            </a:pPr>
            <a:r>
              <a:rPr lang="en-US" altLang="en-US" sz="2800" dirty="0"/>
              <a:t>Scope</a:t>
            </a:r>
          </a:p>
          <a:p>
            <a:pPr eaLnBrk="1" hangingPunct="1">
              <a:lnSpc>
                <a:spcPct val="90000"/>
              </a:lnSpc>
            </a:pPr>
            <a:r>
              <a:rPr lang="en-US" altLang="en-US" sz="2800" dirty="0"/>
              <a:t>Time</a:t>
            </a:r>
          </a:p>
          <a:p>
            <a:pPr eaLnBrk="1" hangingPunct="1">
              <a:lnSpc>
                <a:spcPct val="90000"/>
              </a:lnSpc>
            </a:pPr>
            <a:r>
              <a:rPr lang="en-US" altLang="en-US" sz="2800" dirty="0"/>
              <a:t>Cost</a:t>
            </a:r>
          </a:p>
          <a:p>
            <a:pPr eaLnBrk="1" hangingPunct="1">
              <a:lnSpc>
                <a:spcPct val="90000"/>
              </a:lnSpc>
            </a:pPr>
            <a:r>
              <a:rPr lang="en-US" altLang="en-US" sz="2800" dirty="0"/>
              <a:t>Quality</a:t>
            </a:r>
          </a:p>
          <a:p>
            <a:pPr eaLnBrk="1" hangingPunct="1">
              <a:lnSpc>
                <a:spcPct val="90000"/>
              </a:lnSpc>
            </a:pPr>
            <a:r>
              <a:rPr lang="en-US" altLang="en-US" sz="2800" dirty="0"/>
              <a:t>Human resource</a:t>
            </a:r>
          </a:p>
          <a:p>
            <a:pPr eaLnBrk="1" hangingPunct="1">
              <a:lnSpc>
                <a:spcPct val="90000"/>
              </a:lnSpc>
            </a:pPr>
            <a:r>
              <a:rPr lang="en-US" altLang="en-US" sz="2800" dirty="0"/>
              <a:t>Communications</a:t>
            </a:r>
          </a:p>
          <a:p>
            <a:pPr eaLnBrk="1" hangingPunct="1">
              <a:lnSpc>
                <a:spcPct val="90000"/>
              </a:lnSpc>
            </a:pPr>
            <a:r>
              <a:rPr lang="en-US" altLang="en-US" sz="2800" dirty="0"/>
              <a:t>Risk</a:t>
            </a:r>
          </a:p>
          <a:p>
            <a:pPr eaLnBrk="1" hangingPunct="1">
              <a:lnSpc>
                <a:spcPct val="90000"/>
              </a:lnSpc>
            </a:pPr>
            <a:r>
              <a:rPr lang="en-US" altLang="en-US" sz="2800" dirty="0"/>
              <a:t>Procurement</a:t>
            </a:r>
          </a:p>
          <a:p>
            <a:r>
              <a:rPr lang="en-US" dirty="0"/>
              <a:t>Stakeholder management</a:t>
            </a:r>
            <a:endParaRPr lang="en-US" altLang="en-US" sz="2800" dirty="0"/>
          </a:p>
        </p:txBody>
      </p:sp>
    </p:spTree>
    <p:extLst>
      <p:ext uri="{BB962C8B-B14F-4D97-AF65-F5344CB8AC3E}">
        <p14:creationId xmlns:p14="http://schemas.microsoft.com/office/powerpoint/2010/main" val="87767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7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70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70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70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70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70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70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3" name="Rectangle 5"/>
          <p:cNvSpPr>
            <a:spLocks noGrp="1" noChangeArrowheads="1"/>
          </p:cNvSpPr>
          <p:nvPr>
            <p:ph type="title"/>
          </p:nvPr>
        </p:nvSpPr>
        <p:spPr/>
        <p:txBody>
          <a:bodyPr>
            <a:normAutofit/>
          </a:bodyPr>
          <a:lstStyle/>
          <a:p>
            <a:r>
              <a:rPr lang="en-US" altLang="en-US" dirty="0"/>
              <a:t>Overview of Knowledge Areas</a:t>
            </a:r>
            <a:br>
              <a:rPr lang="en-US" altLang="en-US" dirty="0"/>
            </a:br>
            <a:endParaRPr lang="en-US" altLang="en-US" sz="2200" b="0" dirty="0"/>
          </a:p>
        </p:txBody>
      </p:sp>
      <p:sp>
        <p:nvSpPr>
          <p:cNvPr id="729094" name="Rectangle 6"/>
          <p:cNvSpPr>
            <a:spLocks noGrp="1" noChangeArrowheads="1"/>
          </p:cNvSpPr>
          <p:nvPr>
            <p:ph type="body" idx="1"/>
          </p:nvPr>
        </p:nvSpPr>
        <p:spPr/>
        <p:txBody>
          <a:bodyPr/>
          <a:lstStyle/>
          <a:p>
            <a:r>
              <a:rPr lang="en-US" altLang="en-US" dirty="0"/>
              <a:t>Identify and describe the ten knowledge areas</a:t>
            </a:r>
          </a:p>
          <a:p>
            <a:r>
              <a:rPr lang="en-US" altLang="en-US" dirty="0"/>
              <a:t>Identify your current development needs and strengths in the processes in each knowledge area </a:t>
            </a:r>
          </a:p>
        </p:txBody>
      </p:sp>
      <p:sp>
        <p:nvSpPr>
          <p:cNvPr id="2" name="Slide Number Placeholder 1"/>
          <p:cNvSpPr>
            <a:spLocks noGrp="1"/>
          </p:cNvSpPr>
          <p:nvPr>
            <p:ph type="sldNum" sz="quarter" idx="12"/>
          </p:nvPr>
        </p:nvSpPr>
        <p:spPr/>
        <p:txBody>
          <a:bodyPr/>
          <a:lstStyle/>
          <a:p>
            <a:fld id="{8FC9A196-70D6-4A00-98BF-F004CFDD3D32}" type="slidenum">
              <a:rPr lang="en-US" smtClean="0"/>
              <a:t>12</a:t>
            </a:fld>
            <a:endParaRPr lang="en-US"/>
          </a:p>
        </p:txBody>
      </p:sp>
    </p:spTree>
    <p:extLst>
      <p:ext uri="{BB962C8B-B14F-4D97-AF65-F5344CB8AC3E}">
        <p14:creationId xmlns:p14="http://schemas.microsoft.com/office/powerpoint/2010/main" val="411636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90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90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9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1026"/>
          <p:cNvSpPr>
            <a:spLocks noGrp="1" noChangeArrowheads="1"/>
          </p:cNvSpPr>
          <p:nvPr>
            <p:ph type="title"/>
          </p:nvPr>
        </p:nvSpPr>
        <p:spPr/>
        <p:txBody>
          <a:bodyPr/>
          <a:lstStyle/>
          <a:p>
            <a:r>
              <a:rPr lang="en-US" altLang="en-US"/>
              <a:t>Overview of Knowledge Areas</a:t>
            </a:r>
          </a:p>
        </p:txBody>
      </p:sp>
      <p:sp>
        <p:nvSpPr>
          <p:cNvPr id="711693" name="AutoShape 1037"/>
          <p:cNvSpPr>
            <a:spLocks noChangeArrowheads="1"/>
          </p:cNvSpPr>
          <p:nvPr/>
        </p:nvSpPr>
        <p:spPr bwMode="auto">
          <a:xfrm>
            <a:off x="1219200" y="1600200"/>
            <a:ext cx="6605588" cy="4046838"/>
          </a:xfrm>
          <a:prstGeom prst="triangle">
            <a:avLst>
              <a:gd name="adj" fmla="val 50000"/>
            </a:avLst>
          </a:prstGeom>
          <a:solidFill>
            <a:srgbClr val="DDDDDD"/>
          </a:solidFill>
          <a:ln w="1905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buClr>
                <a:schemeClr val="accent1"/>
              </a:buClr>
              <a:buSzPct val="75000"/>
              <a:buFont typeface="Wingdings" panose="05000000000000000000" pitchFamily="2" charset="2"/>
              <a:buNone/>
            </a:pPr>
            <a:endParaRPr lang="en-US" altLang="en-US" b="0"/>
          </a:p>
        </p:txBody>
      </p:sp>
      <p:sp>
        <p:nvSpPr>
          <p:cNvPr id="711694" name="Text Box 1038"/>
          <p:cNvSpPr txBox="1">
            <a:spLocks noChangeArrowheads="1"/>
          </p:cNvSpPr>
          <p:nvPr/>
        </p:nvSpPr>
        <p:spPr bwMode="auto">
          <a:xfrm>
            <a:off x="1447800" y="2743200"/>
            <a:ext cx="1143000" cy="447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814" tIns="41907" rIns="83814" bIns="41907">
            <a:spAutoFit/>
          </a:bodyPr>
          <a:lstStyle>
            <a:lvl1pPr algn="l" defTabSz="838200">
              <a:spcBef>
                <a:spcPct val="0"/>
              </a:spcBef>
              <a:defRPr sz="2400">
                <a:solidFill>
                  <a:schemeClr val="tx1"/>
                </a:solidFill>
                <a:latin typeface="Times New Roman" panose="02020603050405020304" pitchFamily="18" charset="0"/>
              </a:defRPr>
            </a:lvl1pPr>
            <a:lvl2pPr marL="419100" algn="l" defTabSz="838200">
              <a:spcBef>
                <a:spcPct val="0"/>
              </a:spcBef>
              <a:defRPr sz="2400">
                <a:solidFill>
                  <a:schemeClr val="tx1"/>
                </a:solidFill>
                <a:latin typeface="Times New Roman" panose="02020603050405020304" pitchFamily="18" charset="0"/>
              </a:defRPr>
            </a:lvl2pPr>
            <a:lvl3pPr marL="838200" algn="l" defTabSz="838200">
              <a:spcBef>
                <a:spcPct val="0"/>
              </a:spcBef>
              <a:defRPr sz="2400">
                <a:solidFill>
                  <a:schemeClr val="tx1"/>
                </a:solidFill>
                <a:latin typeface="Times New Roman" panose="02020603050405020304" pitchFamily="18" charset="0"/>
              </a:defRPr>
            </a:lvl3pPr>
            <a:lvl4pPr marL="1257300" algn="l" defTabSz="838200">
              <a:spcBef>
                <a:spcPct val="0"/>
              </a:spcBef>
              <a:defRPr sz="2400">
                <a:solidFill>
                  <a:schemeClr val="tx1"/>
                </a:solidFill>
                <a:latin typeface="Times New Roman" panose="02020603050405020304" pitchFamily="18" charset="0"/>
              </a:defRPr>
            </a:lvl4pPr>
            <a:lvl5pPr marL="1676400" algn="l" defTabSz="838200">
              <a:spcBef>
                <a:spcPct val="0"/>
              </a:spcBef>
              <a:defRPr sz="2400">
                <a:solidFill>
                  <a:schemeClr val="tx1"/>
                </a:solidFill>
                <a:latin typeface="Times New Roman" panose="02020603050405020304" pitchFamily="18" charset="0"/>
              </a:defRPr>
            </a:lvl5pPr>
            <a:lvl6pPr marL="2133600" defTabSz="838200" eaLnBrk="0" fontAlgn="base" hangingPunct="0">
              <a:spcBef>
                <a:spcPct val="0"/>
              </a:spcBef>
              <a:spcAft>
                <a:spcPct val="0"/>
              </a:spcAft>
              <a:defRPr sz="2400">
                <a:solidFill>
                  <a:schemeClr val="tx1"/>
                </a:solidFill>
                <a:latin typeface="Times New Roman" panose="02020603050405020304" pitchFamily="18" charset="0"/>
              </a:defRPr>
            </a:lvl6pPr>
            <a:lvl7pPr marL="2590800" defTabSz="838200" eaLnBrk="0" fontAlgn="base" hangingPunct="0">
              <a:spcBef>
                <a:spcPct val="0"/>
              </a:spcBef>
              <a:spcAft>
                <a:spcPct val="0"/>
              </a:spcAft>
              <a:defRPr sz="2400">
                <a:solidFill>
                  <a:schemeClr val="tx1"/>
                </a:solidFill>
                <a:latin typeface="Times New Roman" panose="02020603050405020304" pitchFamily="18" charset="0"/>
              </a:defRPr>
            </a:lvl7pPr>
            <a:lvl8pPr marL="3048000" defTabSz="838200" eaLnBrk="0" fontAlgn="base" hangingPunct="0">
              <a:spcBef>
                <a:spcPct val="0"/>
              </a:spcBef>
              <a:spcAft>
                <a:spcPct val="0"/>
              </a:spcAft>
              <a:defRPr sz="2400">
                <a:solidFill>
                  <a:schemeClr val="tx1"/>
                </a:solidFill>
                <a:latin typeface="Times New Roman" panose="02020603050405020304" pitchFamily="18" charset="0"/>
              </a:defRPr>
            </a:lvl8pPr>
            <a:lvl9pPr marL="3505200" defTabSz="8382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spcBef>
                <a:spcPct val="50000"/>
              </a:spcBef>
              <a:buClr>
                <a:schemeClr val="accent1"/>
              </a:buClr>
              <a:buSzPct val="75000"/>
              <a:buFont typeface="Wingdings" panose="05000000000000000000" pitchFamily="2" charset="2"/>
              <a:buNone/>
            </a:pPr>
            <a:r>
              <a:rPr kumimoji="1" lang="en-US" altLang="en-US" b="0">
                <a:latin typeface="Arial" panose="020B0604020202020204" pitchFamily="34" charset="0"/>
                <a:sym typeface="Marlett" pitchFamily="2" charset="2"/>
              </a:rPr>
              <a:t>Cost</a:t>
            </a:r>
            <a:endParaRPr kumimoji="1" lang="en-US" altLang="en-US" sz="2800" i="1">
              <a:effectLst>
                <a:outerShdw blurRad="38100" dist="38100" dir="2700000" algn="tl">
                  <a:srgbClr val="C0C0C0"/>
                </a:outerShdw>
              </a:effectLst>
              <a:latin typeface="Arial" panose="020B0604020202020204" pitchFamily="34" charset="0"/>
              <a:sym typeface="Marlett" pitchFamily="2" charset="2"/>
            </a:endParaRPr>
          </a:p>
        </p:txBody>
      </p:sp>
      <p:sp>
        <p:nvSpPr>
          <p:cNvPr id="711695" name="Text Box 1039"/>
          <p:cNvSpPr txBox="1">
            <a:spLocks noChangeArrowheads="1"/>
          </p:cNvSpPr>
          <p:nvPr/>
        </p:nvSpPr>
        <p:spPr bwMode="auto">
          <a:xfrm>
            <a:off x="6248400" y="2743200"/>
            <a:ext cx="1143000" cy="447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814" tIns="41907" rIns="83814" bIns="41907">
            <a:spAutoFit/>
          </a:bodyPr>
          <a:lstStyle>
            <a:lvl1pPr algn="l" defTabSz="838200">
              <a:spcBef>
                <a:spcPct val="0"/>
              </a:spcBef>
              <a:defRPr sz="2400">
                <a:solidFill>
                  <a:schemeClr val="tx1"/>
                </a:solidFill>
                <a:latin typeface="Times New Roman" panose="02020603050405020304" pitchFamily="18" charset="0"/>
              </a:defRPr>
            </a:lvl1pPr>
            <a:lvl2pPr marL="419100" algn="l" defTabSz="838200">
              <a:spcBef>
                <a:spcPct val="0"/>
              </a:spcBef>
              <a:defRPr sz="2400">
                <a:solidFill>
                  <a:schemeClr val="tx1"/>
                </a:solidFill>
                <a:latin typeface="Times New Roman" panose="02020603050405020304" pitchFamily="18" charset="0"/>
              </a:defRPr>
            </a:lvl2pPr>
            <a:lvl3pPr marL="838200" algn="l" defTabSz="838200">
              <a:spcBef>
                <a:spcPct val="0"/>
              </a:spcBef>
              <a:defRPr sz="2400">
                <a:solidFill>
                  <a:schemeClr val="tx1"/>
                </a:solidFill>
                <a:latin typeface="Times New Roman" panose="02020603050405020304" pitchFamily="18" charset="0"/>
              </a:defRPr>
            </a:lvl3pPr>
            <a:lvl4pPr marL="1257300" algn="l" defTabSz="838200">
              <a:spcBef>
                <a:spcPct val="0"/>
              </a:spcBef>
              <a:defRPr sz="2400">
                <a:solidFill>
                  <a:schemeClr val="tx1"/>
                </a:solidFill>
                <a:latin typeface="Times New Roman" panose="02020603050405020304" pitchFamily="18" charset="0"/>
              </a:defRPr>
            </a:lvl4pPr>
            <a:lvl5pPr marL="1676400" algn="l" defTabSz="838200">
              <a:spcBef>
                <a:spcPct val="0"/>
              </a:spcBef>
              <a:defRPr sz="2400">
                <a:solidFill>
                  <a:schemeClr val="tx1"/>
                </a:solidFill>
                <a:latin typeface="Times New Roman" panose="02020603050405020304" pitchFamily="18" charset="0"/>
              </a:defRPr>
            </a:lvl5pPr>
            <a:lvl6pPr marL="2133600" defTabSz="838200" eaLnBrk="0" fontAlgn="base" hangingPunct="0">
              <a:spcBef>
                <a:spcPct val="0"/>
              </a:spcBef>
              <a:spcAft>
                <a:spcPct val="0"/>
              </a:spcAft>
              <a:defRPr sz="2400">
                <a:solidFill>
                  <a:schemeClr val="tx1"/>
                </a:solidFill>
                <a:latin typeface="Times New Roman" panose="02020603050405020304" pitchFamily="18" charset="0"/>
              </a:defRPr>
            </a:lvl6pPr>
            <a:lvl7pPr marL="2590800" defTabSz="838200" eaLnBrk="0" fontAlgn="base" hangingPunct="0">
              <a:spcBef>
                <a:spcPct val="0"/>
              </a:spcBef>
              <a:spcAft>
                <a:spcPct val="0"/>
              </a:spcAft>
              <a:defRPr sz="2400">
                <a:solidFill>
                  <a:schemeClr val="tx1"/>
                </a:solidFill>
                <a:latin typeface="Times New Roman" panose="02020603050405020304" pitchFamily="18" charset="0"/>
              </a:defRPr>
            </a:lvl7pPr>
            <a:lvl8pPr marL="3048000" defTabSz="838200" eaLnBrk="0" fontAlgn="base" hangingPunct="0">
              <a:spcBef>
                <a:spcPct val="0"/>
              </a:spcBef>
              <a:spcAft>
                <a:spcPct val="0"/>
              </a:spcAft>
              <a:defRPr sz="2400">
                <a:solidFill>
                  <a:schemeClr val="tx1"/>
                </a:solidFill>
                <a:latin typeface="Times New Roman" panose="02020603050405020304" pitchFamily="18" charset="0"/>
              </a:defRPr>
            </a:lvl8pPr>
            <a:lvl9pPr marL="3505200" defTabSz="8382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spcBef>
                <a:spcPct val="50000"/>
              </a:spcBef>
              <a:buClr>
                <a:schemeClr val="accent1"/>
              </a:buClr>
              <a:buSzPct val="75000"/>
              <a:buFont typeface="Wingdings" panose="05000000000000000000" pitchFamily="2" charset="2"/>
              <a:buNone/>
            </a:pPr>
            <a:r>
              <a:rPr kumimoji="1" lang="en-US" altLang="en-US" b="0">
                <a:latin typeface="Arial" panose="020B0604020202020204" pitchFamily="34" charset="0"/>
                <a:sym typeface="Marlett" pitchFamily="2" charset="2"/>
              </a:rPr>
              <a:t>Time</a:t>
            </a:r>
            <a:endParaRPr kumimoji="1" lang="en-US" altLang="en-US" sz="2800" i="1">
              <a:effectLst>
                <a:outerShdw blurRad="38100" dist="38100" dir="2700000" algn="tl">
                  <a:srgbClr val="C0C0C0"/>
                </a:outerShdw>
              </a:effectLst>
              <a:latin typeface="Arial" panose="020B0604020202020204" pitchFamily="34" charset="0"/>
              <a:sym typeface="Marlett" pitchFamily="2" charset="2"/>
            </a:endParaRPr>
          </a:p>
        </p:txBody>
      </p:sp>
      <p:sp>
        <p:nvSpPr>
          <p:cNvPr id="711696" name="Text Box 1040"/>
          <p:cNvSpPr txBox="1">
            <a:spLocks noChangeArrowheads="1"/>
          </p:cNvSpPr>
          <p:nvPr/>
        </p:nvSpPr>
        <p:spPr bwMode="auto">
          <a:xfrm>
            <a:off x="1981200" y="2286000"/>
            <a:ext cx="5105400" cy="31623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814" tIns="41907" rIns="83814" bIns="41907">
            <a:spAutoFit/>
          </a:bodyPr>
          <a:lstStyle>
            <a:lvl1pPr algn="l" defTabSz="838200">
              <a:spcBef>
                <a:spcPct val="0"/>
              </a:spcBef>
              <a:defRPr sz="2400">
                <a:solidFill>
                  <a:schemeClr val="tx1"/>
                </a:solidFill>
                <a:latin typeface="Times New Roman" panose="02020603050405020304" pitchFamily="18" charset="0"/>
              </a:defRPr>
            </a:lvl1pPr>
            <a:lvl2pPr marL="419100" algn="l" defTabSz="838200">
              <a:spcBef>
                <a:spcPct val="0"/>
              </a:spcBef>
              <a:defRPr sz="2400">
                <a:solidFill>
                  <a:schemeClr val="tx1"/>
                </a:solidFill>
                <a:latin typeface="Times New Roman" panose="02020603050405020304" pitchFamily="18" charset="0"/>
              </a:defRPr>
            </a:lvl2pPr>
            <a:lvl3pPr marL="838200" algn="l" defTabSz="838200">
              <a:spcBef>
                <a:spcPct val="0"/>
              </a:spcBef>
              <a:defRPr sz="2400">
                <a:solidFill>
                  <a:schemeClr val="tx1"/>
                </a:solidFill>
                <a:latin typeface="Times New Roman" panose="02020603050405020304" pitchFamily="18" charset="0"/>
              </a:defRPr>
            </a:lvl3pPr>
            <a:lvl4pPr marL="1257300" algn="l" defTabSz="838200">
              <a:spcBef>
                <a:spcPct val="0"/>
              </a:spcBef>
              <a:defRPr sz="2400">
                <a:solidFill>
                  <a:schemeClr val="tx1"/>
                </a:solidFill>
                <a:latin typeface="Times New Roman" panose="02020603050405020304" pitchFamily="18" charset="0"/>
              </a:defRPr>
            </a:lvl4pPr>
            <a:lvl5pPr marL="1676400" algn="l" defTabSz="838200">
              <a:spcBef>
                <a:spcPct val="0"/>
              </a:spcBef>
              <a:defRPr sz="2400">
                <a:solidFill>
                  <a:schemeClr val="tx1"/>
                </a:solidFill>
                <a:latin typeface="Times New Roman" panose="02020603050405020304" pitchFamily="18" charset="0"/>
              </a:defRPr>
            </a:lvl5pPr>
            <a:lvl6pPr marL="2133600" defTabSz="838200" eaLnBrk="0" fontAlgn="base" hangingPunct="0">
              <a:spcBef>
                <a:spcPct val="0"/>
              </a:spcBef>
              <a:spcAft>
                <a:spcPct val="0"/>
              </a:spcAft>
              <a:defRPr sz="2400">
                <a:solidFill>
                  <a:schemeClr val="tx1"/>
                </a:solidFill>
                <a:latin typeface="Times New Roman" panose="02020603050405020304" pitchFamily="18" charset="0"/>
              </a:defRPr>
            </a:lvl6pPr>
            <a:lvl7pPr marL="2590800" defTabSz="838200" eaLnBrk="0" fontAlgn="base" hangingPunct="0">
              <a:spcBef>
                <a:spcPct val="0"/>
              </a:spcBef>
              <a:spcAft>
                <a:spcPct val="0"/>
              </a:spcAft>
              <a:defRPr sz="2400">
                <a:solidFill>
                  <a:schemeClr val="tx1"/>
                </a:solidFill>
                <a:latin typeface="Times New Roman" panose="02020603050405020304" pitchFamily="18" charset="0"/>
              </a:defRPr>
            </a:lvl7pPr>
            <a:lvl8pPr marL="3048000" defTabSz="838200" eaLnBrk="0" fontAlgn="base" hangingPunct="0">
              <a:spcBef>
                <a:spcPct val="0"/>
              </a:spcBef>
              <a:spcAft>
                <a:spcPct val="0"/>
              </a:spcAft>
              <a:defRPr sz="2400">
                <a:solidFill>
                  <a:schemeClr val="tx1"/>
                </a:solidFill>
                <a:latin typeface="Times New Roman" panose="02020603050405020304" pitchFamily="18" charset="0"/>
              </a:defRPr>
            </a:lvl8pPr>
            <a:lvl9pPr marL="3505200" defTabSz="8382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spcBef>
                <a:spcPct val="50000"/>
              </a:spcBef>
              <a:buClr>
                <a:schemeClr val="accent1"/>
              </a:buClr>
              <a:buSzPct val="75000"/>
              <a:buFont typeface="Wingdings" panose="05000000000000000000" pitchFamily="2" charset="2"/>
              <a:buNone/>
            </a:pPr>
            <a:r>
              <a:rPr kumimoji="1" lang="en-US" altLang="en-US" sz="2000" b="0" dirty="0">
                <a:latin typeface="Arial" panose="020B0604020202020204" pitchFamily="34" charset="0"/>
                <a:sym typeface="Marlett" pitchFamily="2" charset="2"/>
              </a:rPr>
              <a:t>Scope </a:t>
            </a:r>
          </a:p>
          <a:p>
            <a:pPr algn="ctr">
              <a:lnSpc>
                <a:spcPct val="100000"/>
              </a:lnSpc>
              <a:spcBef>
                <a:spcPct val="50000"/>
              </a:spcBef>
              <a:buClr>
                <a:schemeClr val="accent1"/>
              </a:buClr>
              <a:buSzPct val="75000"/>
              <a:buFont typeface="Wingdings" panose="05000000000000000000" pitchFamily="2" charset="2"/>
              <a:buNone/>
            </a:pPr>
            <a:r>
              <a:rPr kumimoji="1" lang="en-US" altLang="en-US" sz="2000" b="0" dirty="0">
                <a:latin typeface="Arial" panose="020B0604020202020204" pitchFamily="34" charset="0"/>
                <a:sym typeface="Marlett" pitchFamily="2" charset="2"/>
              </a:rPr>
              <a:t>Integration</a:t>
            </a:r>
          </a:p>
          <a:p>
            <a:pPr algn="ctr">
              <a:lnSpc>
                <a:spcPct val="100000"/>
              </a:lnSpc>
              <a:spcBef>
                <a:spcPct val="50000"/>
              </a:spcBef>
              <a:buClr>
                <a:schemeClr val="accent1"/>
              </a:buClr>
              <a:buSzPct val="75000"/>
              <a:buFont typeface="Wingdings" panose="05000000000000000000" pitchFamily="2" charset="2"/>
              <a:buNone/>
            </a:pPr>
            <a:r>
              <a:rPr kumimoji="1" lang="en-US" altLang="en-US" sz="2000" b="0" dirty="0">
                <a:latin typeface="Arial" panose="020B0604020202020204" pitchFamily="34" charset="0"/>
                <a:sym typeface="Marlett" pitchFamily="2" charset="2"/>
              </a:rPr>
              <a:t>Human Resources</a:t>
            </a:r>
          </a:p>
          <a:p>
            <a:pPr algn="ctr">
              <a:lnSpc>
                <a:spcPct val="100000"/>
              </a:lnSpc>
              <a:spcBef>
                <a:spcPct val="50000"/>
              </a:spcBef>
              <a:buClr>
                <a:schemeClr val="accent1"/>
              </a:buClr>
              <a:buSzPct val="75000"/>
              <a:buFont typeface="Wingdings" panose="05000000000000000000" pitchFamily="2" charset="2"/>
              <a:buNone/>
            </a:pPr>
            <a:r>
              <a:rPr kumimoji="1" lang="en-US" altLang="en-US" sz="2000" b="0" dirty="0">
                <a:latin typeface="Arial" panose="020B0604020202020204" pitchFamily="34" charset="0"/>
                <a:sym typeface="Marlett" pitchFamily="2" charset="2"/>
              </a:rPr>
              <a:t>Communications </a:t>
            </a:r>
          </a:p>
          <a:p>
            <a:pPr algn="ctr">
              <a:lnSpc>
                <a:spcPct val="100000"/>
              </a:lnSpc>
              <a:spcBef>
                <a:spcPct val="50000"/>
              </a:spcBef>
              <a:buClr>
                <a:schemeClr val="accent1"/>
              </a:buClr>
              <a:buSzPct val="75000"/>
              <a:buFont typeface="Wingdings" panose="05000000000000000000" pitchFamily="2" charset="2"/>
              <a:buNone/>
            </a:pPr>
            <a:r>
              <a:rPr kumimoji="1" lang="en-US" altLang="en-US" sz="2000" b="0" dirty="0">
                <a:latin typeface="Arial" panose="020B0604020202020204" pitchFamily="34" charset="0"/>
                <a:sym typeface="Marlett" pitchFamily="2" charset="2"/>
              </a:rPr>
              <a:t>Risk </a:t>
            </a:r>
          </a:p>
          <a:p>
            <a:pPr algn="ctr">
              <a:lnSpc>
                <a:spcPct val="100000"/>
              </a:lnSpc>
              <a:spcBef>
                <a:spcPct val="50000"/>
              </a:spcBef>
              <a:buClr>
                <a:schemeClr val="accent1"/>
              </a:buClr>
              <a:buSzPct val="75000"/>
              <a:buFont typeface="Wingdings" panose="05000000000000000000" pitchFamily="2" charset="2"/>
              <a:buNone/>
            </a:pPr>
            <a:r>
              <a:rPr kumimoji="1" lang="en-US" altLang="en-US" sz="2000" b="0" dirty="0">
                <a:latin typeface="Arial" panose="020B0604020202020204" pitchFamily="34" charset="0"/>
                <a:sym typeface="Marlett" pitchFamily="2" charset="2"/>
              </a:rPr>
              <a:t>Procurement</a:t>
            </a:r>
          </a:p>
          <a:p>
            <a:pPr algn="ctr">
              <a:lnSpc>
                <a:spcPct val="100000"/>
              </a:lnSpc>
              <a:spcBef>
                <a:spcPct val="50000"/>
              </a:spcBef>
              <a:buClr>
                <a:schemeClr val="accent1"/>
              </a:buClr>
              <a:buSzPct val="75000"/>
              <a:buFont typeface="Wingdings" panose="05000000000000000000" pitchFamily="2" charset="2"/>
              <a:buNone/>
            </a:pPr>
            <a:r>
              <a:rPr kumimoji="1" lang="en-US" altLang="en-US" sz="2000" dirty="0">
                <a:latin typeface="Arial" panose="020B0604020202020204" pitchFamily="34" charset="0"/>
                <a:sym typeface="Marlett" pitchFamily="2" charset="2"/>
              </a:rPr>
              <a:t>Stakeholder management</a:t>
            </a:r>
          </a:p>
        </p:txBody>
      </p:sp>
      <p:sp>
        <p:nvSpPr>
          <p:cNvPr id="711697" name="Text Box 1041"/>
          <p:cNvSpPr txBox="1">
            <a:spLocks noChangeArrowheads="1"/>
          </p:cNvSpPr>
          <p:nvPr/>
        </p:nvSpPr>
        <p:spPr bwMode="auto">
          <a:xfrm>
            <a:off x="4038600" y="5778844"/>
            <a:ext cx="1143000" cy="447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814" tIns="41907" rIns="83814" bIns="41907">
            <a:spAutoFit/>
          </a:bodyPr>
          <a:lstStyle>
            <a:lvl1pPr algn="l" defTabSz="838200">
              <a:spcBef>
                <a:spcPct val="0"/>
              </a:spcBef>
              <a:defRPr sz="2400">
                <a:solidFill>
                  <a:schemeClr val="tx1"/>
                </a:solidFill>
                <a:latin typeface="Times New Roman" panose="02020603050405020304" pitchFamily="18" charset="0"/>
              </a:defRPr>
            </a:lvl1pPr>
            <a:lvl2pPr marL="419100" algn="l" defTabSz="838200">
              <a:spcBef>
                <a:spcPct val="0"/>
              </a:spcBef>
              <a:defRPr sz="2400">
                <a:solidFill>
                  <a:schemeClr val="tx1"/>
                </a:solidFill>
                <a:latin typeface="Times New Roman" panose="02020603050405020304" pitchFamily="18" charset="0"/>
              </a:defRPr>
            </a:lvl2pPr>
            <a:lvl3pPr marL="838200" algn="l" defTabSz="838200">
              <a:spcBef>
                <a:spcPct val="0"/>
              </a:spcBef>
              <a:defRPr sz="2400">
                <a:solidFill>
                  <a:schemeClr val="tx1"/>
                </a:solidFill>
                <a:latin typeface="Times New Roman" panose="02020603050405020304" pitchFamily="18" charset="0"/>
              </a:defRPr>
            </a:lvl3pPr>
            <a:lvl4pPr marL="1257300" algn="l" defTabSz="838200">
              <a:spcBef>
                <a:spcPct val="0"/>
              </a:spcBef>
              <a:defRPr sz="2400">
                <a:solidFill>
                  <a:schemeClr val="tx1"/>
                </a:solidFill>
                <a:latin typeface="Times New Roman" panose="02020603050405020304" pitchFamily="18" charset="0"/>
              </a:defRPr>
            </a:lvl4pPr>
            <a:lvl5pPr marL="1676400" algn="l" defTabSz="838200">
              <a:spcBef>
                <a:spcPct val="0"/>
              </a:spcBef>
              <a:defRPr sz="2400">
                <a:solidFill>
                  <a:schemeClr val="tx1"/>
                </a:solidFill>
                <a:latin typeface="Times New Roman" panose="02020603050405020304" pitchFamily="18" charset="0"/>
              </a:defRPr>
            </a:lvl5pPr>
            <a:lvl6pPr marL="2133600" defTabSz="838200" eaLnBrk="0" fontAlgn="base" hangingPunct="0">
              <a:spcBef>
                <a:spcPct val="0"/>
              </a:spcBef>
              <a:spcAft>
                <a:spcPct val="0"/>
              </a:spcAft>
              <a:defRPr sz="2400">
                <a:solidFill>
                  <a:schemeClr val="tx1"/>
                </a:solidFill>
                <a:latin typeface="Times New Roman" panose="02020603050405020304" pitchFamily="18" charset="0"/>
              </a:defRPr>
            </a:lvl6pPr>
            <a:lvl7pPr marL="2590800" defTabSz="838200" eaLnBrk="0" fontAlgn="base" hangingPunct="0">
              <a:spcBef>
                <a:spcPct val="0"/>
              </a:spcBef>
              <a:spcAft>
                <a:spcPct val="0"/>
              </a:spcAft>
              <a:defRPr sz="2400">
                <a:solidFill>
                  <a:schemeClr val="tx1"/>
                </a:solidFill>
                <a:latin typeface="Times New Roman" panose="02020603050405020304" pitchFamily="18" charset="0"/>
              </a:defRPr>
            </a:lvl7pPr>
            <a:lvl8pPr marL="3048000" defTabSz="838200" eaLnBrk="0" fontAlgn="base" hangingPunct="0">
              <a:spcBef>
                <a:spcPct val="0"/>
              </a:spcBef>
              <a:spcAft>
                <a:spcPct val="0"/>
              </a:spcAft>
              <a:defRPr sz="2400">
                <a:solidFill>
                  <a:schemeClr val="tx1"/>
                </a:solidFill>
                <a:latin typeface="Times New Roman" panose="02020603050405020304" pitchFamily="18" charset="0"/>
              </a:defRPr>
            </a:lvl8pPr>
            <a:lvl9pPr marL="3505200" defTabSz="8382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spcBef>
                <a:spcPct val="50000"/>
              </a:spcBef>
              <a:buClr>
                <a:schemeClr val="accent1"/>
              </a:buClr>
              <a:buSzPct val="75000"/>
              <a:buFont typeface="Wingdings" panose="05000000000000000000" pitchFamily="2" charset="2"/>
              <a:buNone/>
            </a:pPr>
            <a:r>
              <a:rPr kumimoji="1" lang="en-US" altLang="en-US" b="0" dirty="0">
                <a:latin typeface="Arial" panose="020B0604020202020204" pitchFamily="34" charset="0"/>
                <a:sym typeface="Marlett" pitchFamily="2" charset="2"/>
              </a:rPr>
              <a:t>Quality</a:t>
            </a:r>
            <a:endParaRPr kumimoji="1" lang="en-US" altLang="en-US" sz="2800" i="1" dirty="0">
              <a:effectLst>
                <a:outerShdw blurRad="38100" dist="38100" dir="2700000" algn="tl">
                  <a:srgbClr val="C0C0C0"/>
                </a:outerShdw>
              </a:effectLst>
              <a:latin typeface="Arial" panose="020B0604020202020204" pitchFamily="34" charset="0"/>
              <a:sym typeface="Marlett" pitchFamily="2" charset="2"/>
            </a:endParaRPr>
          </a:p>
        </p:txBody>
      </p:sp>
      <p:sp>
        <p:nvSpPr>
          <p:cNvPr id="2" name="Slide Number Placeholder 1"/>
          <p:cNvSpPr>
            <a:spLocks noGrp="1"/>
          </p:cNvSpPr>
          <p:nvPr>
            <p:ph type="sldNum" sz="quarter" idx="12"/>
          </p:nvPr>
        </p:nvSpPr>
        <p:spPr/>
        <p:txBody>
          <a:bodyPr/>
          <a:lstStyle/>
          <a:p>
            <a:fld id="{8FC9A196-70D6-4A00-98BF-F004CFDD3D32}" type="slidenum">
              <a:rPr lang="en-US" smtClean="0"/>
              <a:t>13</a:t>
            </a:fld>
            <a:endParaRPr lang="en-US"/>
          </a:p>
        </p:txBody>
      </p:sp>
    </p:spTree>
    <p:extLst>
      <p:ext uri="{BB962C8B-B14F-4D97-AF65-F5344CB8AC3E}">
        <p14:creationId xmlns:p14="http://schemas.microsoft.com/office/powerpoint/2010/main" val="256244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1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70" name="Rectangle 14"/>
          <p:cNvSpPr>
            <a:spLocks noGrp="1" noChangeArrowheads="1"/>
          </p:cNvSpPr>
          <p:nvPr>
            <p:ph type="title"/>
          </p:nvPr>
        </p:nvSpPr>
        <p:spPr/>
        <p:txBody>
          <a:bodyPr/>
          <a:lstStyle/>
          <a:p>
            <a:r>
              <a:rPr lang="en-US" altLang="en-US"/>
              <a:t>Project Integration Management</a:t>
            </a:r>
          </a:p>
        </p:txBody>
      </p:sp>
      <p:sp>
        <p:nvSpPr>
          <p:cNvPr id="761871" name="Rectangle 15"/>
          <p:cNvSpPr>
            <a:spLocks noGrp="1" noChangeArrowheads="1"/>
          </p:cNvSpPr>
          <p:nvPr>
            <p:ph type="body" idx="1"/>
          </p:nvPr>
        </p:nvSpPr>
        <p:spPr/>
        <p:txBody>
          <a:bodyPr/>
          <a:lstStyle/>
          <a:p>
            <a:pPr marL="339725" indent="-339725">
              <a:buFont typeface="Wingdings" panose="05000000000000000000" pitchFamily="2" charset="2"/>
              <a:buNone/>
              <a:tabLst>
                <a:tab pos="339725" algn="l"/>
              </a:tabLst>
            </a:pPr>
            <a:r>
              <a:rPr lang="en-US" altLang="en-US" dirty="0"/>
              <a:t>	“A subset of project management that includes the processes required to ensure that the various elements of the project are properly coordinated.”    </a:t>
            </a:r>
          </a:p>
          <a:p>
            <a:pPr marL="339725" indent="-339725" algn="ctr">
              <a:buFont typeface="Wingdings" panose="05000000000000000000" pitchFamily="2" charset="2"/>
              <a:buNone/>
              <a:tabLst>
                <a:tab pos="339725" algn="l"/>
              </a:tabLst>
            </a:pPr>
            <a:endParaRPr lang="en-US" altLang="en-US" dirty="0"/>
          </a:p>
          <a:p>
            <a:pPr marL="339725" indent="-339725">
              <a:tabLst>
                <a:tab pos="339725" algn="l"/>
              </a:tabLst>
            </a:pPr>
            <a:r>
              <a:rPr lang="en-US" altLang="en-US" dirty="0"/>
              <a:t>Project plan development</a:t>
            </a:r>
          </a:p>
          <a:p>
            <a:pPr marL="339725" indent="-339725">
              <a:tabLst>
                <a:tab pos="339725" algn="l"/>
              </a:tabLst>
            </a:pPr>
            <a:r>
              <a:rPr lang="en-US" altLang="en-US" dirty="0"/>
              <a:t>Project plan execution</a:t>
            </a:r>
          </a:p>
          <a:p>
            <a:pPr marL="339725" indent="-339725">
              <a:tabLst>
                <a:tab pos="339725" algn="l"/>
              </a:tabLst>
            </a:pPr>
            <a:r>
              <a:rPr lang="en-US" altLang="en-US" dirty="0"/>
              <a:t>Overall change control</a:t>
            </a:r>
          </a:p>
        </p:txBody>
      </p:sp>
      <p:sp>
        <p:nvSpPr>
          <p:cNvPr id="2" name="Slide Number Placeholder 1"/>
          <p:cNvSpPr>
            <a:spLocks noGrp="1"/>
          </p:cNvSpPr>
          <p:nvPr>
            <p:ph type="sldNum" sz="quarter" idx="12"/>
          </p:nvPr>
        </p:nvSpPr>
        <p:spPr/>
        <p:txBody>
          <a:bodyPr/>
          <a:lstStyle/>
          <a:p>
            <a:fld id="{8FC9A196-70D6-4A00-98BF-F004CFDD3D32}" type="slidenum">
              <a:rPr lang="en-US" smtClean="0"/>
              <a:t>14</a:t>
            </a:fld>
            <a:endParaRPr lang="en-US"/>
          </a:p>
        </p:txBody>
      </p:sp>
    </p:spTree>
    <p:extLst>
      <p:ext uri="{BB962C8B-B14F-4D97-AF65-F5344CB8AC3E}">
        <p14:creationId xmlns:p14="http://schemas.microsoft.com/office/powerpoint/2010/main" val="98520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18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18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18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18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87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p:cNvSpPr>
            <a:spLocks noGrp="1"/>
          </p:cNvSpPr>
          <p:nvPr>
            <p:ph type="sldNum" sz="quarter" idx="10"/>
          </p:nvPr>
        </p:nvSpPr>
        <p:spPr/>
        <p:txBody>
          <a:bodyPr/>
          <a:lstStyle/>
          <a:p>
            <a:fld id="{47ACB5BD-F740-4837-B246-DB159B466C69}" type="slidenum">
              <a:rPr lang="en-US" altLang="en-US"/>
              <a:pPr/>
              <a:t>15</a:t>
            </a:fld>
            <a:endParaRPr lang="en-US" altLang="en-US"/>
          </a:p>
        </p:txBody>
      </p:sp>
      <p:sp>
        <p:nvSpPr>
          <p:cNvPr id="1616906" name="Line 1034"/>
          <p:cNvSpPr>
            <a:spLocks noChangeShapeType="1"/>
          </p:cNvSpPr>
          <p:nvPr/>
        </p:nvSpPr>
        <p:spPr bwMode="auto">
          <a:xfrm flipV="1">
            <a:off x="3048000" y="2357438"/>
            <a:ext cx="0" cy="10715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16908" name="Line 1036"/>
          <p:cNvSpPr>
            <a:spLocks noChangeShapeType="1"/>
          </p:cNvSpPr>
          <p:nvPr/>
        </p:nvSpPr>
        <p:spPr bwMode="auto">
          <a:xfrm flipV="1">
            <a:off x="4343400" y="1752600"/>
            <a:ext cx="0" cy="41148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16907" name="Line 1035"/>
          <p:cNvSpPr>
            <a:spLocks noChangeShapeType="1"/>
          </p:cNvSpPr>
          <p:nvPr/>
        </p:nvSpPr>
        <p:spPr bwMode="auto">
          <a:xfrm flipH="1" flipV="1">
            <a:off x="2798763" y="1535113"/>
            <a:ext cx="0" cy="4332287"/>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16900" name="Text Box 1028"/>
          <p:cNvSpPr txBox="1">
            <a:spLocks noChangeArrowheads="1"/>
          </p:cNvSpPr>
          <p:nvPr/>
        </p:nvSpPr>
        <p:spPr bwMode="auto">
          <a:xfrm>
            <a:off x="533400" y="1676400"/>
            <a:ext cx="1295400" cy="566738"/>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gn="l" defTabSz="889000">
              <a:spcBef>
                <a:spcPct val="0"/>
              </a:spcBef>
              <a:defRPr sz="2400">
                <a:solidFill>
                  <a:schemeClr val="tx1"/>
                </a:solidFill>
                <a:latin typeface="Times New Roman" panose="02020603050405020304" pitchFamily="18" charset="0"/>
              </a:defRPr>
            </a:lvl1pPr>
            <a:lvl2pPr marL="444500" algn="l" defTabSz="889000">
              <a:spcBef>
                <a:spcPct val="0"/>
              </a:spcBef>
              <a:defRPr sz="2400">
                <a:solidFill>
                  <a:schemeClr val="tx1"/>
                </a:solidFill>
                <a:latin typeface="Times New Roman" panose="02020603050405020304" pitchFamily="18" charset="0"/>
              </a:defRPr>
            </a:lvl2pPr>
            <a:lvl3pPr marL="889000" algn="l" defTabSz="889000">
              <a:spcBef>
                <a:spcPct val="0"/>
              </a:spcBef>
              <a:defRPr sz="2400">
                <a:solidFill>
                  <a:schemeClr val="tx1"/>
                </a:solidFill>
                <a:latin typeface="Times New Roman" panose="02020603050405020304" pitchFamily="18" charset="0"/>
              </a:defRPr>
            </a:lvl3pPr>
            <a:lvl4pPr marL="1333500" algn="l" defTabSz="889000">
              <a:spcBef>
                <a:spcPct val="0"/>
              </a:spcBef>
              <a:defRPr sz="2400">
                <a:solidFill>
                  <a:schemeClr val="tx1"/>
                </a:solidFill>
                <a:latin typeface="Times New Roman" panose="02020603050405020304" pitchFamily="18" charset="0"/>
              </a:defRPr>
            </a:lvl4pPr>
            <a:lvl5pPr marL="1778000" algn="l" defTabSz="889000">
              <a:spcBef>
                <a:spcPct val="0"/>
              </a:spcBef>
              <a:defRPr sz="2400">
                <a:solidFill>
                  <a:schemeClr val="tx1"/>
                </a:solidFill>
                <a:latin typeface="Times New Roman" panose="02020603050405020304" pitchFamily="18" charset="0"/>
              </a:defRPr>
            </a:lvl5pPr>
            <a:lvl6pPr marL="2235200" defTabSz="889000" eaLnBrk="0" fontAlgn="base" hangingPunct="0">
              <a:spcBef>
                <a:spcPct val="0"/>
              </a:spcBef>
              <a:spcAft>
                <a:spcPct val="0"/>
              </a:spcAft>
              <a:defRPr sz="2400">
                <a:solidFill>
                  <a:schemeClr val="tx1"/>
                </a:solidFill>
                <a:latin typeface="Times New Roman" panose="02020603050405020304" pitchFamily="18" charset="0"/>
              </a:defRPr>
            </a:lvl6pPr>
            <a:lvl7pPr marL="2692400" defTabSz="889000" eaLnBrk="0" fontAlgn="base" hangingPunct="0">
              <a:spcBef>
                <a:spcPct val="0"/>
              </a:spcBef>
              <a:spcAft>
                <a:spcPct val="0"/>
              </a:spcAft>
              <a:defRPr sz="2400">
                <a:solidFill>
                  <a:schemeClr val="tx1"/>
                </a:solidFill>
                <a:latin typeface="Times New Roman" panose="02020603050405020304" pitchFamily="18" charset="0"/>
              </a:defRPr>
            </a:lvl7pPr>
            <a:lvl8pPr marL="3149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6068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800"/>
              </a:lnSpc>
              <a:buClr>
                <a:schemeClr val="accent1"/>
              </a:buClr>
              <a:buSzPct val="75000"/>
              <a:buFont typeface="Wingdings" panose="05000000000000000000" pitchFamily="2" charset="2"/>
              <a:buNone/>
            </a:pPr>
            <a:r>
              <a:rPr kumimoji="1" lang="en-US" altLang="en-US" sz="1600" b="0">
                <a:latin typeface="Arial" panose="020B0604020202020204" pitchFamily="34" charset="0"/>
                <a:sym typeface="Marlett" pitchFamily="2" charset="2"/>
              </a:rPr>
              <a:t>Proposal Request </a:t>
            </a:r>
          </a:p>
        </p:txBody>
      </p:sp>
      <p:sp>
        <p:nvSpPr>
          <p:cNvPr id="1616901" name="Text Box 1029"/>
          <p:cNvSpPr txBox="1">
            <a:spLocks noChangeArrowheads="1"/>
          </p:cNvSpPr>
          <p:nvPr/>
        </p:nvSpPr>
        <p:spPr bwMode="auto">
          <a:xfrm>
            <a:off x="1828800" y="2259013"/>
            <a:ext cx="1600200" cy="566737"/>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gn="l" defTabSz="889000">
              <a:spcBef>
                <a:spcPct val="0"/>
              </a:spcBef>
              <a:defRPr sz="2400">
                <a:solidFill>
                  <a:schemeClr val="tx1"/>
                </a:solidFill>
                <a:latin typeface="Times New Roman" panose="02020603050405020304" pitchFamily="18" charset="0"/>
              </a:defRPr>
            </a:lvl1pPr>
            <a:lvl2pPr marL="444500" algn="l" defTabSz="889000">
              <a:spcBef>
                <a:spcPct val="0"/>
              </a:spcBef>
              <a:defRPr sz="2400">
                <a:solidFill>
                  <a:schemeClr val="tx1"/>
                </a:solidFill>
                <a:latin typeface="Times New Roman" panose="02020603050405020304" pitchFamily="18" charset="0"/>
              </a:defRPr>
            </a:lvl2pPr>
            <a:lvl3pPr marL="889000" algn="l" defTabSz="889000">
              <a:spcBef>
                <a:spcPct val="0"/>
              </a:spcBef>
              <a:defRPr sz="2400">
                <a:solidFill>
                  <a:schemeClr val="tx1"/>
                </a:solidFill>
                <a:latin typeface="Times New Roman" panose="02020603050405020304" pitchFamily="18" charset="0"/>
              </a:defRPr>
            </a:lvl3pPr>
            <a:lvl4pPr marL="1333500" algn="l" defTabSz="889000">
              <a:spcBef>
                <a:spcPct val="0"/>
              </a:spcBef>
              <a:defRPr sz="2400">
                <a:solidFill>
                  <a:schemeClr val="tx1"/>
                </a:solidFill>
                <a:latin typeface="Times New Roman" panose="02020603050405020304" pitchFamily="18" charset="0"/>
              </a:defRPr>
            </a:lvl4pPr>
            <a:lvl5pPr marL="1778000" algn="l" defTabSz="889000">
              <a:spcBef>
                <a:spcPct val="0"/>
              </a:spcBef>
              <a:defRPr sz="2400">
                <a:solidFill>
                  <a:schemeClr val="tx1"/>
                </a:solidFill>
                <a:latin typeface="Times New Roman" panose="02020603050405020304" pitchFamily="18" charset="0"/>
              </a:defRPr>
            </a:lvl5pPr>
            <a:lvl6pPr marL="2235200" defTabSz="889000" eaLnBrk="0" fontAlgn="base" hangingPunct="0">
              <a:spcBef>
                <a:spcPct val="0"/>
              </a:spcBef>
              <a:spcAft>
                <a:spcPct val="0"/>
              </a:spcAft>
              <a:defRPr sz="2400">
                <a:solidFill>
                  <a:schemeClr val="tx1"/>
                </a:solidFill>
                <a:latin typeface="Times New Roman" panose="02020603050405020304" pitchFamily="18" charset="0"/>
              </a:defRPr>
            </a:lvl6pPr>
            <a:lvl7pPr marL="2692400" defTabSz="889000" eaLnBrk="0" fontAlgn="base" hangingPunct="0">
              <a:spcBef>
                <a:spcPct val="0"/>
              </a:spcBef>
              <a:spcAft>
                <a:spcPct val="0"/>
              </a:spcAft>
              <a:defRPr sz="2400">
                <a:solidFill>
                  <a:schemeClr val="tx1"/>
                </a:solidFill>
                <a:latin typeface="Times New Roman" panose="02020603050405020304" pitchFamily="18" charset="0"/>
              </a:defRPr>
            </a:lvl7pPr>
            <a:lvl8pPr marL="3149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6068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800"/>
              </a:lnSpc>
              <a:buClr>
                <a:schemeClr val="accent1"/>
              </a:buClr>
              <a:buSzPct val="75000"/>
              <a:buFont typeface="Wingdings" panose="05000000000000000000" pitchFamily="2" charset="2"/>
              <a:buNone/>
            </a:pPr>
            <a:r>
              <a:rPr kumimoji="1" lang="en-US" altLang="en-US" sz="1600" b="0">
                <a:latin typeface="Arial" panose="020B0604020202020204" pitchFamily="34" charset="0"/>
                <a:sym typeface="Marlett" pitchFamily="2" charset="2"/>
              </a:rPr>
              <a:t>Proposal Phase</a:t>
            </a:r>
          </a:p>
        </p:txBody>
      </p:sp>
      <p:sp>
        <p:nvSpPr>
          <p:cNvPr id="1616902" name="Text Box 1030"/>
          <p:cNvSpPr txBox="1">
            <a:spLocks noChangeArrowheads="1"/>
          </p:cNvSpPr>
          <p:nvPr/>
        </p:nvSpPr>
        <p:spPr bwMode="auto">
          <a:xfrm>
            <a:off x="2286000" y="2819400"/>
            <a:ext cx="3155950" cy="566738"/>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gn="l" defTabSz="889000">
              <a:spcBef>
                <a:spcPct val="0"/>
              </a:spcBef>
              <a:defRPr sz="2400">
                <a:solidFill>
                  <a:schemeClr val="tx1"/>
                </a:solidFill>
                <a:latin typeface="Times New Roman" panose="02020603050405020304" pitchFamily="18" charset="0"/>
              </a:defRPr>
            </a:lvl1pPr>
            <a:lvl2pPr marL="444500" algn="l" defTabSz="889000">
              <a:spcBef>
                <a:spcPct val="0"/>
              </a:spcBef>
              <a:defRPr sz="2400">
                <a:solidFill>
                  <a:schemeClr val="tx1"/>
                </a:solidFill>
                <a:latin typeface="Times New Roman" panose="02020603050405020304" pitchFamily="18" charset="0"/>
              </a:defRPr>
            </a:lvl2pPr>
            <a:lvl3pPr marL="889000" algn="l" defTabSz="889000">
              <a:spcBef>
                <a:spcPct val="0"/>
              </a:spcBef>
              <a:defRPr sz="2400">
                <a:solidFill>
                  <a:schemeClr val="tx1"/>
                </a:solidFill>
                <a:latin typeface="Times New Roman" panose="02020603050405020304" pitchFamily="18" charset="0"/>
              </a:defRPr>
            </a:lvl3pPr>
            <a:lvl4pPr marL="1333500" algn="l" defTabSz="889000">
              <a:spcBef>
                <a:spcPct val="0"/>
              </a:spcBef>
              <a:defRPr sz="2400">
                <a:solidFill>
                  <a:schemeClr val="tx1"/>
                </a:solidFill>
                <a:latin typeface="Times New Roman" panose="02020603050405020304" pitchFamily="18" charset="0"/>
              </a:defRPr>
            </a:lvl4pPr>
            <a:lvl5pPr marL="1778000" algn="l" defTabSz="889000">
              <a:spcBef>
                <a:spcPct val="0"/>
              </a:spcBef>
              <a:defRPr sz="2400">
                <a:solidFill>
                  <a:schemeClr val="tx1"/>
                </a:solidFill>
                <a:latin typeface="Times New Roman" panose="02020603050405020304" pitchFamily="18" charset="0"/>
              </a:defRPr>
            </a:lvl5pPr>
            <a:lvl6pPr marL="2235200" defTabSz="889000" eaLnBrk="0" fontAlgn="base" hangingPunct="0">
              <a:spcBef>
                <a:spcPct val="0"/>
              </a:spcBef>
              <a:spcAft>
                <a:spcPct val="0"/>
              </a:spcAft>
              <a:defRPr sz="2400">
                <a:solidFill>
                  <a:schemeClr val="tx1"/>
                </a:solidFill>
                <a:latin typeface="Times New Roman" panose="02020603050405020304" pitchFamily="18" charset="0"/>
              </a:defRPr>
            </a:lvl6pPr>
            <a:lvl7pPr marL="2692400" defTabSz="889000" eaLnBrk="0" fontAlgn="base" hangingPunct="0">
              <a:spcBef>
                <a:spcPct val="0"/>
              </a:spcBef>
              <a:spcAft>
                <a:spcPct val="0"/>
              </a:spcAft>
              <a:defRPr sz="2400">
                <a:solidFill>
                  <a:schemeClr val="tx1"/>
                </a:solidFill>
                <a:latin typeface="Times New Roman" panose="02020603050405020304" pitchFamily="18" charset="0"/>
              </a:defRPr>
            </a:lvl7pPr>
            <a:lvl8pPr marL="3149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6068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800"/>
              </a:lnSpc>
              <a:buClr>
                <a:schemeClr val="accent1"/>
              </a:buClr>
              <a:buSzPct val="75000"/>
              <a:buFont typeface="Wingdings" panose="05000000000000000000" pitchFamily="2" charset="2"/>
              <a:buNone/>
            </a:pPr>
            <a:r>
              <a:rPr kumimoji="1" lang="en-US" altLang="en-US" sz="1600" b="0">
                <a:latin typeface="Arial" panose="020B0604020202020204" pitchFamily="34" charset="0"/>
                <a:sym typeface="Marlett" pitchFamily="2" charset="2"/>
              </a:rPr>
              <a:t>Requirements Analysis Phase</a:t>
            </a:r>
          </a:p>
        </p:txBody>
      </p:sp>
      <p:sp>
        <p:nvSpPr>
          <p:cNvPr id="1616903" name="Text Box 1031"/>
          <p:cNvSpPr txBox="1">
            <a:spLocks noChangeArrowheads="1"/>
          </p:cNvSpPr>
          <p:nvPr/>
        </p:nvSpPr>
        <p:spPr bwMode="auto">
          <a:xfrm>
            <a:off x="3124200" y="3395663"/>
            <a:ext cx="2754313" cy="566737"/>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gn="l" defTabSz="889000">
              <a:spcBef>
                <a:spcPct val="0"/>
              </a:spcBef>
              <a:defRPr sz="2400">
                <a:solidFill>
                  <a:schemeClr val="tx1"/>
                </a:solidFill>
                <a:latin typeface="Times New Roman" panose="02020603050405020304" pitchFamily="18" charset="0"/>
              </a:defRPr>
            </a:lvl1pPr>
            <a:lvl2pPr marL="444500" algn="l" defTabSz="889000">
              <a:spcBef>
                <a:spcPct val="0"/>
              </a:spcBef>
              <a:defRPr sz="2400">
                <a:solidFill>
                  <a:schemeClr val="tx1"/>
                </a:solidFill>
                <a:latin typeface="Times New Roman" panose="02020603050405020304" pitchFamily="18" charset="0"/>
              </a:defRPr>
            </a:lvl2pPr>
            <a:lvl3pPr marL="889000" algn="l" defTabSz="889000">
              <a:spcBef>
                <a:spcPct val="0"/>
              </a:spcBef>
              <a:defRPr sz="2400">
                <a:solidFill>
                  <a:schemeClr val="tx1"/>
                </a:solidFill>
                <a:latin typeface="Times New Roman" panose="02020603050405020304" pitchFamily="18" charset="0"/>
              </a:defRPr>
            </a:lvl3pPr>
            <a:lvl4pPr marL="1333500" algn="l" defTabSz="889000">
              <a:spcBef>
                <a:spcPct val="0"/>
              </a:spcBef>
              <a:defRPr sz="2400">
                <a:solidFill>
                  <a:schemeClr val="tx1"/>
                </a:solidFill>
                <a:latin typeface="Times New Roman" panose="02020603050405020304" pitchFamily="18" charset="0"/>
              </a:defRPr>
            </a:lvl4pPr>
            <a:lvl5pPr marL="1778000" algn="l" defTabSz="889000">
              <a:spcBef>
                <a:spcPct val="0"/>
              </a:spcBef>
              <a:defRPr sz="2400">
                <a:solidFill>
                  <a:schemeClr val="tx1"/>
                </a:solidFill>
                <a:latin typeface="Times New Roman" panose="02020603050405020304" pitchFamily="18" charset="0"/>
              </a:defRPr>
            </a:lvl5pPr>
            <a:lvl6pPr marL="2235200" defTabSz="889000" eaLnBrk="0" fontAlgn="base" hangingPunct="0">
              <a:spcBef>
                <a:spcPct val="0"/>
              </a:spcBef>
              <a:spcAft>
                <a:spcPct val="0"/>
              </a:spcAft>
              <a:defRPr sz="2400">
                <a:solidFill>
                  <a:schemeClr val="tx1"/>
                </a:solidFill>
                <a:latin typeface="Times New Roman" panose="02020603050405020304" pitchFamily="18" charset="0"/>
              </a:defRPr>
            </a:lvl6pPr>
            <a:lvl7pPr marL="2692400" defTabSz="889000" eaLnBrk="0" fontAlgn="base" hangingPunct="0">
              <a:spcBef>
                <a:spcPct val="0"/>
              </a:spcBef>
              <a:spcAft>
                <a:spcPct val="0"/>
              </a:spcAft>
              <a:defRPr sz="2400">
                <a:solidFill>
                  <a:schemeClr val="tx1"/>
                </a:solidFill>
                <a:latin typeface="Times New Roman" panose="02020603050405020304" pitchFamily="18" charset="0"/>
              </a:defRPr>
            </a:lvl7pPr>
            <a:lvl8pPr marL="3149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6068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800"/>
              </a:lnSpc>
              <a:buClr>
                <a:schemeClr val="accent1"/>
              </a:buClr>
              <a:buSzPct val="75000"/>
              <a:buFont typeface="Wingdings" panose="05000000000000000000" pitchFamily="2" charset="2"/>
              <a:buNone/>
            </a:pPr>
            <a:r>
              <a:rPr kumimoji="1" lang="en-US" altLang="en-US" sz="1600" b="0">
                <a:latin typeface="Arial" panose="020B0604020202020204" pitchFamily="34" charset="0"/>
                <a:sym typeface="Marlett" pitchFamily="2" charset="2"/>
              </a:rPr>
              <a:t>General Design Phase</a:t>
            </a:r>
          </a:p>
        </p:txBody>
      </p:sp>
      <p:sp>
        <p:nvSpPr>
          <p:cNvPr id="1616904" name="Text Box 1032"/>
          <p:cNvSpPr txBox="1">
            <a:spLocks noChangeArrowheads="1"/>
          </p:cNvSpPr>
          <p:nvPr/>
        </p:nvSpPr>
        <p:spPr bwMode="auto">
          <a:xfrm>
            <a:off x="3598863" y="3962400"/>
            <a:ext cx="2573337" cy="566738"/>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gn="l" defTabSz="889000">
              <a:spcBef>
                <a:spcPct val="0"/>
              </a:spcBef>
              <a:defRPr sz="2400">
                <a:solidFill>
                  <a:schemeClr val="tx1"/>
                </a:solidFill>
                <a:latin typeface="Times New Roman" panose="02020603050405020304" pitchFamily="18" charset="0"/>
              </a:defRPr>
            </a:lvl1pPr>
            <a:lvl2pPr marL="444500" algn="l" defTabSz="889000">
              <a:spcBef>
                <a:spcPct val="0"/>
              </a:spcBef>
              <a:defRPr sz="2400">
                <a:solidFill>
                  <a:schemeClr val="tx1"/>
                </a:solidFill>
                <a:latin typeface="Times New Roman" panose="02020603050405020304" pitchFamily="18" charset="0"/>
              </a:defRPr>
            </a:lvl2pPr>
            <a:lvl3pPr marL="889000" algn="l" defTabSz="889000">
              <a:spcBef>
                <a:spcPct val="0"/>
              </a:spcBef>
              <a:defRPr sz="2400">
                <a:solidFill>
                  <a:schemeClr val="tx1"/>
                </a:solidFill>
                <a:latin typeface="Times New Roman" panose="02020603050405020304" pitchFamily="18" charset="0"/>
              </a:defRPr>
            </a:lvl3pPr>
            <a:lvl4pPr marL="1333500" algn="l" defTabSz="889000">
              <a:spcBef>
                <a:spcPct val="0"/>
              </a:spcBef>
              <a:defRPr sz="2400">
                <a:solidFill>
                  <a:schemeClr val="tx1"/>
                </a:solidFill>
                <a:latin typeface="Times New Roman" panose="02020603050405020304" pitchFamily="18" charset="0"/>
              </a:defRPr>
            </a:lvl4pPr>
            <a:lvl5pPr marL="1778000" algn="l" defTabSz="889000">
              <a:spcBef>
                <a:spcPct val="0"/>
              </a:spcBef>
              <a:defRPr sz="2400">
                <a:solidFill>
                  <a:schemeClr val="tx1"/>
                </a:solidFill>
                <a:latin typeface="Times New Roman" panose="02020603050405020304" pitchFamily="18" charset="0"/>
              </a:defRPr>
            </a:lvl5pPr>
            <a:lvl6pPr marL="2235200" defTabSz="889000" eaLnBrk="0" fontAlgn="base" hangingPunct="0">
              <a:spcBef>
                <a:spcPct val="0"/>
              </a:spcBef>
              <a:spcAft>
                <a:spcPct val="0"/>
              </a:spcAft>
              <a:defRPr sz="2400">
                <a:solidFill>
                  <a:schemeClr val="tx1"/>
                </a:solidFill>
                <a:latin typeface="Times New Roman" panose="02020603050405020304" pitchFamily="18" charset="0"/>
              </a:defRPr>
            </a:lvl6pPr>
            <a:lvl7pPr marL="2692400" defTabSz="889000" eaLnBrk="0" fontAlgn="base" hangingPunct="0">
              <a:spcBef>
                <a:spcPct val="0"/>
              </a:spcBef>
              <a:spcAft>
                <a:spcPct val="0"/>
              </a:spcAft>
              <a:defRPr sz="2400">
                <a:solidFill>
                  <a:schemeClr val="tx1"/>
                </a:solidFill>
                <a:latin typeface="Times New Roman" panose="02020603050405020304" pitchFamily="18" charset="0"/>
              </a:defRPr>
            </a:lvl7pPr>
            <a:lvl8pPr marL="3149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6068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800"/>
              </a:lnSpc>
              <a:buClr>
                <a:schemeClr val="accent1"/>
              </a:buClr>
              <a:buSzPct val="75000"/>
              <a:buFont typeface="Wingdings" panose="05000000000000000000" pitchFamily="2" charset="2"/>
              <a:buNone/>
            </a:pPr>
            <a:r>
              <a:rPr kumimoji="1" lang="en-US" altLang="en-US" sz="1600" b="0">
                <a:latin typeface="Arial" panose="020B0604020202020204" pitchFamily="34" charset="0"/>
                <a:sym typeface="Marlett" pitchFamily="2" charset="2"/>
              </a:rPr>
              <a:t>Detailed Design Phase</a:t>
            </a:r>
            <a:endParaRPr kumimoji="1" lang="en-US" altLang="en-US" sz="1600" b="0">
              <a:effectLst>
                <a:outerShdw blurRad="38100" dist="38100" dir="2700000" algn="tl">
                  <a:srgbClr val="C0C0C0"/>
                </a:outerShdw>
              </a:effectLst>
              <a:latin typeface="Arial" panose="020B0604020202020204" pitchFamily="34" charset="0"/>
              <a:sym typeface="Marlett" pitchFamily="2" charset="2"/>
            </a:endParaRPr>
          </a:p>
        </p:txBody>
      </p:sp>
      <p:sp>
        <p:nvSpPr>
          <p:cNvPr id="1616905" name="Text Box 1033"/>
          <p:cNvSpPr txBox="1">
            <a:spLocks noChangeArrowheads="1"/>
          </p:cNvSpPr>
          <p:nvPr/>
        </p:nvSpPr>
        <p:spPr bwMode="auto">
          <a:xfrm>
            <a:off x="4038600" y="4538663"/>
            <a:ext cx="2430463" cy="566737"/>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gn="l" defTabSz="889000">
              <a:spcBef>
                <a:spcPct val="0"/>
              </a:spcBef>
              <a:defRPr sz="2400">
                <a:solidFill>
                  <a:schemeClr val="tx1"/>
                </a:solidFill>
                <a:latin typeface="Times New Roman" panose="02020603050405020304" pitchFamily="18" charset="0"/>
              </a:defRPr>
            </a:lvl1pPr>
            <a:lvl2pPr marL="444500" algn="l" defTabSz="889000">
              <a:spcBef>
                <a:spcPct val="0"/>
              </a:spcBef>
              <a:defRPr sz="2400">
                <a:solidFill>
                  <a:schemeClr val="tx1"/>
                </a:solidFill>
                <a:latin typeface="Times New Roman" panose="02020603050405020304" pitchFamily="18" charset="0"/>
              </a:defRPr>
            </a:lvl2pPr>
            <a:lvl3pPr marL="889000" algn="l" defTabSz="889000">
              <a:spcBef>
                <a:spcPct val="0"/>
              </a:spcBef>
              <a:defRPr sz="2400">
                <a:solidFill>
                  <a:schemeClr val="tx1"/>
                </a:solidFill>
                <a:latin typeface="Times New Roman" panose="02020603050405020304" pitchFamily="18" charset="0"/>
              </a:defRPr>
            </a:lvl3pPr>
            <a:lvl4pPr marL="1333500" algn="l" defTabSz="889000">
              <a:spcBef>
                <a:spcPct val="0"/>
              </a:spcBef>
              <a:defRPr sz="2400">
                <a:solidFill>
                  <a:schemeClr val="tx1"/>
                </a:solidFill>
                <a:latin typeface="Times New Roman" panose="02020603050405020304" pitchFamily="18" charset="0"/>
              </a:defRPr>
            </a:lvl4pPr>
            <a:lvl5pPr marL="1778000" algn="l" defTabSz="889000">
              <a:spcBef>
                <a:spcPct val="0"/>
              </a:spcBef>
              <a:defRPr sz="2400">
                <a:solidFill>
                  <a:schemeClr val="tx1"/>
                </a:solidFill>
                <a:latin typeface="Times New Roman" panose="02020603050405020304" pitchFamily="18" charset="0"/>
              </a:defRPr>
            </a:lvl5pPr>
            <a:lvl6pPr marL="2235200" defTabSz="889000" eaLnBrk="0" fontAlgn="base" hangingPunct="0">
              <a:spcBef>
                <a:spcPct val="0"/>
              </a:spcBef>
              <a:spcAft>
                <a:spcPct val="0"/>
              </a:spcAft>
              <a:defRPr sz="2400">
                <a:solidFill>
                  <a:schemeClr val="tx1"/>
                </a:solidFill>
                <a:latin typeface="Times New Roman" panose="02020603050405020304" pitchFamily="18" charset="0"/>
              </a:defRPr>
            </a:lvl6pPr>
            <a:lvl7pPr marL="2692400" defTabSz="889000" eaLnBrk="0" fontAlgn="base" hangingPunct="0">
              <a:spcBef>
                <a:spcPct val="0"/>
              </a:spcBef>
              <a:spcAft>
                <a:spcPct val="0"/>
              </a:spcAft>
              <a:defRPr sz="2400">
                <a:solidFill>
                  <a:schemeClr val="tx1"/>
                </a:solidFill>
                <a:latin typeface="Times New Roman" panose="02020603050405020304" pitchFamily="18" charset="0"/>
              </a:defRPr>
            </a:lvl7pPr>
            <a:lvl8pPr marL="3149600" defTabSz="889000" eaLnBrk="0" fontAlgn="base" hangingPunct="0">
              <a:spcBef>
                <a:spcPct val="0"/>
              </a:spcBef>
              <a:spcAft>
                <a:spcPct val="0"/>
              </a:spcAft>
              <a:defRPr sz="2400">
                <a:solidFill>
                  <a:schemeClr val="tx1"/>
                </a:solidFill>
                <a:latin typeface="Times New Roman" panose="02020603050405020304" pitchFamily="18" charset="0"/>
              </a:defRPr>
            </a:lvl8pPr>
            <a:lvl9pPr marL="3606800" defTabSz="8890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ts val="1800"/>
              </a:lnSpc>
              <a:buClr>
                <a:schemeClr val="accent1"/>
              </a:buClr>
              <a:buSzPct val="75000"/>
              <a:buFont typeface="Wingdings" panose="05000000000000000000" pitchFamily="2" charset="2"/>
              <a:buNone/>
            </a:pPr>
            <a:r>
              <a:rPr kumimoji="1" lang="en-US" altLang="en-US" sz="1600" b="0">
                <a:latin typeface="Arial" panose="020B0604020202020204" pitchFamily="34" charset="0"/>
                <a:sym typeface="Marlett" pitchFamily="2" charset="2"/>
              </a:rPr>
              <a:t>Code and Debug</a:t>
            </a:r>
            <a:endParaRPr kumimoji="1" lang="en-US" altLang="en-US" sz="1600" b="0">
              <a:effectLst>
                <a:outerShdw blurRad="38100" dist="38100" dir="2700000" algn="tl">
                  <a:srgbClr val="C0C0C0"/>
                </a:outerShdw>
              </a:effectLst>
              <a:latin typeface="Arial" panose="020B0604020202020204" pitchFamily="34" charset="0"/>
              <a:sym typeface="Marlett" pitchFamily="2" charset="2"/>
            </a:endParaRPr>
          </a:p>
        </p:txBody>
      </p:sp>
      <p:sp>
        <p:nvSpPr>
          <p:cNvPr id="1616909" name="Line 1037"/>
          <p:cNvSpPr>
            <a:spLocks noChangeShapeType="1"/>
          </p:cNvSpPr>
          <p:nvPr/>
        </p:nvSpPr>
        <p:spPr bwMode="auto">
          <a:xfrm flipV="1">
            <a:off x="2798763" y="1995488"/>
            <a:ext cx="1530350" cy="0"/>
          </a:xfrm>
          <a:prstGeom prst="line">
            <a:avLst/>
          </a:prstGeom>
          <a:noFill/>
          <a:ln w="381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16910" name="Text Box 1038"/>
          <p:cNvSpPr txBox="1">
            <a:spLocks noChangeArrowheads="1"/>
          </p:cNvSpPr>
          <p:nvPr/>
        </p:nvSpPr>
        <p:spPr bwMode="auto">
          <a:xfrm>
            <a:off x="4572000" y="1627188"/>
            <a:ext cx="38862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lnSpc>
                <a:spcPts val="1800"/>
              </a:lnSpc>
              <a:spcBef>
                <a:spcPct val="0"/>
              </a:spcBef>
              <a:buClr>
                <a:schemeClr val="accent1"/>
              </a:buClr>
              <a:buSzPct val="75000"/>
              <a:buFont typeface="Wingdings" panose="05000000000000000000" pitchFamily="2" charset="2"/>
              <a:buNone/>
            </a:pPr>
            <a:r>
              <a:rPr kumimoji="1" lang="en-US" altLang="en-US" sz="1600" b="0">
                <a:solidFill>
                  <a:schemeClr val="tx1"/>
                </a:solidFill>
                <a:sym typeface="Marlett" pitchFamily="2" charset="2"/>
              </a:rPr>
              <a:t>Overlapped phases can yield cost and schedule benefits but add to the integration challenge </a:t>
            </a:r>
          </a:p>
        </p:txBody>
      </p:sp>
      <p:sp>
        <p:nvSpPr>
          <p:cNvPr id="1616914" name="Rectangle 1042"/>
          <p:cNvSpPr>
            <a:spLocks noGrp="1" noChangeArrowheads="1"/>
          </p:cNvSpPr>
          <p:nvPr>
            <p:ph type="title"/>
          </p:nvPr>
        </p:nvSpPr>
        <p:spPr/>
        <p:txBody>
          <a:bodyPr/>
          <a:lstStyle/>
          <a:p>
            <a:r>
              <a:rPr lang="en-US" altLang="en-US"/>
              <a:t>The Integration Challenge</a:t>
            </a:r>
            <a:br>
              <a:rPr lang="en-US" altLang="en-US"/>
            </a:br>
            <a:r>
              <a:rPr lang="en-US" altLang="en-US" sz="2400" b="0"/>
              <a:t>Software Product Development Example </a:t>
            </a:r>
            <a:endParaRPr lang="en-US" altLang="en-US"/>
          </a:p>
        </p:txBody>
      </p:sp>
    </p:spTree>
    <p:extLst>
      <p:ext uri="{BB962C8B-B14F-4D97-AF65-F5344CB8AC3E}">
        <p14:creationId xmlns:p14="http://schemas.microsoft.com/office/powerpoint/2010/main" val="2424121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64B77EA-E18F-41B7-890F-7A9E05548FA9}" type="slidenum">
              <a:rPr lang="en-US" altLang="en-US"/>
              <a:pPr/>
              <a:t>16</a:t>
            </a:fld>
            <a:endParaRPr lang="en-US" altLang="en-US"/>
          </a:p>
        </p:txBody>
      </p:sp>
      <p:sp>
        <p:nvSpPr>
          <p:cNvPr id="1609732" name="Rectangle 4"/>
          <p:cNvSpPr>
            <a:spLocks noGrp="1" noChangeArrowheads="1"/>
          </p:cNvSpPr>
          <p:nvPr>
            <p:ph type="title"/>
          </p:nvPr>
        </p:nvSpPr>
        <p:spPr/>
        <p:txBody>
          <a:bodyPr/>
          <a:lstStyle/>
          <a:p>
            <a:r>
              <a:rPr lang="en-US" altLang="en-US" dirty="0"/>
              <a:t>Characteristics of Effective Integration</a:t>
            </a:r>
          </a:p>
        </p:txBody>
      </p:sp>
      <p:sp>
        <p:nvSpPr>
          <p:cNvPr id="1609733" name="Rectangle 5"/>
          <p:cNvSpPr>
            <a:spLocks noGrp="1" noChangeArrowheads="1"/>
          </p:cNvSpPr>
          <p:nvPr>
            <p:ph type="body" idx="1"/>
          </p:nvPr>
        </p:nvSpPr>
        <p:spPr/>
        <p:txBody>
          <a:bodyPr>
            <a:normAutofit/>
          </a:bodyPr>
          <a:lstStyle/>
          <a:p>
            <a:r>
              <a:rPr lang="en-US" altLang="en-US" dirty="0"/>
              <a:t>Overlapped processes </a:t>
            </a:r>
          </a:p>
          <a:p>
            <a:r>
              <a:rPr lang="en-US" altLang="en-US" dirty="0"/>
              <a:t>Effective change control and communication systems</a:t>
            </a:r>
          </a:p>
          <a:p>
            <a:r>
              <a:rPr lang="en-US" altLang="en-US" dirty="0"/>
              <a:t>Reduced development time and cost</a:t>
            </a:r>
          </a:p>
          <a:p>
            <a:r>
              <a:rPr lang="en-US" altLang="en-US" dirty="0"/>
              <a:t>Early and ongoing involvement of all stakeholders</a:t>
            </a:r>
          </a:p>
          <a:p>
            <a:r>
              <a:rPr lang="en-US" altLang="en-US" dirty="0"/>
              <a:t>Early visibility of results</a:t>
            </a:r>
          </a:p>
          <a:p>
            <a:r>
              <a:rPr lang="en-US" altLang="en-US" dirty="0"/>
              <a:t>Early problem identification and resolution</a:t>
            </a:r>
          </a:p>
          <a:p>
            <a:r>
              <a:rPr lang="en-US" altLang="en-US" dirty="0"/>
              <a:t>Use all relevant expertise at earliest meaningful time</a:t>
            </a:r>
          </a:p>
        </p:txBody>
      </p:sp>
    </p:spTree>
    <p:extLst>
      <p:ext uri="{BB962C8B-B14F-4D97-AF65-F5344CB8AC3E}">
        <p14:creationId xmlns:p14="http://schemas.microsoft.com/office/powerpoint/2010/main" val="1633188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C8D99C-64F9-40BA-A609-6DD2AB3D5D50}" type="slidenum">
              <a:rPr lang="en-US" altLang="en-US"/>
              <a:pPr/>
              <a:t>17</a:t>
            </a:fld>
            <a:endParaRPr lang="en-US" altLang="en-US"/>
          </a:p>
        </p:txBody>
      </p:sp>
      <p:sp>
        <p:nvSpPr>
          <p:cNvPr id="739334" name="Rectangle 6"/>
          <p:cNvSpPr>
            <a:spLocks noGrp="1" noChangeArrowheads="1"/>
          </p:cNvSpPr>
          <p:nvPr>
            <p:ph type="title"/>
          </p:nvPr>
        </p:nvSpPr>
        <p:spPr/>
        <p:txBody>
          <a:bodyPr/>
          <a:lstStyle/>
          <a:p>
            <a:r>
              <a:rPr lang="en-US" altLang="en-US"/>
              <a:t>Project Scope Management</a:t>
            </a:r>
          </a:p>
        </p:txBody>
      </p:sp>
      <p:sp>
        <p:nvSpPr>
          <p:cNvPr id="739335" name="Rectangle 7"/>
          <p:cNvSpPr>
            <a:spLocks noGrp="1" noChangeArrowheads="1"/>
          </p:cNvSpPr>
          <p:nvPr>
            <p:ph type="body" idx="1"/>
          </p:nvPr>
        </p:nvSpPr>
        <p:spPr/>
        <p:txBody>
          <a:bodyPr>
            <a:normAutofit/>
          </a:bodyPr>
          <a:lstStyle/>
          <a:p>
            <a:pPr marL="339725" indent="-339725">
              <a:buFont typeface="Wingdings" panose="05000000000000000000" pitchFamily="2" charset="2"/>
              <a:buNone/>
              <a:tabLst>
                <a:tab pos="339725" algn="l"/>
              </a:tabLst>
            </a:pPr>
            <a:r>
              <a:rPr lang="en-US" altLang="en-US" dirty="0"/>
              <a:t>	“Includes the processes required to ensure that the project includes all of the work required, and only the work required to complete the project successfully.”</a:t>
            </a:r>
          </a:p>
          <a:p>
            <a:pPr marL="339725" indent="-339725">
              <a:tabLst>
                <a:tab pos="339725" algn="l"/>
              </a:tabLst>
            </a:pPr>
            <a:r>
              <a:rPr lang="en-US" altLang="en-US" dirty="0"/>
              <a:t>Initiation</a:t>
            </a:r>
          </a:p>
          <a:p>
            <a:pPr marL="339725" indent="-339725">
              <a:tabLst>
                <a:tab pos="339725" algn="l"/>
              </a:tabLst>
            </a:pPr>
            <a:r>
              <a:rPr lang="en-US" altLang="en-US" dirty="0"/>
              <a:t>Scope planning</a:t>
            </a:r>
          </a:p>
          <a:p>
            <a:pPr marL="339725" indent="-339725">
              <a:tabLst>
                <a:tab pos="339725" algn="l"/>
              </a:tabLst>
            </a:pPr>
            <a:r>
              <a:rPr lang="en-US" altLang="en-US" dirty="0"/>
              <a:t>Scope definition</a:t>
            </a:r>
          </a:p>
          <a:p>
            <a:pPr marL="339725" indent="-339725">
              <a:tabLst>
                <a:tab pos="339725" algn="l"/>
              </a:tabLst>
            </a:pPr>
            <a:r>
              <a:rPr lang="en-US" altLang="en-US" dirty="0"/>
              <a:t>Scope verification</a:t>
            </a:r>
          </a:p>
          <a:p>
            <a:pPr marL="339725" indent="-339725">
              <a:tabLst>
                <a:tab pos="339725" algn="l"/>
              </a:tabLst>
            </a:pPr>
            <a:r>
              <a:rPr lang="en-US" altLang="en-US" dirty="0"/>
              <a:t>Scope change control</a:t>
            </a:r>
          </a:p>
        </p:txBody>
      </p:sp>
    </p:spTree>
    <p:extLst>
      <p:ext uri="{BB962C8B-B14F-4D97-AF65-F5344CB8AC3E}">
        <p14:creationId xmlns:p14="http://schemas.microsoft.com/office/powerpoint/2010/main" val="2120745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EBF2890-3602-4FAB-98FC-E5D643912362}" type="slidenum">
              <a:rPr lang="en-US" altLang="en-US"/>
              <a:pPr/>
              <a:t>18</a:t>
            </a:fld>
            <a:endParaRPr lang="en-US" altLang="en-US"/>
          </a:p>
        </p:txBody>
      </p:sp>
      <p:sp>
        <p:nvSpPr>
          <p:cNvPr id="1628166" name="Rectangle 6"/>
          <p:cNvSpPr>
            <a:spLocks noGrp="1" noChangeArrowheads="1"/>
          </p:cNvSpPr>
          <p:nvPr>
            <p:ph type="title"/>
          </p:nvPr>
        </p:nvSpPr>
        <p:spPr/>
        <p:txBody>
          <a:bodyPr/>
          <a:lstStyle/>
          <a:p>
            <a:r>
              <a:rPr lang="en-US" altLang="en-US"/>
              <a:t>Key Scope Concepts</a:t>
            </a:r>
          </a:p>
        </p:txBody>
      </p:sp>
      <p:sp>
        <p:nvSpPr>
          <p:cNvPr id="1628167" name="Rectangle 7"/>
          <p:cNvSpPr>
            <a:spLocks noGrp="1" noChangeArrowheads="1"/>
          </p:cNvSpPr>
          <p:nvPr>
            <p:ph type="body" idx="1"/>
          </p:nvPr>
        </p:nvSpPr>
        <p:spPr/>
        <p:txBody>
          <a:bodyPr>
            <a:normAutofit fontScale="85000" lnSpcReduction="10000"/>
          </a:bodyPr>
          <a:lstStyle/>
          <a:p>
            <a:pPr marL="287338" indent="-287338">
              <a:spcBef>
                <a:spcPts val="1200"/>
              </a:spcBef>
              <a:spcAft>
                <a:spcPts val="300"/>
              </a:spcAft>
            </a:pPr>
            <a:r>
              <a:rPr lang="en-US" altLang="en-US" dirty="0"/>
              <a:t>Configuration Management</a:t>
            </a:r>
          </a:p>
          <a:p>
            <a:pPr marL="744538" lvl="1" indent="-287338">
              <a:spcBef>
                <a:spcPts val="1200"/>
              </a:spcBef>
              <a:spcAft>
                <a:spcPts val="300"/>
              </a:spcAft>
            </a:pPr>
            <a:r>
              <a:rPr lang="en-US" altLang="en-US" dirty="0"/>
              <a:t>A mechanism to track budget, schedule variances, and deliverable versions</a:t>
            </a:r>
          </a:p>
          <a:p>
            <a:pPr marL="287338" indent="-287338">
              <a:spcBef>
                <a:spcPts val="1200"/>
              </a:spcBef>
              <a:spcAft>
                <a:spcPts val="300"/>
              </a:spcAft>
            </a:pPr>
            <a:r>
              <a:rPr lang="en-US" altLang="en-US" dirty="0"/>
              <a:t>Specification</a:t>
            </a:r>
          </a:p>
          <a:p>
            <a:pPr marL="744538" lvl="1" indent="-287338">
              <a:spcBef>
                <a:spcPts val="1200"/>
              </a:spcBef>
              <a:spcAft>
                <a:spcPts val="300"/>
              </a:spcAft>
            </a:pPr>
            <a:r>
              <a:rPr lang="en-US" altLang="en-US" dirty="0"/>
              <a:t>A precise definition of a physical item, procedure, service, or result for the purpose of purchase and/or implementation of an item or service</a:t>
            </a:r>
          </a:p>
          <a:p>
            <a:pPr marL="287338" indent="-287338">
              <a:spcBef>
                <a:spcPts val="1200"/>
              </a:spcBef>
              <a:spcAft>
                <a:spcPts val="300"/>
              </a:spcAft>
            </a:pPr>
            <a:r>
              <a:rPr lang="en-US" altLang="en-US" dirty="0"/>
              <a:t>Sources of Scope Change</a:t>
            </a:r>
          </a:p>
          <a:p>
            <a:pPr marL="744538" lvl="1" indent="-287338">
              <a:spcBef>
                <a:spcPts val="1200"/>
              </a:spcBef>
              <a:spcAft>
                <a:spcPts val="300"/>
              </a:spcAft>
              <a:buClr>
                <a:schemeClr val="folHlink"/>
              </a:buClr>
              <a:buSzPct val="70000"/>
            </a:pPr>
            <a:r>
              <a:rPr lang="en-US" altLang="en-US" dirty="0"/>
              <a:t>Variation in government regulations</a:t>
            </a:r>
          </a:p>
          <a:p>
            <a:pPr marL="744538" lvl="1" indent="-287338">
              <a:spcBef>
                <a:spcPts val="1200"/>
              </a:spcBef>
              <a:spcAft>
                <a:spcPts val="300"/>
              </a:spcAft>
              <a:buClr>
                <a:schemeClr val="folHlink"/>
              </a:buClr>
              <a:buSzPct val="70000"/>
            </a:pPr>
            <a:r>
              <a:rPr lang="en-US" altLang="en-US" dirty="0"/>
              <a:t>Failure to include a required feature in the design of the product</a:t>
            </a:r>
          </a:p>
          <a:p>
            <a:pPr marL="744538" lvl="1" indent="-287338">
              <a:spcBef>
                <a:spcPts val="1200"/>
              </a:spcBef>
              <a:spcAft>
                <a:spcPts val="300"/>
              </a:spcAft>
              <a:buClr>
                <a:schemeClr val="folHlink"/>
              </a:buClr>
              <a:buSzPct val="70000"/>
            </a:pPr>
            <a:r>
              <a:rPr lang="en-US" altLang="en-US" dirty="0"/>
              <a:t>Customers who change their minds about the desired nature of the deliverable</a:t>
            </a:r>
          </a:p>
        </p:txBody>
      </p:sp>
    </p:spTree>
    <p:extLst>
      <p:ext uri="{BB962C8B-B14F-4D97-AF65-F5344CB8AC3E}">
        <p14:creationId xmlns:p14="http://schemas.microsoft.com/office/powerpoint/2010/main" val="3284385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B69D840-0276-43AB-9131-542014EF1021}" type="slidenum">
              <a:rPr lang="en-US" altLang="en-US"/>
              <a:pPr/>
              <a:t>19</a:t>
            </a:fld>
            <a:endParaRPr lang="en-US" altLang="en-US"/>
          </a:p>
        </p:txBody>
      </p:sp>
      <p:sp>
        <p:nvSpPr>
          <p:cNvPr id="745476" name="Rectangle 4"/>
          <p:cNvSpPr>
            <a:spLocks noGrp="1" noChangeArrowheads="1"/>
          </p:cNvSpPr>
          <p:nvPr>
            <p:ph type="title"/>
          </p:nvPr>
        </p:nvSpPr>
        <p:spPr/>
        <p:txBody>
          <a:bodyPr/>
          <a:lstStyle/>
          <a:p>
            <a:r>
              <a:rPr lang="en-US" altLang="en-US"/>
              <a:t>Key Scope Concepts </a:t>
            </a:r>
            <a:r>
              <a:rPr lang="en-US" altLang="en-US" sz="2200" b="0"/>
              <a:t>(continued)</a:t>
            </a:r>
            <a:r>
              <a:rPr lang="en-US" altLang="en-US"/>
              <a:t> </a:t>
            </a:r>
          </a:p>
        </p:txBody>
      </p:sp>
      <p:sp>
        <p:nvSpPr>
          <p:cNvPr id="745477" name="Rectangle 5"/>
          <p:cNvSpPr>
            <a:spLocks noGrp="1" noChangeArrowheads="1"/>
          </p:cNvSpPr>
          <p:nvPr>
            <p:ph type="body" idx="1"/>
          </p:nvPr>
        </p:nvSpPr>
        <p:spPr/>
        <p:txBody>
          <a:bodyPr>
            <a:normAutofit/>
          </a:bodyPr>
          <a:lstStyle/>
          <a:p>
            <a:pPr>
              <a:buFont typeface="Wingdings" panose="05000000000000000000" pitchFamily="2" charset="2"/>
              <a:buNone/>
            </a:pPr>
            <a:r>
              <a:rPr lang="en-US" altLang="en-US" b="1" dirty="0"/>
              <a:t>Work Breakdown Structure</a:t>
            </a:r>
          </a:p>
          <a:p>
            <a:r>
              <a:rPr lang="en-US" altLang="en-US" dirty="0"/>
              <a:t>A deliverable-oriented grouping of process elements that organizes and defines the total scope of the project</a:t>
            </a:r>
          </a:p>
          <a:p>
            <a:r>
              <a:rPr lang="en-US" altLang="en-US" dirty="0"/>
              <a:t>Each descending level represents an increasingly detailed definition of a project component</a:t>
            </a:r>
          </a:p>
          <a:p>
            <a:r>
              <a:rPr lang="en-US" altLang="en-US" dirty="0"/>
              <a:t>Project components may be products or services</a:t>
            </a:r>
          </a:p>
        </p:txBody>
      </p:sp>
    </p:spTree>
    <p:extLst>
      <p:ext uri="{BB962C8B-B14F-4D97-AF65-F5344CB8AC3E}">
        <p14:creationId xmlns:p14="http://schemas.microsoft.com/office/powerpoint/2010/main" val="168260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Introduction of PM Tools</a:t>
            </a:r>
          </a:p>
          <a:p>
            <a:r>
              <a:rPr lang="en-US" dirty="0"/>
              <a:t>PMI’s Knowledge Areas</a:t>
            </a:r>
          </a:p>
          <a:p>
            <a:r>
              <a:rPr lang="en-US" dirty="0"/>
              <a:t>Technical Fundamentals in SPM </a:t>
            </a:r>
          </a:p>
          <a:p>
            <a:r>
              <a:rPr lang="en-US" dirty="0"/>
              <a:t>Lifecycle Relationships</a:t>
            </a:r>
          </a:p>
          <a:p>
            <a:r>
              <a:rPr lang="en-US" dirty="0"/>
              <a:t>Classic Mistakes Product-Process-Peoples-Technology Mistakes </a:t>
            </a:r>
          </a:p>
        </p:txBody>
      </p:sp>
      <p:sp>
        <p:nvSpPr>
          <p:cNvPr id="4" name="Slide Number Placeholder 3"/>
          <p:cNvSpPr>
            <a:spLocks noGrp="1"/>
          </p:cNvSpPr>
          <p:nvPr>
            <p:ph type="sldNum" sz="quarter" idx="12"/>
          </p:nvPr>
        </p:nvSpPr>
        <p:spPr/>
        <p:txBody>
          <a:bodyPr/>
          <a:lstStyle/>
          <a:p>
            <a:fld id="{8FC9A196-70D6-4A00-98BF-F004CFDD3D32}" type="slidenum">
              <a:rPr lang="en-US" smtClean="0"/>
              <a:t>2</a:t>
            </a:fld>
            <a:endParaRPr lang="en-US"/>
          </a:p>
        </p:txBody>
      </p:sp>
    </p:spTree>
    <p:extLst>
      <p:ext uri="{BB962C8B-B14F-4D97-AF65-F5344CB8AC3E}">
        <p14:creationId xmlns:p14="http://schemas.microsoft.com/office/powerpoint/2010/main" val="389709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D290ACD-9A30-44B1-AD75-494B2CCDB57E}" type="slidenum">
              <a:rPr lang="en-US" altLang="en-US"/>
              <a:pPr/>
              <a:t>20</a:t>
            </a:fld>
            <a:endParaRPr lang="en-US" altLang="en-US"/>
          </a:p>
        </p:txBody>
      </p:sp>
      <p:sp>
        <p:nvSpPr>
          <p:cNvPr id="762888" name="Rectangle 8"/>
          <p:cNvSpPr>
            <a:spLocks noGrp="1" noChangeArrowheads="1"/>
          </p:cNvSpPr>
          <p:nvPr>
            <p:ph type="title"/>
          </p:nvPr>
        </p:nvSpPr>
        <p:spPr/>
        <p:txBody>
          <a:bodyPr/>
          <a:lstStyle/>
          <a:p>
            <a:r>
              <a:rPr lang="en-US" altLang="en-US"/>
              <a:t>Project Time Management </a:t>
            </a:r>
          </a:p>
        </p:txBody>
      </p:sp>
      <p:sp>
        <p:nvSpPr>
          <p:cNvPr id="762889" name="Rectangle 9"/>
          <p:cNvSpPr>
            <a:spLocks noGrp="1" noChangeArrowheads="1"/>
          </p:cNvSpPr>
          <p:nvPr>
            <p:ph type="body" idx="1"/>
          </p:nvPr>
        </p:nvSpPr>
        <p:spPr/>
        <p:txBody>
          <a:bodyPr>
            <a:normAutofit lnSpcReduction="10000"/>
          </a:bodyPr>
          <a:lstStyle/>
          <a:p>
            <a:pPr marL="287338" indent="-287338">
              <a:spcBef>
                <a:spcPts val="1200"/>
              </a:spcBef>
              <a:spcAft>
                <a:spcPts val="300"/>
              </a:spcAft>
            </a:pPr>
            <a:r>
              <a:rPr lang="en-US" altLang="en-US" dirty="0"/>
              <a:t>Definition</a:t>
            </a:r>
          </a:p>
          <a:p>
            <a:pPr marL="744538" lvl="1" indent="-287338">
              <a:lnSpc>
                <a:spcPct val="80000"/>
              </a:lnSpc>
              <a:spcBef>
                <a:spcPts val="1200"/>
              </a:spcBef>
              <a:spcAft>
                <a:spcPts val="300"/>
              </a:spcAft>
              <a:buClr>
                <a:schemeClr val="folHlink"/>
              </a:buClr>
              <a:buSzPct val="70000"/>
            </a:pPr>
            <a:r>
              <a:rPr lang="en-US" altLang="en-US" dirty="0"/>
              <a:t>A subset of project management that includes the processes required to ensure timely completion of the project</a:t>
            </a:r>
          </a:p>
          <a:p>
            <a:pPr marL="287338" indent="-287338">
              <a:spcBef>
                <a:spcPts val="1200"/>
              </a:spcBef>
              <a:spcAft>
                <a:spcPts val="300"/>
              </a:spcAft>
            </a:pPr>
            <a:r>
              <a:rPr lang="en-US" altLang="en-US" dirty="0"/>
              <a:t>Processes</a:t>
            </a:r>
          </a:p>
          <a:p>
            <a:pPr marL="744538" lvl="1" indent="-287338">
              <a:lnSpc>
                <a:spcPct val="80000"/>
              </a:lnSpc>
              <a:spcBef>
                <a:spcPts val="1200"/>
              </a:spcBef>
              <a:spcAft>
                <a:spcPts val="300"/>
              </a:spcAft>
              <a:buClr>
                <a:schemeClr val="folHlink"/>
              </a:buClr>
              <a:buSzPct val="70000"/>
            </a:pPr>
            <a:r>
              <a:rPr lang="en-US" altLang="en-US" dirty="0"/>
              <a:t>Activity definition</a:t>
            </a:r>
          </a:p>
          <a:p>
            <a:pPr marL="744538" lvl="1" indent="-287338">
              <a:lnSpc>
                <a:spcPct val="80000"/>
              </a:lnSpc>
              <a:spcBef>
                <a:spcPts val="1200"/>
              </a:spcBef>
              <a:spcAft>
                <a:spcPts val="300"/>
              </a:spcAft>
              <a:buClr>
                <a:schemeClr val="folHlink"/>
              </a:buClr>
              <a:buSzPct val="70000"/>
            </a:pPr>
            <a:r>
              <a:rPr lang="en-US" altLang="en-US" dirty="0"/>
              <a:t>Activity sequencing</a:t>
            </a:r>
          </a:p>
          <a:p>
            <a:pPr marL="744538" lvl="1" indent="-287338">
              <a:lnSpc>
                <a:spcPct val="80000"/>
              </a:lnSpc>
              <a:spcBef>
                <a:spcPts val="1200"/>
              </a:spcBef>
              <a:spcAft>
                <a:spcPts val="300"/>
              </a:spcAft>
              <a:buClr>
                <a:schemeClr val="folHlink"/>
              </a:buClr>
              <a:buSzPct val="70000"/>
            </a:pPr>
            <a:r>
              <a:rPr lang="en-US" altLang="en-US" dirty="0"/>
              <a:t>Activity duration estimating</a:t>
            </a:r>
          </a:p>
          <a:p>
            <a:pPr marL="744538" lvl="1" indent="-287338">
              <a:lnSpc>
                <a:spcPct val="80000"/>
              </a:lnSpc>
              <a:spcBef>
                <a:spcPts val="1200"/>
              </a:spcBef>
              <a:spcAft>
                <a:spcPts val="300"/>
              </a:spcAft>
              <a:buClr>
                <a:schemeClr val="folHlink"/>
              </a:buClr>
              <a:buSzPct val="70000"/>
            </a:pPr>
            <a:r>
              <a:rPr lang="en-US" altLang="en-US" dirty="0"/>
              <a:t>Schedule development</a:t>
            </a:r>
          </a:p>
          <a:p>
            <a:pPr marL="744538" lvl="1" indent="-287338">
              <a:lnSpc>
                <a:spcPct val="80000"/>
              </a:lnSpc>
              <a:spcBef>
                <a:spcPts val="1200"/>
              </a:spcBef>
              <a:spcAft>
                <a:spcPts val="300"/>
              </a:spcAft>
              <a:buClr>
                <a:schemeClr val="folHlink"/>
              </a:buClr>
              <a:buSzPct val="70000"/>
            </a:pPr>
            <a:r>
              <a:rPr lang="en-US" altLang="en-US" dirty="0"/>
              <a:t>Schedule control</a:t>
            </a:r>
          </a:p>
        </p:txBody>
      </p:sp>
    </p:spTree>
    <p:extLst>
      <p:ext uri="{BB962C8B-B14F-4D97-AF65-F5344CB8AC3E}">
        <p14:creationId xmlns:p14="http://schemas.microsoft.com/office/powerpoint/2010/main" val="2430764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22D05C3-319B-4512-84FF-8EA9F8C741AA}" type="slidenum">
              <a:rPr lang="en-US" altLang="en-US"/>
              <a:pPr/>
              <a:t>21</a:t>
            </a:fld>
            <a:endParaRPr lang="en-US" altLang="en-US"/>
          </a:p>
        </p:txBody>
      </p:sp>
      <p:sp>
        <p:nvSpPr>
          <p:cNvPr id="1033220" name="Rectangle 4"/>
          <p:cNvSpPr>
            <a:spLocks noGrp="1" noChangeArrowheads="1"/>
          </p:cNvSpPr>
          <p:nvPr>
            <p:ph type="title"/>
          </p:nvPr>
        </p:nvSpPr>
        <p:spPr/>
        <p:txBody>
          <a:bodyPr/>
          <a:lstStyle/>
          <a:p>
            <a:r>
              <a:rPr lang="en-US" altLang="en-US"/>
              <a:t>Purpose of Scheduling Processes</a:t>
            </a:r>
          </a:p>
        </p:txBody>
      </p:sp>
      <p:sp>
        <p:nvSpPr>
          <p:cNvPr id="1033221" name="Rectangle 5"/>
          <p:cNvSpPr>
            <a:spLocks noGrp="1" noChangeArrowheads="1"/>
          </p:cNvSpPr>
          <p:nvPr>
            <p:ph type="body" idx="1"/>
          </p:nvPr>
        </p:nvSpPr>
        <p:spPr/>
        <p:txBody>
          <a:bodyPr/>
          <a:lstStyle/>
          <a:p>
            <a:r>
              <a:rPr lang="en-US" altLang="en-US" dirty="0"/>
              <a:t>Illustrates interdependence of project activities, work packages, and work units</a:t>
            </a:r>
          </a:p>
          <a:p>
            <a:r>
              <a:rPr lang="en-US" altLang="en-US" dirty="0"/>
              <a:t>Monitors and controls timing of project work</a:t>
            </a:r>
          </a:p>
          <a:p>
            <a:r>
              <a:rPr lang="en-US" altLang="en-US" dirty="0"/>
              <a:t>Guides the allocation of resources</a:t>
            </a:r>
          </a:p>
          <a:p>
            <a:r>
              <a:rPr lang="en-US" altLang="en-US" dirty="0"/>
              <a:t>Drives personnel availability issues and activities</a:t>
            </a:r>
          </a:p>
        </p:txBody>
      </p:sp>
    </p:spTree>
    <p:extLst>
      <p:ext uri="{BB962C8B-B14F-4D97-AF65-F5344CB8AC3E}">
        <p14:creationId xmlns:p14="http://schemas.microsoft.com/office/powerpoint/2010/main" val="701499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
          <p:cNvSpPr>
            <a:spLocks noGrp="1"/>
          </p:cNvSpPr>
          <p:nvPr>
            <p:ph type="sldNum" sz="quarter" idx="10"/>
          </p:nvPr>
        </p:nvSpPr>
        <p:spPr/>
        <p:txBody>
          <a:bodyPr/>
          <a:lstStyle/>
          <a:p>
            <a:fld id="{F538534E-62C2-4AFE-90E7-DF9938179689}" type="slidenum">
              <a:rPr lang="en-US" altLang="en-US"/>
              <a:pPr/>
              <a:t>22</a:t>
            </a:fld>
            <a:endParaRPr lang="en-US" altLang="en-US"/>
          </a:p>
        </p:txBody>
      </p:sp>
      <p:sp>
        <p:nvSpPr>
          <p:cNvPr id="1692718" name="Rectangle 46"/>
          <p:cNvSpPr>
            <a:spLocks noGrp="1" noChangeArrowheads="1"/>
          </p:cNvSpPr>
          <p:nvPr>
            <p:ph type="title"/>
          </p:nvPr>
        </p:nvSpPr>
        <p:spPr/>
        <p:txBody>
          <a:bodyPr/>
          <a:lstStyle/>
          <a:p>
            <a:r>
              <a:rPr lang="en-US" altLang="en-US"/>
              <a:t>Remodel Kitchen WBS</a:t>
            </a:r>
          </a:p>
        </p:txBody>
      </p:sp>
      <p:sp>
        <p:nvSpPr>
          <p:cNvPr id="1692692" name="Line 20"/>
          <p:cNvSpPr>
            <a:spLocks noChangeShapeType="1"/>
          </p:cNvSpPr>
          <p:nvPr/>
        </p:nvSpPr>
        <p:spPr bwMode="auto">
          <a:xfrm>
            <a:off x="4303713" y="3382963"/>
            <a:ext cx="0" cy="2301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693" name="Freeform 21"/>
          <p:cNvSpPr>
            <a:spLocks noChangeArrowheads="1"/>
          </p:cNvSpPr>
          <p:nvPr/>
        </p:nvSpPr>
        <p:spPr bwMode="auto">
          <a:xfrm>
            <a:off x="3487738" y="3613150"/>
            <a:ext cx="3175" cy="241300"/>
          </a:xfrm>
          <a:custGeom>
            <a:avLst/>
            <a:gdLst>
              <a:gd name="T0" fmla="*/ 2 w 2"/>
              <a:gd name="T1" fmla="*/ 0 h 152"/>
              <a:gd name="T2" fmla="*/ 0 w 2"/>
              <a:gd name="T3" fmla="*/ 152 h 152"/>
            </a:gdLst>
            <a:ahLst/>
            <a:cxnLst>
              <a:cxn ang="0">
                <a:pos x="T0" y="T1"/>
              </a:cxn>
              <a:cxn ang="0">
                <a:pos x="T2" y="T3"/>
              </a:cxn>
            </a:cxnLst>
            <a:rect l="0" t="0" r="r" b="b"/>
            <a:pathLst>
              <a:path w="2" h="152">
                <a:moveTo>
                  <a:pt x="2" y="0"/>
                </a:moveTo>
                <a:lnTo>
                  <a:pt x="0" y="152"/>
                </a:lnTo>
              </a:path>
            </a:pathLst>
          </a:custGeom>
          <a:solidFill>
            <a:srgbClr val="FFFFFF"/>
          </a:solidFill>
          <a:ln w="19050">
            <a:solidFill>
              <a:srgbClr val="000000"/>
            </a:solidFill>
            <a:round/>
            <a:headEnd/>
            <a:tailEnd/>
          </a:ln>
        </p:spPr>
        <p:txBody>
          <a:bodyPr/>
          <a:lstStyle/>
          <a:p>
            <a:endParaRPr lang="en-US"/>
          </a:p>
        </p:txBody>
      </p:sp>
      <p:sp>
        <p:nvSpPr>
          <p:cNvPr id="1692694" name="Freeform 22"/>
          <p:cNvSpPr>
            <a:spLocks noChangeArrowheads="1"/>
          </p:cNvSpPr>
          <p:nvPr/>
        </p:nvSpPr>
        <p:spPr bwMode="auto">
          <a:xfrm>
            <a:off x="5100638" y="3613150"/>
            <a:ext cx="4762" cy="233363"/>
          </a:xfrm>
          <a:custGeom>
            <a:avLst/>
            <a:gdLst>
              <a:gd name="T0" fmla="*/ 3 w 3"/>
              <a:gd name="T1" fmla="*/ 0 h 147"/>
              <a:gd name="T2" fmla="*/ 0 w 3"/>
              <a:gd name="T3" fmla="*/ 147 h 147"/>
            </a:gdLst>
            <a:ahLst/>
            <a:cxnLst>
              <a:cxn ang="0">
                <a:pos x="T0" y="T1"/>
              </a:cxn>
              <a:cxn ang="0">
                <a:pos x="T2" y="T3"/>
              </a:cxn>
            </a:cxnLst>
            <a:rect l="0" t="0" r="r" b="b"/>
            <a:pathLst>
              <a:path w="3" h="147">
                <a:moveTo>
                  <a:pt x="3" y="0"/>
                </a:moveTo>
                <a:lnTo>
                  <a:pt x="0" y="147"/>
                </a:lnTo>
              </a:path>
            </a:pathLst>
          </a:custGeom>
          <a:solidFill>
            <a:srgbClr val="FFFFFF"/>
          </a:solidFill>
          <a:ln w="19050">
            <a:solidFill>
              <a:srgbClr val="000000"/>
            </a:solidFill>
            <a:round/>
            <a:headEnd/>
            <a:tailEnd/>
          </a:ln>
        </p:spPr>
        <p:txBody>
          <a:bodyPr/>
          <a:lstStyle/>
          <a:p>
            <a:endParaRPr lang="en-US"/>
          </a:p>
        </p:txBody>
      </p:sp>
      <p:sp>
        <p:nvSpPr>
          <p:cNvPr id="1692695" name="Line 23"/>
          <p:cNvSpPr>
            <a:spLocks noChangeShapeType="1"/>
          </p:cNvSpPr>
          <p:nvPr/>
        </p:nvSpPr>
        <p:spPr bwMode="auto">
          <a:xfrm>
            <a:off x="3490913" y="3613150"/>
            <a:ext cx="812800"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696" name="Line 24"/>
          <p:cNvSpPr>
            <a:spLocks noChangeShapeType="1"/>
          </p:cNvSpPr>
          <p:nvPr/>
        </p:nvSpPr>
        <p:spPr bwMode="auto">
          <a:xfrm>
            <a:off x="4303713" y="3613150"/>
            <a:ext cx="801687" cy="3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699" name="Rectangle 27"/>
          <p:cNvSpPr>
            <a:spLocks noChangeArrowheads="1"/>
          </p:cNvSpPr>
          <p:nvPr/>
        </p:nvSpPr>
        <p:spPr bwMode="auto">
          <a:xfrm>
            <a:off x="2779713" y="3838575"/>
            <a:ext cx="1393825" cy="796925"/>
          </a:xfrm>
          <a:prstGeom prst="rect">
            <a:avLst/>
          </a:prstGeom>
          <a:solidFill>
            <a:schemeClr val="bg1"/>
          </a:solidFill>
          <a:ln w="19050">
            <a:solidFill>
              <a:schemeClr val="tx1"/>
            </a:solidFill>
            <a:miter lim="800000"/>
            <a:headEnd/>
            <a:tailEnd/>
          </a:ln>
        </p:spPr>
        <p:txBody>
          <a:bodyPr lIns="0" tIns="0" rIns="0" bIns="0" anchor="ctr" anchorCtr="1"/>
          <a:lstStyle/>
          <a:p>
            <a:pPr>
              <a:lnSpc>
                <a:spcPts val="1900"/>
              </a:lnSpc>
              <a:spcBef>
                <a:spcPct val="0"/>
              </a:spcBef>
              <a:buClr>
                <a:schemeClr val="accent1"/>
              </a:buClr>
              <a:buSzPct val="75000"/>
              <a:buFont typeface="Wingdings" panose="05000000000000000000" pitchFamily="2" charset="2"/>
              <a:buNone/>
            </a:pPr>
            <a:r>
              <a:rPr kumimoji="1" lang="en-US" altLang="en-US" sz="1600" b="0">
                <a:solidFill>
                  <a:srgbClr val="000000"/>
                </a:solidFill>
              </a:rPr>
              <a:t>Purchase</a:t>
            </a:r>
          </a:p>
          <a:p>
            <a:pPr>
              <a:lnSpc>
                <a:spcPts val="1900"/>
              </a:lnSpc>
              <a:spcBef>
                <a:spcPct val="0"/>
              </a:spcBef>
              <a:buClr>
                <a:schemeClr val="accent1"/>
              </a:buClr>
              <a:buSzPct val="75000"/>
              <a:buFont typeface="Wingdings" panose="05000000000000000000" pitchFamily="2" charset="2"/>
              <a:buNone/>
            </a:pPr>
            <a:r>
              <a:rPr kumimoji="1" lang="en-US" altLang="en-US" sz="1600" b="0">
                <a:solidFill>
                  <a:srgbClr val="000000"/>
                </a:solidFill>
              </a:rPr>
              <a:t>Appliances</a:t>
            </a:r>
          </a:p>
        </p:txBody>
      </p:sp>
      <p:sp>
        <p:nvSpPr>
          <p:cNvPr id="1692719" name="Rectangle 47"/>
          <p:cNvSpPr>
            <a:spLocks noChangeArrowheads="1"/>
          </p:cNvSpPr>
          <p:nvPr/>
        </p:nvSpPr>
        <p:spPr bwMode="auto">
          <a:xfrm>
            <a:off x="4373563" y="3838575"/>
            <a:ext cx="1393825" cy="796925"/>
          </a:xfrm>
          <a:prstGeom prst="rect">
            <a:avLst/>
          </a:prstGeom>
          <a:solidFill>
            <a:schemeClr val="bg1"/>
          </a:solidFill>
          <a:ln w="19050">
            <a:solidFill>
              <a:schemeClr val="tx1"/>
            </a:solidFill>
            <a:miter lim="800000"/>
            <a:headEnd/>
            <a:tailEnd/>
          </a:ln>
        </p:spPr>
        <p:txBody>
          <a:bodyPr lIns="0" tIns="0" rIns="0" bIns="0" anchor="ctr" anchorCtr="1"/>
          <a:lstStyle/>
          <a:p>
            <a:pPr>
              <a:lnSpc>
                <a:spcPts val="1900"/>
              </a:lnSpc>
              <a:spcBef>
                <a:spcPct val="0"/>
              </a:spcBef>
              <a:buClr>
                <a:schemeClr val="accent1"/>
              </a:buClr>
              <a:buSzPct val="75000"/>
              <a:buFont typeface="Wingdings" panose="05000000000000000000" pitchFamily="2" charset="2"/>
              <a:buNone/>
            </a:pPr>
            <a:r>
              <a:rPr kumimoji="1" lang="en-US" altLang="en-US" sz="1600" b="0">
                <a:solidFill>
                  <a:srgbClr val="000000"/>
                </a:solidFill>
              </a:rPr>
              <a:t>Purchase</a:t>
            </a:r>
          </a:p>
          <a:p>
            <a:pPr>
              <a:lnSpc>
                <a:spcPts val="1900"/>
              </a:lnSpc>
              <a:spcBef>
                <a:spcPct val="0"/>
              </a:spcBef>
              <a:buClr>
                <a:schemeClr val="accent1"/>
              </a:buClr>
              <a:buSzPct val="75000"/>
              <a:buFont typeface="Wingdings" panose="05000000000000000000" pitchFamily="2" charset="2"/>
              <a:buNone/>
            </a:pPr>
            <a:r>
              <a:rPr kumimoji="1" lang="en-US" altLang="en-US" sz="1600" b="0">
                <a:solidFill>
                  <a:srgbClr val="000000"/>
                </a:solidFill>
              </a:rPr>
              <a:t>Fixtures</a:t>
            </a:r>
          </a:p>
        </p:txBody>
      </p:sp>
      <p:sp>
        <p:nvSpPr>
          <p:cNvPr id="1692720" name="Rectangle 48"/>
          <p:cNvSpPr>
            <a:spLocks noChangeArrowheads="1"/>
          </p:cNvSpPr>
          <p:nvPr/>
        </p:nvSpPr>
        <p:spPr bwMode="auto">
          <a:xfrm>
            <a:off x="4075113" y="1905000"/>
            <a:ext cx="2090737" cy="538163"/>
          </a:xfrm>
          <a:prstGeom prst="rect">
            <a:avLst/>
          </a:prstGeom>
          <a:solidFill>
            <a:schemeClr val="bg1"/>
          </a:solidFill>
          <a:ln w="19050">
            <a:solidFill>
              <a:schemeClr val="tx1"/>
            </a:solidFill>
            <a:miter lim="800000"/>
            <a:headEnd/>
            <a:tailEnd/>
          </a:ln>
        </p:spPr>
        <p:txBody>
          <a:bodyPr lIns="0" tIns="0" rIns="0" bIns="0" anchor="ctr" anchorCtr="1"/>
          <a:lstStyle/>
          <a:p>
            <a:pPr>
              <a:lnSpc>
                <a:spcPts val="1900"/>
              </a:lnSpc>
              <a:spcBef>
                <a:spcPct val="0"/>
              </a:spcBef>
              <a:buClr>
                <a:schemeClr val="accent1"/>
              </a:buClr>
              <a:buSzPct val="75000"/>
              <a:buFont typeface="Wingdings" panose="05000000000000000000" pitchFamily="2" charset="2"/>
              <a:buNone/>
            </a:pPr>
            <a:r>
              <a:rPr kumimoji="1" lang="en-US" altLang="en-US" sz="1600" b="0">
                <a:solidFill>
                  <a:srgbClr val="000000"/>
                </a:solidFill>
              </a:rPr>
              <a:t>Remodel Kitchen</a:t>
            </a:r>
          </a:p>
        </p:txBody>
      </p:sp>
      <p:sp>
        <p:nvSpPr>
          <p:cNvPr id="1692727" name="Freeform 55"/>
          <p:cNvSpPr>
            <a:spLocks noChangeArrowheads="1"/>
          </p:cNvSpPr>
          <p:nvPr/>
        </p:nvSpPr>
        <p:spPr bwMode="auto">
          <a:xfrm>
            <a:off x="2579688" y="2633663"/>
            <a:ext cx="5089525" cy="223837"/>
          </a:xfrm>
          <a:custGeom>
            <a:avLst/>
            <a:gdLst>
              <a:gd name="T0" fmla="*/ 2452 w 2452"/>
              <a:gd name="T1" fmla="*/ 100 h 108"/>
              <a:gd name="T2" fmla="*/ 2452 w 2452"/>
              <a:gd name="T3" fmla="*/ 0 h 108"/>
              <a:gd name="T4" fmla="*/ 0 w 2452"/>
              <a:gd name="T5" fmla="*/ 4 h 108"/>
              <a:gd name="T6" fmla="*/ 0 w 2452"/>
              <a:gd name="T7" fmla="*/ 108 h 108"/>
            </a:gdLst>
            <a:ahLst/>
            <a:cxnLst>
              <a:cxn ang="0">
                <a:pos x="T0" y="T1"/>
              </a:cxn>
              <a:cxn ang="0">
                <a:pos x="T2" y="T3"/>
              </a:cxn>
              <a:cxn ang="0">
                <a:pos x="T4" y="T5"/>
              </a:cxn>
              <a:cxn ang="0">
                <a:pos x="T6" y="T7"/>
              </a:cxn>
            </a:cxnLst>
            <a:rect l="0" t="0" r="r" b="b"/>
            <a:pathLst>
              <a:path w="2452" h="108">
                <a:moveTo>
                  <a:pt x="2452" y="100"/>
                </a:moveTo>
                <a:lnTo>
                  <a:pt x="2452" y="0"/>
                </a:lnTo>
                <a:lnTo>
                  <a:pt x="0" y="4"/>
                </a:lnTo>
                <a:lnTo>
                  <a:pt x="0" y="108"/>
                </a:lnTo>
              </a:path>
            </a:pathLst>
          </a:custGeom>
          <a:solidFill>
            <a:srgbClr val="FFFFFF"/>
          </a:solidFill>
          <a:ln w="19050">
            <a:solidFill>
              <a:srgbClr val="000000"/>
            </a:solidFill>
            <a:round/>
            <a:headEnd/>
            <a:tailEnd/>
          </a:ln>
        </p:spPr>
        <p:txBody>
          <a:bodyPr/>
          <a:lstStyle/>
          <a:p>
            <a:endParaRPr lang="en-US"/>
          </a:p>
        </p:txBody>
      </p:sp>
      <p:sp>
        <p:nvSpPr>
          <p:cNvPr id="1692728" name="Line 56"/>
          <p:cNvSpPr>
            <a:spLocks noChangeShapeType="1"/>
          </p:cNvSpPr>
          <p:nvPr/>
        </p:nvSpPr>
        <p:spPr bwMode="auto">
          <a:xfrm>
            <a:off x="5072063" y="2443163"/>
            <a:ext cx="0" cy="1984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729" name="Line 57"/>
          <p:cNvSpPr>
            <a:spLocks noChangeShapeType="1"/>
          </p:cNvSpPr>
          <p:nvPr/>
        </p:nvSpPr>
        <p:spPr bwMode="auto">
          <a:xfrm>
            <a:off x="4273550" y="2641600"/>
            <a:ext cx="0" cy="200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730" name="Line 58"/>
          <p:cNvSpPr>
            <a:spLocks noChangeShapeType="1"/>
          </p:cNvSpPr>
          <p:nvPr/>
        </p:nvSpPr>
        <p:spPr bwMode="auto">
          <a:xfrm>
            <a:off x="5967413" y="2641600"/>
            <a:ext cx="0" cy="200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722" name="Rectangle 50"/>
          <p:cNvSpPr>
            <a:spLocks noChangeArrowheads="1"/>
          </p:cNvSpPr>
          <p:nvPr/>
        </p:nvSpPr>
        <p:spPr bwMode="auto">
          <a:xfrm>
            <a:off x="1881188" y="2841625"/>
            <a:ext cx="1495425" cy="538163"/>
          </a:xfrm>
          <a:prstGeom prst="rect">
            <a:avLst/>
          </a:prstGeom>
          <a:solidFill>
            <a:schemeClr val="bg1"/>
          </a:solidFill>
          <a:ln w="19050">
            <a:solidFill>
              <a:schemeClr val="tx1"/>
            </a:solidFill>
            <a:miter lim="800000"/>
            <a:headEnd/>
            <a:tailEnd/>
          </a:ln>
        </p:spPr>
        <p:txBody>
          <a:bodyPr lIns="0" tIns="0" rIns="0" bIns="0" anchor="ctr" anchorCtr="1"/>
          <a:lstStyle/>
          <a:p>
            <a:pPr>
              <a:lnSpc>
                <a:spcPts val="1900"/>
              </a:lnSpc>
              <a:spcBef>
                <a:spcPct val="0"/>
              </a:spcBef>
              <a:buClr>
                <a:schemeClr val="accent1"/>
              </a:buClr>
              <a:buSzPct val="75000"/>
              <a:buFont typeface="Wingdings" panose="05000000000000000000" pitchFamily="2" charset="2"/>
              <a:buNone/>
            </a:pPr>
            <a:r>
              <a:rPr kumimoji="1" lang="en-US" altLang="en-US" sz="1600" b="0" dirty="0">
                <a:solidFill>
                  <a:srgbClr val="000000"/>
                </a:solidFill>
              </a:rPr>
              <a:t>Design</a:t>
            </a:r>
          </a:p>
        </p:txBody>
      </p:sp>
      <p:sp>
        <p:nvSpPr>
          <p:cNvPr id="1692723" name="Rectangle 51"/>
          <p:cNvSpPr>
            <a:spLocks noChangeArrowheads="1"/>
          </p:cNvSpPr>
          <p:nvPr/>
        </p:nvSpPr>
        <p:spPr bwMode="auto">
          <a:xfrm>
            <a:off x="3575050" y="2841625"/>
            <a:ext cx="1497013" cy="538163"/>
          </a:xfrm>
          <a:prstGeom prst="rect">
            <a:avLst/>
          </a:prstGeom>
          <a:solidFill>
            <a:schemeClr val="bg1"/>
          </a:solidFill>
          <a:ln w="19050">
            <a:solidFill>
              <a:schemeClr val="tx1"/>
            </a:solidFill>
            <a:miter lim="800000"/>
            <a:headEnd/>
            <a:tailEnd/>
          </a:ln>
        </p:spPr>
        <p:txBody>
          <a:bodyPr lIns="0" tIns="0" rIns="0" bIns="0" anchor="ctr" anchorCtr="1"/>
          <a:lstStyle/>
          <a:p>
            <a:pPr>
              <a:lnSpc>
                <a:spcPts val="1900"/>
              </a:lnSpc>
              <a:spcBef>
                <a:spcPct val="0"/>
              </a:spcBef>
              <a:buClr>
                <a:schemeClr val="accent1"/>
              </a:buClr>
              <a:buSzPct val="75000"/>
              <a:buFont typeface="Wingdings" panose="05000000000000000000" pitchFamily="2" charset="2"/>
              <a:buNone/>
            </a:pPr>
            <a:r>
              <a:rPr kumimoji="1" lang="en-US" altLang="en-US" sz="1600" b="0">
                <a:solidFill>
                  <a:srgbClr val="000000"/>
                </a:solidFill>
              </a:rPr>
              <a:t>Purchase</a:t>
            </a:r>
          </a:p>
        </p:txBody>
      </p:sp>
      <p:sp>
        <p:nvSpPr>
          <p:cNvPr id="1692724" name="Rectangle 52"/>
          <p:cNvSpPr>
            <a:spLocks noChangeArrowheads="1"/>
          </p:cNvSpPr>
          <p:nvPr/>
        </p:nvSpPr>
        <p:spPr bwMode="auto">
          <a:xfrm>
            <a:off x="5268913" y="2841625"/>
            <a:ext cx="1495425" cy="538163"/>
          </a:xfrm>
          <a:prstGeom prst="rect">
            <a:avLst/>
          </a:prstGeom>
          <a:solidFill>
            <a:schemeClr val="bg1"/>
          </a:solidFill>
          <a:ln w="19050">
            <a:solidFill>
              <a:schemeClr val="tx1"/>
            </a:solidFill>
            <a:miter lim="800000"/>
            <a:headEnd/>
            <a:tailEnd/>
          </a:ln>
        </p:spPr>
        <p:txBody>
          <a:bodyPr lIns="0" tIns="0" rIns="0" bIns="0" anchor="ctr" anchorCtr="1"/>
          <a:lstStyle/>
          <a:p>
            <a:pPr>
              <a:lnSpc>
                <a:spcPts val="1900"/>
              </a:lnSpc>
              <a:spcBef>
                <a:spcPct val="0"/>
              </a:spcBef>
              <a:buClr>
                <a:schemeClr val="accent1"/>
              </a:buClr>
              <a:buSzPct val="75000"/>
              <a:buFont typeface="Wingdings" panose="05000000000000000000" pitchFamily="2" charset="2"/>
              <a:buNone/>
            </a:pPr>
            <a:r>
              <a:rPr kumimoji="1" lang="en-US" altLang="en-US" sz="1600" b="0">
                <a:solidFill>
                  <a:srgbClr val="000000"/>
                </a:solidFill>
              </a:rPr>
              <a:t>Carpentry</a:t>
            </a:r>
          </a:p>
        </p:txBody>
      </p:sp>
      <p:sp>
        <p:nvSpPr>
          <p:cNvPr id="1692725" name="Rectangle 53"/>
          <p:cNvSpPr>
            <a:spLocks noChangeArrowheads="1"/>
          </p:cNvSpPr>
          <p:nvPr/>
        </p:nvSpPr>
        <p:spPr bwMode="auto">
          <a:xfrm>
            <a:off x="6964363" y="2841625"/>
            <a:ext cx="1493837" cy="538163"/>
          </a:xfrm>
          <a:prstGeom prst="rect">
            <a:avLst/>
          </a:prstGeom>
          <a:solidFill>
            <a:schemeClr val="bg1"/>
          </a:solidFill>
          <a:ln w="19050">
            <a:solidFill>
              <a:schemeClr val="tx1"/>
            </a:solidFill>
            <a:miter lim="800000"/>
            <a:headEnd/>
            <a:tailEnd/>
          </a:ln>
        </p:spPr>
        <p:txBody>
          <a:bodyPr lIns="0" tIns="0" rIns="0" bIns="0" anchor="ctr" anchorCtr="1"/>
          <a:lstStyle/>
          <a:p>
            <a:pPr>
              <a:lnSpc>
                <a:spcPts val="1900"/>
              </a:lnSpc>
              <a:spcBef>
                <a:spcPct val="0"/>
              </a:spcBef>
              <a:buClr>
                <a:schemeClr val="accent1"/>
              </a:buClr>
              <a:buSzPct val="75000"/>
              <a:buFont typeface="Wingdings" panose="05000000000000000000" pitchFamily="2" charset="2"/>
              <a:buNone/>
            </a:pPr>
            <a:r>
              <a:rPr kumimoji="1" lang="en-US" altLang="en-US" sz="1600" b="0">
                <a:solidFill>
                  <a:srgbClr val="000000"/>
                </a:solidFill>
              </a:rPr>
              <a:t>Electrical</a:t>
            </a:r>
          </a:p>
        </p:txBody>
      </p:sp>
      <p:sp>
        <p:nvSpPr>
          <p:cNvPr id="1692732" name="Rectangle 60"/>
          <p:cNvSpPr>
            <a:spLocks noChangeArrowheads="1"/>
          </p:cNvSpPr>
          <p:nvPr/>
        </p:nvSpPr>
        <p:spPr bwMode="auto">
          <a:xfrm>
            <a:off x="762000" y="2971800"/>
            <a:ext cx="914400" cy="228600"/>
          </a:xfrm>
          <a:prstGeom prst="rect">
            <a:avLst/>
          </a:prstGeom>
          <a:noFill/>
          <a:ln>
            <a:noFill/>
          </a:ln>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0">
                <a:solidFill>
                  <a:schemeClr val="tx1"/>
                </a:solidFill>
                <a:miter lim="800000"/>
                <a:headEnd/>
                <a:tailEnd/>
              </a14:hiddenLine>
            </a:ext>
          </a:extLst>
        </p:spPr>
        <p:txBody>
          <a:bodyPr lIns="0" tIns="0" rIns="0" bIns="0" anchor="ctr"/>
          <a:lstStyle/>
          <a:p>
            <a:pPr algn="l">
              <a:lnSpc>
                <a:spcPts val="1900"/>
              </a:lnSpc>
              <a:spcBef>
                <a:spcPct val="0"/>
              </a:spcBef>
              <a:buClr>
                <a:schemeClr val="accent1"/>
              </a:buClr>
              <a:buSzPct val="75000"/>
              <a:buFont typeface="Wingdings" panose="05000000000000000000" pitchFamily="2" charset="2"/>
              <a:buNone/>
            </a:pPr>
            <a:r>
              <a:rPr kumimoji="1" lang="en-US" altLang="en-US" sz="1600">
                <a:solidFill>
                  <a:srgbClr val="000000"/>
                </a:solidFill>
              </a:rPr>
              <a:t>Level 1</a:t>
            </a:r>
            <a:endParaRPr kumimoji="1" lang="en-US" altLang="en-US" sz="1600" b="0">
              <a:solidFill>
                <a:srgbClr val="000000"/>
              </a:solidFill>
            </a:endParaRPr>
          </a:p>
        </p:txBody>
      </p:sp>
      <p:sp>
        <p:nvSpPr>
          <p:cNvPr id="1692733" name="Rectangle 61"/>
          <p:cNvSpPr>
            <a:spLocks noChangeArrowheads="1"/>
          </p:cNvSpPr>
          <p:nvPr/>
        </p:nvSpPr>
        <p:spPr bwMode="auto">
          <a:xfrm>
            <a:off x="762000" y="4114800"/>
            <a:ext cx="914400" cy="228600"/>
          </a:xfrm>
          <a:prstGeom prst="rect">
            <a:avLst/>
          </a:prstGeom>
          <a:noFill/>
          <a:ln>
            <a:noFill/>
          </a:ln>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0">
                <a:solidFill>
                  <a:schemeClr val="tx1"/>
                </a:solidFill>
                <a:miter lim="800000"/>
                <a:headEnd/>
                <a:tailEnd/>
              </a14:hiddenLine>
            </a:ext>
          </a:extLst>
        </p:spPr>
        <p:txBody>
          <a:bodyPr lIns="0" tIns="0" rIns="0" bIns="0" anchor="ctr"/>
          <a:lstStyle/>
          <a:p>
            <a:pPr algn="l">
              <a:lnSpc>
                <a:spcPts val="1900"/>
              </a:lnSpc>
              <a:spcBef>
                <a:spcPct val="0"/>
              </a:spcBef>
              <a:buClr>
                <a:schemeClr val="accent1"/>
              </a:buClr>
              <a:buSzPct val="75000"/>
              <a:buFont typeface="Wingdings" panose="05000000000000000000" pitchFamily="2" charset="2"/>
              <a:buNone/>
            </a:pPr>
            <a:r>
              <a:rPr kumimoji="1" lang="en-US" altLang="en-US" sz="1600">
                <a:solidFill>
                  <a:srgbClr val="000000"/>
                </a:solidFill>
              </a:rPr>
              <a:t>Level 2</a:t>
            </a:r>
            <a:endParaRPr kumimoji="1" lang="en-US" altLang="en-US" sz="1600" b="0">
              <a:solidFill>
                <a:srgbClr val="000000"/>
              </a:solidFill>
            </a:endParaRPr>
          </a:p>
        </p:txBody>
      </p:sp>
    </p:spTree>
    <p:extLst>
      <p:ext uri="{BB962C8B-B14F-4D97-AF65-F5344CB8AC3E}">
        <p14:creationId xmlns:p14="http://schemas.microsoft.com/office/powerpoint/2010/main" val="1917364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56923BCF-56F8-442D-85CC-D44C9A338AB4}" type="slidenum">
              <a:rPr lang="en-US" altLang="en-US"/>
              <a:pPr/>
              <a:t>23</a:t>
            </a:fld>
            <a:endParaRPr lang="en-US" altLang="en-US"/>
          </a:p>
        </p:txBody>
      </p:sp>
      <p:pic>
        <p:nvPicPr>
          <p:cNvPr id="1694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35150"/>
            <a:ext cx="8686800"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94725" name="Rectangle 5"/>
          <p:cNvSpPr>
            <a:spLocks noGrp="1" noChangeArrowheads="1"/>
          </p:cNvSpPr>
          <p:nvPr>
            <p:ph type="title"/>
          </p:nvPr>
        </p:nvSpPr>
        <p:spPr/>
        <p:txBody>
          <a:bodyPr/>
          <a:lstStyle/>
          <a:p>
            <a:r>
              <a:rPr lang="en-US" altLang="en-US" dirty="0"/>
              <a:t>Kitchen Remodeling </a:t>
            </a:r>
            <a:br>
              <a:rPr lang="en-US" altLang="en-US" dirty="0"/>
            </a:br>
            <a:r>
              <a:rPr lang="en-US" altLang="en-US" sz="2400" b="0" dirty="0"/>
              <a:t>Precedence Relationships</a:t>
            </a:r>
            <a:endParaRPr lang="en-US" altLang="en-US" dirty="0"/>
          </a:p>
        </p:txBody>
      </p:sp>
    </p:spTree>
    <p:extLst>
      <p:ext uri="{BB962C8B-B14F-4D97-AF65-F5344CB8AC3E}">
        <p14:creationId xmlns:p14="http://schemas.microsoft.com/office/powerpoint/2010/main" val="1280625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F378DFA-38A4-4FD1-AD5C-B53E4D36AF6D}" type="slidenum">
              <a:rPr lang="en-US" altLang="en-US"/>
              <a:pPr/>
              <a:t>24</a:t>
            </a:fld>
            <a:endParaRPr lang="en-US" altLang="en-US"/>
          </a:p>
        </p:txBody>
      </p:sp>
      <p:sp>
        <p:nvSpPr>
          <p:cNvPr id="763910" name="Rectangle 6"/>
          <p:cNvSpPr>
            <a:spLocks noGrp="1" noChangeArrowheads="1"/>
          </p:cNvSpPr>
          <p:nvPr>
            <p:ph type="title"/>
          </p:nvPr>
        </p:nvSpPr>
        <p:spPr/>
        <p:txBody>
          <a:bodyPr/>
          <a:lstStyle/>
          <a:p>
            <a:r>
              <a:rPr lang="en-US" altLang="en-US"/>
              <a:t>Project Cost Management</a:t>
            </a:r>
          </a:p>
        </p:txBody>
      </p:sp>
      <p:sp>
        <p:nvSpPr>
          <p:cNvPr id="763911" name="Rectangle 7"/>
          <p:cNvSpPr>
            <a:spLocks noGrp="1" noChangeArrowheads="1"/>
          </p:cNvSpPr>
          <p:nvPr>
            <p:ph type="body" idx="1"/>
          </p:nvPr>
        </p:nvSpPr>
        <p:spPr/>
        <p:txBody>
          <a:bodyPr/>
          <a:lstStyle/>
          <a:p>
            <a:pPr>
              <a:buFont typeface="Wingdings" panose="05000000000000000000" pitchFamily="2" charset="2"/>
              <a:buNone/>
            </a:pPr>
            <a:r>
              <a:rPr lang="en-US" altLang="en-US"/>
              <a:t>	“… the processes required to ensure that the project is completed within the approved budget.”</a:t>
            </a:r>
          </a:p>
          <a:p>
            <a:r>
              <a:rPr lang="en-US" altLang="en-US"/>
              <a:t>Resource planning</a:t>
            </a:r>
          </a:p>
          <a:p>
            <a:r>
              <a:rPr lang="en-US" altLang="en-US"/>
              <a:t>Cost estimating</a:t>
            </a:r>
          </a:p>
          <a:p>
            <a:r>
              <a:rPr lang="en-US" altLang="en-US"/>
              <a:t>Cost budgeting</a:t>
            </a:r>
          </a:p>
          <a:p>
            <a:r>
              <a:rPr lang="en-US" altLang="en-US"/>
              <a:t>Cost control</a:t>
            </a:r>
          </a:p>
          <a:p>
            <a:pPr lvl="1"/>
            <a:endParaRPr lang="en-US" altLang="en-US"/>
          </a:p>
        </p:txBody>
      </p:sp>
    </p:spTree>
    <p:extLst>
      <p:ext uri="{BB962C8B-B14F-4D97-AF65-F5344CB8AC3E}">
        <p14:creationId xmlns:p14="http://schemas.microsoft.com/office/powerpoint/2010/main" val="439338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B148DB2-0A02-45AF-84BE-4CD0E7371839}" type="slidenum">
              <a:rPr lang="en-US" altLang="en-US"/>
              <a:pPr/>
              <a:t>25</a:t>
            </a:fld>
            <a:endParaRPr lang="en-US" altLang="en-US"/>
          </a:p>
        </p:txBody>
      </p:sp>
      <p:sp>
        <p:nvSpPr>
          <p:cNvPr id="1767432" name="Rectangle 8"/>
          <p:cNvSpPr>
            <a:spLocks noGrp="1" noChangeArrowheads="1"/>
          </p:cNvSpPr>
          <p:nvPr>
            <p:ph type="title"/>
          </p:nvPr>
        </p:nvSpPr>
        <p:spPr/>
        <p:txBody>
          <a:bodyPr/>
          <a:lstStyle/>
          <a:p>
            <a:r>
              <a:rPr lang="en-US" altLang="en-US"/>
              <a:t>One Performance Measurement</a:t>
            </a:r>
          </a:p>
        </p:txBody>
      </p:sp>
      <p:sp>
        <p:nvSpPr>
          <p:cNvPr id="1767433" name="Rectangle 9"/>
          <p:cNvSpPr>
            <a:spLocks noGrp="1" noChangeArrowheads="1"/>
          </p:cNvSpPr>
          <p:nvPr>
            <p:ph type="body" idx="1"/>
          </p:nvPr>
        </p:nvSpPr>
        <p:spPr/>
        <p:txBody>
          <a:bodyPr/>
          <a:lstStyle/>
          <a:p>
            <a:pPr>
              <a:spcBef>
                <a:spcPts val="1200"/>
              </a:spcBef>
              <a:spcAft>
                <a:spcPts val="300"/>
              </a:spcAft>
            </a:pPr>
            <a:r>
              <a:rPr lang="en-US" altLang="en-US" dirty="0"/>
              <a:t>Earned Value</a:t>
            </a:r>
          </a:p>
          <a:p>
            <a:pPr marL="744538" lvl="1" indent="-287338">
              <a:lnSpc>
                <a:spcPct val="80000"/>
              </a:lnSpc>
              <a:spcBef>
                <a:spcPts val="1200"/>
              </a:spcBef>
              <a:spcAft>
                <a:spcPts val="300"/>
              </a:spcAft>
              <a:buClr>
                <a:schemeClr val="folHlink"/>
              </a:buClr>
              <a:buSzPct val="70000"/>
            </a:pPr>
            <a:r>
              <a:rPr lang="en-US" altLang="en-US" dirty="0"/>
              <a:t>Budgeted Cost of Work Performed (BCWP)</a:t>
            </a:r>
          </a:p>
          <a:p>
            <a:pPr>
              <a:spcBef>
                <a:spcPts val="1200"/>
              </a:spcBef>
              <a:spcAft>
                <a:spcPts val="300"/>
              </a:spcAft>
            </a:pPr>
            <a:r>
              <a:rPr lang="en-US" altLang="en-US" dirty="0"/>
              <a:t>Related Terms</a:t>
            </a:r>
          </a:p>
          <a:p>
            <a:pPr marL="744538" lvl="1" indent="-287338">
              <a:lnSpc>
                <a:spcPct val="80000"/>
              </a:lnSpc>
              <a:spcBef>
                <a:spcPts val="1200"/>
              </a:spcBef>
              <a:spcAft>
                <a:spcPts val="300"/>
              </a:spcAft>
              <a:buClr>
                <a:schemeClr val="folHlink"/>
              </a:buClr>
              <a:buSzPct val="70000"/>
            </a:pPr>
            <a:r>
              <a:rPr lang="en-US" altLang="en-US" dirty="0"/>
              <a:t>Budgeted Cost of Work Scheduled (BCWS)</a:t>
            </a:r>
          </a:p>
          <a:p>
            <a:pPr marL="744538" lvl="1" indent="-287338">
              <a:lnSpc>
                <a:spcPct val="80000"/>
              </a:lnSpc>
              <a:spcBef>
                <a:spcPts val="1200"/>
              </a:spcBef>
              <a:spcAft>
                <a:spcPts val="300"/>
              </a:spcAft>
              <a:buClr>
                <a:schemeClr val="folHlink"/>
              </a:buClr>
              <a:buSzPct val="70000"/>
            </a:pPr>
            <a:r>
              <a:rPr lang="en-US" altLang="en-US" dirty="0"/>
              <a:t>Actual Cost of Work Performed (ACWP)</a:t>
            </a:r>
          </a:p>
          <a:p>
            <a:pPr marL="744538" lvl="1" indent="-287338">
              <a:lnSpc>
                <a:spcPct val="80000"/>
              </a:lnSpc>
              <a:spcBef>
                <a:spcPts val="1200"/>
              </a:spcBef>
              <a:spcAft>
                <a:spcPts val="300"/>
              </a:spcAft>
              <a:buClr>
                <a:schemeClr val="folHlink"/>
              </a:buClr>
              <a:buSzPct val="70000"/>
            </a:pPr>
            <a:r>
              <a:rPr lang="en-US" altLang="en-US" dirty="0"/>
              <a:t>Budget at Completion (BAC)</a:t>
            </a:r>
          </a:p>
        </p:txBody>
      </p:sp>
    </p:spTree>
    <p:extLst>
      <p:ext uri="{BB962C8B-B14F-4D97-AF65-F5344CB8AC3E}">
        <p14:creationId xmlns:p14="http://schemas.microsoft.com/office/powerpoint/2010/main" val="4000802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DAA7AA9-A34E-403A-8E6E-2FF0D01A3211}" type="slidenum">
              <a:rPr lang="en-US" altLang="en-US"/>
              <a:pPr/>
              <a:t>26</a:t>
            </a:fld>
            <a:endParaRPr lang="en-US" altLang="en-US"/>
          </a:p>
        </p:txBody>
      </p:sp>
      <p:sp>
        <p:nvSpPr>
          <p:cNvPr id="764952" name="Rectangle 24"/>
          <p:cNvSpPr>
            <a:spLocks noGrp="1" noChangeArrowheads="1"/>
          </p:cNvSpPr>
          <p:nvPr>
            <p:ph type="title"/>
          </p:nvPr>
        </p:nvSpPr>
        <p:spPr/>
        <p:txBody>
          <a:bodyPr/>
          <a:lstStyle/>
          <a:p>
            <a:r>
              <a:rPr lang="en-US" altLang="en-US"/>
              <a:t> Project Quality Management</a:t>
            </a:r>
          </a:p>
        </p:txBody>
      </p:sp>
      <p:sp>
        <p:nvSpPr>
          <p:cNvPr id="764953" name="Rectangle 25"/>
          <p:cNvSpPr>
            <a:spLocks noGrp="1" noChangeArrowheads="1"/>
          </p:cNvSpPr>
          <p:nvPr>
            <p:ph type="body" idx="1"/>
          </p:nvPr>
        </p:nvSpPr>
        <p:spPr/>
        <p:txBody>
          <a:bodyPr/>
          <a:lstStyle/>
          <a:p>
            <a:pPr>
              <a:buFont typeface="Wingdings" panose="05000000000000000000" pitchFamily="2" charset="2"/>
              <a:buNone/>
            </a:pPr>
            <a:r>
              <a:rPr lang="en-US" altLang="en-US" dirty="0"/>
              <a:t>	“A subset of project management that includes the process required to ensure that the project will satisfy the needs for which it was undertaken.”</a:t>
            </a:r>
          </a:p>
          <a:p>
            <a:r>
              <a:rPr lang="en-US" altLang="en-US" dirty="0"/>
              <a:t>Quality planning</a:t>
            </a:r>
          </a:p>
          <a:p>
            <a:r>
              <a:rPr lang="en-US" altLang="en-US" dirty="0"/>
              <a:t>Quality assurance</a:t>
            </a:r>
          </a:p>
          <a:p>
            <a:r>
              <a:rPr lang="en-US" altLang="en-US" dirty="0"/>
              <a:t>Quality control</a:t>
            </a:r>
          </a:p>
        </p:txBody>
      </p:sp>
    </p:spTree>
    <p:extLst>
      <p:ext uri="{BB962C8B-B14F-4D97-AF65-F5344CB8AC3E}">
        <p14:creationId xmlns:p14="http://schemas.microsoft.com/office/powerpoint/2010/main" val="3189851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093EA72-4ED3-46FF-8E2A-2FE8B9049668}" type="slidenum">
              <a:rPr lang="en-US" altLang="en-US"/>
              <a:pPr/>
              <a:t>27</a:t>
            </a:fld>
            <a:endParaRPr lang="en-US" altLang="en-US"/>
          </a:p>
        </p:txBody>
      </p:sp>
      <p:sp>
        <p:nvSpPr>
          <p:cNvPr id="765956" name="Rectangle 4"/>
          <p:cNvSpPr>
            <a:spLocks noGrp="1" noChangeArrowheads="1"/>
          </p:cNvSpPr>
          <p:nvPr>
            <p:ph type="title"/>
          </p:nvPr>
        </p:nvSpPr>
        <p:spPr/>
        <p:txBody>
          <a:bodyPr/>
          <a:lstStyle/>
          <a:p>
            <a:r>
              <a:rPr lang="en-US" altLang="en-US"/>
              <a:t>Project HR Management</a:t>
            </a:r>
          </a:p>
        </p:txBody>
      </p:sp>
      <p:sp>
        <p:nvSpPr>
          <p:cNvPr id="765957" name="Rectangle 5"/>
          <p:cNvSpPr>
            <a:spLocks noGrp="1" noChangeArrowheads="1"/>
          </p:cNvSpPr>
          <p:nvPr>
            <p:ph type="body" idx="1"/>
          </p:nvPr>
        </p:nvSpPr>
        <p:spPr/>
        <p:txBody>
          <a:bodyPr/>
          <a:lstStyle/>
          <a:p>
            <a:pPr>
              <a:buFont typeface="Wingdings" panose="05000000000000000000" pitchFamily="2" charset="2"/>
              <a:buNone/>
            </a:pPr>
            <a:r>
              <a:rPr lang="en-US" altLang="en-US" dirty="0"/>
              <a:t>	“… the processes required to make the most effective use of the people involved with the project.”</a:t>
            </a:r>
          </a:p>
          <a:p>
            <a:r>
              <a:rPr lang="en-US" altLang="en-US" dirty="0"/>
              <a:t>Organizational planning</a:t>
            </a:r>
          </a:p>
          <a:p>
            <a:r>
              <a:rPr lang="en-US" altLang="en-US" dirty="0"/>
              <a:t>Staff acquisition</a:t>
            </a:r>
          </a:p>
          <a:p>
            <a:r>
              <a:rPr lang="en-US" altLang="en-US" dirty="0"/>
              <a:t>Team development</a:t>
            </a:r>
          </a:p>
          <a:p>
            <a:pPr lvl="1"/>
            <a:endParaRPr lang="en-US" altLang="en-US" dirty="0"/>
          </a:p>
        </p:txBody>
      </p:sp>
    </p:spTree>
    <p:extLst>
      <p:ext uri="{BB962C8B-B14F-4D97-AF65-F5344CB8AC3E}">
        <p14:creationId xmlns:p14="http://schemas.microsoft.com/office/powerpoint/2010/main" val="3264405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CBCBB1CF-C6B6-4A4B-BA12-3610A3B880B8}" type="slidenum">
              <a:rPr lang="en-US" altLang="en-US"/>
              <a:pPr/>
              <a:t>28</a:t>
            </a:fld>
            <a:endParaRPr lang="en-US" altLang="en-US"/>
          </a:p>
        </p:txBody>
      </p:sp>
      <p:sp>
        <p:nvSpPr>
          <p:cNvPr id="1303556" name="Rectangle 1028"/>
          <p:cNvSpPr>
            <a:spLocks noGrp="1" noChangeArrowheads="1"/>
          </p:cNvSpPr>
          <p:nvPr>
            <p:ph type="title"/>
          </p:nvPr>
        </p:nvSpPr>
        <p:spPr/>
        <p:txBody>
          <a:bodyPr/>
          <a:lstStyle/>
          <a:p>
            <a:r>
              <a:rPr lang="en-US" altLang="en-US"/>
              <a:t>Responsibility Chart</a:t>
            </a:r>
          </a:p>
        </p:txBody>
      </p:sp>
      <p:pic>
        <p:nvPicPr>
          <p:cNvPr id="1303557"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52600"/>
            <a:ext cx="7010400" cy="412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909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BC14956-EFBA-47BA-A60E-03B7629EA396}" type="slidenum">
              <a:rPr lang="en-US" altLang="en-US"/>
              <a:pPr/>
              <a:t>29</a:t>
            </a:fld>
            <a:endParaRPr lang="en-US" altLang="en-US"/>
          </a:p>
        </p:txBody>
      </p:sp>
      <p:sp>
        <p:nvSpPr>
          <p:cNvPr id="1038340" name="Rectangle 1028"/>
          <p:cNvSpPr>
            <a:spLocks noGrp="1" noChangeArrowheads="1"/>
          </p:cNvSpPr>
          <p:nvPr>
            <p:ph type="title"/>
          </p:nvPr>
        </p:nvSpPr>
        <p:spPr/>
        <p:txBody>
          <a:bodyPr/>
          <a:lstStyle/>
          <a:p>
            <a:r>
              <a:rPr lang="en-US" altLang="en-US"/>
              <a:t>Responsibility Chart Characteristics</a:t>
            </a:r>
          </a:p>
        </p:txBody>
      </p:sp>
      <p:sp>
        <p:nvSpPr>
          <p:cNvPr id="1038341" name="Rectangle 1029"/>
          <p:cNvSpPr>
            <a:spLocks noGrp="1" noChangeArrowheads="1"/>
          </p:cNvSpPr>
          <p:nvPr>
            <p:ph type="body" idx="1"/>
          </p:nvPr>
        </p:nvSpPr>
        <p:spPr/>
        <p:txBody>
          <a:bodyPr>
            <a:normAutofit fontScale="92500" lnSpcReduction="10000"/>
          </a:bodyPr>
          <a:lstStyle/>
          <a:p>
            <a:pPr marL="287338" indent="-287338">
              <a:spcBef>
                <a:spcPts val="1200"/>
              </a:spcBef>
              <a:spcAft>
                <a:spcPts val="300"/>
              </a:spcAft>
            </a:pPr>
            <a:r>
              <a:rPr lang="en-US" altLang="en-US" dirty="0"/>
              <a:t>Work Package Level</a:t>
            </a:r>
          </a:p>
          <a:p>
            <a:pPr marL="287338" indent="-287338">
              <a:spcBef>
                <a:spcPts val="1200"/>
              </a:spcBef>
              <a:spcAft>
                <a:spcPts val="300"/>
              </a:spcAft>
            </a:pPr>
            <a:r>
              <a:rPr lang="en-US" altLang="en-US" dirty="0"/>
              <a:t>Components</a:t>
            </a:r>
          </a:p>
          <a:p>
            <a:pPr marL="744538" lvl="1" indent="-287338">
              <a:lnSpc>
                <a:spcPct val="80000"/>
              </a:lnSpc>
              <a:spcBef>
                <a:spcPts val="1200"/>
              </a:spcBef>
              <a:spcAft>
                <a:spcPts val="300"/>
              </a:spcAft>
              <a:buClr>
                <a:schemeClr val="folHlink"/>
              </a:buClr>
              <a:buSzPct val="70000"/>
            </a:pPr>
            <a:r>
              <a:rPr lang="en-US" altLang="en-US" dirty="0"/>
              <a:t>WBS activity</a:t>
            </a:r>
          </a:p>
          <a:p>
            <a:pPr marL="744538" lvl="1" indent="-287338">
              <a:lnSpc>
                <a:spcPct val="80000"/>
              </a:lnSpc>
              <a:spcBef>
                <a:spcPts val="1200"/>
              </a:spcBef>
              <a:spcAft>
                <a:spcPts val="300"/>
              </a:spcAft>
              <a:buClr>
                <a:schemeClr val="folHlink"/>
              </a:buClr>
              <a:buSzPct val="70000"/>
            </a:pPr>
            <a:r>
              <a:rPr lang="en-US" altLang="en-US" dirty="0"/>
              <a:t>Responsible organization</a:t>
            </a:r>
          </a:p>
          <a:p>
            <a:pPr marL="744538" lvl="1" indent="-287338">
              <a:lnSpc>
                <a:spcPct val="80000"/>
              </a:lnSpc>
              <a:spcBef>
                <a:spcPts val="1200"/>
              </a:spcBef>
              <a:spcAft>
                <a:spcPts val="300"/>
              </a:spcAft>
              <a:buClr>
                <a:schemeClr val="folHlink"/>
              </a:buClr>
              <a:buSzPct val="70000"/>
            </a:pPr>
            <a:r>
              <a:rPr lang="en-US" altLang="en-US" dirty="0"/>
              <a:t>Responsible position title or person</a:t>
            </a:r>
          </a:p>
          <a:p>
            <a:pPr marL="744538" lvl="1" indent="-287338">
              <a:lnSpc>
                <a:spcPct val="80000"/>
              </a:lnSpc>
              <a:spcBef>
                <a:spcPts val="1200"/>
              </a:spcBef>
              <a:spcAft>
                <a:spcPts val="300"/>
              </a:spcAft>
              <a:buClr>
                <a:schemeClr val="folHlink"/>
              </a:buClr>
              <a:buSzPct val="70000"/>
            </a:pPr>
            <a:r>
              <a:rPr lang="en-US" altLang="en-US" dirty="0"/>
              <a:t>Type of responsibility</a:t>
            </a:r>
          </a:p>
          <a:p>
            <a:pPr marL="1201738" lvl="2" indent="-287338">
              <a:spcBef>
                <a:spcPts val="1200"/>
              </a:spcBef>
              <a:spcAft>
                <a:spcPts val="300"/>
              </a:spcAft>
              <a:buClr>
                <a:schemeClr val="folHlink"/>
              </a:buClr>
              <a:buSzPct val="70000"/>
            </a:pPr>
            <a:r>
              <a:rPr lang="en-US" altLang="en-US" dirty="0"/>
              <a:t>Approving authority</a:t>
            </a:r>
          </a:p>
          <a:p>
            <a:pPr marL="1201738" lvl="2" indent="-287338">
              <a:spcBef>
                <a:spcPts val="1200"/>
              </a:spcBef>
              <a:spcAft>
                <a:spcPts val="300"/>
              </a:spcAft>
              <a:buClr>
                <a:schemeClr val="folHlink"/>
              </a:buClr>
              <a:buSzPct val="70000"/>
            </a:pPr>
            <a:r>
              <a:rPr lang="en-US" altLang="en-US" dirty="0"/>
              <a:t>Prime implementation accountability</a:t>
            </a:r>
          </a:p>
          <a:p>
            <a:pPr marL="1201738" lvl="2" indent="-287338">
              <a:spcBef>
                <a:spcPts val="1200"/>
              </a:spcBef>
              <a:spcAft>
                <a:spcPts val="300"/>
              </a:spcAft>
              <a:buClr>
                <a:schemeClr val="folHlink"/>
              </a:buClr>
              <a:buSzPct val="70000"/>
            </a:pPr>
            <a:r>
              <a:rPr lang="en-US" altLang="en-US" dirty="0"/>
              <a:t>Support</a:t>
            </a:r>
          </a:p>
          <a:p>
            <a:pPr marL="1201738" lvl="2" indent="-287338">
              <a:spcBef>
                <a:spcPts val="1200"/>
              </a:spcBef>
              <a:spcAft>
                <a:spcPts val="300"/>
              </a:spcAft>
              <a:buClr>
                <a:schemeClr val="folHlink"/>
              </a:buClr>
              <a:buSzPct val="70000"/>
            </a:pPr>
            <a:r>
              <a:rPr lang="en-US" altLang="en-US" dirty="0"/>
              <a:t>Notification</a:t>
            </a:r>
          </a:p>
        </p:txBody>
      </p:sp>
    </p:spTree>
    <p:extLst>
      <p:ext uri="{BB962C8B-B14F-4D97-AF65-F5344CB8AC3E}">
        <p14:creationId xmlns:p14="http://schemas.microsoft.com/office/powerpoint/2010/main" val="2378307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Management Tools</a:t>
            </a:r>
          </a:p>
        </p:txBody>
      </p:sp>
      <p:sp>
        <p:nvSpPr>
          <p:cNvPr id="3" name="Content Placeholder 2"/>
          <p:cNvSpPr>
            <a:spLocks noGrp="1"/>
          </p:cNvSpPr>
          <p:nvPr>
            <p:ph idx="1"/>
          </p:nvPr>
        </p:nvSpPr>
        <p:spPr/>
        <p:txBody>
          <a:bodyPr/>
          <a:lstStyle/>
          <a:p>
            <a:r>
              <a:rPr lang="en-US" dirty="0"/>
              <a:t>“Tool" is any self-contained concept, practice, technique, or software package that can be applied independently to a software project, in order to improve the way it is performed [1]. </a:t>
            </a:r>
          </a:p>
          <a:p>
            <a:r>
              <a:rPr lang="en-US" dirty="0"/>
              <a:t>Risk management, for example, is as much of a tool as Microsoft Project or Subversion. </a:t>
            </a:r>
          </a:p>
        </p:txBody>
      </p:sp>
      <p:sp>
        <p:nvSpPr>
          <p:cNvPr id="4" name="Slide Number Placeholder 3"/>
          <p:cNvSpPr>
            <a:spLocks noGrp="1"/>
          </p:cNvSpPr>
          <p:nvPr>
            <p:ph type="sldNum" sz="quarter" idx="12"/>
          </p:nvPr>
        </p:nvSpPr>
        <p:spPr/>
        <p:txBody>
          <a:bodyPr/>
          <a:lstStyle/>
          <a:p>
            <a:fld id="{8FC9A196-70D6-4A00-98BF-F004CFDD3D32}" type="slidenum">
              <a:rPr lang="en-US" smtClean="0"/>
              <a:t>3</a:t>
            </a:fld>
            <a:endParaRPr lang="en-US"/>
          </a:p>
        </p:txBody>
      </p:sp>
    </p:spTree>
    <p:extLst>
      <p:ext uri="{BB962C8B-B14F-4D97-AF65-F5344CB8AC3E}">
        <p14:creationId xmlns:p14="http://schemas.microsoft.com/office/powerpoint/2010/main" val="336757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9C547B4-322A-4705-B21A-751A5A933009}" type="slidenum">
              <a:rPr lang="en-US" altLang="en-US"/>
              <a:pPr/>
              <a:t>30</a:t>
            </a:fld>
            <a:endParaRPr lang="en-US" altLang="en-US"/>
          </a:p>
        </p:txBody>
      </p:sp>
      <p:sp>
        <p:nvSpPr>
          <p:cNvPr id="766983" name="Rectangle 7"/>
          <p:cNvSpPr>
            <a:spLocks noGrp="1" noChangeArrowheads="1"/>
          </p:cNvSpPr>
          <p:nvPr>
            <p:ph type="body" idx="1"/>
          </p:nvPr>
        </p:nvSpPr>
        <p:spPr/>
        <p:txBody>
          <a:bodyPr/>
          <a:lstStyle/>
          <a:p>
            <a:pPr>
              <a:buFont typeface="Wingdings" panose="05000000000000000000" pitchFamily="2" charset="2"/>
              <a:buNone/>
            </a:pPr>
            <a:r>
              <a:rPr lang="en-US" altLang="en-US"/>
              <a:t>	“… the processes concerned with identifying, analyzing, and responding to project risk.”</a:t>
            </a:r>
          </a:p>
          <a:p>
            <a:r>
              <a:rPr lang="en-US" altLang="en-US"/>
              <a:t>Risk identification</a:t>
            </a:r>
          </a:p>
          <a:p>
            <a:r>
              <a:rPr lang="en-US" altLang="en-US"/>
              <a:t>Risk quantification</a:t>
            </a:r>
          </a:p>
          <a:p>
            <a:r>
              <a:rPr lang="en-US" altLang="en-US"/>
              <a:t>Risk response development</a:t>
            </a:r>
          </a:p>
          <a:p>
            <a:r>
              <a:rPr lang="en-US" altLang="en-US"/>
              <a:t>Risk response control</a:t>
            </a:r>
          </a:p>
          <a:p>
            <a:pPr lvl="1"/>
            <a:endParaRPr lang="en-US" altLang="en-US"/>
          </a:p>
        </p:txBody>
      </p:sp>
      <p:sp>
        <p:nvSpPr>
          <p:cNvPr id="766982" name="Rectangle 6"/>
          <p:cNvSpPr>
            <a:spLocks noGrp="1" noChangeArrowheads="1"/>
          </p:cNvSpPr>
          <p:nvPr>
            <p:ph type="title"/>
          </p:nvPr>
        </p:nvSpPr>
        <p:spPr/>
        <p:txBody>
          <a:bodyPr/>
          <a:lstStyle/>
          <a:p>
            <a:r>
              <a:rPr lang="en-US" altLang="en-US"/>
              <a:t>Project Risk Management</a:t>
            </a:r>
          </a:p>
        </p:txBody>
      </p:sp>
      <p:pic>
        <p:nvPicPr>
          <p:cNvPr id="5" name="Picture 5" descr="overview-pi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88" y="4001294"/>
            <a:ext cx="230505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171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FC9A196-70D6-4A00-98BF-F004CFDD3D32}" type="slidenum">
              <a:rPr lang="en-US" smtClean="0"/>
              <a:t>31</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28650" y="1817011"/>
            <a:ext cx="7685617" cy="472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084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025657D-5F7F-4FA2-B498-0F3DC5630A9D}" type="slidenum">
              <a:rPr lang="en-US" altLang="en-US"/>
              <a:pPr/>
              <a:t>32</a:t>
            </a:fld>
            <a:endParaRPr lang="en-US" altLang="en-US"/>
          </a:p>
        </p:txBody>
      </p:sp>
      <p:sp>
        <p:nvSpPr>
          <p:cNvPr id="768013" name="Rectangle 13"/>
          <p:cNvSpPr>
            <a:spLocks noGrp="1" noChangeArrowheads="1"/>
          </p:cNvSpPr>
          <p:nvPr>
            <p:ph type="title"/>
          </p:nvPr>
        </p:nvSpPr>
        <p:spPr/>
        <p:txBody>
          <a:bodyPr/>
          <a:lstStyle/>
          <a:p>
            <a:r>
              <a:rPr lang="en-US" altLang="en-US"/>
              <a:t>Project Communications Management</a:t>
            </a:r>
          </a:p>
        </p:txBody>
      </p:sp>
      <p:sp>
        <p:nvSpPr>
          <p:cNvPr id="768014" name="Rectangle 14"/>
          <p:cNvSpPr>
            <a:spLocks noGrp="1" noChangeArrowheads="1"/>
          </p:cNvSpPr>
          <p:nvPr>
            <p:ph type="body" idx="1"/>
          </p:nvPr>
        </p:nvSpPr>
        <p:spPr/>
        <p:txBody>
          <a:bodyPr/>
          <a:lstStyle/>
          <a:p>
            <a:pPr>
              <a:buFont typeface="Wingdings" panose="05000000000000000000" pitchFamily="2" charset="2"/>
              <a:buNone/>
            </a:pPr>
            <a:r>
              <a:rPr lang="en-US" altLang="en-US"/>
              <a:t>	“… the timely and appropriate generation, collection, dissemination, storage, and ultimate disposition of project information.”</a:t>
            </a:r>
          </a:p>
          <a:p>
            <a:r>
              <a:rPr lang="en-US" altLang="en-US"/>
              <a:t>Communications planning</a:t>
            </a:r>
          </a:p>
          <a:p>
            <a:r>
              <a:rPr lang="en-US" altLang="en-US"/>
              <a:t>Information distribution</a:t>
            </a:r>
          </a:p>
          <a:p>
            <a:r>
              <a:rPr lang="en-US" altLang="en-US"/>
              <a:t>Performance reporting</a:t>
            </a:r>
          </a:p>
          <a:p>
            <a:r>
              <a:rPr lang="en-US" altLang="en-US"/>
              <a:t>Administrative closure </a:t>
            </a:r>
          </a:p>
        </p:txBody>
      </p:sp>
    </p:spTree>
    <p:extLst>
      <p:ext uri="{BB962C8B-B14F-4D97-AF65-F5344CB8AC3E}">
        <p14:creationId xmlns:p14="http://schemas.microsoft.com/office/powerpoint/2010/main" val="303062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EFF3AC5-7221-49CB-B150-D63D337E67EC}" type="slidenum">
              <a:rPr lang="en-US" altLang="en-US"/>
              <a:pPr/>
              <a:t>33</a:t>
            </a:fld>
            <a:endParaRPr lang="en-US" altLang="en-US"/>
          </a:p>
        </p:txBody>
      </p:sp>
      <p:sp>
        <p:nvSpPr>
          <p:cNvPr id="769029" name="Rectangle 5"/>
          <p:cNvSpPr>
            <a:spLocks noGrp="1" noChangeArrowheads="1"/>
          </p:cNvSpPr>
          <p:nvPr>
            <p:ph type="title"/>
          </p:nvPr>
        </p:nvSpPr>
        <p:spPr/>
        <p:txBody>
          <a:bodyPr/>
          <a:lstStyle/>
          <a:p>
            <a:r>
              <a:rPr lang="en-US" altLang="en-US" dirty="0"/>
              <a:t>  Project Procurement Management</a:t>
            </a:r>
          </a:p>
        </p:txBody>
      </p:sp>
      <p:sp>
        <p:nvSpPr>
          <p:cNvPr id="769030" name="Rectangle 6"/>
          <p:cNvSpPr>
            <a:spLocks noGrp="1" noChangeArrowheads="1"/>
          </p:cNvSpPr>
          <p:nvPr>
            <p:ph type="body" idx="1"/>
          </p:nvPr>
        </p:nvSpPr>
        <p:spPr/>
        <p:txBody>
          <a:bodyPr>
            <a:normAutofit/>
          </a:bodyPr>
          <a:lstStyle/>
          <a:p>
            <a:pPr>
              <a:buFont typeface="Wingdings" panose="05000000000000000000" pitchFamily="2" charset="2"/>
              <a:buNone/>
            </a:pPr>
            <a:r>
              <a:rPr lang="en-US" altLang="en-US" dirty="0"/>
              <a:t>	“… includes the processes required to acquire goods and services from outside the performing organization.”</a:t>
            </a:r>
          </a:p>
          <a:p>
            <a:r>
              <a:rPr lang="en-US" altLang="en-US" dirty="0"/>
              <a:t>Procurement planning</a:t>
            </a:r>
          </a:p>
          <a:p>
            <a:r>
              <a:rPr lang="en-US" altLang="en-US" dirty="0"/>
              <a:t>Solicitation planning</a:t>
            </a:r>
          </a:p>
          <a:p>
            <a:r>
              <a:rPr lang="en-US" altLang="en-US" dirty="0"/>
              <a:t>Solicitation</a:t>
            </a:r>
          </a:p>
          <a:p>
            <a:r>
              <a:rPr lang="en-US" altLang="en-US" dirty="0"/>
              <a:t>Source selection</a:t>
            </a:r>
          </a:p>
          <a:p>
            <a:r>
              <a:rPr lang="en-US" altLang="en-US" dirty="0"/>
              <a:t>Contract administration</a:t>
            </a:r>
          </a:p>
          <a:p>
            <a:r>
              <a:rPr lang="en-US" altLang="en-US" dirty="0"/>
              <a:t>Contract closeout</a:t>
            </a:r>
          </a:p>
          <a:p>
            <a:pPr lvl="1"/>
            <a:endParaRPr lang="en-US" altLang="en-US" dirty="0"/>
          </a:p>
        </p:txBody>
      </p:sp>
    </p:spTree>
    <p:extLst>
      <p:ext uri="{BB962C8B-B14F-4D97-AF65-F5344CB8AC3E}">
        <p14:creationId xmlns:p14="http://schemas.microsoft.com/office/powerpoint/2010/main" val="1084264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A07C-D6E0-4CFB-BA29-CA44B29C4C70}"/>
              </a:ext>
            </a:extLst>
          </p:cNvPr>
          <p:cNvSpPr>
            <a:spLocks noGrp="1"/>
          </p:cNvSpPr>
          <p:nvPr>
            <p:ph type="title"/>
          </p:nvPr>
        </p:nvSpPr>
        <p:spPr/>
        <p:txBody>
          <a:bodyPr>
            <a:normAutofit/>
          </a:bodyPr>
          <a:lstStyle/>
          <a:p>
            <a:r>
              <a:rPr lang="en-US" dirty="0"/>
              <a:t>Project Stakeholder Management</a:t>
            </a:r>
          </a:p>
        </p:txBody>
      </p:sp>
      <p:sp>
        <p:nvSpPr>
          <p:cNvPr id="3" name="Content Placeholder 2">
            <a:extLst>
              <a:ext uri="{FF2B5EF4-FFF2-40B4-BE49-F238E27FC236}">
                <a16:creationId xmlns:a16="http://schemas.microsoft.com/office/drawing/2014/main" id="{0095C1AA-1C1F-4D5D-B95B-337D3F6ADB15}"/>
              </a:ext>
            </a:extLst>
          </p:cNvPr>
          <p:cNvSpPr>
            <a:spLocks noGrp="1"/>
          </p:cNvSpPr>
          <p:nvPr>
            <p:ph idx="1"/>
          </p:nvPr>
        </p:nvSpPr>
        <p:spPr/>
        <p:txBody>
          <a:bodyPr>
            <a:normAutofit fontScale="92500" lnSpcReduction="20000"/>
          </a:bodyPr>
          <a:lstStyle/>
          <a:p>
            <a:pPr marL="0" indent="0">
              <a:buNone/>
            </a:pPr>
            <a:r>
              <a:rPr lang="en-US" sz="3000" dirty="0"/>
              <a:t>“…Includes the processes required to identify the people, groups, or organizations that could impact or be impacted by the project, to analyze stakeholder expectations and their impact on the project, and to develop appropriate management strategies for effectively engaging stakeholders in project decisions and execution.”</a:t>
            </a:r>
            <a:br>
              <a:rPr lang="en-US" dirty="0"/>
            </a:br>
            <a:endParaRPr lang="en-US" dirty="0"/>
          </a:p>
          <a:p>
            <a:r>
              <a:rPr lang="en-US" dirty="0"/>
              <a:t>Identify Stakeholders</a:t>
            </a:r>
          </a:p>
          <a:p>
            <a:r>
              <a:rPr lang="en-US" dirty="0"/>
              <a:t>Plan Stakeholder Engagement</a:t>
            </a:r>
          </a:p>
          <a:p>
            <a:r>
              <a:rPr lang="en-US" dirty="0"/>
              <a:t>Manage Stakeholder Engagement</a:t>
            </a:r>
          </a:p>
          <a:p>
            <a:r>
              <a:rPr lang="en-US" dirty="0"/>
              <a:t>Monitor Stakeholder Engagement</a:t>
            </a:r>
          </a:p>
        </p:txBody>
      </p:sp>
      <p:sp>
        <p:nvSpPr>
          <p:cNvPr id="4" name="Slide Number Placeholder 3">
            <a:extLst>
              <a:ext uri="{FF2B5EF4-FFF2-40B4-BE49-F238E27FC236}">
                <a16:creationId xmlns:a16="http://schemas.microsoft.com/office/drawing/2014/main" id="{73AAC92E-A0D6-4260-83A6-B1674E75D780}"/>
              </a:ext>
            </a:extLst>
          </p:cNvPr>
          <p:cNvSpPr>
            <a:spLocks noGrp="1"/>
          </p:cNvSpPr>
          <p:nvPr>
            <p:ph type="sldNum" sz="quarter" idx="12"/>
          </p:nvPr>
        </p:nvSpPr>
        <p:spPr/>
        <p:txBody>
          <a:bodyPr/>
          <a:lstStyle/>
          <a:p>
            <a:fld id="{8FC9A196-70D6-4A00-98BF-F004CFDD3D32}" type="slidenum">
              <a:rPr lang="en-US" smtClean="0"/>
              <a:t>34</a:t>
            </a:fld>
            <a:endParaRPr lang="en-US"/>
          </a:p>
        </p:txBody>
      </p:sp>
    </p:spTree>
    <p:extLst>
      <p:ext uri="{BB962C8B-B14F-4D97-AF65-F5344CB8AC3E}">
        <p14:creationId xmlns:p14="http://schemas.microsoft.com/office/powerpoint/2010/main" val="199402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B72CA0E-B4A5-4EDE-9D34-1C729411653D}" type="slidenum">
              <a:rPr lang="en-US" altLang="en-US"/>
              <a:pPr/>
              <a:t>35</a:t>
            </a:fld>
            <a:endParaRPr lang="en-US" altLang="en-US"/>
          </a:p>
        </p:txBody>
      </p:sp>
      <p:sp>
        <p:nvSpPr>
          <p:cNvPr id="797700" name="Rectangle 4"/>
          <p:cNvSpPr>
            <a:spLocks noGrp="1" noChangeArrowheads="1"/>
          </p:cNvSpPr>
          <p:nvPr>
            <p:ph type="title"/>
          </p:nvPr>
        </p:nvSpPr>
        <p:spPr/>
        <p:txBody>
          <a:bodyPr/>
          <a:lstStyle/>
          <a:p>
            <a:r>
              <a:rPr lang="en-US" altLang="en-US"/>
              <a:t>Summary</a:t>
            </a:r>
          </a:p>
        </p:txBody>
      </p:sp>
      <p:sp>
        <p:nvSpPr>
          <p:cNvPr id="797701" name="Rectangle 5"/>
          <p:cNvSpPr>
            <a:spLocks noGrp="1" noChangeArrowheads="1"/>
          </p:cNvSpPr>
          <p:nvPr>
            <p:ph type="body" idx="1"/>
          </p:nvPr>
        </p:nvSpPr>
        <p:spPr/>
        <p:txBody>
          <a:bodyPr/>
          <a:lstStyle/>
          <a:p>
            <a:r>
              <a:rPr lang="en-US" altLang="en-US"/>
              <a:t>Identified and described the nine knowledge areas and the core processes in each</a:t>
            </a:r>
          </a:p>
          <a:p>
            <a:r>
              <a:rPr lang="en-US" altLang="en-US"/>
              <a:t>Allocated typical processes and activities to their appropriate knowledge area</a:t>
            </a:r>
          </a:p>
        </p:txBody>
      </p:sp>
    </p:spTree>
    <p:extLst>
      <p:ext uri="{BB962C8B-B14F-4D97-AF65-F5344CB8AC3E}">
        <p14:creationId xmlns:p14="http://schemas.microsoft.com/office/powerpoint/2010/main" val="1037064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Slide Number Placeholder 4"/>
          <p:cNvSpPr>
            <a:spLocks noGrp="1"/>
          </p:cNvSpPr>
          <p:nvPr>
            <p:ph type="sldNum" sz="quarter" idx="12"/>
          </p:nvPr>
        </p:nvSpPr>
        <p:spPr/>
        <p:txBody>
          <a:bodyPr/>
          <a:lstStyle/>
          <a:p>
            <a:fld id="{8FC9A196-70D6-4A00-98BF-F004CFDD3D32}" type="slidenum">
              <a:rPr lang="en-US" smtClean="0"/>
              <a:t>36</a:t>
            </a:fld>
            <a:endParaRPr lang="en-US"/>
          </a:p>
        </p:txBody>
      </p:sp>
      <p:sp>
        <p:nvSpPr>
          <p:cNvPr id="3" name="AutoShape 2">
            <a:extLst>
              <a:ext uri="{FF2B5EF4-FFF2-40B4-BE49-F238E27FC236}">
                <a16:creationId xmlns:a16="http://schemas.microsoft.com/office/drawing/2014/main" id="{1B70622D-CD4B-435B-BCEB-CC31B0EF8EC6}"/>
              </a:ext>
            </a:extLst>
          </p:cNvPr>
          <p:cNvSpPr>
            <a:spLocks noChangeAspect="1" noChangeArrowheads="1"/>
          </p:cNvSpPr>
          <p:nvPr/>
        </p:nvSpPr>
        <p:spPr bwMode="auto">
          <a:xfrm>
            <a:off x="4419600" y="5581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799750F4-0A9C-411B-9393-0DFF30ADC056}"/>
              </a:ext>
            </a:extLst>
          </p:cNvPr>
          <p:cNvPicPr>
            <a:picLocks noChangeAspect="1"/>
          </p:cNvPicPr>
          <p:nvPr/>
        </p:nvPicPr>
        <p:blipFill>
          <a:blip r:embed="rId3"/>
          <a:stretch>
            <a:fillRect/>
          </a:stretch>
        </p:blipFill>
        <p:spPr>
          <a:xfrm>
            <a:off x="0" y="1244532"/>
            <a:ext cx="9144000" cy="4270075"/>
          </a:xfrm>
          <a:prstGeom prst="rect">
            <a:avLst/>
          </a:prstGeom>
        </p:spPr>
      </p:pic>
      <p:sp>
        <p:nvSpPr>
          <p:cNvPr id="8" name="Content Placeholder 7">
            <a:extLst>
              <a:ext uri="{FF2B5EF4-FFF2-40B4-BE49-F238E27FC236}">
                <a16:creationId xmlns:a16="http://schemas.microsoft.com/office/drawing/2014/main" id="{59309247-E198-487B-8EEF-D3303A58F48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3162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6E8A4592-E642-47B7-9569-F40DEA613D3B}" type="slidenum">
              <a:rPr lang="en-US" altLang="en-US" sz="1200"/>
              <a:pPr eaLnBrk="1" hangingPunct="1">
                <a:spcBef>
                  <a:spcPct val="0"/>
                </a:spcBef>
                <a:buFontTx/>
                <a:buNone/>
              </a:pPr>
              <a:t>37</a:t>
            </a:fld>
            <a:endParaRPr lang="en-US" altLang="en-US" sz="1200"/>
          </a:p>
        </p:txBody>
      </p:sp>
      <p:sp>
        <p:nvSpPr>
          <p:cNvPr id="49155" name="Rectangle 2"/>
          <p:cNvSpPr>
            <a:spLocks noGrp="1" noChangeArrowheads="1"/>
          </p:cNvSpPr>
          <p:nvPr>
            <p:ph type="title"/>
          </p:nvPr>
        </p:nvSpPr>
        <p:spPr/>
        <p:txBody>
          <a:bodyPr/>
          <a:lstStyle/>
          <a:p>
            <a:pPr eaLnBrk="1" hangingPunct="1"/>
            <a:r>
              <a:rPr lang="en-US" altLang="en-US"/>
              <a:t>Technical Fundamentals</a:t>
            </a:r>
          </a:p>
        </p:txBody>
      </p:sp>
      <p:sp>
        <p:nvSpPr>
          <p:cNvPr id="49156" name="Rectangle 3"/>
          <p:cNvSpPr>
            <a:spLocks noGrp="1" noChangeArrowheads="1"/>
          </p:cNvSpPr>
          <p:nvPr>
            <p:ph type="body" idx="1"/>
          </p:nvPr>
        </p:nvSpPr>
        <p:spPr/>
        <p:txBody>
          <a:bodyPr/>
          <a:lstStyle/>
          <a:p>
            <a:pPr eaLnBrk="1" hangingPunct="1"/>
            <a:r>
              <a:rPr lang="en-US" altLang="en-US"/>
              <a:t>Requirements</a:t>
            </a:r>
          </a:p>
          <a:p>
            <a:pPr eaLnBrk="1" hangingPunct="1"/>
            <a:r>
              <a:rPr lang="en-US" altLang="en-US"/>
              <a:t>Analysis</a:t>
            </a:r>
          </a:p>
          <a:p>
            <a:pPr eaLnBrk="1" hangingPunct="1"/>
            <a:r>
              <a:rPr lang="en-US" altLang="en-US"/>
              <a:t>Design</a:t>
            </a:r>
          </a:p>
          <a:p>
            <a:pPr eaLnBrk="1" hangingPunct="1"/>
            <a:r>
              <a:rPr lang="en-US" altLang="en-US"/>
              <a:t>Construction</a:t>
            </a:r>
          </a:p>
          <a:p>
            <a:pPr eaLnBrk="1" hangingPunct="1"/>
            <a:r>
              <a:rPr lang="en-US" altLang="en-US"/>
              <a:t>Quality Assurance</a:t>
            </a:r>
          </a:p>
          <a:p>
            <a:pPr eaLnBrk="1" hangingPunct="1"/>
            <a:r>
              <a:rPr lang="en-US" altLang="en-US"/>
              <a:t>Deployment</a:t>
            </a:r>
          </a:p>
        </p:txBody>
      </p:sp>
    </p:spTree>
    <p:extLst>
      <p:ext uri="{BB962C8B-B14F-4D97-AF65-F5344CB8AC3E}">
        <p14:creationId xmlns:p14="http://schemas.microsoft.com/office/powerpoint/2010/main" val="827397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61917985-CF69-493C-8110-6B1993F8E272}" type="slidenum">
              <a:rPr lang="en-US" altLang="en-US" sz="1200"/>
              <a:pPr eaLnBrk="1" hangingPunct="1">
                <a:spcBef>
                  <a:spcPct val="0"/>
                </a:spcBef>
                <a:buFontTx/>
                <a:buNone/>
              </a:pPr>
              <a:t>38</a:t>
            </a:fld>
            <a:endParaRPr lang="en-US" altLang="en-US" sz="1200"/>
          </a:p>
        </p:txBody>
      </p:sp>
      <p:sp>
        <p:nvSpPr>
          <p:cNvPr id="50179" name="Rectangle 2"/>
          <p:cNvSpPr>
            <a:spLocks noGrp="1" noChangeArrowheads="1"/>
          </p:cNvSpPr>
          <p:nvPr>
            <p:ph type="title"/>
          </p:nvPr>
        </p:nvSpPr>
        <p:spPr/>
        <p:txBody>
          <a:bodyPr/>
          <a:lstStyle/>
          <a:p>
            <a:pPr eaLnBrk="1" hangingPunct="1"/>
            <a:r>
              <a:rPr lang="en-US" altLang="en-US"/>
              <a:t>Project Phases</a:t>
            </a:r>
          </a:p>
        </p:txBody>
      </p:sp>
      <p:sp>
        <p:nvSpPr>
          <p:cNvPr id="144387" name="Rectangle 3"/>
          <p:cNvSpPr>
            <a:spLocks noGrp="1" noChangeArrowheads="1"/>
          </p:cNvSpPr>
          <p:nvPr>
            <p:ph type="body" idx="1"/>
          </p:nvPr>
        </p:nvSpPr>
        <p:spPr/>
        <p:txBody>
          <a:bodyPr/>
          <a:lstStyle/>
          <a:p>
            <a:pPr eaLnBrk="1" hangingPunct="1"/>
            <a:r>
              <a:rPr lang="en-US" altLang="en-US"/>
              <a:t>All projects are divided into phases</a:t>
            </a:r>
          </a:p>
          <a:p>
            <a:pPr eaLnBrk="1" hangingPunct="1"/>
            <a:r>
              <a:rPr lang="en-US" altLang="en-US"/>
              <a:t>All phases together are known as the Project Life Cycle</a:t>
            </a:r>
          </a:p>
          <a:p>
            <a:pPr eaLnBrk="1" hangingPunct="1"/>
            <a:r>
              <a:rPr lang="en-US" altLang="en-US"/>
              <a:t>Each phase is marked by completion of Deliverables</a:t>
            </a:r>
          </a:p>
          <a:p>
            <a:pPr eaLnBrk="1" hangingPunct="1"/>
            <a:r>
              <a:rPr lang="en-US" altLang="en-US"/>
              <a:t>Identify the primary software project phases</a:t>
            </a:r>
          </a:p>
        </p:txBody>
      </p:sp>
    </p:spTree>
    <p:extLst>
      <p:ext uri="{BB962C8B-B14F-4D97-AF65-F5344CB8AC3E}">
        <p14:creationId xmlns:p14="http://schemas.microsoft.com/office/powerpoint/2010/main" val="3693933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4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4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4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4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AA618065-2710-4DA9-826A-7DECB461F0FC}" type="slidenum">
              <a:rPr lang="en-US" altLang="en-US" sz="1200"/>
              <a:pPr eaLnBrk="1" hangingPunct="1">
                <a:spcBef>
                  <a:spcPct val="0"/>
                </a:spcBef>
                <a:buFontTx/>
                <a:buNone/>
              </a:pPr>
              <a:t>39</a:t>
            </a:fld>
            <a:endParaRPr lang="en-US" altLang="en-US" sz="1200"/>
          </a:p>
        </p:txBody>
      </p:sp>
      <p:sp>
        <p:nvSpPr>
          <p:cNvPr id="4100" name="Rectangle 2"/>
          <p:cNvSpPr>
            <a:spLocks noGrp="1" noChangeArrowheads="1"/>
          </p:cNvSpPr>
          <p:nvPr>
            <p:ph type="title"/>
          </p:nvPr>
        </p:nvSpPr>
        <p:spPr/>
        <p:txBody>
          <a:bodyPr/>
          <a:lstStyle/>
          <a:p>
            <a:pPr eaLnBrk="1" hangingPunct="1"/>
            <a:r>
              <a:rPr lang="en-US" altLang="en-US"/>
              <a:t>Lifecycle Relationships</a:t>
            </a:r>
          </a:p>
        </p:txBody>
      </p:sp>
      <p:sp>
        <p:nvSpPr>
          <p:cNvPr id="145411" name="Rectangle 3"/>
          <p:cNvSpPr>
            <a:spLocks noGrp="1" noChangeArrowheads="1"/>
          </p:cNvSpPr>
          <p:nvPr>
            <p:ph type="body" idx="1"/>
          </p:nvPr>
        </p:nvSpPr>
        <p:spPr/>
        <p:txBody>
          <a:bodyPr/>
          <a:lstStyle/>
          <a:p>
            <a:pPr eaLnBrk="1" hangingPunct="1">
              <a:buFontTx/>
              <a:buNone/>
            </a:pPr>
            <a:r>
              <a:rPr lang="en-US" altLang="en-US"/>
              <a:t> </a:t>
            </a:r>
          </a:p>
        </p:txBody>
      </p:sp>
      <p:graphicFrame>
        <p:nvGraphicFramePr>
          <p:cNvPr id="4098" name="Object 0"/>
          <p:cNvGraphicFramePr>
            <a:graphicFrameLocks noChangeAspect="1"/>
          </p:cNvGraphicFramePr>
          <p:nvPr/>
        </p:nvGraphicFramePr>
        <p:xfrm>
          <a:off x="381000" y="1981200"/>
          <a:ext cx="7991475" cy="3962400"/>
        </p:xfrm>
        <a:graphic>
          <a:graphicData uri="http://schemas.openxmlformats.org/presentationml/2006/ole">
            <mc:AlternateContent xmlns:mc="http://schemas.openxmlformats.org/markup-compatibility/2006">
              <mc:Choice xmlns:v="urn:schemas-microsoft-com:vml" Requires="v">
                <p:oleObj spid="_x0000_s3164" name="Bitmap Image" r:id="rId3" imgW="6744641" imgH="2448267" progId="PBrush">
                  <p:embed/>
                </p:oleObj>
              </mc:Choice>
              <mc:Fallback>
                <p:oleObj name="Bitmap Image" r:id="rId3" imgW="6744641" imgH="2448267"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81200"/>
                        <a:ext cx="799147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87175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54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Use Project Management Tools and Techniques?</a:t>
            </a:r>
          </a:p>
        </p:txBody>
      </p:sp>
      <p:sp>
        <p:nvSpPr>
          <p:cNvPr id="3" name="Content Placeholder 2"/>
          <p:cNvSpPr>
            <a:spLocks noGrp="1"/>
          </p:cNvSpPr>
          <p:nvPr>
            <p:ph idx="1"/>
          </p:nvPr>
        </p:nvSpPr>
        <p:spPr>
          <a:xfrm>
            <a:off x="628650" y="1825625"/>
            <a:ext cx="7886700" cy="4693708"/>
          </a:xfrm>
        </p:spPr>
        <p:txBody>
          <a:bodyPr>
            <a:normAutofit/>
          </a:bodyPr>
          <a:lstStyle/>
          <a:p>
            <a:r>
              <a:rPr lang="en-US" dirty="0"/>
              <a:t>Focus and clarify our thinking so that we proceed in a systematic, effective, and efficient manner</a:t>
            </a:r>
          </a:p>
          <a:p>
            <a:r>
              <a:rPr lang="en-US" dirty="0"/>
              <a:t>Identify everything that needs to be considered and done to reach a goal (includes what is to be communicated and to whom)</a:t>
            </a:r>
          </a:p>
          <a:p>
            <a:r>
              <a:rPr lang="en-US" dirty="0"/>
              <a:t>Identify who will do what and time frames</a:t>
            </a:r>
          </a:p>
          <a:p>
            <a:r>
              <a:rPr lang="en-US" altLang="en-US" dirty="0"/>
              <a:t>Reduce the confusion, frustration, backtracking, and errors that can be associated with developing or introducing something new</a:t>
            </a:r>
            <a:endParaRPr lang="en-CA" altLang="en-US" dirty="0"/>
          </a:p>
          <a:p>
            <a:endParaRPr lang="en-US" dirty="0"/>
          </a:p>
        </p:txBody>
      </p:sp>
      <p:sp>
        <p:nvSpPr>
          <p:cNvPr id="4" name="Slide Number Placeholder 3"/>
          <p:cNvSpPr>
            <a:spLocks noGrp="1"/>
          </p:cNvSpPr>
          <p:nvPr>
            <p:ph type="sldNum" sz="quarter" idx="12"/>
          </p:nvPr>
        </p:nvSpPr>
        <p:spPr/>
        <p:txBody>
          <a:bodyPr/>
          <a:lstStyle/>
          <a:p>
            <a:fld id="{8FC9A196-70D6-4A00-98BF-F004CFDD3D32}" type="slidenum">
              <a:rPr lang="en-US" smtClean="0"/>
              <a:t>4</a:t>
            </a:fld>
            <a:endParaRPr lang="en-US"/>
          </a:p>
        </p:txBody>
      </p:sp>
    </p:spTree>
    <p:extLst>
      <p:ext uri="{BB962C8B-B14F-4D97-AF65-F5344CB8AC3E}">
        <p14:creationId xmlns:p14="http://schemas.microsoft.com/office/powerpoint/2010/main" val="205934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BF51DA86-8BBE-4DEE-9048-1E5C747692A5}" type="slidenum">
              <a:rPr lang="en-US" altLang="en-US" sz="1200"/>
              <a:pPr eaLnBrk="1" hangingPunct="1">
                <a:spcBef>
                  <a:spcPct val="0"/>
                </a:spcBef>
                <a:buFontTx/>
                <a:buNone/>
              </a:pPr>
              <a:t>40</a:t>
            </a:fld>
            <a:endParaRPr lang="en-US" altLang="en-US" sz="1200"/>
          </a:p>
        </p:txBody>
      </p:sp>
      <p:sp>
        <p:nvSpPr>
          <p:cNvPr id="5124" name="Rectangle 2"/>
          <p:cNvSpPr>
            <a:spLocks noGrp="1" noChangeArrowheads="1"/>
          </p:cNvSpPr>
          <p:nvPr>
            <p:ph type="title"/>
          </p:nvPr>
        </p:nvSpPr>
        <p:spPr/>
        <p:txBody>
          <a:bodyPr/>
          <a:lstStyle/>
          <a:p>
            <a:pPr eaLnBrk="1" hangingPunct="1"/>
            <a:r>
              <a:rPr lang="en-US" altLang="en-US" sz="4000"/>
              <a:t>Seven Core Project Phases</a:t>
            </a:r>
          </a:p>
        </p:txBody>
      </p:sp>
      <p:sp>
        <p:nvSpPr>
          <p:cNvPr id="146435" name="Rectangle 3"/>
          <p:cNvSpPr>
            <a:spLocks noGrp="1" noChangeArrowheads="1"/>
          </p:cNvSpPr>
          <p:nvPr>
            <p:ph type="body" idx="1"/>
          </p:nvPr>
        </p:nvSpPr>
        <p:spPr/>
        <p:txBody>
          <a:bodyPr/>
          <a:lstStyle/>
          <a:p>
            <a:pPr eaLnBrk="1" hangingPunct="1">
              <a:buFontTx/>
              <a:buNone/>
            </a:pPr>
            <a:r>
              <a:rPr lang="en-US" altLang="en-US"/>
              <a:t> </a:t>
            </a:r>
          </a:p>
        </p:txBody>
      </p:sp>
      <p:graphicFrame>
        <p:nvGraphicFramePr>
          <p:cNvPr id="5122" name="Object 0"/>
          <p:cNvGraphicFramePr>
            <a:graphicFrameLocks noChangeAspect="1"/>
          </p:cNvGraphicFramePr>
          <p:nvPr/>
        </p:nvGraphicFramePr>
        <p:xfrm>
          <a:off x="457200" y="1371600"/>
          <a:ext cx="8077200" cy="5029200"/>
        </p:xfrm>
        <a:graphic>
          <a:graphicData uri="http://schemas.openxmlformats.org/presentationml/2006/ole">
            <mc:AlternateContent xmlns:mc="http://schemas.openxmlformats.org/markup-compatibility/2006">
              <mc:Choice xmlns:v="urn:schemas-microsoft-com:vml" Requires="v">
                <p:oleObj spid="_x0000_s4188" name="Bitmap Image" r:id="rId3" imgW="5733333" imgH="4153480" progId="PBrush">
                  <p:embed/>
                </p:oleObj>
              </mc:Choice>
              <mc:Fallback>
                <p:oleObj name="Bitmap Image" r:id="rId3" imgW="5733333" imgH="415348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8077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70519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AFE567CC-06A8-4C99-A787-6D3E606EF545}" type="slidenum">
              <a:rPr lang="en-US" altLang="en-US" sz="1200"/>
              <a:pPr eaLnBrk="1" hangingPunct="1">
                <a:spcBef>
                  <a:spcPct val="0"/>
                </a:spcBef>
                <a:buFontTx/>
                <a:buNone/>
              </a:pPr>
              <a:t>41</a:t>
            </a:fld>
            <a:endParaRPr lang="en-US" altLang="en-US" sz="1200"/>
          </a:p>
        </p:txBody>
      </p:sp>
      <p:sp>
        <p:nvSpPr>
          <p:cNvPr id="6148" name="Rectangle 2"/>
          <p:cNvSpPr>
            <a:spLocks noGrp="1" noChangeArrowheads="1"/>
          </p:cNvSpPr>
          <p:nvPr>
            <p:ph type="title"/>
          </p:nvPr>
        </p:nvSpPr>
        <p:spPr/>
        <p:txBody>
          <a:bodyPr/>
          <a:lstStyle/>
          <a:p>
            <a:pPr eaLnBrk="1" hangingPunct="1"/>
            <a:r>
              <a:rPr lang="en-US" altLang="en-US"/>
              <a:t>Project Phases A.K.A.</a:t>
            </a:r>
          </a:p>
        </p:txBody>
      </p:sp>
      <p:sp>
        <p:nvSpPr>
          <p:cNvPr id="147459" name="Rectangle 3"/>
          <p:cNvSpPr>
            <a:spLocks noGrp="1" noChangeArrowheads="1"/>
          </p:cNvSpPr>
          <p:nvPr>
            <p:ph type="body" idx="1"/>
          </p:nvPr>
        </p:nvSpPr>
        <p:spPr/>
        <p:txBody>
          <a:bodyPr/>
          <a:lstStyle/>
          <a:p>
            <a:pPr eaLnBrk="1" hangingPunct="1">
              <a:buFontTx/>
              <a:buNone/>
            </a:pPr>
            <a:r>
              <a:rPr lang="en-US" altLang="en-US"/>
              <a:t> </a:t>
            </a:r>
          </a:p>
        </p:txBody>
      </p:sp>
      <p:graphicFrame>
        <p:nvGraphicFramePr>
          <p:cNvPr id="6146" name="Object 0"/>
          <p:cNvGraphicFramePr>
            <a:graphicFrameLocks noChangeAspect="1"/>
          </p:cNvGraphicFramePr>
          <p:nvPr/>
        </p:nvGraphicFramePr>
        <p:xfrm>
          <a:off x="228600" y="1524000"/>
          <a:ext cx="8939213" cy="5334000"/>
        </p:xfrm>
        <a:graphic>
          <a:graphicData uri="http://schemas.openxmlformats.org/presentationml/2006/ole">
            <mc:AlternateContent xmlns:mc="http://schemas.openxmlformats.org/markup-compatibility/2006">
              <mc:Choice xmlns:v="urn:schemas-microsoft-com:vml" Requires="v">
                <p:oleObj spid="_x0000_s5212" name="Bitmap Image" r:id="rId3" imgW="7685714" imgH="4734586" progId="PBrush">
                  <p:embed/>
                </p:oleObj>
              </mc:Choice>
              <mc:Fallback>
                <p:oleObj name="Bitmap Image" r:id="rId3" imgW="7685714" imgH="4734586"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893921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5753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57FDE0E5-C149-47A2-B958-24D84291D1A2}" type="slidenum">
              <a:rPr lang="en-US" altLang="en-US" sz="1200"/>
              <a:pPr eaLnBrk="1" hangingPunct="1">
                <a:spcBef>
                  <a:spcPct val="0"/>
                </a:spcBef>
                <a:buFontTx/>
                <a:buNone/>
              </a:pPr>
              <a:t>42</a:t>
            </a:fld>
            <a:endParaRPr lang="en-US" altLang="en-US" sz="1200"/>
          </a:p>
        </p:txBody>
      </p:sp>
      <p:sp>
        <p:nvSpPr>
          <p:cNvPr id="7172" name="Rectangle 2"/>
          <p:cNvSpPr>
            <a:spLocks noGrp="1" noChangeArrowheads="1"/>
          </p:cNvSpPr>
          <p:nvPr>
            <p:ph type="title"/>
          </p:nvPr>
        </p:nvSpPr>
        <p:spPr/>
        <p:txBody>
          <a:bodyPr/>
          <a:lstStyle/>
          <a:p>
            <a:pPr eaLnBrk="1" hangingPunct="1"/>
            <a:r>
              <a:rPr lang="en-US" altLang="en-US"/>
              <a:t>Phases Variation</a:t>
            </a:r>
          </a:p>
        </p:txBody>
      </p:sp>
      <p:sp>
        <p:nvSpPr>
          <p:cNvPr id="148483" name="Rectangle 3"/>
          <p:cNvSpPr>
            <a:spLocks noGrp="1" noChangeArrowheads="1"/>
          </p:cNvSpPr>
          <p:nvPr>
            <p:ph type="body" idx="1"/>
          </p:nvPr>
        </p:nvSpPr>
        <p:spPr/>
        <p:txBody>
          <a:bodyPr/>
          <a:lstStyle/>
          <a:p>
            <a:pPr eaLnBrk="1" hangingPunct="1">
              <a:buFontTx/>
              <a:buNone/>
            </a:pPr>
            <a:r>
              <a:rPr lang="en-US" altLang="en-US"/>
              <a:t> </a:t>
            </a:r>
          </a:p>
        </p:txBody>
      </p:sp>
      <p:graphicFrame>
        <p:nvGraphicFramePr>
          <p:cNvPr id="7170" name="Object 0"/>
          <p:cNvGraphicFramePr>
            <a:graphicFrameLocks noChangeAspect="1"/>
          </p:cNvGraphicFramePr>
          <p:nvPr/>
        </p:nvGraphicFramePr>
        <p:xfrm>
          <a:off x="304800" y="1447800"/>
          <a:ext cx="8839200" cy="5373688"/>
        </p:xfrm>
        <a:graphic>
          <a:graphicData uri="http://schemas.openxmlformats.org/presentationml/2006/ole">
            <mc:AlternateContent xmlns:mc="http://schemas.openxmlformats.org/markup-compatibility/2006">
              <mc:Choice xmlns:v="urn:schemas-microsoft-com:vml" Requires="v">
                <p:oleObj spid="_x0000_s6241" name="VISIO" r:id="rId4" imgW="8638560" imgH="6346800" progId="Visio.Drawing.11">
                  <p:embed/>
                </p:oleObj>
              </mc:Choice>
              <mc:Fallback>
                <p:oleObj name="VISIO" r:id="rId4" imgW="8638560" imgH="634680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8839200" cy="537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72139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4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6F084204-B98A-4B54-90D1-9C6B5F61029C}" type="slidenum">
              <a:rPr lang="en-US" altLang="en-US" sz="1200"/>
              <a:pPr eaLnBrk="1" hangingPunct="1">
                <a:spcBef>
                  <a:spcPct val="0"/>
                </a:spcBef>
                <a:buFontTx/>
                <a:buNone/>
              </a:pPr>
              <a:t>43</a:t>
            </a:fld>
            <a:endParaRPr lang="en-US" altLang="en-US" sz="1200"/>
          </a:p>
        </p:txBody>
      </p:sp>
      <p:sp>
        <p:nvSpPr>
          <p:cNvPr id="30723" name="Rectangle 2"/>
          <p:cNvSpPr>
            <a:spLocks noGrp="1" noChangeArrowheads="1"/>
          </p:cNvSpPr>
          <p:nvPr>
            <p:ph type="title"/>
          </p:nvPr>
        </p:nvSpPr>
        <p:spPr/>
        <p:txBody>
          <a:bodyPr/>
          <a:lstStyle/>
          <a:p>
            <a:pPr eaLnBrk="1" hangingPunct="1"/>
            <a:r>
              <a:rPr lang="en-US" altLang="en-US"/>
              <a:t>First Principles</a:t>
            </a:r>
          </a:p>
        </p:txBody>
      </p:sp>
      <p:sp>
        <p:nvSpPr>
          <p:cNvPr id="51203" name="Rectangle 3"/>
          <p:cNvSpPr>
            <a:spLocks noGrp="1" noChangeArrowheads="1"/>
          </p:cNvSpPr>
          <p:nvPr>
            <p:ph type="body" idx="1"/>
          </p:nvPr>
        </p:nvSpPr>
        <p:spPr/>
        <p:txBody>
          <a:bodyPr/>
          <a:lstStyle/>
          <a:p>
            <a:pPr eaLnBrk="1" hangingPunct="1"/>
            <a:r>
              <a:rPr lang="en-US" altLang="en-US"/>
              <a:t>One project size does not fit all</a:t>
            </a:r>
          </a:p>
          <a:p>
            <a:pPr eaLnBrk="1" hangingPunct="1"/>
            <a:r>
              <a:rPr lang="en-US" altLang="en-US"/>
              <a:t>Patterns and Anti-Patterns</a:t>
            </a:r>
          </a:p>
          <a:p>
            <a:pPr eaLnBrk="1" hangingPunct="1"/>
            <a:r>
              <a:rPr lang="en-US" altLang="en-US"/>
              <a:t>Spectrums</a:t>
            </a:r>
          </a:p>
          <a:p>
            <a:pPr lvl="1" eaLnBrk="1" hangingPunct="1"/>
            <a:r>
              <a:rPr lang="en-US" altLang="en-US"/>
              <a:t>Project types</a:t>
            </a:r>
          </a:p>
          <a:p>
            <a:pPr lvl="1" eaLnBrk="1" hangingPunct="1"/>
            <a:r>
              <a:rPr lang="en-US" altLang="en-US"/>
              <a:t>Sizes</a:t>
            </a:r>
          </a:p>
          <a:p>
            <a:pPr lvl="1" eaLnBrk="1" hangingPunct="1"/>
            <a:r>
              <a:rPr lang="en-US" altLang="en-US"/>
              <a:t>Formality and rigor (severity)</a:t>
            </a:r>
          </a:p>
        </p:txBody>
      </p:sp>
    </p:spTree>
    <p:extLst>
      <p:ext uri="{BB962C8B-B14F-4D97-AF65-F5344CB8AC3E}">
        <p14:creationId xmlns:p14="http://schemas.microsoft.com/office/powerpoint/2010/main" val="2213995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0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120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120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12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787237D8-66F1-4065-A930-83F61196C581}" type="slidenum">
              <a:rPr lang="en-US" altLang="en-US" sz="1200"/>
              <a:pPr eaLnBrk="1" hangingPunct="1">
                <a:spcBef>
                  <a:spcPct val="0"/>
                </a:spcBef>
                <a:buFontTx/>
                <a:buNone/>
              </a:pPr>
              <a:t>44</a:t>
            </a:fld>
            <a:endParaRPr lang="en-US" altLang="en-US" sz="1200"/>
          </a:p>
        </p:txBody>
      </p:sp>
      <p:sp>
        <p:nvSpPr>
          <p:cNvPr id="31747" name="Rectangle 2"/>
          <p:cNvSpPr>
            <a:spLocks noGrp="1" noChangeArrowheads="1"/>
          </p:cNvSpPr>
          <p:nvPr>
            <p:ph type="title"/>
          </p:nvPr>
        </p:nvSpPr>
        <p:spPr/>
        <p:txBody>
          <a:bodyPr/>
          <a:lstStyle/>
          <a:p>
            <a:pPr eaLnBrk="1" hangingPunct="1"/>
            <a:r>
              <a:rPr lang="en-US" altLang="en-US"/>
              <a:t>Why Rapid Development</a:t>
            </a:r>
          </a:p>
        </p:txBody>
      </p:sp>
      <p:sp>
        <p:nvSpPr>
          <p:cNvPr id="31748" name="Rectangle 3"/>
          <p:cNvSpPr>
            <a:spLocks noGrp="1" noChangeArrowheads="1"/>
          </p:cNvSpPr>
          <p:nvPr>
            <p:ph type="body" idx="1"/>
          </p:nvPr>
        </p:nvSpPr>
        <p:spPr/>
        <p:txBody>
          <a:bodyPr/>
          <a:lstStyle/>
          <a:p>
            <a:pPr eaLnBrk="1" hangingPunct="1"/>
            <a:r>
              <a:rPr lang="en-US" altLang="en-US"/>
              <a:t>Faster delivery</a:t>
            </a:r>
          </a:p>
          <a:p>
            <a:pPr eaLnBrk="1" hangingPunct="1"/>
            <a:r>
              <a:rPr lang="en-US" altLang="en-US"/>
              <a:t>Reduced risk</a:t>
            </a:r>
          </a:p>
          <a:p>
            <a:pPr eaLnBrk="1" hangingPunct="1"/>
            <a:r>
              <a:rPr lang="en-US" altLang="en-US"/>
              <a:t>Increased visibility to customer</a:t>
            </a:r>
          </a:p>
          <a:p>
            <a:pPr eaLnBrk="1" hangingPunct="1"/>
            <a:r>
              <a:rPr lang="en-US" altLang="en-US"/>
              <a:t>Don’t forsake quality</a:t>
            </a:r>
          </a:p>
        </p:txBody>
      </p:sp>
    </p:spTree>
    <p:extLst>
      <p:ext uri="{BB962C8B-B14F-4D97-AF65-F5344CB8AC3E}">
        <p14:creationId xmlns:p14="http://schemas.microsoft.com/office/powerpoint/2010/main" val="2472340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338CE64B-FC41-4428-B15E-BB6A99CBE392}" type="slidenum">
              <a:rPr lang="en-US" altLang="en-US" sz="1200"/>
              <a:pPr eaLnBrk="1" hangingPunct="1">
                <a:spcBef>
                  <a:spcPct val="0"/>
                </a:spcBef>
                <a:buFontTx/>
                <a:buNone/>
              </a:pPr>
              <a:t>45</a:t>
            </a:fld>
            <a:endParaRPr lang="en-US" altLang="en-US" sz="1200"/>
          </a:p>
        </p:txBody>
      </p:sp>
      <p:sp>
        <p:nvSpPr>
          <p:cNvPr id="32771" name="Rectangle 2"/>
          <p:cNvSpPr>
            <a:spLocks noGrp="1" noChangeArrowheads="1"/>
          </p:cNvSpPr>
          <p:nvPr>
            <p:ph type="title"/>
          </p:nvPr>
        </p:nvSpPr>
        <p:spPr/>
        <p:txBody>
          <a:bodyPr/>
          <a:lstStyle/>
          <a:p>
            <a:pPr eaLnBrk="1" hangingPunct="1"/>
            <a:r>
              <a:rPr lang="en-US" altLang="en-US"/>
              <a:t>Strategy</a:t>
            </a:r>
          </a:p>
        </p:txBody>
      </p:sp>
      <p:sp>
        <p:nvSpPr>
          <p:cNvPr id="32772" name="Rectangle 3"/>
          <p:cNvSpPr>
            <a:spLocks noGrp="1" noChangeArrowheads="1"/>
          </p:cNvSpPr>
          <p:nvPr>
            <p:ph type="body" idx="1"/>
          </p:nvPr>
        </p:nvSpPr>
        <p:spPr/>
        <p:txBody>
          <a:bodyPr/>
          <a:lstStyle/>
          <a:p>
            <a:pPr eaLnBrk="1" hangingPunct="1"/>
            <a:r>
              <a:rPr lang="en-US" altLang="en-US" dirty="0"/>
              <a:t>Classic Mistake Avoidance</a:t>
            </a:r>
          </a:p>
          <a:p>
            <a:pPr eaLnBrk="1" hangingPunct="1"/>
            <a:r>
              <a:rPr lang="en-US" altLang="en-US" dirty="0"/>
              <a:t>Apply Development Fundamentals</a:t>
            </a:r>
          </a:p>
          <a:p>
            <a:pPr eaLnBrk="1" hangingPunct="1"/>
            <a:r>
              <a:rPr lang="en-US" altLang="en-US" dirty="0"/>
              <a:t>Risk Management</a:t>
            </a:r>
          </a:p>
          <a:p>
            <a:pPr eaLnBrk="1" hangingPunct="1"/>
            <a:r>
              <a:rPr lang="en-US" altLang="en-US" dirty="0"/>
              <a:t>Apply Schedule-Oriented Practices</a:t>
            </a:r>
          </a:p>
        </p:txBody>
      </p:sp>
    </p:spTree>
    <p:extLst>
      <p:ext uri="{BB962C8B-B14F-4D97-AF65-F5344CB8AC3E}">
        <p14:creationId xmlns:p14="http://schemas.microsoft.com/office/powerpoint/2010/main" val="3869778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3770CBF0-45FB-422F-9CE9-00FA333B5861}" type="slidenum">
              <a:rPr lang="en-US" altLang="en-US" sz="1200"/>
              <a:pPr eaLnBrk="1" hangingPunct="1">
                <a:spcBef>
                  <a:spcPct val="0"/>
                </a:spcBef>
                <a:buFontTx/>
                <a:buNone/>
              </a:pPr>
              <a:t>46</a:t>
            </a:fld>
            <a:endParaRPr lang="en-US" altLang="en-US" sz="1200"/>
          </a:p>
        </p:txBody>
      </p:sp>
      <p:sp>
        <p:nvSpPr>
          <p:cNvPr id="33795" name="Rectangle 2"/>
          <p:cNvSpPr>
            <a:spLocks noGrp="1" noChangeArrowheads="1"/>
          </p:cNvSpPr>
          <p:nvPr>
            <p:ph type="title"/>
          </p:nvPr>
        </p:nvSpPr>
        <p:spPr/>
        <p:txBody>
          <a:bodyPr/>
          <a:lstStyle/>
          <a:p>
            <a:pPr eaLnBrk="1" hangingPunct="1"/>
            <a:r>
              <a:rPr lang="en-US" altLang="en-US" dirty="0"/>
              <a:t>Four Project Dimensions</a:t>
            </a:r>
          </a:p>
        </p:txBody>
      </p:sp>
      <p:sp>
        <p:nvSpPr>
          <p:cNvPr id="33796" name="Rectangle 3"/>
          <p:cNvSpPr>
            <a:spLocks noGrp="1" noChangeArrowheads="1"/>
          </p:cNvSpPr>
          <p:nvPr>
            <p:ph type="body" idx="1"/>
          </p:nvPr>
        </p:nvSpPr>
        <p:spPr/>
        <p:txBody>
          <a:bodyPr/>
          <a:lstStyle/>
          <a:p>
            <a:pPr eaLnBrk="1" hangingPunct="1"/>
            <a:r>
              <a:rPr lang="en-US" altLang="en-US" dirty="0"/>
              <a:t>People</a:t>
            </a:r>
          </a:p>
          <a:p>
            <a:pPr eaLnBrk="1" hangingPunct="1"/>
            <a:r>
              <a:rPr lang="en-US" altLang="en-US" dirty="0"/>
              <a:t>Process</a:t>
            </a:r>
          </a:p>
          <a:p>
            <a:pPr eaLnBrk="1" hangingPunct="1"/>
            <a:r>
              <a:rPr lang="en-US" altLang="en-US" dirty="0"/>
              <a:t>Product</a:t>
            </a:r>
          </a:p>
          <a:p>
            <a:pPr eaLnBrk="1" hangingPunct="1"/>
            <a:r>
              <a:rPr lang="en-US" altLang="en-US" dirty="0"/>
              <a:t>Technology</a:t>
            </a:r>
          </a:p>
        </p:txBody>
      </p:sp>
    </p:spTree>
    <p:extLst>
      <p:ext uri="{BB962C8B-B14F-4D97-AF65-F5344CB8AC3E}">
        <p14:creationId xmlns:p14="http://schemas.microsoft.com/office/powerpoint/2010/main" val="3951129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4343400" y="6172200"/>
            <a:ext cx="3169508" cy="685800"/>
          </a:xfrm>
        </p:spPr>
        <p:txBody>
          <a:bodyPr/>
          <a:lstStyle/>
          <a:p>
            <a:pPr eaLnBrk="1" fontAlgn="auto" hangingPunct="1">
              <a:spcAft>
                <a:spcPts val="0"/>
              </a:spcAft>
              <a:defRPr/>
            </a:pPr>
            <a:r>
              <a:rPr lang="en-US" sz="3200" dirty="0">
                <a:solidFill>
                  <a:schemeClr val="tx2">
                    <a:satMod val="200000"/>
                  </a:schemeClr>
                </a:solidFill>
              </a:rPr>
              <a:t>Triple Constraint</a:t>
            </a:r>
          </a:p>
        </p:txBody>
      </p:sp>
      <p:sp>
        <p:nvSpPr>
          <p:cNvPr id="34819" name="Text Box 5"/>
          <p:cNvSpPr txBox="1">
            <a:spLocks noChangeArrowheads="1"/>
          </p:cNvSpPr>
          <p:nvPr/>
        </p:nvSpPr>
        <p:spPr bwMode="auto">
          <a:xfrm>
            <a:off x="6571754" y="3735860"/>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2800" dirty="0"/>
              <a:t>Scope</a:t>
            </a:r>
          </a:p>
        </p:txBody>
      </p:sp>
      <p:sp>
        <p:nvSpPr>
          <p:cNvPr id="34820" name="Text Box 6"/>
          <p:cNvSpPr txBox="1">
            <a:spLocks noChangeArrowheads="1"/>
          </p:cNvSpPr>
          <p:nvPr/>
        </p:nvSpPr>
        <p:spPr bwMode="auto">
          <a:xfrm>
            <a:off x="5284593" y="5354591"/>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2800" dirty="0"/>
              <a:t>Time</a:t>
            </a:r>
          </a:p>
        </p:txBody>
      </p:sp>
      <p:sp>
        <p:nvSpPr>
          <p:cNvPr id="34821" name="Text Box 7"/>
          <p:cNvSpPr txBox="1">
            <a:spLocks noChangeArrowheads="1"/>
          </p:cNvSpPr>
          <p:nvPr/>
        </p:nvSpPr>
        <p:spPr bwMode="auto">
          <a:xfrm>
            <a:off x="7994837" y="5389604"/>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2800" dirty="0"/>
              <a:t>Cost</a:t>
            </a:r>
          </a:p>
        </p:txBody>
      </p:sp>
      <p:sp>
        <p:nvSpPr>
          <p:cNvPr id="34822" name="Line 9"/>
          <p:cNvSpPr>
            <a:spLocks noChangeShapeType="1"/>
          </p:cNvSpPr>
          <p:nvPr/>
        </p:nvSpPr>
        <p:spPr bwMode="auto">
          <a:xfrm flipV="1">
            <a:off x="6219550" y="4277560"/>
            <a:ext cx="862947" cy="1294109"/>
          </a:xfrm>
          <a:prstGeom prst="line">
            <a:avLst/>
          </a:prstGeom>
          <a:noFill/>
          <a:ln w="38100">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34823" name="Line 10"/>
          <p:cNvSpPr>
            <a:spLocks noChangeShapeType="1"/>
          </p:cNvSpPr>
          <p:nvPr/>
        </p:nvSpPr>
        <p:spPr bwMode="auto">
          <a:xfrm flipH="1" flipV="1">
            <a:off x="7158698" y="4246604"/>
            <a:ext cx="862946" cy="1385889"/>
          </a:xfrm>
          <a:prstGeom prst="line">
            <a:avLst/>
          </a:prstGeom>
          <a:noFill/>
          <a:ln w="38100">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34824" name="Line 12"/>
          <p:cNvSpPr>
            <a:spLocks noChangeShapeType="1"/>
          </p:cNvSpPr>
          <p:nvPr/>
        </p:nvSpPr>
        <p:spPr bwMode="auto">
          <a:xfrm>
            <a:off x="6168098" y="5680979"/>
            <a:ext cx="1853546" cy="4929"/>
          </a:xfrm>
          <a:prstGeom prst="line">
            <a:avLst/>
          </a:prstGeom>
          <a:noFill/>
          <a:ln w="38100">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16" name="Rectangle 4"/>
          <p:cNvSpPr txBox="1">
            <a:spLocks noChangeArrowheads="1"/>
          </p:cNvSpPr>
          <p:nvPr/>
        </p:nvSpPr>
        <p:spPr>
          <a:xfrm>
            <a:off x="457200" y="533400"/>
            <a:ext cx="8458200" cy="914400"/>
          </a:xfrm>
          <a:prstGeom prst="rect">
            <a:avLst/>
          </a:prstGeom>
        </p:spPr>
        <p:txBody>
          <a:bodyPr/>
          <a:lstStyle>
            <a:lvl1pPr algn="l" rtl="0" eaLnBrk="1" latinLnBrk="0" hangingPunct="1">
              <a:spcBef>
                <a:spcPct val="0"/>
              </a:spcBef>
              <a:buNone/>
              <a:defRPr kumimoji="0" sz="4000" kern="1200" cap="none" spc="-100" baseline="0">
                <a:solidFill>
                  <a:schemeClr val="tx2">
                    <a:satMod val="200000"/>
                  </a:schemeClr>
                </a:solidFill>
                <a:latin typeface="+mj-lt"/>
                <a:ea typeface="+mj-ea"/>
                <a:cs typeface="+mj-cs"/>
              </a:defRPr>
            </a:lvl1pPr>
            <a:extLst/>
          </a:lstStyle>
          <a:p>
            <a:pPr algn="just" fontAlgn="auto">
              <a:spcAft>
                <a:spcPts val="0"/>
              </a:spcAft>
              <a:defRPr/>
            </a:pPr>
            <a:r>
              <a:rPr lang="en-US" sz="3600" dirty="0">
                <a:solidFill>
                  <a:schemeClr val="tx1"/>
                </a:solidFill>
                <a:latin typeface="Roboto Black" pitchFamily="2" charset="0"/>
                <a:ea typeface="Roboto Black" pitchFamily="2" charset="0"/>
              </a:rPr>
              <a:t>Traditional Project Management Constraints</a:t>
            </a:r>
          </a:p>
        </p:txBody>
      </p:sp>
      <p:sp>
        <p:nvSpPr>
          <p:cNvPr id="34826" name="Rectangle 1"/>
          <p:cNvSpPr>
            <a:spLocks noChangeArrowheads="1"/>
          </p:cNvSpPr>
          <p:nvPr/>
        </p:nvSpPr>
        <p:spPr bwMode="auto">
          <a:xfrm>
            <a:off x="381000" y="1629037"/>
            <a:ext cx="6934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buFontTx/>
              <a:buNone/>
            </a:pPr>
            <a:r>
              <a:rPr lang="en-US" altLang="en-US" sz="2800" b="1" dirty="0">
                <a:latin typeface="Roboto" panose="02000000000000000000" pitchFamily="2" charset="0"/>
                <a:ea typeface="Roboto" panose="02000000000000000000" pitchFamily="2" charset="0"/>
              </a:rPr>
              <a:t>Every project has 3 constrains</a:t>
            </a:r>
            <a:br>
              <a:rPr lang="en-US" altLang="en-US" sz="2400" dirty="0">
                <a:latin typeface="Roboto" panose="02000000000000000000" pitchFamily="2" charset="0"/>
                <a:ea typeface="Roboto" panose="02000000000000000000" pitchFamily="2" charset="0"/>
              </a:rPr>
            </a:br>
            <a:r>
              <a:rPr lang="en-US" altLang="en-US" sz="2400" b="1" dirty="0">
                <a:latin typeface="Roboto" panose="02000000000000000000" pitchFamily="2" charset="0"/>
                <a:ea typeface="Roboto" panose="02000000000000000000" pitchFamily="2" charset="0"/>
              </a:rPr>
              <a:t>Scope </a:t>
            </a:r>
            <a:r>
              <a:rPr lang="en-US" altLang="en-US" sz="2400" dirty="0">
                <a:latin typeface="Roboto" panose="02000000000000000000" pitchFamily="2" charset="0"/>
                <a:ea typeface="Roboto" panose="02000000000000000000" pitchFamily="2" charset="0"/>
              </a:rPr>
              <a:t>goals: What work will be done?</a:t>
            </a:r>
            <a:br>
              <a:rPr lang="en-US" altLang="en-US" sz="2400" dirty="0">
                <a:latin typeface="Roboto" panose="02000000000000000000" pitchFamily="2" charset="0"/>
                <a:ea typeface="Roboto" panose="02000000000000000000" pitchFamily="2" charset="0"/>
              </a:rPr>
            </a:br>
            <a:r>
              <a:rPr lang="en-US" altLang="en-US" sz="2400" b="1" dirty="0">
                <a:latin typeface="Roboto" panose="02000000000000000000" pitchFamily="2" charset="0"/>
                <a:ea typeface="Roboto" panose="02000000000000000000" pitchFamily="2" charset="0"/>
              </a:rPr>
              <a:t>Time </a:t>
            </a:r>
            <a:r>
              <a:rPr lang="en-US" altLang="en-US" sz="2400" dirty="0">
                <a:latin typeface="Roboto" panose="02000000000000000000" pitchFamily="2" charset="0"/>
                <a:ea typeface="Roboto" panose="02000000000000000000" pitchFamily="2" charset="0"/>
              </a:rPr>
              <a:t>goals: How long should it take to complete?</a:t>
            </a:r>
            <a:br>
              <a:rPr lang="en-US" altLang="en-US" sz="2400" dirty="0">
                <a:latin typeface="Roboto" panose="02000000000000000000" pitchFamily="2" charset="0"/>
                <a:ea typeface="Roboto" panose="02000000000000000000" pitchFamily="2" charset="0"/>
              </a:rPr>
            </a:br>
            <a:r>
              <a:rPr lang="en-US" altLang="en-US" sz="2400" b="1" dirty="0">
                <a:latin typeface="Roboto" panose="02000000000000000000" pitchFamily="2" charset="0"/>
                <a:ea typeface="Roboto" panose="02000000000000000000" pitchFamily="2" charset="0"/>
              </a:rPr>
              <a:t>Cost </a:t>
            </a:r>
            <a:r>
              <a:rPr lang="en-US" altLang="en-US" sz="2400" dirty="0">
                <a:latin typeface="Roboto" panose="02000000000000000000" pitchFamily="2" charset="0"/>
                <a:ea typeface="Roboto" panose="02000000000000000000" pitchFamily="2" charset="0"/>
              </a:rPr>
              <a:t>goals: What should it cost?</a:t>
            </a:r>
          </a:p>
        </p:txBody>
      </p:sp>
      <p:pic>
        <p:nvPicPr>
          <p:cNvPr id="348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74" y="3362608"/>
            <a:ext cx="3435178" cy="35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FC9A196-70D6-4A00-98BF-F004CFDD3D32}" type="slidenum">
              <a:rPr lang="en-US" smtClean="0"/>
              <a:t>47</a:t>
            </a:fld>
            <a:endParaRPr lang="en-US"/>
          </a:p>
        </p:txBody>
      </p:sp>
    </p:spTree>
    <p:extLst>
      <p:ext uri="{BB962C8B-B14F-4D97-AF65-F5344CB8AC3E}">
        <p14:creationId xmlns:p14="http://schemas.microsoft.com/office/powerpoint/2010/main" val="1522810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09600" y="1524000"/>
            <a:ext cx="7696200" cy="405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buFontTx/>
              <a:buNone/>
            </a:pPr>
            <a:r>
              <a:rPr lang="en-US" altLang="en-US" sz="2800" dirty="0">
                <a:latin typeface="Roboto Condensed" panose="02000000000000000000" pitchFamily="2" charset="0"/>
                <a:ea typeface="Roboto Condensed" panose="02000000000000000000" pitchFamily="2" charset="0"/>
              </a:rPr>
              <a:t>Time constraint may lead to </a:t>
            </a:r>
            <a:r>
              <a:rPr lang="en-US" altLang="en-US" sz="2800" b="1" dirty="0">
                <a:latin typeface="Roboto Condensed" panose="02000000000000000000" pitchFamily="2" charset="0"/>
                <a:ea typeface="Roboto Condensed" panose="02000000000000000000" pitchFamily="2" charset="0"/>
              </a:rPr>
              <a:t>less quality </a:t>
            </a:r>
            <a:r>
              <a:rPr lang="en-US" altLang="en-US" sz="2800" dirty="0">
                <a:latin typeface="Roboto Condensed" panose="02000000000000000000" pitchFamily="2" charset="0"/>
                <a:ea typeface="Roboto Condensed" panose="02000000000000000000" pitchFamily="2" charset="0"/>
              </a:rPr>
              <a:t>because of ?</a:t>
            </a:r>
          </a:p>
          <a:p>
            <a:pPr marL="457200" indent="-457200" eaLnBrk="1" hangingPunct="1"/>
            <a:r>
              <a:rPr lang="en-US" altLang="en-US" sz="2800" dirty="0">
                <a:latin typeface="Roboto Condensed" panose="02000000000000000000" pitchFamily="2" charset="0"/>
                <a:ea typeface="Roboto Condensed" panose="02000000000000000000" pitchFamily="2" charset="0"/>
              </a:rPr>
              <a:t>less time for analysis,</a:t>
            </a:r>
          </a:p>
          <a:p>
            <a:pPr marL="457200" indent="-457200" eaLnBrk="1" hangingPunct="1"/>
            <a:r>
              <a:rPr lang="en-US" altLang="en-US" sz="2800" dirty="0">
                <a:latin typeface="Roboto Condensed" panose="02000000000000000000" pitchFamily="2" charset="0"/>
                <a:ea typeface="Roboto Condensed" panose="02000000000000000000" pitchFamily="2" charset="0"/>
              </a:rPr>
              <a:t>less time for planning,</a:t>
            </a:r>
          </a:p>
          <a:p>
            <a:pPr marL="457200" indent="-457200" eaLnBrk="1" hangingPunct="1"/>
            <a:r>
              <a:rPr lang="en-US" altLang="en-US" sz="2800" dirty="0">
                <a:latin typeface="Roboto Condensed" panose="02000000000000000000" pitchFamily="2" charset="0"/>
                <a:ea typeface="Roboto Condensed" panose="02000000000000000000" pitchFamily="2" charset="0"/>
              </a:rPr>
              <a:t>less time for reviewing, </a:t>
            </a:r>
          </a:p>
          <a:p>
            <a:pPr marL="457200" indent="-457200" eaLnBrk="1" hangingPunct="1"/>
            <a:r>
              <a:rPr lang="en-US" altLang="en-US" sz="2800" dirty="0">
                <a:latin typeface="Roboto Condensed" panose="02000000000000000000" pitchFamily="2" charset="0"/>
                <a:ea typeface="Roboto Condensed" panose="02000000000000000000" pitchFamily="2" charset="0"/>
              </a:rPr>
              <a:t>less time for checking, </a:t>
            </a:r>
          </a:p>
          <a:p>
            <a:pPr marL="457200" indent="-457200" eaLnBrk="1" hangingPunct="1"/>
            <a:r>
              <a:rPr lang="en-US" altLang="en-US" sz="2800" dirty="0">
                <a:latin typeface="Roboto Condensed" panose="02000000000000000000" pitchFamily="2" charset="0"/>
                <a:ea typeface="Roboto Condensed" panose="02000000000000000000" pitchFamily="2" charset="0"/>
              </a:rPr>
              <a:t>less time for monitoring,</a:t>
            </a:r>
          </a:p>
          <a:p>
            <a:pPr marL="457200" indent="-457200" eaLnBrk="1" hangingPunct="1"/>
            <a:r>
              <a:rPr lang="en-US" altLang="en-US" sz="2800" dirty="0">
                <a:latin typeface="Roboto Condensed" panose="02000000000000000000" pitchFamily="2" charset="0"/>
                <a:ea typeface="Roboto Condensed" panose="02000000000000000000" pitchFamily="2" charset="0"/>
              </a:rPr>
              <a:t>less time for control</a:t>
            </a:r>
            <a:br>
              <a:rPr lang="en-US" altLang="en-US" sz="2800" dirty="0">
                <a:latin typeface="Roboto Condensed" panose="02000000000000000000" pitchFamily="2" charset="0"/>
                <a:ea typeface="Roboto Condensed" panose="02000000000000000000" pitchFamily="2" charset="0"/>
              </a:rPr>
            </a:br>
            <a:endParaRPr lang="en-US" altLang="en-US" sz="2800" dirty="0">
              <a:latin typeface="Roboto Condensed" panose="02000000000000000000" pitchFamily="2" charset="0"/>
              <a:ea typeface="Roboto Condensed" panose="02000000000000000000" pitchFamily="2" charset="0"/>
            </a:endParaRPr>
          </a:p>
        </p:txBody>
      </p:sp>
      <p:sp>
        <p:nvSpPr>
          <p:cNvPr id="5" name="Rectangle 4"/>
          <p:cNvSpPr txBox="1">
            <a:spLocks noChangeArrowheads="1"/>
          </p:cNvSpPr>
          <p:nvPr/>
        </p:nvSpPr>
        <p:spPr>
          <a:xfrm>
            <a:off x="457200" y="533400"/>
            <a:ext cx="8458200" cy="609600"/>
          </a:xfrm>
          <a:prstGeom prst="rect">
            <a:avLst/>
          </a:prstGeom>
        </p:spPr>
        <p:txBody>
          <a:bodyPr/>
          <a:lstStyle>
            <a:lvl1pPr algn="l" rtl="0" eaLnBrk="1" latinLnBrk="0" hangingPunct="1">
              <a:spcBef>
                <a:spcPct val="0"/>
              </a:spcBef>
              <a:buNone/>
              <a:defRPr kumimoji="0" sz="4000" kern="1200" cap="none" spc="-100" baseline="0">
                <a:solidFill>
                  <a:schemeClr val="tx2">
                    <a:satMod val="200000"/>
                  </a:schemeClr>
                </a:solidFill>
                <a:latin typeface="+mj-lt"/>
                <a:ea typeface="+mj-ea"/>
                <a:cs typeface="+mj-cs"/>
              </a:defRPr>
            </a:lvl1pPr>
            <a:extLst/>
          </a:lstStyle>
          <a:p>
            <a:pPr algn="just">
              <a:defRPr/>
            </a:pPr>
            <a:r>
              <a:rPr lang="en-US" sz="3600" dirty="0">
                <a:solidFill>
                  <a:schemeClr val="tx1"/>
                </a:solidFill>
                <a:latin typeface="Roboto Black" pitchFamily="2" charset="0"/>
                <a:ea typeface="Roboto Black" pitchFamily="2" charset="0"/>
              </a:rPr>
              <a:t>Traditional Project Management Constraints</a:t>
            </a:r>
          </a:p>
        </p:txBody>
      </p:sp>
      <p:sp>
        <p:nvSpPr>
          <p:cNvPr id="2" name="Slide Number Placeholder 1"/>
          <p:cNvSpPr>
            <a:spLocks noGrp="1"/>
          </p:cNvSpPr>
          <p:nvPr>
            <p:ph type="sldNum" sz="quarter" idx="12"/>
          </p:nvPr>
        </p:nvSpPr>
        <p:spPr/>
        <p:txBody>
          <a:bodyPr/>
          <a:lstStyle/>
          <a:p>
            <a:fld id="{8FC9A196-70D6-4A00-98BF-F004CFDD3D32}" type="slidenum">
              <a:rPr lang="en-US" smtClean="0"/>
              <a:t>48</a:t>
            </a:fld>
            <a:endParaRPr lang="en-US"/>
          </a:p>
        </p:txBody>
      </p:sp>
    </p:spTree>
    <p:extLst>
      <p:ext uri="{BB962C8B-B14F-4D97-AF65-F5344CB8AC3E}">
        <p14:creationId xmlns:p14="http://schemas.microsoft.com/office/powerpoint/2010/main" val="1722850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609600" y="1676400"/>
            <a:ext cx="7924800" cy="259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buFontTx/>
              <a:buNone/>
            </a:pPr>
            <a:r>
              <a:rPr lang="en-US" altLang="en-US" sz="2800" dirty="0">
                <a:latin typeface="Roboto Condensed" panose="02000000000000000000" pitchFamily="2" charset="0"/>
                <a:ea typeface="Roboto Condensed" panose="02000000000000000000" pitchFamily="2" charset="0"/>
              </a:rPr>
              <a:t>Cost constraint may lead to less quality because of ?</a:t>
            </a:r>
          </a:p>
          <a:p>
            <a:pPr marL="457200" indent="-457200" eaLnBrk="1" hangingPunct="1"/>
            <a:endParaRPr lang="en-US" altLang="en-US" sz="2800" dirty="0">
              <a:latin typeface="Roboto Condensed" panose="02000000000000000000" pitchFamily="2" charset="0"/>
              <a:ea typeface="Roboto Condensed" panose="02000000000000000000" pitchFamily="2" charset="0"/>
            </a:endParaRPr>
          </a:p>
          <a:p>
            <a:pPr marL="457200" indent="-457200" eaLnBrk="1" hangingPunct="1"/>
            <a:r>
              <a:rPr lang="en-US" altLang="en-US" sz="2800" dirty="0">
                <a:latin typeface="Roboto Condensed" panose="02000000000000000000" pitchFamily="2" charset="0"/>
                <a:ea typeface="Roboto Condensed" panose="02000000000000000000" pitchFamily="2" charset="0"/>
              </a:rPr>
              <a:t>Hiring less skilled people,</a:t>
            </a:r>
          </a:p>
          <a:p>
            <a:pPr marL="457200" indent="-457200" eaLnBrk="1" hangingPunct="1"/>
            <a:r>
              <a:rPr lang="en-US" altLang="en-US" sz="2800" dirty="0">
                <a:latin typeface="Roboto Condensed" panose="02000000000000000000" pitchFamily="2" charset="0"/>
                <a:ea typeface="Roboto Condensed" panose="02000000000000000000" pitchFamily="2" charset="0"/>
              </a:rPr>
              <a:t>Getting less quality resources</a:t>
            </a:r>
          </a:p>
          <a:p>
            <a:pPr marL="457200" indent="-457200" eaLnBrk="1" hangingPunct="1"/>
            <a:r>
              <a:rPr lang="en-US" altLang="en-US" sz="2800" dirty="0">
                <a:latin typeface="Roboto Condensed" panose="02000000000000000000" pitchFamily="2" charset="0"/>
                <a:ea typeface="Roboto Condensed" panose="02000000000000000000" pitchFamily="2" charset="0"/>
              </a:rPr>
              <a:t>Ignoring some customer requirements</a:t>
            </a:r>
          </a:p>
        </p:txBody>
      </p:sp>
      <p:sp>
        <p:nvSpPr>
          <p:cNvPr id="5" name="Rectangle 4"/>
          <p:cNvSpPr txBox="1">
            <a:spLocks noChangeArrowheads="1"/>
          </p:cNvSpPr>
          <p:nvPr/>
        </p:nvSpPr>
        <p:spPr>
          <a:xfrm>
            <a:off x="457200" y="533400"/>
            <a:ext cx="8458200" cy="609600"/>
          </a:xfrm>
          <a:prstGeom prst="rect">
            <a:avLst/>
          </a:prstGeom>
        </p:spPr>
        <p:txBody>
          <a:bodyPr/>
          <a:lstStyle>
            <a:lvl1pPr algn="l" rtl="0" eaLnBrk="1" latinLnBrk="0" hangingPunct="1">
              <a:spcBef>
                <a:spcPct val="0"/>
              </a:spcBef>
              <a:buNone/>
              <a:defRPr kumimoji="0" sz="4000" kern="1200" cap="none" spc="-100" baseline="0">
                <a:solidFill>
                  <a:schemeClr val="tx2">
                    <a:satMod val="200000"/>
                  </a:schemeClr>
                </a:solidFill>
                <a:latin typeface="+mj-lt"/>
                <a:ea typeface="+mj-ea"/>
                <a:cs typeface="+mj-cs"/>
              </a:defRPr>
            </a:lvl1pPr>
            <a:extLst/>
          </a:lstStyle>
          <a:p>
            <a:pPr algn="just">
              <a:defRPr/>
            </a:pPr>
            <a:r>
              <a:rPr lang="en-US" sz="3600" dirty="0">
                <a:solidFill>
                  <a:schemeClr val="tx1"/>
                </a:solidFill>
                <a:latin typeface="Roboto Black" pitchFamily="2" charset="0"/>
                <a:ea typeface="Roboto Black" pitchFamily="2" charset="0"/>
              </a:rPr>
              <a:t>Traditional Project Management Constraints</a:t>
            </a:r>
          </a:p>
        </p:txBody>
      </p:sp>
      <p:sp>
        <p:nvSpPr>
          <p:cNvPr id="2" name="Slide Number Placeholder 1"/>
          <p:cNvSpPr>
            <a:spLocks noGrp="1"/>
          </p:cNvSpPr>
          <p:nvPr>
            <p:ph type="sldNum" sz="quarter" idx="12"/>
          </p:nvPr>
        </p:nvSpPr>
        <p:spPr/>
        <p:txBody>
          <a:bodyPr/>
          <a:lstStyle/>
          <a:p>
            <a:fld id="{8FC9A196-70D6-4A00-98BF-F004CFDD3D32}" type="slidenum">
              <a:rPr lang="en-US" smtClean="0"/>
              <a:t>49</a:t>
            </a:fld>
            <a:endParaRPr lang="en-US"/>
          </a:p>
        </p:txBody>
      </p:sp>
    </p:spTree>
    <p:extLst>
      <p:ext uri="{BB962C8B-B14F-4D97-AF65-F5344CB8AC3E}">
        <p14:creationId xmlns:p14="http://schemas.microsoft.com/office/powerpoint/2010/main" val="1069846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381000" y="1612900"/>
            <a:ext cx="8458200" cy="4330700"/>
          </a:xfrm>
        </p:spPr>
        <p:txBody>
          <a:bodyPr/>
          <a:lstStyle/>
          <a:p>
            <a:pPr eaLnBrk="1" hangingPunct="1"/>
            <a:endParaRPr lang="en-US" altLang="en-US" b="1" dirty="0"/>
          </a:p>
          <a:p>
            <a:pPr eaLnBrk="1" hangingPunct="1"/>
            <a:r>
              <a:rPr lang="en-US" altLang="en-US" b="1" dirty="0"/>
              <a:t>Project management tools and techniques </a:t>
            </a:r>
            <a:r>
              <a:rPr lang="en-US" altLang="en-US" dirty="0"/>
              <a:t>assist project managers and their teams in various aspects of project management</a:t>
            </a:r>
          </a:p>
          <a:p>
            <a:pPr eaLnBrk="1" hangingPunct="1"/>
            <a:r>
              <a:rPr lang="en-US" altLang="en-US" dirty="0"/>
              <a:t>Some specific ones include:</a:t>
            </a:r>
          </a:p>
          <a:p>
            <a:pPr lvl="1" eaLnBrk="1" hangingPunct="1"/>
            <a:r>
              <a:rPr lang="en-US" altLang="en-US" dirty="0"/>
              <a:t>Project charter, scope statement, and WBS (scope)</a:t>
            </a:r>
          </a:p>
          <a:p>
            <a:pPr lvl="1" eaLnBrk="1" hangingPunct="1"/>
            <a:r>
              <a:rPr lang="en-US" altLang="en-US" dirty="0"/>
              <a:t>Gantt charts, network diagrams, critical path analysis, critical chain scheduling (time)</a:t>
            </a:r>
          </a:p>
          <a:p>
            <a:pPr lvl="1" eaLnBrk="1" hangingPunct="1"/>
            <a:r>
              <a:rPr lang="en-US" altLang="en-US" dirty="0"/>
              <a:t>Cost estimates and earned value management (cost)</a:t>
            </a:r>
          </a:p>
        </p:txBody>
      </p:sp>
      <p:sp>
        <p:nvSpPr>
          <p:cNvPr id="26626" name="Rectangle 2"/>
          <p:cNvSpPr>
            <a:spLocks noGrp="1" noChangeArrowheads="1"/>
          </p:cNvSpPr>
          <p:nvPr>
            <p:ph type="title"/>
          </p:nvPr>
        </p:nvSpPr>
        <p:spPr/>
        <p:txBody>
          <a:bodyPr>
            <a:normAutofit/>
          </a:bodyPr>
          <a:lstStyle/>
          <a:p>
            <a:pPr>
              <a:defRPr/>
            </a:pPr>
            <a:r>
              <a:rPr lang="en-US" dirty="0"/>
              <a:t>Project Management Tools and Techniques</a:t>
            </a:r>
          </a:p>
        </p:txBody>
      </p:sp>
      <p:sp>
        <p:nvSpPr>
          <p:cNvPr id="2" name="Slide Number Placeholder 1"/>
          <p:cNvSpPr>
            <a:spLocks noGrp="1"/>
          </p:cNvSpPr>
          <p:nvPr>
            <p:ph type="sldNum" sz="quarter" idx="12"/>
          </p:nvPr>
        </p:nvSpPr>
        <p:spPr/>
        <p:txBody>
          <a:bodyPr/>
          <a:lstStyle/>
          <a:p>
            <a:fld id="{8FC9A196-70D6-4A00-98BF-F004CFDD3D32}" type="slidenum">
              <a:rPr lang="en-US" smtClean="0"/>
              <a:t>5</a:t>
            </a:fld>
            <a:endParaRPr lang="en-US"/>
          </a:p>
        </p:txBody>
      </p:sp>
    </p:spTree>
    <p:extLst>
      <p:ext uri="{BB962C8B-B14F-4D97-AF65-F5344CB8AC3E}">
        <p14:creationId xmlns:p14="http://schemas.microsoft.com/office/powerpoint/2010/main" val="235338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698">
                                            <p:txEl>
                                              <p:pRg st="1" end="1"/>
                                            </p:txEl>
                                          </p:spTgt>
                                        </p:tgtEl>
                                        <p:attrNameLst>
                                          <p:attrName>style.visibility</p:attrName>
                                        </p:attrNameLst>
                                      </p:cBhvr>
                                      <p:to>
                                        <p:strVal val="visible"/>
                                      </p:to>
                                    </p:set>
                                    <p:animEffect transition="in" filter="fade">
                                      <p:cBhvr>
                                        <p:cTn id="7" dur="1000"/>
                                        <p:tgtEl>
                                          <p:spTgt spid="29698">
                                            <p:txEl>
                                              <p:pRg st="1" end="1"/>
                                            </p:txEl>
                                          </p:spTgt>
                                        </p:tgtEl>
                                      </p:cBhvr>
                                    </p:animEffect>
                                    <p:anim calcmode="lin" valueType="num">
                                      <p:cBhvr>
                                        <p:cTn id="8" dur="1000" fill="hold"/>
                                        <p:tgtEl>
                                          <p:spTgt spid="2969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969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698">
                                            <p:txEl>
                                              <p:pRg st="2" end="2"/>
                                            </p:txEl>
                                          </p:spTgt>
                                        </p:tgtEl>
                                        <p:attrNameLst>
                                          <p:attrName>style.visibility</p:attrName>
                                        </p:attrNameLst>
                                      </p:cBhvr>
                                      <p:to>
                                        <p:strVal val="visible"/>
                                      </p:to>
                                    </p:set>
                                    <p:animEffect transition="in" filter="fade">
                                      <p:cBhvr>
                                        <p:cTn id="14" dur="1000"/>
                                        <p:tgtEl>
                                          <p:spTgt spid="29698">
                                            <p:txEl>
                                              <p:pRg st="2" end="2"/>
                                            </p:txEl>
                                          </p:spTgt>
                                        </p:tgtEl>
                                      </p:cBhvr>
                                    </p:animEffect>
                                    <p:anim calcmode="lin" valueType="num">
                                      <p:cBhvr>
                                        <p:cTn id="15" dur="1000" fill="hold"/>
                                        <p:tgtEl>
                                          <p:spTgt spid="2969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9698">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9698">
                                            <p:txEl>
                                              <p:pRg st="3" end="3"/>
                                            </p:txEl>
                                          </p:spTgt>
                                        </p:tgtEl>
                                        <p:attrNameLst>
                                          <p:attrName>style.visibility</p:attrName>
                                        </p:attrNameLst>
                                      </p:cBhvr>
                                      <p:to>
                                        <p:strVal val="visible"/>
                                      </p:to>
                                    </p:set>
                                    <p:animEffect transition="in" filter="fade">
                                      <p:cBhvr>
                                        <p:cTn id="19" dur="1000"/>
                                        <p:tgtEl>
                                          <p:spTgt spid="29698">
                                            <p:txEl>
                                              <p:pRg st="3" end="3"/>
                                            </p:txEl>
                                          </p:spTgt>
                                        </p:tgtEl>
                                      </p:cBhvr>
                                    </p:animEffect>
                                    <p:anim calcmode="lin" valueType="num">
                                      <p:cBhvr>
                                        <p:cTn id="20" dur="1000" fill="hold"/>
                                        <p:tgtEl>
                                          <p:spTgt spid="2969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9698">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698">
                                            <p:txEl>
                                              <p:pRg st="4" end="4"/>
                                            </p:txEl>
                                          </p:spTgt>
                                        </p:tgtEl>
                                        <p:attrNameLst>
                                          <p:attrName>style.visibility</p:attrName>
                                        </p:attrNameLst>
                                      </p:cBhvr>
                                      <p:to>
                                        <p:strVal val="visible"/>
                                      </p:to>
                                    </p:set>
                                    <p:animEffect transition="in" filter="fade">
                                      <p:cBhvr>
                                        <p:cTn id="24" dur="1000"/>
                                        <p:tgtEl>
                                          <p:spTgt spid="29698">
                                            <p:txEl>
                                              <p:pRg st="4" end="4"/>
                                            </p:txEl>
                                          </p:spTgt>
                                        </p:tgtEl>
                                      </p:cBhvr>
                                    </p:animEffect>
                                    <p:anim calcmode="lin" valueType="num">
                                      <p:cBhvr>
                                        <p:cTn id="25" dur="1000" fill="hold"/>
                                        <p:tgtEl>
                                          <p:spTgt spid="29698">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9698">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9698">
                                            <p:txEl>
                                              <p:pRg st="5" end="5"/>
                                            </p:txEl>
                                          </p:spTgt>
                                        </p:tgtEl>
                                        <p:attrNameLst>
                                          <p:attrName>style.visibility</p:attrName>
                                        </p:attrNameLst>
                                      </p:cBhvr>
                                      <p:to>
                                        <p:strVal val="visible"/>
                                      </p:to>
                                    </p:set>
                                    <p:animEffect transition="in" filter="fade">
                                      <p:cBhvr>
                                        <p:cTn id="29" dur="1000"/>
                                        <p:tgtEl>
                                          <p:spTgt spid="29698">
                                            <p:txEl>
                                              <p:pRg st="5" end="5"/>
                                            </p:txEl>
                                          </p:spTgt>
                                        </p:tgtEl>
                                      </p:cBhvr>
                                    </p:animEffect>
                                    <p:anim calcmode="lin" valueType="num">
                                      <p:cBhvr>
                                        <p:cTn id="30" dur="1000" fill="hold"/>
                                        <p:tgtEl>
                                          <p:spTgt spid="2969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969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304800" y="1752600"/>
            <a:ext cx="8458200" cy="250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buNone/>
            </a:pPr>
            <a:r>
              <a:rPr lang="en-US" altLang="en-US" sz="2800" dirty="0">
                <a:latin typeface="Roboto Condensed" panose="02000000000000000000" pitchFamily="2" charset="0"/>
                <a:ea typeface="Roboto Condensed" panose="02000000000000000000" pitchFamily="2" charset="0"/>
              </a:rPr>
              <a:t>Scope limitations may lead to less quality because of ?</a:t>
            </a:r>
          </a:p>
          <a:p>
            <a:pPr eaLnBrk="1" hangingPunct="1">
              <a:buNone/>
            </a:pPr>
            <a:endParaRPr lang="en-US" altLang="en-US" sz="2800" dirty="0">
              <a:latin typeface="Roboto Condensed" panose="02000000000000000000" pitchFamily="2" charset="0"/>
              <a:ea typeface="Roboto Condensed" panose="02000000000000000000" pitchFamily="2" charset="0"/>
            </a:endParaRPr>
          </a:p>
          <a:p>
            <a:pPr marL="457200" indent="-457200" eaLnBrk="1" hangingPunct="1"/>
            <a:r>
              <a:rPr lang="en-US" altLang="en-US" sz="2800" dirty="0">
                <a:latin typeface="Roboto Condensed" panose="02000000000000000000" pitchFamily="2" charset="0"/>
                <a:ea typeface="Roboto Condensed" panose="02000000000000000000" pitchFamily="2" charset="0"/>
              </a:rPr>
              <a:t>Scope limitations may lead to Ignore some customer requirements</a:t>
            </a:r>
          </a:p>
          <a:p>
            <a:pPr marL="457200" indent="-457200" eaLnBrk="1" hangingPunct="1"/>
            <a:r>
              <a:rPr lang="en-US" altLang="en-US" sz="2800" dirty="0">
                <a:latin typeface="Roboto Condensed" panose="02000000000000000000" pitchFamily="2" charset="0"/>
                <a:ea typeface="Roboto Condensed" panose="02000000000000000000" pitchFamily="2" charset="0"/>
              </a:rPr>
              <a:t>shortcuts</a:t>
            </a:r>
          </a:p>
        </p:txBody>
      </p:sp>
      <p:sp>
        <p:nvSpPr>
          <p:cNvPr id="5" name="Rectangle 4"/>
          <p:cNvSpPr txBox="1">
            <a:spLocks noChangeArrowheads="1"/>
          </p:cNvSpPr>
          <p:nvPr/>
        </p:nvSpPr>
        <p:spPr>
          <a:xfrm>
            <a:off x="457200" y="533400"/>
            <a:ext cx="8458200" cy="609600"/>
          </a:xfrm>
          <a:prstGeom prst="rect">
            <a:avLst/>
          </a:prstGeom>
        </p:spPr>
        <p:txBody>
          <a:bodyPr/>
          <a:lstStyle>
            <a:lvl1pPr algn="l" rtl="0" eaLnBrk="1" latinLnBrk="0" hangingPunct="1">
              <a:spcBef>
                <a:spcPct val="0"/>
              </a:spcBef>
              <a:buNone/>
              <a:defRPr kumimoji="0" sz="4000" kern="1200" cap="none" spc="-100" baseline="0">
                <a:solidFill>
                  <a:schemeClr val="tx2">
                    <a:satMod val="200000"/>
                  </a:schemeClr>
                </a:solidFill>
                <a:latin typeface="+mj-lt"/>
                <a:ea typeface="+mj-ea"/>
                <a:cs typeface="+mj-cs"/>
              </a:defRPr>
            </a:lvl1pPr>
            <a:extLst/>
          </a:lstStyle>
          <a:p>
            <a:pPr algn="just">
              <a:defRPr/>
            </a:pPr>
            <a:r>
              <a:rPr lang="en-US" sz="3600" dirty="0">
                <a:solidFill>
                  <a:schemeClr val="tx1"/>
                </a:solidFill>
                <a:latin typeface="Roboto Black" pitchFamily="2" charset="0"/>
                <a:ea typeface="Roboto Black" pitchFamily="2" charset="0"/>
              </a:rPr>
              <a:t>Traditional Project Management Constraints</a:t>
            </a:r>
          </a:p>
        </p:txBody>
      </p:sp>
      <p:sp>
        <p:nvSpPr>
          <p:cNvPr id="2" name="Slide Number Placeholder 1"/>
          <p:cNvSpPr>
            <a:spLocks noGrp="1"/>
          </p:cNvSpPr>
          <p:nvPr>
            <p:ph type="sldNum" sz="quarter" idx="12"/>
          </p:nvPr>
        </p:nvSpPr>
        <p:spPr/>
        <p:txBody>
          <a:bodyPr/>
          <a:lstStyle/>
          <a:p>
            <a:fld id="{8FC9A196-70D6-4A00-98BF-F004CFDD3D32}" type="slidenum">
              <a:rPr lang="en-US" smtClean="0"/>
              <a:t>50</a:t>
            </a:fld>
            <a:endParaRPr lang="en-US"/>
          </a:p>
        </p:txBody>
      </p:sp>
    </p:spTree>
    <p:extLst>
      <p:ext uri="{BB962C8B-B14F-4D97-AF65-F5344CB8AC3E}">
        <p14:creationId xmlns:p14="http://schemas.microsoft.com/office/powerpoint/2010/main" val="1429226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304800" y="1295400"/>
            <a:ext cx="4572000" cy="685800"/>
          </a:xfrm>
        </p:spPr>
        <p:txBody>
          <a:bodyPr/>
          <a:lstStyle/>
          <a:p>
            <a:pPr algn="l" eaLnBrk="1" fontAlgn="auto" hangingPunct="1">
              <a:spcAft>
                <a:spcPts val="0"/>
              </a:spcAft>
              <a:defRPr/>
            </a:pPr>
            <a:r>
              <a:rPr lang="en-US" sz="3200" dirty="0">
                <a:solidFill>
                  <a:schemeClr val="tx2">
                    <a:satMod val="200000"/>
                  </a:schemeClr>
                </a:solidFill>
              </a:rPr>
              <a:t>Quadruple Constraint</a:t>
            </a:r>
          </a:p>
        </p:txBody>
      </p:sp>
      <p:sp>
        <p:nvSpPr>
          <p:cNvPr id="38915" name="Text Box 5"/>
          <p:cNvSpPr txBox="1">
            <a:spLocks noChangeArrowheads="1"/>
          </p:cNvSpPr>
          <p:nvPr/>
        </p:nvSpPr>
        <p:spPr bwMode="auto">
          <a:xfrm>
            <a:off x="2842056" y="3577152"/>
            <a:ext cx="106679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None/>
            </a:pPr>
            <a:r>
              <a:rPr lang="en-US" altLang="en-US" sz="2800" dirty="0"/>
              <a:t>Scope</a:t>
            </a:r>
          </a:p>
        </p:txBody>
      </p:sp>
      <p:sp>
        <p:nvSpPr>
          <p:cNvPr id="38916" name="Text Box 6"/>
          <p:cNvSpPr txBox="1">
            <a:spLocks noChangeArrowheads="1"/>
          </p:cNvSpPr>
          <p:nvPr/>
        </p:nvSpPr>
        <p:spPr bwMode="auto">
          <a:xfrm>
            <a:off x="506628" y="6176189"/>
            <a:ext cx="101532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None/>
            </a:pPr>
            <a:r>
              <a:rPr lang="en-US" altLang="en-US" sz="2800" dirty="0"/>
              <a:t>Time</a:t>
            </a:r>
          </a:p>
        </p:txBody>
      </p:sp>
      <p:sp>
        <p:nvSpPr>
          <p:cNvPr id="38917" name="Text Box 7"/>
          <p:cNvSpPr txBox="1">
            <a:spLocks noChangeArrowheads="1"/>
          </p:cNvSpPr>
          <p:nvPr/>
        </p:nvSpPr>
        <p:spPr bwMode="auto">
          <a:xfrm>
            <a:off x="5346357" y="6264746"/>
            <a:ext cx="101532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None/>
            </a:pPr>
            <a:r>
              <a:rPr lang="en-US" altLang="en-US" sz="2800" dirty="0"/>
              <a:t>Cost</a:t>
            </a:r>
          </a:p>
        </p:txBody>
      </p:sp>
      <p:sp>
        <p:nvSpPr>
          <p:cNvPr id="38918" name="Text Box 8"/>
          <p:cNvSpPr txBox="1">
            <a:spLocks noChangeArrowheads="1"/>
          </p:cNvSpPr>
          <p:nvPr/>
        </p:nvSpPr>
        <p:spPr bwMode="auto">
          <a:xfrm>
            <a:off x="2767914" y="5323574"/>
            <a:ext cx="126364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None/>
            </a:pPr>
            <a:r>
              <a:rPr lang="en-US" altLang="en-US" sz="2800" dirty="0"/>
              <a:t>Quality</a:t>
            </a:r>
          </a:p>
        </p:txBody>
      </p:sp>
      <p:sp>
        <p:nvSpPr>
          <p:cNvPr id="38919" name="Line 9"/>
          <p:cNvSpPr>
            <a:spLocks noChangeShapeType="1"/>
          </p:cNvSpPr>
          <p:nvPr/>
        </p:nvSpPr>
        <p:spPr bwMode="auto">
          <a:xfrm flipV="1">
            <a:off x="1371599" y="4198756"/>
            <a:ext cx="1651681" cy="2063932"/>
          </a:xfrm>
          <a:prstGeom prst="line">
            <a:avLst/>
          </a:prstGeom>
          <a:noFill/>
          <a:ln w="38100">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38920" name="Line 10"/>
          <p:cNvSpPr>
            <a:spLocks noChangeShapeType="1"/>
          </p:cNvSpPr>
          <p:nvPr/>
        </p:nvSpPr>
        <p:spPr bwMode="auto">
          <a:xfrm flipH="1" flipV="1">
            <a:off x="3810000" y="4281488"/>
            <a:ext cx="1752600" cy="2057400"/>
          </a:xfrm>
          <a:prstGeom prst="line">
            <a:avLst/>
          </a:prstGeom>
          <a:noFill/>
          <a:ln w="38100">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38921" name="Line 11"/>
          <p:cNvSpPr>
            <a:spLocks noChangeShapeType="1"/>
          </p:cNvSpPr>
          <p:nvPr/>
        </p:nvSpPr>
        <p:spPr bwMode="auto">
          <a:xfrm flipV="1">
            <a:off x="3429000" y="4205288"/>
            <a:ext cx="0" cy="1143000"/>
          </a:xfrm>
          <a:prstGeom prst="line">
            <a:avLst/>
          </a:prstGeom>
          <a:noFill/>
          <a:ln w="38100">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38922" name="Line 12"/>
          <p:cNvSpPr>
            <a:spLocks noChangeShapeType="1"/>
          </p:cNvSpPr>
          <p:nvPr/>
        </p:nvSpPr>
        <p:spPr bwMode="auto">
          <a:xfrm>
            <a:off x="1524000" y="6567488"/>
            <a:ext cx="3810000" cy="0"/>
          </a:xfrm>
          <a:prstGeom prst="line">
            <a:avLst/>
          </a:prstGeom>
          <a:noFill/>
          <a:ln w="38100">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38923" name="Line 13"/>
          <p:cNvSpPr>
            <a:spLocks noChangeShapeType="1"/>
          </p:cNvSpPr>
          <p:nvPr/>
        </p:nvSpPr>
        <p:spPr bwMode="auto">
          <a:xfrm flipV="1">
            <a:off x="1524000" y="5653088"/>
            <a:ext cx="1219200" cy="762000"/>
          </a:xfrm>
          <a:prstGeom prst="line">
            <a:avLst/>
          </a:prstGeom>
          <a:noFill/>
          <a:ln w="38100">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38924" name="Line 14"/>
          <p:cNvSpPr>
            <a:spLocks noChangeShapeType="1"/>
          </p:cNvSpPr>
          <p:nvPr/>
        </p:nvSpPr>
        <p:spPr bwMode="auto">
          <a:xfrm>
            <a:off x="3962400" y="5729288"/>
            <a:ext cx="1295400" cy="685800"/>
          </a:xfrm>
          <a:prstGeom prst="line">
            <a:avLst/>
          </a:prstGeom>
          <a:noFill/>
          <a:ln w="38100">
            <a:solidFill>
              <a:schemeClr val="tx1"/>
            </a:solidFill>
            <a:round/>
            <a:headEnd type="arrow" w="lg" len="lg"/>
            <a:tailEnd type="arrow" w="lg" len="lg"/>
          </a:ln>
          <a:extLst>
            <a:ext uri="{909E8E84-426E-40DD-AFC4-6F175D3DCCD1}">
              <a14:hiddenFill xmlns:a14="http://schemas.microsoft.com/office/drawing/2010/main">
                <a:noFill/>
              </a14:hiddenFill>
            </a:ext>
          </a:extLst>
        </p:spPr>
        <p:txBody>
          <a:bodyPr/>
          <a:lstStyle/>
          <a:p>
            <a:endParaRPr lang="en-US"/>
          </a:p>
        </p:txBody>
      </p:sp>
      <p:sp>
        <p:nvSpPr>
          <p:cNvPr id="16" name="Rectangle 4"/>
          <p:cNvSpPr txBox="1">
            <a:spLocks noChangeArrowheads="1"/>
          </p:cNvSpPr>
          <p:nvPr/>
        </p:nvSpPr>
        <p:spPr>
          <a:xfrm>
            <a:off x="457200" y="381000"/>
            <a:ext cx="8458200" cy="533400"/>
          </a:xfrm>
          <a:prstGeom prst="rect">
            <a:avLst/>
          </a:prstGeom>
        </p:spPr>
        <p:txBody>
          <a:bodyPr/>
          <a:lstStyle>
            <a:lvl1pPr algn="l" rtl="0" eaLnBrk="1" latinLnBrk="0" hangingPunct="1">
              <a:spcBef>
                <a:spcPct val="0"/>
              </a:spcBef>
              <a:buNone/>
              <a:defRPr kumimoji="0" sz="4000" kern="1200" cap="none" spc="-100" baseline="0">
                <a:solidFill>
                  <a:schemeClr val="tx2">
                    <a:satMod val="200000"/>
                  </a:schemeClr>
                </a:solidFill>
                <a:latin typeface="+mj-lt"/>
                <a:ea typeface="+mj-ea"/>
                <a:cs typeface="+mj-cs"/>
              </a:defRPr>
            </a:lvl1pPr>
            <a:extLst/>
          </a:lstStyle>
          <a:p>
            <a:pPr algn="just">
              <a:defRPr/>
            </a:pPr>
            <a:r>
              <a:rPr lang="en-US" sz="3600" dirty="0">
                <a:solidFill>
                  <a:schemeClr val="tx1"/>
                </a:solidFill>
                <a:latin typeface="Roboto Black" pitchFamily="2" charset="0"/>
                <a:ea typeface="Roboto Black" pitchFamily="2" charset="0"/>
              </a:rPr>
              <a:t>Traditional Project Management Constraints</a:t>
            </a:r>
          </a:p>
        </p:txBody>
      </p:sp>
      <p:sp>
        <p:nvSpPr>
          <p:cNvPr id="38926" name="Rectangle 1"/>
          <p:cNvSpPr>
            <a:spLocks noChangeArrowheads="1"/>
          </p:cNvSpPr>
          <p:nvPr/>
        </p:nvSpPr>
        <p:spPr bwMode="auto">
          <a:xfrm>
            <a:off x="304800" y="1905000"/>
            <a:ext cx="830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buFontTx/>
              <a:buNone/>
            </a:pPr>
            <a:r>
              <a:rPr lang="en-US" altLang="en-US" sz="2400" dirty="0">
                <a:latin typeface="Roboto Condensed" panose="02000000000000000000" pitchFamily="2" charset="0"/>
                <a:ea typeface="Roboto Condensed" panose="02000000000000000000" pitchFamily="2" charset="0"/>
              </a:rPr>
              <a:t>Quality is a key factor for projects success</a:t>
            </a:r>
            <a:br>
              <a:rPr lang="en-US" altLang="en-US" sz="2400" dirty="0">
                <a:latin typeface="Roboto Condensed" panose="02000000000000000000" pitchFamily="2" charset="0"/>
                <a:ea typeface="Roboto Condensed" panose="02000000000000000000" pitchFamily="2" charset="0"/>
              </a:rPr>
            </a:br>
            <a:br>
              <a:rPr lang="en-US" altLang="en-US" sz="2400" dirty="0">
                <a:latin typeface="Roboto Condensed" panose="02000000000000000000" pitchFamily="2" charset="0"/>
                <a:ea typeface="Roboto Condensed" panose="02000000000000000000" pitchFamily="2" charset="0"/>
              </a:rPr>
            </a:br>
            <a:r>
              <a:rPr lang="en-US" altLang="en-US" sz="2400" dirty="0">
                <a:latin typeface="Roboto Condensed" panose="02000000000000000000" pitchFamily="2" charset="0"/>
                <a:ea typeface="Roboto Condensed" panose="02000000000000000000" pitchFamily="2" charset="0"/>
              </a:rPr>
              <a:t>We may add Quality as a 4</a:t>
            </a:r>
            <a:r>
              <a:rPr lang="en-US" altLang="en-US" sz="2400" baseline="30000" dirty="0">
                <a:latin typeface="Roboto Condensed" panose="02000000000000000000" pitchFamily="2" charset="0"/>
                <a:ea typeface="Roboto Condensed" panose="02000000000000000000" pitchFamily="2" charset="0"/>
              </a:rPr>
              <a:t>th</a:t>
            </a:r>
            <a:r>
              <a:rPr lang="en-US" altLang="en-US" sz="2400" dirty="0">
                <a:latin typeface="Roboto Condensed" panose="02000000000000000000" pitchFamily="2" charset="0"/>
                <a:ea typeface="Roboto Condensed" panose="02000000000000000000" pitchFamily="2" charset="0"/>
              </a:rPr>
              <a:t> constraint:</a:t>
            </a:r>
            <a:br>
              <a:rPr lang="en-US" altLang="en-US" sz="2400" dirty="0">
                <a:latin typeface="Roboto Condensed" panose="02000000000000000000" pitchFamily="2" charset="0"/>
                <a:ea typeface="Roboto Condensed" panose="02000000000000000000" pitchFamily="2" charset="0"/>
              </a:rPr>
            </a:br>
            <a:r>
              <a:rPr lang="en-US" altLang="en-US" sz="2400" dirty="0">
                <a:latin typeface="Roboto Condensed" panose="02000000000000000000" pitchFamily="2" charset="0"/>
                <a:ea typeface="Roboto Condensed" panose="02000000000000000000" pitchFamily="2" charset="0"/>
              </a:rPr>
              <a:t>The </a:t>
            </a:r>
            <a:r>
              <a:rPr lang="en-US" altLang="en-US" sz="2400" b="1" dirty="0">
                <a:latin typeface="Roboto Condensed" panose="02000000000000000000" pitchFamily="2" charset="0"/>
                <a:ea typeface="Roboto Condensed" panose="02000000000000000000" pitchFamily="2" charset="0"/>
              </a:rPr>
              <a:t>Quadruple </a:t>
            </a:r>
            <a:r>
              <a:rPr lang="en-US" altLang="en-US" sz="2400" dirty="0">
                <a:latin typeface="Roboto Condensed" panose="02000000000000000000" pitchFamily="2" charset="0"/>
                <a:ea typeface="Roboto Condensed" panose="02000000000000000000" pitchFamily="2" charset="0"/>
              </a:rPr>
              <a:t>constraint </a:t>
            </a:r>
            <a:r>
              <a:rPr lang="en-US" altLang="en-US" sz="2400" b="1" dirty="0">
                <a:latin typeface="Roboto Condensed" panose="02000000000000000000" pitchFamily="2" charset="0"/>
                <a:ea typeface="Roboto Condensed" panose="02000000000000000000" pitchFamily="2" charset="0"/>
              </a:rPr>
              <a:t>=</a:t>
            </a:r>
            <a:r>
              <a:rPr lang="en-US" altLang="en-US" sz="2400" dirty="0">
                <a:latin typeface="Roboto Condensed" panose="02000000000000000000" pitchFamily="2" charset="0"/>
                <a:ea typeface="Roboto Condensed" panose="02000000000000000000" pitchFamily="2" charset="0"/>
              </a:rPr>
              <a:t>The </a:t>
            </a:r>
            <a:r>
              <a:rPr lang="en-US" altLang="en-US" sz="2400" b="1" dirty="0">
                <a:latin typeface="Roboto Condensed" panose="02000000000000000000" pitchFamily="2" charset="0"/>
                <a:ea typeface="Roboto Condensed" panose="02000000000000000000" pitchFamily="2" charset="0"/>
              </a:rPr>
              <a:t>Triple </a:t>
            </a:r>
            <a:r>
              <a:rPr lang="en-US" altLang="en-US" sz="2400" dirty="0">
                <a:latin typeface="Roboto Condensed" panose="02000000000000000000" pitchFamily="2" charset="0"/>
                <a:ea typeface="Roboto Condensed" panose="02000000000000000000" pitchFamily="2" charset="0"/>
              </a:rPr>
              <a:t>constraint </a:t>
            </a:r>
            <a:r>
              <a:rPr lang="en-US" altLang="en-US" sz="2400" b="1" dirty="0">
                <a:latin typeface="Roboto Condensed" panose="02000000000000000000" pitchFamily="2" charset="0"/>
                <a:ea typeface="Roboto Condensed" panose="02000000000000000000" pitchFamily="2" charset="0"/>
              </a:rPr>
              <a:t>+Quality </a:t>
            </a:r>
            <a:r>
              <a:rPr lang="en-US" altLang="en-US" sz="2400" dirty="0">
                <a:latin typeface="Roboto Condensed" panose="02000000000000000000" pitchFamily="2" charset="0"/>
                <a:ea typeface="Roboto Condensed" panose="02000000000000000000" pitchFamily="2" charset="0"/>
              </a:rPr>
              <a:t>constraint</a:t>
            </a:r>
          </a:p>
        </p:txBody>
      </p:sp>
      <p:pic>
        <p:nvPicPr>
          <p:cNvPr id="389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6050" y="3392488"/>
            <a:ext cx="3736975"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FC9A196-70D6-4A00-98BF-F004CFDD3D32}" type="slidenum">
              <a:rPr lang="en-US" smtClean="0"/>
              <a:t>51</a:t>
            </a:fld>
            <a:endParaRPr lang="en-US"/>
          </a:p>
        </p:txBody>
      </p:sp>
    </p:spTree>
    <p:extLst>
      <p:ext uri="{BB962C8B-B14F-4D97-AF65-F5344CB8AC3E}">
        <p14:creationId xmlns:p14="http://schemas.microsoft.com/office/powerpoint/2010/main" val="2992664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C8BDB00C-4757-4CD9-9F1F-3183B5CD7090}" type="slidenum">
              <a:rPr lang="en-US" altLang="en-US" sz="1200"/>
              <a:pPr eaLnBrk="1" hangingPunct="1">
                <a:spcBef>
                  <a:spcPct val="0"/>
                </a:spcBef>
                <a:buFontTx/>
                <a:buNone/>
              </a:pPr>
              <a:t>52</a:t>
            </a:fld>
            <a:endParaRPr lang="en-US" altLang="en-US" sz="1200"/>
          </a:p>
        </p:txBody>
      </p:sp>
      <p:sp>
        <p:nvSpPr>
          <p:cNvPr id="2052" name="Rectangle 2"/>
          <p:cNvSpPr>
            <a:spLocks noGrp="1" noChangeArrowheads="1"/>
          </p:cNvSpPr>
          <p:nvPr>
            <p:ph type="title"/>
          </p:nvPr>
        </p:nvSpPr>
        <p:spPr/>
        <p:txBody>
          <a:bodyPr/>
          <a:lstStyle/>
          <a:p>
            <a:pPr eaLnBrk="1" hangingPunct="1"/>
            <a:r>
              <a:rPr lang="en-US" altLang="en-US"/>
              <a:t>Trade-off Triangle</a:t>
            </a:r>
          </a:p>
        </p:txBody>
      </p:sp>
      <p:sp>
        <p:nvSpPr>
          <p:cNvPr id="2053" name="Rectangle 3"/>
          <p:cNvSpPr>
            <a:spLocks noGrp="1" noChangeArrowheads="1"/>
          </p:cNvSpPr>
          <p:nvPr>
            <p:ph type="body" idx="1"/>
          </p:nvPr>
        </p:nvSpPr>
        <p:spPr/>
        <p:txBody>
          <a:bodyPr/>
          <a:lstStyle/>
          <a:p>
            <a:pPr eaLnBrk="1" hangingPunct="1"/>
            <a:r>
              <a:rPr lang="en-US" altLang="en-US"/>
              <a:t>Fast, cheap, good. Choose two.</a:t>
            </a:r>
          </a:p>
        </p:txBody>
      </p:sp>
      <p:graphicFrame>
        <p:nvGraphicFramePr>
          <p:cNvPr id="2050" name="Object 4"/>
          <p:cNvGraphicFramePr>
            <a:graphicFrameLocks noChangeAspect="1"/>
          </p:cNvGraphicFramePr>
          <p:nvPr/>
        </p:nvGraphicFramePr>
        <p:xfrm>
          <a:off x="3048000" y="2895600"/>
          <a:ext cx="3154363" cy="2438400"/>
        </p:xfrm>
        <a:graphic>
          <a:graphicData uri="http://schemas.openxmlformats.org/presentationml/2006/ole">
            <mc:AlternateContent xmlns:mc="http://schemas.openxmlformats.org/markup-compatibility/2006">
              <mc:Choice xmlns:v="urn:schemas-microsoft-com:vml" Requires="v">
                <p:oleObj spid="_x0000_s7227" name="Bitmap Image" r:id="rId3" imgW="3153215" imgH="2438095" progId="PBrush">
                  <p:embed/>
                </p:oleObj>
              </mc:Choice>
              <mc:Fallback>
                <p:oleObj name="Bitmap Image" r:id="rId3" imgW="3153215" imgH="2438095"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95600"/>
                        <a:ext cx="315436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305486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B107E0AA-4D36-4C97-B818-3D0BF284F918}" type="slidenum">
              <a:rPr lang="en-US" altLang="en-US" sz="1200"/>
              <a:pPr eaLnBrk="1" hangingPunct="1">
                <a:spcBef>
                  <a:spcPct val="0"/>
                </a:spcBef>
                <a:buFontTx/>
                <a:buNone/>
              </a:pPr>
              <a:t>53</a:t>
            </a:fld>
            <a:endParaRPr lang="en-US" altLang="en-US" sz="1200"/>
          </a:p>
        </p:txBody>
      </p:sp>
      <p:sp>
        <p:nvSpPr>
          <p:cNvPr id="3076" name="Rectangle 1026"/>
          <p:cNvSpPr>
            <a:spLocks noGrp="1" noChangeArrowheads="1"/>
          </p:cNvSpPr>
          <p:nvPr>
            <p:ph type="title"/>
          </p:nvPr>
        </p:nvSpPr>
        <p:spPr/>
        <p:txBody>
          <a:bodyPr/>
          <a:lstStyle/>
          <a:p>
            <a:pPr eaLnBrk="1" hangingPunct="1"/>
            <a:r>
              <a:rPr lang="en-US" altLang="en-US"/>
              <a:t>Trade-off Triangle</a:t>
            </a:r>
          </a:p>
        </p:txBody>
      </p:sp>
      <p:graphicFrame>
        <p:nvGraphicFramePr>
          <p:cNvPr id="126979" name="Object 1027"/>
          <p:cNvGraphicFramePr>
            <a:graphicFrameLocks noGrp="1" noChangeAspect="1"/>
          </p:cNvGraphicFramePr>
          <p:nvPr>
            <p:ph type="body" idx="1"/>
          </p:nvPr>
        </p:nvGraphicFramePr>
        <p:xfrm>
          <a:off x="1524000" y="2330450"/>
          <a:ext cx="7015163" cy="3994150"/>
        </p:xfrm>
        <a:graphic>
          <a:graphicData uri="http://schemas.openxmlformats.org/presentationml/2006/ole">
            <mc:AlternateContent xmlns:mc="http://schemas.openxmlformats.org/markup-compatibility/2006">
              <mc:Choice xmlns:v="urn:schemas-microsoft-com:vml" Requires="v">
                <p:oleObj spid="_x0000_s8252" name="Bitmap Image" r:id="rId4" imgW="4600000" imgH="2619048" progId="PBrush">
                  <p:embed/>
                </p:oleObj>
              </mc:Choice>
              <mc:Fallback>
                <p:oleObj name="Bitmap Image" r:id="rId4" imgW="4600000" imgH="2619048"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330450"/>
                        <a:ext cx="7015163" cy="3994150"/>
                      </a:xfrm>
                      <a:prstGeom prst="rect">
                        <a:avLst/>
                      </a:prstGeom>
                    </p:spPr>
                  </p:pic>
                </p:oleObj>
              </mc:Fallback>
            </mc:AlternateContent>
          </a:graphicData>
        </a:graphic>
      </p:graphicFrame>
      <p:sp>
        <p:nvSpPr>
          <p:cNvPr id="126980" name="Rectangle 1028"/>
          <p:cNvSpPr>
            <a:spLocks noGrp="1" noChangeArrowheads="1"/>
          </p:cNvSpPr>
          <p:nvPr>
            <p:ph type="body" idx="1"/>
          </p:nvPr>
        </p:nvSpPr>
        <p:spPr/>
        <p:txBody>
          <a:bodyPr/>
          <a:lstStyle/>
          <a:p>
            <a:pPr eaLnBrk="1" hangingPunct="1"/>
            <a:r>
              <a:rPr lang="en-US" altLang="en-US" dirty="0"/>
              <a:t>Know which of these are fixed &amp; variable for every project</a:t>
            </a:r>
          </a:p>
        </p:txBody>
      </p:sp>
    </p:spTree>
    <p:extLst>
      <p:ext uri="{BB962C8B-B14F-4D97-AF65-F5344CB8AC3E}">
        <p14:creationId xmlns:p14="http://schemas.microsoft.com/office/powerpoint/2010/main" val="3886736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69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26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AFA706E7-71E9-4797-B9EC-845EB3BAF5E7}" type="slidenum">
              <a:rPr lang="en-US" altLang="en-US" sz="1200"/>
              <a:pPr eaLnBrk="1" hangingPunct="1">
                <a:spcBef>
                  <a:spcPct val="0"/>
                </a:spcBef>
                <a:buFontTx/>
                <a:buNone/>
              </a:pPr>
              <a:t>54</a:t>
            </a:fld>
            <a:endParaRPr lang="en-US" altLang="en-US" sz="1200"/>
          </a:p>
        </p:txBody>
      </p:sp>
      <p:sp>
        <p:nvSpPr>
          <p:cNvPr id="39939" name="Rectangle 2"/>
          <p:cNvSpPr>
            <a:spLocks noGrp="1" noChangeArrowheads="1"/>
          </p:cNvSpPr>
          <p:nvPr>
            <p:ph type="title"/>
          </p:nvPr>
        </p:nvSpPr>
        <p:spPr/>
        <p:txBody>
          <a:bodyPr/>
          <a:lstStyle/>
          <a:p>
            <a:pPr eaLnBrk="1" hangingPunct="1"/>
            <a:r>
              <a:rPr lang="en-US" altLang="en-US"/>
              <a:t>People</a:t>
            </a:r>
          </a:p>
        </p:txBody>
      </p:sp>
      <p:sp>
        <p:nvSpPr>
          <p:cNvPr id="9219" name="Rectangle 3"/>
          <p:cNvSpPr>
            <a:spLocks noGrp="1" noChangeArrowheads="1"/>
          </p:cNvSpPr>
          <p:nvPr>
            <p:ph type="body" idx="1"/>
          </p:nvPr>
        </p:nvSpPr>
        <p:spPr/>
        <p:txBody>
          <a:bodyPr/>
          <a:lstStyle/>
          <a:p>
            <a:pPr eaLnBrk="1" hangingPunct="1"/>
            <a:r>
              <a:rPr lang="en-US" altLang="en-US"/>
              <a:t>“It’s always a people problem” </a:t>
            </a:r>
            <a:r>
              <a:rPr lang="en-US" altLang="en-US" sz="1800"/>
              <a:t>Gerald Weinberg, “The Secrets of Consulting”</a:t>
            </a:r>
          </a:p>
          <a:p>
            <a:pPr eaLnBrk="1" hangingPunct="1"/>
            <a:r>
              <a:rPr lang="en-US" altLang="en-US"/>
              <a:t>Developer productivity: 10-to-1 range</a:t>
            </a:r>
          </a:p>
          <a:p>
            <a:pPr eaLnBrk="1" hangingPunct="1">
              <a:buFontTx/>
              <a:buChar char="-"/>
            </a:pPr>
            <a:r>
              <a:rPr lang="en-US" altLang="en-US"/>
              <a:t>Improvements:</a:t>
            </a:r>
          </a:p>
          <a:p>
            <a:pPr lvl="1" eaLnBrk="1" hangingPunct="1">
              <a:buFontTx/>
              <a:buChar char="-"/>
            </a:pPr>
            <a:r>
              <a:rPr lang="en-US" altLang="en-US"/>
              <a:t>Team selection</a:t>
            </a:r>
          </a:p>
          <a:p>
            <a:pPr lvl="1" eaLnBrk="1" hangingPunct="1">
              <a:buFontTx/>
              <a:buChar char="-"/>
            </a:pPr>
            <a:r>
              <a:rPr lang="en-US" altLang="en-US"/>
              <a:t>Team organization</a:t>
            </a:r>
          </a:p>
          <a:p>
            <a:pPr lvl="1" eaLnBrk="1" hangingPunct="1"/>
            <a:r>
              <a:rPr lang="en-US" altLang="en-US"/>
              <a:t>Motivation</a:t>
            </a:r>
          </a:p>
        </p:txBody>
      </p:sp>
    </p:spTree>
    <p:extLst>
      <p:ext uri="{BB962C8B-B14F-4D97-AF65-F5344CB8AC3E}">
        <p14:creationId xmlns:p14="http://schemas.microsoft.com/office/powerpoint/2010/main" val="2060853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2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21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B27DF9ED-C6DF-4EF3-9428-F8C611945366}" type="slidenum">
              <a:rPr lang="en-US" altLang="en-US" sz="1200"/>
              <a:pPr eaLnBrk="1" hangingPunct="1">
                <a:spcBef>
                  <a:spcPct val="0"/>
                </a:spcBef>
                <a:buFontTx/>
                <a:buNone/>
              </a:pPr>
              <a:t>55</a:t>
            </a:fld>
            <a:endParaRPr lang="en-US" altLang="en-US" sz="1200"/>
          </a:p>
        </p:txBody>
      </p:sp>
      <p:sp>
        <p:nvSpPr>
          <p:cNvPr id="40963" name="Rectangle 2"/>
          <p:cNvSpPr>
            <a:spLocks noGrp="1" noChangeArrowheads="1"/>
          </p:cNvSpPr>
          <p:nvPr>
            <p:ph type="title"/>
          </p:nvPr>
        </p:nvSpPr>
        <p:spPr/>
        <p:txBody>
          <a:bodyPr/>
          <a:lstStyle/>
          <a:p>
            <a:pPr eaLnBrk="1" hangingPunct="1"/>
            <a:r>
              <a:rPr lang="en-US" altLang="en-US"/>
              <a:t>People 2</a:t>
            </a:r>
          </a:p>
        </p:txBody>
      </p:sp>
      <p:sp>
        <p:nvSpPr>
          <p:cNvPr id="97283" name="Rectangle 3"/>
          <p:cNvSpPr>
            <a:spLocks noGrp="1" noChangeArrowheads="1"/>
          </p:cNvSpPr>
          <p:nvPr>
            <p:ph type="body" idx="1"/>
          </p:nvPr>
        </p:nvSpPr>
        <p:spPr/>
        <p:txBody>
          <a:bodyPr/>
          <a:lstStyle/>
          <a:p>
            <a:pPr eaLnBrk="1" hangingPunct="1"/>
            <a:r>
              <a:rPr lang="en-US" altLang="en-US"/>
              <a:t>Other success factors</a:t>
            </a:r>
          </a:p>
          <a:p>
            <a:pPr lvl="1" eaLnBrk="1" hangingPunct="1"/>
            <a:r>
              <a:rPr lang="en-US" altLang="en-US"/>
              <a:t>Matching people to tasks</a:t>
            </a:r>
          </a:p>
          <a:p>
            <a:pPr lvl="1" eaLnBrk="1" hangingPunct="1"/>
            <a:r>
              <a:rPr lang="en-US" altLang="en-US"/>
              <a:t>Career development</a:t>
            </a:r>
          </a:p>
          <a:p>
            <a:pPr lvl="1" eaLnBrk="1" hangingPunct="1"/>
            <a:r>
              <a:rPr lang="en-US" altLang="en-US"/>
              <a:t>Balance: individual and team</a:t>
            </a:r>
          </a:p>
          <a:p>
            <a:pPr lvl="1" eaLnBrk="1" hangingPunct="1"/>
            <a:r>
              <a:rPr lang="en-US" altLang="en-US"/>
              <a:t>Clear communication</a:t>
            </a:r>
          </a:p>
        </p:txBody>
      </p:sp>
    </p:spTree>
    <p:extLst>
      <p:ext uri="{BB962C8B-B14F-4D97-AF65-F5344CB8AC3E}">
        <p14:creationId xmlns:p14="http://schemas.microsoft.com/office/powerpoint/2010/main" val="2770823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72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72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72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72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0891C763-FF35-484A-A3E8-B0F6987CFA8F}" type="slidenum">
              <a:rPr lang="en-US" altLang="en-US" sz="1200"/>
              <a:pPr eaLnBrk="1" hangingPunct="1">
                <a:spcBef>
                  <a:spcPct val="0"/>
                </a:spcBef>
                <a:buFontTx/>
                <a:buNone/>
              </a:pPr>
              <a:t>56</a:t>
            </a:fld>
            <a:endParaRPr lang="en-US" altLang="en-US" sz="1200"/>
          </a:p>
        </p:txBody>
      </p:sp>
      <p:sp>
        <p:nvSpPr>
          <p:cNvPr id="41987" name="Rectangle 1026"/>
          <p:cNvSpPr>
            <a:spLocks noGrp="1" noChangeArrowheads="1"/>
          </p:cNvSpPr>
          <p:nvPr>
            <p:ph type="title"/>
          </p:nvPr>
        </p:nvSpPr>
        <p:spPr/>
        <p:txBody>
          <a:bodyPr/>
          <a:lstStyle/>
          <a:p>
            <a:pPr eaLnBrk="1" hangingPunct="1"/>
            <a:r>
              <a:rPr lang="en-US" altLang="en-US"/>
              <a:t>Process</a:t>
            </a:r>
          </a:p>
        </p:txBody>
      </p:sp>
      <p:sp>
        <p:nvSpPr>
          <p:cNvPr id="84995" name="Rectangle 1027"/>
          <p:cNvSpPr>
            <a:spLocks noGrp="1" noChangeArrowheads="1"/>
          </p:cNvSpPr>
          <p:nvPr>
            <p:ph type="body" idx="1"/>
          </p:nvPr>
        </p:nvSpPr>
        <p:spPr/>
        <p:txBody>
          <a:bodyPr/>
          <a:lstStyle/>
          <a:p>
            <a:pPr eaLnBrk="1" hangingPunct="1"/>
            <a:r>
              <a:rPr lang="en-US" altLang="en-US" dirty="0"/>
              <a:t>Is process stifling? </a:t>
            </a:r>
          </a:p>
          <a:p>
            <a:pPr eaLnBrk="1" hangingPunct="1"/>
            <a:r>
              <a:rPr lang="en-US" altLang="en-US" dirty="0"/>
              <a:t>2 Types: Management &amp; Technical</a:t>
            </a:r>
          </a:p>
          <a:p>
            <a:pPr eaLnBrk="1" hangingPunct="1"/>
            <a:r>
              <a:rPr lang="en-US" altLang="en-US" dirty="0"/>
              <a:t>Development fundamentals</a:t>
            </a:r>
          </a:p>
          <a:p>
            <a:pPr eaLnBrk="1" hangingPunct="1"/>
            <a:r>
              <a:rPr lang="en-US" altLang="en-US" dirty="0"/>
              <a:t>Quality assurance</a:t>
            </a:r>
          </a:p>
          <a:p>
            <a:pPr eaLnBrk="1" hangingPunct="1"/>
            <a:r>
              <a:rPr lang="en-US" altLang="en-US" dirty="0"/>
              <a:t>Risk management</a:t>
            </a:r>
          </a:p>
          <a:p>
            <a:pPr eaLnBrk="1" hangingPunct="1"/>
            <a:r>
              <a:rPr lang="en-US" altLang="en-US" dirty="0"/>
              <a:t>Lifecycle planning</a:t>
            </a:r>
          </a:p>
        </p:txBody>
      </p:sp>
    </p:spTree>
    <p:extLst>
      <p:ext uri="{BB962C8B-B14F-4D97-AF65-F5344CB8AC3E}">
        <p14:creationId xmlns:p14="http://schemas.microsoft.com/office/powerpoint/2010/main" val="2626388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9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9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49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49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BA98FB1E-3A35-474E-9599-86BF12690880}" type="slidenum">
              <a:rPr lang="en-US" altLang="en-US" sz="1200"/>
              <a:pPr eaLnBrk="1" hangingPunct="1">
                <a:spcBef>
                  <a:spcPct val="0"/>
                </a:spcBef>
                <a:buFontTx/>
                <a:buNone/>
              </a:pPr>
              <a:t>57</a:t>
            </a:fld>
            <a:endParaRPr lang="en-US" altLang="en-US" sz="1200"/>
          </a:p>
        </p:txBody>
      </p:sp>
      <p:sp>
        <p:nvSpPr>
          <p:cNvPr id="44035" name="Rectangle 2"/>
          <p:cNvSpPr>
            <a:spLocks noGrp="1" noChangeArrowheads="1"/>
          </p:cNvSpPr>
          <p:nvPr>
            <p:ph type="title"/>
          </p:nvPr>
        </p:nvSpPr>
        <p:spPr/>
        <p:txBody>
          <a:bodyPr/>
          <a:lstStyle/>
          <a:p>
            <a:pPr eaLnBrk="1" hangingPunct="1"/>
            <a:r>
              <a:rPr lang="en-US" altLang="en-US"/>
              <a:t>Product</a:t>
            </a:r>
          </a:p>
        </p:txBody>
      </p:sp>
      <p:sp>
        <p:nvSpPr>
          <p:cNvPr id="88067" name="Rectangle 3"/>
          <p:cNvSpPr>
            <a:spLocks noGrp="1" noChangeArrowheads="1"/>
          </p:cNvSpPr>
          <p:nvPr>
            <p:ph type="body" idx="1"/>
          </p:nvPr>
        </p:nvSpPr>
        <p:spPr/>
        <p:txBody>
          <a:bodyPr/>
          <a:lstStyle/>
          <a:p>
            <a:pPr eaLnBrk="1" hangingPunct="1"/>
            <a:r>
              <a:rPr lang="en-US" altLang="en-US"/>
              <a:t>The “tangible” dimension</a:t>
            </a:r>
          </a:p>
          <a:p>
            <a:pPr eaLnBrk="1" hangingPunct="1"/>
            <a:r>
              <a:rPr lang="en-US" altLang="en-US"/>
              <a:t>Product size management</a:t>
            </a:r>
          </a:p>
          <a:p>
            <a:pPr eaLnBrk="1" hangingPunct="1"/>
            <a:r>
              <a:rPr lang="en-US" altLang="en-US"/>
              <a:t>Product characteristics and requirements</a:t>
            </a:r>
          </a:p>
          <a:p>
            <a:pPr eaLnBrk="1" hangingPunct="1"/>
            <a:r>
              <a:rPr lang="en-US" altLang="en-US"/>
              <a:t>Feature creep management</a:t>
            </a:r>
          </a:p>
        </p:txBody>
      </p:sp>
    </p:spTree>
    <p:extLst>
      <p:ext uri="{BB962C8B-B14F-4D97-AF65-F5344CB8AC3E}">
        <p14:creationId xmlns:p14="http://schemas.microsoft.com/office/powerpoint/2010/main" val="1004408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0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80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80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36F0FD57-502E-418A-9DEB-1D7E7AA2BB35}" type="slidenum">
              <a:rPr lang="en-US" altLang="en-US" sz="1200"/>
              <a:pPr eaLnBrk="1" hangingPunct="1">
                <a:spcBef>
                  <a:spcPct val="0"/>
                </a:spcBef>
                <a:buFontTx/>
                <a:buNone/>
              </a:pPr>
              <a:t>58</a:t>
            </a:fld>
            <a:endParaRPr lang="en-US" altLang="en-US" sz="1200"/>
          </a:p>
        </p:txBody>
      </p:sp>
      <p:sp>
        <p:nvSpPr>
          <p:cNvPr id="45059" name="Rectangle 2"/>
          <p:cNvSpPr>
            <a:spLocks noGrp="1" noChangeArrowheads="1"/>
          </p:cNvSpPr>
          <p:nvPr>
            <p:ph type="title"/>
          </p:nvPr>
        </p:nvSpPr>
        <p:spPr/>
        <p:txBody>
          <a:bodyPr/>
          <a:lstStyle/>
          <a:p>
            <a:pPr eaLnBrk="1" hangingPunct="1"/>
            <a:r>
              <a:rPr lang="en-US" altLang="en-US"/>
              <a:t>Technology</a:t>
            </a:r>
          </a:p>
        </p:txBody>
      </p:sp>
      <p:sp>
        <p:nvSpPr>
          <p:cNvPr id="90115" name="Rectangle 3"/>
          <p:cNvSpPr>
            <a:spLocks noGrp="1" noChangeArrowheads="1"/>
          </p:cNvSpPr>
          <p:nvPr>
            <p:ph type="body" idx="1"/>
          </p:nvPr>
        </p:nvSpPr>
        <p:spPr/>
        <p:txBody>
          <a:bodyPr/>
          <a:lstStyle/>
          <a:p>
            <a:pPr eaLnBrk="1" hangingPunct="1"/>
            <a:r>
              <a:rPr lang="en-US" altLang="en-US"/>
              <a:t>Often the least important dimension</a:t>
            </a:r>
          </a:p>
          <a:p>
            <a:pPr eaLnBrk="1" hangingPunct="1"/>
            <a:r>
              <a:rPr lang="en-US" altLang="en-US"/>
              <a:t>Language and tool selection</a:t>
            </a:r>
          </a:p>
          <a:p>
            <a:pPr eaLnBrk="1" hangingPunct="1"/>
            <a:r>
              <a:rPr lang="en-US" altLang="en-US"/>
              <a:t>Value and cost of reuse</a:t>
            </a:r>
          </a:p>
        </p:txBody>
      </p:sp>
    </p:spTree>
    <p:extLst>
      <p:ext uri="{BB962C8B-B14F-4D97-AF65-F5344CB8AC3E}">
        <p14:creationId xmlns:p14="http://schemas.microsoft.com/office/powerpoint/2010/main" val="79822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01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0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A0E407B2-4197-41A7-BBBE-CFC706F55AFC}" type="slidenum">
              <a:rPr lang="en-US" altLang="en-US" sz="1200"/>
              <a:pPr eaLnBrk="1" hangingPunct="1">
                <a:spcBef>
                  <a:spcPct val="0"/>
                </a:spcBef>
                <a:buFontTx/>
                <a:buNone/>
              </a:pPr>
              <a:t>59</a:t>
            </a:fld>
            <a:endParaRPr lang="en-US" altLang="en-US" sz="1200"/>
          </a:p>
        </p:txBody>
      </p:sp>
      <p:sp>
        <p:nvSpPr>
          <p:cNvPr id="51203" name="Rectangle 2"/>
          <p:cNvSpPr>
            <a:spLocks noGrp="1" noChangeArrowheads="1"/>
          </p:cNvSpPr>
          <p:nvPr>
            <p:ph type="title"/>
          </p:nvPr>
        </p:nvSpPr>
        <p:spPr/>
        <p:txBody>
          <a:bodyPr/>
          <a:lstStyle/>
          <a:p>
            <a:pPr eaLnBrk="1" hangingPunct="1"/>
            <a:r>
              <a:rPr lang="en-US" altLang="en-US" dirty="0"/>
              <a:t>Classic Mistakes</a:t>
            </a:r>
          </a:p>
        </p:txBody>
      </p:sp>
      <p:sp>
        <p:nvSpPr>
          <p:cNvPr id="51204" name="Rectangle 3"/>
          <p:cNvSpPr>
            <a:spLocks noGrp="1" noChangeArrowheads="1"/>
          </p:cNvSpPr>
          <p:nvPr>
            <p:ph type="body" idx="1"/>
          </p:nvPr>
        </p:nvSpPr>
        <p:spPr/>
        <p:txBody>
          <a:bodyPr/>
          <a:lstStyle/>
          <a:p>
            <a:pPr eaLnBrk="1" hangingPunct="1">
              <a:lnSpc>
                <a:spcPct val="90000"/>
              </a:lnSpc>
            </a:pPr>
            <a:r>
              <a:rPr lang="en-US" altLang="en-US" dirty="0"/>
              <a:t>Types</a:t>
            </a:r>
          </a:p>
          <a:p>
            <a:pPr lvl="1" eaLnBrk="1" hangingPunct="1">
              <a:lnSpc>
                <a:spcPct val="90000"/>
              </a:lnSpc>
            </a:pPr>
            <a:r>
              <a:rPr lang="en-US" altLang="en-US" dirty="0"/>
              <a:t>People-Related</a:t>
            </a:r>
          </a:p>
          <a:p>
            <a:pPr lvl="1" eaLnBrk="1" hangingPunct="1">
              <a:lnSpc>
                <a:spcPct val="90000"/>
              </a:lnSpc>
            </a:pPr>
            <a:r>
              <a:rPr lang="en-US" altLang="en-US" dirty="0"/>
              <a:t>Process-Related</a:t>
            </a:r>
          </a:p>
          <a:p>
            <a:pPr lvl="1" eaLnBrk="1" hangingPunct="1">
              <a:lnSpc>
                <a:spcPct val="90000"/>
              </a:lnSpc>
            </a:pPr>
            <a:r>
              <a:rPr lang="en-US" altLang="en-US" dirty="0"/>
              <a:t>Product-Related</a:t>
            </a:r>
          </a:p>
          <a:p>
            <a:pPr lvl="1" eaLnBrk="1" hangingPunct="1">
              <a:lnSpc>
                <a:spcPct val="90000"/>
              </a:lnSpc>
            </a:pPr>
            <a:r>
              <a:rPr lang="en-US" altLang="en-US" dirty="0"/>
              <a:t>Technology-Related</a:t>
            </a:r>
          </a:p>
        </p:txBody>
      </p:sp>
    </p:spTree>
    <p:extLst>
      <p:ext uri="{BB962C8B-B14F-4D97-AF65-F5344CB8AC3E}">
        <p14:creationId xmlns:p14="http://schemas.microsoft.com/office/powerpoint/2010/main" val="2510175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371600"/>
            <a:ext cx="8305800" cy="4953000"/>
          </a:xfrm>
        </p:spPr>
        <p:txBody>
          <a:bodyPr>
            <a:normAutofit fontScale="92500" lnSpcReduction="10000"/>
          </a:bodyPr>
          <a:lstStyle/>
          <a:p>
            <a:pPr eaLnBrk="1" hangingPunct="1">
              <a:defRPr/>
            </a:pPr>
            <a:r>
              <a:rPr lang="en-US" sz="2900" dirty="0"/>
              <a:t>“</a:t>
            </a:r>
            <a:r>
              <a:rPr lang="en-US" sz="2900" b="1" dirty="0"/>
              <a:t>Super tools</a:t>
            </a:r>
            <a:r>
              <a:rPr lang="en-US" sz="2900" dirty="0"/>
              <a:t>” are those tools that have high use and high potential for improving project success, such as:</a:t>
            </a:r>
          </a:p>
          <a:p>
            <a:pPr lvl="1" eaLnBrk="1" hangingPunct="1">
              <a:defRPr/>
            </a:pPr>
            <a:r>
              <a:rPr lang="en-US" sz="2500" dirty="0"/>
              <a:t>Software for task scheduling (such as project management software)</a:t>
            </a:r>
          </a:p>
          <a:p>
            <a:pPr lvl="1" eaLnBrk="1" hangingPunct="1">
              <a:defRPr/>
            </a:pPr>
            <a:r>
              <a:rPr lang="en-US" sz="2500" dirty="0"/>
              <a:t>Scope statements</a:t>
            </a:r>
          </a:p>
          <a:p>
            <a:pPr lvl="1" eaLnBrk="1" hangingPunct="1">
              <a:defRPr/>
            </a:pPr>
            <a:r>
              <a:rPr lang="en-US" sz="2500" dirty="0"/>
              <a:t>Requirements analyses</a:t>
            </a:r>
          </a:p>
          <a:p>
            <a:pPr lvl="1" eaLnBrk="1" hangingPunct="1">
              <a:defRPr/>
            </a:pPr>
            <a:r>
              <a:rPr lang="en-US" sz="2500" dirty="0"/>
              <a:t>Lessons-learned reports</a:t>
            </a:r>
          </a:p>
          <a:p>
            <a:pPr marL="274320" indent="-274320" eaLnBrk="1" fontAlgn="auto" hangingPunct="1">
              <a:spcBef>
                <a:spcPts val="580"/>
              </a:spcBef>
              <a:spcAft>
                <a:spcPts val="0"/>
              </a:spcAft>
              <a:defRPr/>
            </a:pPr>
            <a:r>
              <a:rPr lang="en-US" dirty="0"/>
              <a:t>Tools already extensively used that have been found to improve project importance include:</a:t>
            </a:r>
          </a:p>
          <a:p>
            <a:pPr lvl="1" eaLnBrk="1" hangingPunct="1">
              <a:defRPr/>
            </a:pPr>
            <a:r>
              <a:rPr lang="en-US" sz="2500" dirty="0"/>
              <a:t>Progress reports</a:t>
            </a:r>
          </a:p>
          <a:p>
            <a:pPr lvl="1" eaLnBrk="1" hangingPunct="1">
              <a:defRPr/>
            </a:pPr>
            <a:r>
              <a:rPr lang="en-US" sz="2500" dirty="0"/>
              <a:t>Kick-off meetings</a:t>
            </a:r>
          </a:p>
          <a:p>
            <a:pPr lvl="1" eaLnBrk="1" hangingPunct="1">
              <a:defRPr/>
            </a:pPr>
            <a:r>
              <a:rPr lang="en-US" sz="2500" dirty="0"/>
              <a:t>Gantt charts</a:t>
            </a:r>
          </a:p>
          <a:p>
            <a:pPr lvl="1" eaLnBrk="1" hangingPunct="1">
              <a:defRPr/>
            </a:pPr>
            <a:r>
              <a:rPr lang="en-US" sz="2500" dirty="0"/>
              <a:t>Change requests</a:t>
            </a:r>
          </a:p>
        </p:txBody>
      </p:sp>
      <p:sp>
        <p:nvSpPr>
          <p:cNvPr id="27650" name="Title 1"/>
          <p:cNvSpPr>
            <a:spLocks noGrp="1"/>
          </p:cNvSpPr>
          <p:nvPr>
            <p:ph type="title"/>
          </p:nvPr>
        </p:nvSpPr>
        <p:spPr/>
        <p:txBody>
          <a:bodyPr/>
          <a:lstStyle/>
          <a:p>
            <a:pPr eaLnBrk="1" hangingPunct="1">
              <a:defRPr/>
            </a:pPr>
            <a:r>
              <a:rPr lang="en-US" dirty="0"/>
              <a:t>Super Tools</a:t>
            </a:r>
          </a:p>
        </p:txBody>
      </p:sp>
      <p:sp>
        <p:nvSpPr>
          <p:cNvPr id="2" name="Slide Number Placeholder 1"/>
          <p:cNvSpPr>
            <a:spLocks noGrp="1"/>
          </p:cNvSpPr>
          <p:nvPr>
            <p:ph type="sldNum" sz="quarter" idx="12"/>
          </p:nvPr>
        </p:nvSpPr>
        <p:spPr/>
        <p:txBody>
          <a:bodyPr/>
          <a:lstStyle/>
          <a:p>
            <a:fld id="{8FC9A196-70D6-4A00-98BF-F004CFDD3D32}" type="slidenum">
              <a:rPr lang="en-US" smtClean="0"/>
              <a:t>6</a:t>
            </a:fld>
            <a:endParaRPr lang="en-US"/>
          </a:p>
        </p:txBody>
      </p:sp>
    </p:spTree>
    <p:extLst>
      <p:ext uri="{BB962C8B-B14F-4D97-AF65-F5344CB8AC3E}">
        <p14:creationId xmlns:p14="http://schemas.microsoft.com/office/powerpoint/2010/main" val="40536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1000"/>
                                        <p:tgtEl>
                                          <p:spTgt spid="4">
                                            <p:txEl>
                                              <p:pRg st="6" end="6"/>
                                            </p:txEl>
                                          </p:spTgt>
                                        </p:tgtEl>
                                      </p:cBhvr>
                                    </p:animEffect>
                                    <p:anim calcmode="lin" valueType="num">
                                      <p:cBhvr>
                                        <p:cTn id="4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Effect transition="in" filter="fade">
                                      <p:cBhvr>
                                        <p:cTn id="44" dur="1000"/>
                                        <p:tgtEl>
                                          <p:spTgt spid="4">
                                            <p:txEl>
                                              <p:pRg st="7" end="7"/>
                                            </p:txEl>
                                          </p:spTgt>
                                        </p:tgtEl>
                                      </p:cBhvr>
                                    </p:animEffect>
                                    <p:anim calcmode="lin" valueType="num">
                                      <p:cBhvr>
                                        <p:cTn id="4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Effect transition="in" filter="fade">
                                      <p:cBhvr>
                                        <p:cTn id="49" dur="1000"/>
                                        <p:tgtEl>
                                          <p:spTgt spid="4">
                                            <p:txEl>
                                              <p:pRg st="8" end="8"/>
                                            </p:txEl>
                                          </p:spTgt>
                                        </p:tgtEl>
                                      </p:cBhvr>
                                    </p:animEffect>
                                    <p:anim calcmode="lin" valueType="num">
                                      <p:cBhvr>
                                        <p:cTn id="5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
                                            <p:txEl>
                                              <p:pRg st="9" end="9"/>
                                            </p:txEl>
                                          </p:spTgt>
                                        </p:tgtEl>
                                        <p:attrNameLst>
                                          <p:attrName>style.visibility</p:attrName>
                                        </p:attrNameLst>
                                      </p:cBhvr>
                                      <p:to>
                                        <p:strVal val="visible"/>
                                      </p:to>
                                    </p:set>
                                    <p:animEffect transition="in" filter="fade">
                                      <p:cBhvr>
                                        <p:cTn id="54" dur="1000"/>
                                        <p:tgtEl>
                                          <p:spTgt spid="4">
                                            <p:txEl>
                                              <p:pRg st="9" end="9"/>
                                            </p:txEl>
                                          </p:spTgt>
                                        </p:tgtEl>
                                      </p:cBhvr>
                                    </p:animEffect>
                                    <p:anim calcmode="lin" valueType="num">
                                      <p:cBhvr>
                                        <p:cTn id="5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C2B7E2F2-B351-40C4-872A-A559A06D13A4}" type="slidenum">
              <a:rPr lang="en-US" altLang="en-US" sz="1200"/>
              <a:pPr eaLnBrk="1" hangingPunct="1">
                <a:spcBef>
                  <a:spcPct val="0"/>
                </a:spcBef>
                <a:buFontTx/>
                <a:buNone/>
              </a:pPr>
              <a:t>60</a:t>
            </a:fld>
            <a:endParaRPr lang="en-US" altLang="en-US" sz="1200"/>
          </a:p>
        </p:txBody>
      </p:sp>
      <p:sp>
        <p:nvSpPr>
          <p:cNvPr id="52227" name="Rectangle 2"/>
          <p:cNvSpPr>
            <a:spLocks noGrp="1" noChangeArrowheads="1"/>
          </p:cNvSpPr>
          <p:nvPr>
            <p:ph type="title"/>
          </p:nvPr>
        </p:nvSpPr>
        <p:spPr/>
        <p:txBody>
          <a:bodyPr/>
          <a:lstStyle/>
          <a:p>
            <a:pPr eaLnBrk="1" hangingPunct="1"/>
            <a:r>
              <a:rPr lang="en-US" altLang="en-US"/>
              <a:t>People-Related Mistakes Part 1</a:t>
            </a:r>
          </a:p>
        </p:txBody>
      </p:sp>
      <p:sp>
        <p:nvSpPr>
          <p:cNvPr id="52228" name="Rectangle 3"/>
          <p:cNvSpPr>
            <a:spLocks noGrp="1" noChangeArrowheads="1"/>
          </p:cNvSpPr>
          <p:nvPr>
            <p:ph type="body" idx="1"/>
          </p:nvPr>
        </p:nvSpPr>
        <p:spPr>
          <a:xfrm>
            <a:off x="628650" y="1439333"/>
            <a:ext cx="7886700" cy="4737630"/>
          </a:xfrm>
        </p:spPr>
        <p:txBody>
          <a:bodyPr/>
          <a:lstStyle/>
          <a:p>
            <a:pPr eaLnBrk="1" hangingPunct="1"/>
            <a:r>
              <a:rPr lang="en-US" altLang="en-US" dirty="0"/>
              <a:t>Undermined motivation</a:t>
            </a:r>
          </a:p>
          <a:p>
            <a:pPr eaLnBrk="1" hangingPunct="1"/>
            <a:r>
              <a:rPr lang="en-US" altLang="en-US" dirty="0"/>
              <a:t>Weak personnel</a:t>
            </a:r>
          </a:p>
          <a:p>
            <a:pPr lvl="1" eaLnBrk="1" hangingPunct="1"/>
            <a:r>
              <a:rPr lang="en-US" altLang="en-US" dirty="0"/>
              <a:t>Weak vs. Junior</a:t>
            </a:r>
          </a:p>
          <a:p>
            <a:pPr eaLnBrk="1" hangingPunct="1"/>
            <a:r>
              <a:rPr lang="en-US" altLang="en-US" dirty="0"/>
              <a:t>Uncontrolled problem employees</a:t>
            </a:r>
          </a:p>
          <a:p>
            <a:pPr eaLnBrk="1" hangingPunct="1"/>
            <a:r>
              <a:rPr lang="en-US" altLang="en-US" dirty="0"/>
              <a:t>Heroics</a:t>
            </a:r>
          </a:p>
          <a:p>
            <a:pPr eaLnBrk="1" hangingPunct="1"/>
            <a:r>
              <a:rPr lang="en-US" altLang="en-US" dirty="0"/>
              <a:t>Adding people to a late project</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60000">
            <a:off x="321515" y="4351253"/>
            <a:ext cx="8172450" cy="243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51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7F85233A-B258-48D8-B6D7-DD3CD7859976}" type="slidenum">
              <a:rPr lang="en-US" altLang="en-US" sz="1200"/>
              <a:pPr eaLnBrk="1" hangingPunct="1">
                <a:spcBef>
                  <a:spcPct val="0"/>
                </a:spcBef>
                <a:buFontTx/>
                <a:buNone/>
              </a:pPr>
              <a:t>61</a:t>
            </a:fld>
            <a:endParaRPr lang="en-US" altLang="en-US" sz="1200"/>
          </a:p>
        </p:txBody>
      </p:sp>
      <p:sp>
        <p:nvSpPr>
          <p:cNvPr id="53251" name="Rectangle 2"/>
          <p:cNvSpPr>
            <a:spLocks noGrp="1" noChangeArrowheads="1"/>
          </p:cNvSpPr>
          <p:nvPr>
            <p:ph type="title"/>
          </p:nvPr>
        </p:nvSpPr>
        <p:spPr/>
        <p:txBody>
          <a:bodyPr/>
          <a:lstStyle/>
          <a:p>
            <a:pPr eaLnBrk="1" hangingPunct="1"/>
            <a:r>
              <a:rPr lang="en-US" altLang="en-US"/>
              <a:t>People-Related Mistakes Part 2</a:t>
            </a:r>
          </a:p>
        </p:txBody>
      </p:sp>
      <p:sp>
        <p:nvSpPr>
          <p:cNvPr id="53252" name="Rectangle 3"/>
          <p:cNvSpPr>
            <a:spLocks noGrp="1" noChangeArrowheads="1"/>
          </p:cNvSpPr>
          <p:nvPr>
            <p:ph type="body" idx="1"/>
          </p:nvPr>
        </p:nvSpPr>
        <p:spPr/>
        <p:txBody>
          <a:bodyPr/>
          <a:lstStyle/>
          <a:p>
            <a:pPr eaLnBrk="1" hangingPunct="1"/>
            <a:r>
              <a:rPr lang="en-US" altLang="en-US"/>
              <a:t>Noisy, crowded offices</a:t>
            </a:r>
          </a:p>
          <a:p>
            <a:pPr eaLnBrk="1" hangingPunct="1"/>
            <a:r>
              <a:rPr lang="en-US" altLang="en-US"/>
              <a:t>Customer-Developer friction</a:t>
            </a:r>
          </a:p>
          <a:p>
            <a:pPr eaLnBrk="1" hangingPunct="1"/>
            <a:r>
              <a:rPr lang="en-US" altLang="en-US"/>
              <a:t>Unrealistic expectations</a:t>
            </a:r>
          </a:p>
          <a:p>
            <a:pPr eaLnBrk="1" hangingPunct="1"/>
            <a:r>
              <a:rPr lang="en-US" altLang="en-US"/>
              <a:t>Politics over substance</a:t>
            </a:r>
          </a:p>
          <a:p>
            <a:pPr eaLnBrk="1" hangingPunct="1"/>
            <a:r>
              <a:rPr lang="en-US" altLang="en-US"/>
              <a:t>Wishful thinking</a:t>
            </a:r>
          </a:p>
        </p:txBody>
      </p:sp>
    </p:spTree>
    <p:extLst>
      <p:ext uri="{BB962C8B-B14F-4D97-AF65-F5344CB8AC3E}">
        <p14:creationId xmlns:p14="http://schemas.microsoft.com/office/powerpoint/2010/main" val="36073895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3CB9A784-CC0D-43D8-93D3-7B313AED67F7}" type="slidenum">
              <a:rPr lang="en-US" altLang="en-US" sz="1200"/>
              <a:pPr eaLnBrk="1" hangingPunct="1">
                <a:spcBef>
                  <a:spcPct val="0"/>
                </a:spcBef>
                <a:buFontTx/>
                <a:buNone/>
              </a:pPr>
              <a:t>62</a:t>
            </a:fld>
            <a:endParaRPr lang="en-US" altLang="en-US" sz="1200"/>
          </a:p>
        </p:txBody>
      </p:sp>
      <p:sp>
        <p:nvSpPr>
          <p:cNvPr id="54275" name="Rectangle 2"/>
          <p:cNvSpPr>
            <a:spLocks noGrp="1" noChangeArrowheads="1"/>
          </p:cNvSpPr>
          <p:nvPr>
            <p:ph type="title"/>
          </p:nvPr>
        </p:nvSpPr>
        <p:spPr/>
        <p:txBody>
          <a:bodyPr/>
          <a:lstStyle/>
          <a:p>
            <a:pPr eaLnBrk="1" hangingPunct="1"/>
            <a:r>
              <a:rPr lang="en-US" altLang="en-US"/>
              <a:t>People-Related Mistakes Part 3</a:t>
            </a:r>
          </a:p>
        </p:txBody>
      </p:sp>
      <p:sp>
        <p:nvSpPr>
          <p:cNvPr id="54276" name="Rectangle 3"/>
          <p:cNvSpPr>
            <a:spLocks noGrp="1" noChangeArrowheads="1"/>
          </p:cNvSpPr>
          <p:nvPr>
            <p:ph type="body" idx="1"/>
          </p:nvPr>
        </p:nvSpPr>
        <p:spPr/>
        <p:txBody>
          <a:bodyPr/>
          <a:lstStyle/>
          <a:p>
            <a:pPr eaLnBrk="1" hangingPunct="1"/>
            <a:r>
              <a:rPr lang="en-US" altLang="en-US"/>
              <a:t>Lack of effective project sponsorship</a:t>
            </a:r>
          </a:p>
          <a:p>
            <a:pPr eaLnBrk="1" hangingPunct="1"/>
            <a:r>
              <a:rPr lang="en-US" altLang="en-US"/>
              <a:t>Lack of stakeholder buy-in</a:t>
            </a:r>
          </a:p>
          <a:p>
            <a:pPr eaLnBrk="1" hangingPunct="1"/>
            <a:r>
              <a:rPr lang="en-US" altLang="en-US"/>
              <a:t>Lack of user input</a:t>
            </a:r>
          </a:p>
        </p:txBody>
      </p:sp>
    </p:spTree>
    <p:extLst>
      <p:ext uri="{BB962C8B-B14F-4D97-AF65-F5344CB8AC3E}">
        <p14:creationId xmlns:p14="http://schemas.microsoft.com/office/powerpoint/2010/main" val="8290138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DD7A63C5-A5DF-4C12-89BE-3FB8A3D48A93}" type="slidenum">
              <a:rPr lang="en-US" altLang="en-US" sz="1200"/>
              <a:pPr eaLnBrk="1" hangingPunct="1">
                <a:spcBef>
                  <a:spcPct val="0"/>
                </a:spcBef>
                <a:buFontTx/>
                <a:buNone/>
              </a:pPr>
              <a:t>63</a:t>
            </a:fld>
            <a:endParaRPr lang="en-US" altLang="en-US" sz="1200"/>
          </a:p>
        </p:txBody>
      </p:sp>
      <p:sp>
        <p:nvSpPr>
          <p:cNvPr id="55299" name="Rectangle 2"/>
          <p:cNvSpPr>
            <a:spLocks noGrp="1" noChangeArrowheads="1"/>
          </p:cNvSpPr>
          <p:nvPr>
            <p:ph type="title"/>
          </p:nvPr>
        </p:nvSpPr>
        <p:spPr/>
        <p:txBody>
          <a:bodyPr/>
          <a:lstStyle/>
          <a:p>
            <a:pPr eaLnBrk="1" hangingPunct="1"/>
            <a:r>
              <a:rPr lang="en-US" altLang="en-US"/>
              <a:t>Process-Related Mistakes Part 1</a:t>
            </a:r>
          </a:p>
        </p:txBody>
      </p:sp>
      <p:sp>
        <p:nvSpPr>
          <p:cNvPr id="55300" name="Rectangle 3"/>
          <p:cNvSpPr>
            <a:spLocks noGrp="1" noChangeArrowheads="1"/>
          </p:cNvSpPr>
          <p:nvPr>
            <p:ph type="body" idx="1"/>
          </p:nvPr>
        </p:nvSpPr>
        <p:spPr/>
        <p:txBody>
          <a:bodyPr/>
          <a:lstStyle/>
          <a:p>
            <a:pPr eaLnBrk="1" hangingPunct="1"/>
            <a:r>
              <a:rPr lang="en-US" altLang="en-US"/>
              <a:t>Optimistic schedules</a:t>
            </a:r>
          </a:p>
          <a:p>
            <a:pPr eaLnBrk="1" hangingPunct="1"/>
            <a:r>
              <a:rPr lang="en-US" altLang="en-US"/>
              <a:t>Insufficient risk management</a:t>
            </a:r>
          </a:p>
          <a:p>
            <a:pPr eaLnBrk="1" hangingPunct="1"/>
            <a:r>
              <a:rPr lang="en-US" altLang="en-US"/>
              <a:t>Contractor failure</a:t>
            </a:r>
          </a:p>
          <a:p>
            <a:pPr eaLnBrk="1" hangingPunct="1"/>
            <a:r>
              <a:rPr lang="en-US" altLang="en-US"/>
              <a:t>Insufficient planning</a:t>
            </a:r>
          </a:p>
          <a:p>
            <a:pPr eaLnBrk="1" hangingPunct="1"/>
            <a:r>
              <a:rPr lang="en-US" altLang="en-US"/>
              <a:t>Abandonment of plan under pressure</a:t>
            </a:r>
          </a:p>
        </p:txBody>
      </p:sp>
    </p:spTree>
    <p:extLst>
      <p:ext uri="{BB962C8B-B14F-4D97-AF65-F5344CB8AC3E}">
        <p14:creationId xmlns:p14="http://schemas.microsoft.com/office/powerpoint/2010/main" val="30118937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C9108B83-5B0C-4535-AA29-DFE822F156B7}" type="slidenum">
              <a:rPr lang="en-US" altLang="en-US" sz="1200"/>
              <a:pPr eaLnBrk="1" hangingPunct="1">
                <a:spcBef>
                  <a:spcPct val="0"/>
                </a:spcBef>
                <a:buFontTx/>
                <a:buNone/>
              </a:pPr>
              <a:t>64</a:t>
            </a:fld>
            <a:endParaRPr lang="en-US" altLang="en-US" sz="1200"/>
          </a:p>
        </p:txBody>
      </p:sp>
      <p:sp>
        <p:nvSpPr>
          <p:cNvPr id="56323" name="Rectangle 2"/>
          <p:cNvSpPr>
            <a:spLocks noGrp="1" noChangeArrowheads="1"/>
          </p:cNvSpPr>
          <p:nvPr>
            <p:ph type="title"/>
          </p:nvPr>
        </p:nvSpPr>
        <p:spPr/>
        <p:txBody>
          <a:bodyPr/>
          <a:lstStyle/>
          <a:p>
            <a:pPr eaLnBrk="1" hangingPunct="1"/>
            <a:r>
              <a:rPr lang="en-US" altLang="en-US"/>
              <a:t>Process-Related Mistakes Part 2</a:t>
            </a:r>
          </a:p>
        </p:txBody>
      </p:sp>
      <p:sp>
        <p:nvSpPr>
          <p:cNvPr id="56324" name="Rectangle 3"/>
          <p:cNvSpPr>
            <a:spLocks noGrp="1" noChangeArrowheads="1"/>
          </p:cNvSpPr>
          <p:nvPr>
            <p:ph type="body" idx="1"/>
          </p:nvPr>
        </p:nvSpPr>
        <p:spPr/>
        <p:txBody>
          <a:bodyPr/>
          <a:lstStyle/>
          <a:p>
            <a:pPr eaLnBrk="1" hangingPunct="1"/>
            <a:r>
              <a:rPr lang="en-US" altLang="en-US"/>
              <a:t>Wasted time during fuzzy front end</a:t>
            </a:r>
          </a:p>
          <a:p>
            <a:pPr eaLnBrk="1" hangingPunct="1"/>
            <a:r>
              <a:rPr lang="en-US" altLang="en-US"/>
              <a:t>Shortchanged upstream activities</a:t>
            </a:r>
          </a:p>
          <a:p>
            <a:pPr eaLnBrk="1" hangingPunct="1"/>
            <a:r>
              <a:rPr lang="en-US" altLang="en-US"/>
              <a:t>Inadequate design</a:t>
            </a:r>
          </a:p>
          <a:p>
            <a:pPr eaLnBrk="1" hangingPunct="1"/>
            <a:r>
              <a:rPr lang="en-US" altLang="en-US"/>
              <a:t>Shortchanged quality assurance </a:t>
            </a:r>
          </a:p>
        </p:txBody>
      </p:sp>
    </p:spTree>
    <p:extLst>
      <p:ext uri="{BB962C8B-B14F-4D97-AF65-F5344CB8AC3E}">
        <p14:creationId xmlns:p14="http://schemas.microsoft.com/office/powerpoint/2010/main" val="18970148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833D5466-F09E-451D-A4AD-C4C79EBAD254}" type="slidenum">
              <a:rPr lang="en-US" altLang="en-US" sz="1200"/>
              <a:pPr eaLnBrk="1" hangingPunct="1">
                <a:spcBef>
                  <a:spcPct val="0"/>
                </a:spcBef>
                <a:buFontTx/>
                <a:buNone/>
              </a:pPr>
              <a:t>65</a:t>
            </a:fld>
            <a:endParaRPr lang="en-US" altLang="en-US" sz="1200"/>
          </a:p>
        </p:txBody>
      </p:sp>
      <p:sp>
        <p:nvSpPr>
          <p:cNvPr id="57347" name="Rectangle 2"/>
          <p:cNvSpPr>
            <a:spLocks noGrp="1" noChangeArrowheads="1"/>
          </p:cNvSpPr>
          <p:nvPr>
            <p:ph type="title"/>
          </p:nvPr>
        </p:nvSpPr>
        <p:spPr/>
        <p:txBody>
          <a:bodyPr/>
          <a:lstStyle/>
          <a:p>
            <a:pPr eaLnBrk="1" hangingPunct="1"/>
            <a:r>
              <a:rPr lang="en-US" altLang="en-US"/>
              <a:t>Process-Related Mistakes Part 3</a:t>
            </a:r>
          </a:p>
        </p:txBody>
      </p:sp>
      <p:sp>
        <p:nvSpPr>
          <p:cNvPr id="57348" name="Rectangle 3"/>
          <p:cNvSpPr>
            <a:spLocks noGrp="1" noChangeArrowheads="1"/>
          </p:cNvSpPr>
          <p:nvPr>
            <p:ph type="body" idx="1"/>
          </p:nvPr>
        </p:nvSpPr>
        <p:spPr/>
        <p:txBody>
          <a:bodyPr/>
          <a:lstStyle/>
          <a:p>
            <a:pPr eaLnBrk="1" hangingPunct="1"/>
            <a:r>
              <a:rPr lang="en-US" altLang="en-US"/>
              <a:t>Insufficient management controls</a:t>
            </a:r>
          </a:p>
          <a:p>
            <a:pPr eaLnBrk="1" hangingPunct="1"/>
            <a:r>
              <a:rPr lang="en-US" altLang="en-US"/>
              <a:t>Frequent convergence</a:t>
            </a:r>
          </a:p>
          <a:p>
            <a:pPr eaLnBrk="1" hangingPunct="1"/>
            <a:r>
              <a:rPr lang="en-US" altLang="en-US"/>
              <a:t>Omitting necessary tasks from estimates</a:t>
            </a:r>
          </a:p>
          <a:p>
            <a:pPr eaLnBrk="1" hangingPunct="1"/>
            <a:r>
              <a:rPr lang="en-US" altLang="en-US"/>
              <a:t>Planning to catch-up later</a:t>
            </a:r>
          </a:p>
          <a:p>
            <a:pPr eaLnBrk="1" hangingPunct="1"/>
            <a:r>
              <a:rPr lang="en-US" altLang="en-US"/>
              <a:t>Code-like-hell programming</a:t>
            </a:r>
          </a:p>
        </p:txBody>
      </p:sp>
    </p:spTree>
    <p:extLst>
      <p:ext uri="{BB962C8B-B14F-4D97-AF65-F5344CB8AC3E}">
        <p14:creationId xmlns:p14="http://schemas.microsoft.com/office/powerpoint/2010/main" val="22268936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3D301BC4-2E86-499F-829A-148F568EED37}" type="slidenum">
              <a:rPr lang="en-US" altLang="en-US" sz="1200"/>
              <a:pPr eaLnBrk="1" hangingPunct="1">
                <a:spcBef>
                  <a:spcPct val="0"/>
                </a:spcBef>
                <a:buFontTx/>
                <a:buNone/>
              </a:pPr>
              <a:t>66</a:t>
            </a:fld>
            <a:endParaRPr lang="en-US" altLang="en-US" sz="1200"/>
          </a:p>
        </p:txBody>
      </p:sp>
      <p:sp>
        <p:nvSpPr>
          <p:cNvPr id="58371" name="Rectangle 2"/>
          <p:cNvSpPr>
            <a:spLocks noGrp="1" noChangeArrowheads="1"/>
          </p:cNvSpPr>
          <p:nvPr>
            <p:ph type="title"/>
          </p:nvPr>
        </p:nvSpPr>
        <p:spPr/>
        <p:txBody>
          <a:bodyPr/>
          <a:lstStyle/>
          <a:p>
            <a:pPr eaLnBrk="1" hangingPunct="1"/>
            <a:r>
              <a:rPr lang="en-US" altLang="en-US" dirty="0"/>
              <a:t>Product-Related Mistakes</a:t>
            </a:r>
          </a:p>
        </p:txBody>
      </p:sp>
      <p:sp>
        <p:nvSpPr>
          <p:cNvPr id="58372" name="Rectangle 3"/>
          <p:cNvSpPr>
            <a:spLocks noGrp="1" noChangeArrowheads="1"/>
          </p:cNvSpPr>
          <p:nvPr>
            <p:ph type="body" idx="1"/>
          </p:nvPr>
        </p:nvSpPr>
        <p:spPr/>
        <p:txBody>
          <a:bodyPr/>
          <a:lstStyle/>
          <a:p>
            <a:pPr eaLnBrk="1" hangingPunct="1"/>
            <a:r>
              <a:rPr lang="en-US" altLang="en-US" dirty="0"/>
              <a:t>Requirements gold-plating</a:t>
            </a:r>
          </a:p>
          <a:p>
            <a:pPr lvl="1" eaLnBrk="1" hangingPunct="1"/>
            <a:r>
              <a:rPr lang="en-US" altLang="en-US" dirty="0"/>
              <a:t>Gilding the lily</a:t>
            </a:r>
          </a:p>
          <a:p>
            <a:pPr eaLnBrk="1" hangingPunct="1"/>
            <a:r>
              <a:rPr lang="en-US" altLang="en-US" dirty="0"/>
              <a:t>Feature creep</a:t>
            </a:r>
          </a:p>
          <a:p>
            <a:pPr eaLnBrk="1" hangingPunct="1"/>
            <a:r>
              <a:rPr lang="en-US" altLang="en-US" dirty="0"/>
              <a:t>Developer gold-plating</a:t>
            </a:r>
          </a:p>
          <a:p>
            <a:pPr lvl="1" eaLnBrk="1" hangingPunct="1"/>
            <a:r>
              <a:rPr lang="en-US" altLang="en-US" dirty="0"/>
              <a:t>Beware the pet project</a:t>
            </a:r>
          </a:p>
          <a:p>
            <a:pPr eaLnBrk="1" hangingPunct="1"/>
            <a:r>
              <a:rPr lang="en-US" altLang="en-US" dirty="0"/>
              <a:t>Push-me, pull-me negotiation</a:t>
            </a:r>
          </a:p>
          <a:p>
            <a:pPr eaLnBrk="1" hangingPunct="1"/>
            <a:r>
              <a:rPr lang="en-US" altLang="en-US" dirty="0"/>
              <a:t>Research-oriented development</a:t>
            </a:r>
          </a:p>
        </p:txBody>
      </p:sp>
    </p:spTree>
    <p:extLst>
      <p:ext uri="{BB962C8B-B14F-4D97-AF65-F5344CB8AC3E}">
        <p14:creationId xmlns:p14="http://schemas.microsoft.com/office/powerpoint/2010/main" val="20508844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9A8BCED2-5759-469D-8EA0-321339F610FF}" type="slidenum">
              <a:rPr lang="en-US" altLang="en-US" sz="1200"/>
              <a:pPr eaLnBrk="1" hangingPunct="1">
                <a:spcBef>
                  <a:spcPct val="0"/>
                </a:spcBef>
                <a:buFontTx/>
                <a:buNone/>
              </a:pPr>
              <a:t>67</a:t>
            </a:fld>
            <a:endParaRPr lang="en-US" altLang="en-US" sz="1200"/>
          </a:p>
        </p:txBody>
      </p:sp>
      <p:sp>
        <p:nvSpPr>
          <p:cNvPr id="59395" name="Rectangle 2"/>
          <p:cNvSpPr>
            <a:spLocks noGrp="1" noChangeArrowheads="1"/>
          </p:cNvSpPr>
          <p:nvPr>
            <p:ph type="title"/>
          </p:nvPr>
        </p:nvSpPr>
        <p:spPr/>
        <p:txBody>
          <a:bodyPr/>
          <a:lstStyle/>
          <a:p>
            <a:pPr eaLnBrk="1" hangingPunct="1"/>
            <a:r>
              <a:rPr lang="en-US" altLang="en-US"/>
              <a:t>Technology-Related Mistakes</a:t>
            </a:r>
          </a:p>
        </p:txBody>
      </p:sp>
      <p:sp>
        <p:nvSpPr>
          <p:cNvPr id="59396" name="Rectangle 3"/>
          <p:cNvSpPr>
            <a:spLocks noGrp="1" noChangeArrowheads="1"/>
          </p:cNvSpPr>
          <p:nvPr>
            <p:ph type="body" idx="1"/>
          </p:nvPr>
        </p:nvSpPr>
        <p:spPr>
          <a:xfrm>
            <a:off x="628650" y="1690690"/>
            <a:ext cx="7886700" cy="5167310"/>
          </a:xfrm>
        </p:spPr>
        <p:txBody>
          <a:bodyPr>
            <a:normAutofit/>
          </a:bodyPr>
          <a:lstStyle/>
          <a:p>
            <a:pPr eaLnBrk="1" hangingPunct="1"/>
            <a:r>
              <a:rPr lang="en-US" altLang="en-US" dirty="0"/>
              <a:t>Silver-bullet syndrome</a:t>
            </a:r>
          </a:p>
          <a:p>
            <a:pPr eaLnBrk="1" hangingPunct="1"/>
            <a:r>
              <a:rPr lang="en-US" altLang="en-US" dirty="0"/>
              <a:t>Overestimated savings from new tools and methods</a:t>
            </a:r>
          </a:p>
          <a:p>
            <a:pPr lvl="1"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eaLnBrk="1" hangingPunct="1"/>
            <a:r>
              <a:rPr lang="en-US" altLang="en-US" dirty="0"/>
              <a:t>Switching tools in mid-project</a:t>
            </a:r>
          </a:p>
          <a:p>
            <a:pPr eaLnBrk="1" hangingPunct="1"/>
            <a:r>
              <a:rPr lang="en-US" altLang="en-US" dirty="0"/>
              <a:t>Lack of automated source-code control</a:t>
            </a:r>
          </a:p>
        </p:txBody>
      </p:sp>
      <p:pic>
        <p:nvPicPr>
          <p:cNvPr id="2" name="Picture 1"/>
          <p:cNvPicPr>
            <a:picLocks noChangeAspect="1"/>
          </p:cNvPicPr>
          <p:nvPr/>
        </p:nvPicPr>
        <p:blipFill>
          <a:blip r:embed="rId3"/>
          <a:stretch>
            <a:fillRect/>
          </a:stretch>
        </p:blipFill>
        <p:spPr>
          <a:xfrm>
            <a:off x="1028964" y="2811120"/>
            <a:ext cx="7047619" cy="2447619"/>
          </a:xfrm>
          <a:prstGeom prst="rect">
            <a:avLst/>
          </a:prstGeom>
        </p:spPr>
      </p:pic>
    </p:spTree>
    <p:extLst>
      <p:ext uri="{BB962C8B-B14F-4D97-AF65-F5344CB8AC3E}">
        <p14:creationId xmlns:p14="http://schemas.microsoft.com/office/powerpoint/2010/main" val="41335399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[1] – Applied Software Project Management By: Jennifer Greene, Andrew </a:t>
            </a:r>
            <a:r>
              <a:rPr lang="en-US" dirty="0" err="1"/>
              <a:t>Stellman</a:t>
            </a:r>
            <a:r>
              <a:rPr lang="en-US" dirty="0"/>
              <a:t> (O'Reilly)</a:t>
            </a:r>
          </a:p>
          <a:p>
            <a:r>
              <a:rPr lang="en-US" dirty="0"/>
              <a:t>[2] -  “Rapid Development”, McConnell (Chapter-3)</a:t>
            </a:r>
          </a:p>
        </p:txBody>
      </p:sp>
      <p:sp>
        <p:nvSpPr>
          <p:cNvPr id="4" name="Slide Number Placeholder 3"/>
          <p:cNvSpPr>
            <a:spLocks noGrp="1"/>
          </p:cNvSpPr>
          <p:nvPr>
            <p:ph type="sldNum" sz="quarter" idx="12"/>
          </p:nvPr>
        </p:nvSpPr>
        <p:spPr/>
        <p:txBody>
          <a:bodyPr/>
          <a:lstStyle/>
          <a:p>
            <a:fld id="{8FC9A196-70D6-4A00-98BF-F004CFDD3D32}" type="slidenum">
              <a:rPr lang="en-US" smtClean="0"/>
              <a:t>68</a:t>
            </a:fld>
            <a:endParaRPr lang="en-US"/>
          </a:p>
        </p:txBody>
      </p:sp>
    </p:spTree>
    <p:extLst>
      <p:ext uri="{BB962C8B-B14F-4D97-AF65-F5344CB8AC3E}">
        <p14:creationId xmlns:p14="http://schemas.microsoft.com/office/powerpoint/2010/main" val="188956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E0365BBB-268D-4D56-B4E0-0707A00F2B7E}" type="slidenum">
              <a:rPr lang="en-US" altLang="en-US" sz="1200"/>
              <a:pPr eaLnBrk="1" hangingPunct="1">
                <a:spcBef>
                  <a:spcPct val="0"/>
                </a:spcBef>
                <a:buFontTx/>
                <a:buNone/>
              </a:pPr>
              <a:t>7</a:t>
            </a:fld>
            <a:endParaRPr lang="en-US" altLang="en-US" sz="1200"/>
          </a:p>
        </p:txBody>
      </p:sp>
      <p:sp>
        <p:nvSpPr>
          <p:cNvPr id="26627" name="Rectangle 2050"/>
          <p:cNvSpPr>
            <a:spLocks noGrp="1" noChangeArrowheads="1"/>
          </p:cNvSpPr>
          <p:nvPr>
            <p:ph type="title"/>
          </p:nvPr>
        </p:nvSpPr>
        <p:spPr/>
        <p:txBody>
          <a:bodyPr/>
          <a:lstStyle/>
          <a:p>
            <a:pPr eaLnBrk="1" hangingPunct="1"/>
            <a:r>
              <a:rPr lang="en-US" altLang="en-US" dirty="0"/>
              <a:t>PM Tools: Software</a:t>
            </a:r>
          </a:p>
        </p:txBody>
      </p:sp>
      <p:sp>
        <p:nvSpPr>
          <p:cNvPr id="136195" name="Rectangle 2051"/>
          <p:cNvSpPr>
            <a:spLocks noGrp="1" noChangeArrowheads="1"/>
          </p:cNvSpPr>
          <p:nvPr>
            <p:ph type="body" idx="1"/>
          </p:nvPr>
        </p:nvSpPr>
        <p:spPr/>
        <p:txBody>
          <a:bodyPr>
            <a:normAutofit/>
          </a:bodyPr>
          <a:lstStyle/>
          <a:p>
            <a:pPr eaLnBrk="1" hangingPunct="1">
              <a:lnSpc>
                <a:spcPct val="90000"/>
              </a:lnSpc>
            </a:pPr>
            <a:r>
              <a:rPr lang="en-US" altLang="en-US" sz="2800" dirty="0"/>
              <a:t>Low-end</a:t>
            </a:r>
          </a:p>
          <a:p>
            <a:pPr lvl="1"/>
            <a:r>
              <a:rPr lang="en-US" altLang="en-US" dirty="0"/>
              <a:t>Handle single or smaller projects well, cost under $200 per user</a:t>
            </a:r>
            <a:endParaRPr lang="en-US" altLang="en-US" sz="2400" dirty="0"/>
          </a:p>
          <a:p>
            <a:pPr lvl="1" eaLnBrk="1" hangingPunct="1">
              <a:lnSpc>
                <a:spcPct val="90000"/>
              </a:lnSpc>
            </a:pPr>
            <a:r>
              <a:rPr lang="en-US" altLang="en-US" sz="2400" dirty="0"/>
              <a:t>Basic features, tasks management, charting</a:t>
            </a:r>
          </a:p>
          <a:p>
            <a:pPr lvl="1" eaLnBrk="1" hangingPunct="1">
              <a:lnSpc>
                <a:spcPct val="90000"/>
              </a:lnSpc>
            </a:pPr>
            <a:r>
              <a:rPr lang="en-US" altLang="en-US" sz="2400" dirty="0"/>
              <a:t>MS Excel, Milestones Simplicity</a:t>
            </a:r>
          </a:p>
          <a:p>
            <a:pPr eaLnBrk="1" hangingPunct="1">
              <a:lnSpc>
                <a:spcPct val="90000"/>
              </a:lnSpc>
            </a:pPr>
            <a:r>
              <a:rPr lang="en-US" altLang="en-US" sz="2800" dirty="0"/>
              <a:t>Mid-market</a:t>
            </a:r>
          </a:p>
          <a:p>
            <a:pPr lvl="1" eaLnBrk="1" hangingPunct="1">
              <a:lnSpc>
                <a:spcPct val="90000"/>
              </a:lnSpc>
            </a:pPr>
            <a:r>
              <a:rPr lang="en-US" altLang="en-US" sz="2400" dirty="0"/>
              <a:t>Handle larger projects, multiple projects and users, analysis tools</a:t>
            </a:r>
          </a:p>
          <a:p>
            <a:pPr lvl="1" eaLnBrk="1" hangingPunct="1">
              <a:lnSpc>
                <a:spcPct val="90000"/>
              </a:lnSpc>
            </a:pPr>
            <a:r>
              <a:rPr lang="en-US" altLang="en-US" sz="2400" dirty="0"/>
              <a:t>MS Project (approx. 50% of market)</a:t>
            </a:r>
          </a:p>
          <a:p>
            <a:pPr lvl="1"/>
            <a:r>
              <a:rPr lang="en-US" altLang="en-US" dirty="0"/>
              <a:t>cost $200-600 per user, Project 2007 most popular</a:t>
            </a:r>
          </a:p>
          <a:p>
            <a:pPr lvl="1" eaLnBrk="1" hangingPunct="1">
              <a:lnSpc>
                <a:spcPct val="90000"/>
              </a:lnSpc>
            </a:pPr>
            <a:endParaRPr lang="en-US" altLang="en-US" sz="2400" dirty="0"/>
          </a:p>
        </p:txBody>
      </p:sp>
    </p:spTree>
    <p:extLst>
      <p:ext uri="{BB962C8B-B14F-4D97-AF65-F5344CB8AC3E}">
        <p14:creationId xmlns:p14="http://schemas.microsoft.com/office/powerpoint/2010/main" val="2540276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6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6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361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3619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361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361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3619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36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PM Tools: Software - II</a:t>
            </a:r>
            <a:endParaRPr lang="en-US" dirty="0"/>
          </a:p>
        </p:txBody>
      </p:sp>
      <p:sp>
        <p:nvSpPr>
          <p:cNvPr id="3" name="Content Placeholder 2"/>
          <p:cNvSpPr>
            <a:spLocks noGrp="1"/>
          </p:cNvSpPr>
          <p:nvPr>
            <p:ph idx="1"/>
          </p:nvPr>
        </p:nvSpPr>
        <p:spPr/>
        <p:txBody>
          <a:bodyPr/>
          <a:lstStyle/>
          <a:p>
            <a:r>
              <a:rPr lang="en-US" altLang="en-US" dirty="0"/>
              <a:t>High-end</a:t>
            </a:r>
          </a:p>
          <a:p>
            <a:pPr lvl="1"/>
            <a:r>
              <a:rPr lang="en-US" altLang="en-US" dirty="0"/>
              <a:t>Very large projects, specialized needs, enterprise</a:t>
            </a:r>
          </a:p>
          <a:p>
            <a:pPr lvl="1"/>
            <a:r>
              <a:rPr lang="en-US" altLang="en-US" dirty="0"/>
              <a:t>AMS Real-time (Advanced Management Solution)</a:t>
            </a:r>
          </a:p>
          <a:p>
            <a:pPr lvl="1"/>
            <a:r>
              <a:rPr lang="en-US" altLang="en-US" dirty="0"/>
              <a:t>Primavera Project Manager</a:t>
            </a:r>
          </a:p>
          <a:p>
            <a:pPr lvl="1"/>
            <a:r>
              <a:rPr lang="en-US" altLang="en-US" dirty="0"/>
              <a:t>Often licensed on a per-user basis, like </a:t>
            </a:r>
            <a:r>
              <a:rPr lang="en-US" altLang="en-US" dirty="0" err="1"/>
              <a:t>VPMi</a:t>
            </a:r>
            <a:r>
              <a:rPr lang="en-US" altLang="en-US" dirty="0"/>
              <a:t> Enterprise Online </a:t>
            </a:r>
          </a:p>
        </p:txBody>
      </p:sp>
      <p:sp>
        <p:nvSpPr>
          <p:cNvPr id="4" name="Slide Number Placeholder 3"/>
          <p:cNvSpPr>
            <a:spLocks noGrp="1"/>
          </p:cNvSpPr>
          <p:nvPr>
            <p:ph type="sldNum" sz="quarter" idx="12"/>
          </p:nvPr>
        </p:nvSpPr>
        <p:spPr/>
        <p:txBody>
          <a:bodyPr/>
          <a:lstStyle/>
          <a:p>
            <a:fld id="{8FC9A196-70D6-4A00-98BF-F004CFDD3D32}" type="slidenum">
              <a:rPr lang="en-US" smtClean="0"/>
              <a:t>8</a:t>
            </a:fld>
            <a:endParaRPr lang="en-US"/>
          </a:p>
        </p:txBody>
      </p:sp>
    </p:spTree>
    <p:extLst>
      <p:ext uri="{BB962C8B-B14F-4D97-AF65-F5344CB8AC3E}">
        <p14:creationId xmlns:p14="http://schemas.microsoft.com/office/powerpoint/2010/main" val="223333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3200">
                <a:solidFill>
                  <a:schemeClr val="tx1"/>
                </a:solidFill>
                <a:latin typeface="Times New Roman" panose="02020603050405020304" pitchFamily="18" charset="0"/>
              </a:defRPr>
            </a:lvl2pPr>
            <a:lvl3pPr marL="1143000" indent="-228600" eaLnBrk="0" hangingPunct="0">
              <a:spcBef>
                <a:spcPct val="20000"/>
              </a:spcBef>
              <a:buChar char="•"/>
              <a:defRPr sz="3200">
                <a:solidFill>
                  <a:schemeClr val="tx1"/>
                </a:solidFill>
                <a:latin typeface="Times New Roman" panose="02020603050405020304" pitchFamily="18" charset="0"/>
              </a:defRPr>
            </a:lvl3pPr>
            <a:lvl4pPr marL="1600200" indent="-228600" eaLnBrk="0" hangingPunct="0">
              <a:spcBef>
                <a:spcPct val="20000"/>
              </a:spcBef>
              <a:buChar char="•"/>
              <a:defRPr sz="3200">
                <a:solidFill>
                  <a:schemeClr val="tx1"/>
                </a:solidFill>
                <a:latin typeface="Times New Roman" panose="02020603050405020304" pitchFamily="18" charset="0"/>
              </a:defRPr>
            </a:lvl4pPr>
            <a:lvl5pPr marL="2057400" indent="-228600" eaLnBrk="0" hangingPunct="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fld id="{61D2FBA6-5C93-4C66-B9DC-9F270B87BD6A}" type="slidenum">
              <a:rPr lang="en-US" altLang="en-US" sz="1200"/>
              <a:pPr eaLnBrk="1" hangingPunct="1">
                <a:spcBef>
                  <a:spcPct val="0"/>
                </a:spcBef>
                <a:buFontTx/>
                <a:buNone/>
              </a:pPr>
              <a:t>9</a:t>
            </a:fld>
            <a:endParaRPr lang="en-US" altLang="en-US" sz="1200"/>
          </a:p>
        </p:txBody>
      </p:sp>
      <p:sp>
        <p:nvSpPr>
          <p:cNvPr id="27651" name="Rectangle 1026"/>
          <p:cNvSpPr>
            <a:spLocks noGrp="1" noChangeArrowheads="1"/>
          </p:cNvSpPr>
          <p:nvPr>
            <p:ph type="title"/>
          </p:nvPr>
        </p:nvSpPr>
        <p:spPr/>
        <p:txBody>
          <a:bodyPr/>
          <a:lstStyle/>
          <a:p>
            <a:pPr eaLnBrk="1" hangingPunct="1"/>
            <a:r>
              <a:rPr lang="en-US" altLang="en-US"/>
              <a:t>Tools: Gantt Chart</a:t>
            </a:r>
          </a:p>
        </p:txBody>
      </p:sp>
      <p:pic>
        <p:nvPicPr>
          <p:cNvPr id="27652" name="Picture 102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1952103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7180</TotalTime>
  <Words>3418</Words>
  <Application>Microsoft Office PowerPoint</Application>
  <PresentationFormat>On-screen Show (4:3)</PresentationFormat>
  <Paragraphs>603</Paragraphs>
  <Slides>68</Slides>
  <Notes>42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68</vt:i4>
      </vt:variant>
    </vt:vector>
  </HeadingPairs>
  <TitlesOfParts>
    <vt:vector size="78" baseType="lpstr">
      <vt:lpstr>Arial</vt:lpstr>
      <vt:lpstr>Calibri</vt:lpstr>
      <vt:lpstr>Roboto</vt:lpstr>
      <vt:lpstr>Roboto Black</vt:lpstr>
      <vt:lpstr>Roboto Condensed</vt:lpstr>
      <vt:lpstr>Times New Roman</vt:lpstr>
      <vt:lpstr>Wingdings</vt:lpstr>
      <vt:lpstr>Office Theme</vt:lpstr>
      <vt:lpstr>Bitmap Image</vt:lpstr>
      <vt:lpstr>VISIO</vt:lpstr>
      <vt:lpstr>Project Management Tools</vt:lpstr>
      <vt:lpstr>Learning Objectives</vt:lpstr>
      <vt:lpstr>Project Management Tools</vt:lpstr>
      <vt:lpstr>Why Use Project Management Tools and Techniques?</vt:lpstr>
      <vt:lpstr>Project Management Tools and Techniques</vt:lpstr>
      <vt:lpstr>Super Tools</vt:lpstr>
      <vt:lpstr>PM Tools: Software</vt:lpstr>
      <vt:lpstr>PM Tools: Software - II</vt:lpstr>
      <vt:lpstr>Tools: Gantt Chart</vt:lpstr>
      <vt:lpstr>Tools: Network Diagram</vt:lpstr>
      <vt:lpstr>PMI’s 10 Knowledge Areas</vt:lpstr>
      <vt:lpstr>Overview of Knowledge Areas </vt:lpstr>
      <vt:lpstr>Overview of Knowledge Areas</vt:lpstr>
      <vt:lpstr>Project Integration Management</vt:lpstr>
      <vt:lpstr>The Integration Challenge Software Product Development Example </vt:lpstr>
      <vt:lpstr>Characteristics of Effective Integration</vt:lpstr>
      <vt:lpstr>Project Scope Management</vt:lpstr>
      <vt:lpstr>Key Scope Concepts</vt:lpstr>
      <vt:lpstr>Key Scope Concepts (continued) </vt:lpstr>
      <vt:lpstr>Project Time Management </vt:lpstr>
      <vt:lpstr>Purpose of Scheduling Processes</vt:lpstr>
      <vt:lpstr>Remodel Kitchen WBS</vt:lpstr>
      <vt:lpstr>Kitchen Remodeling  Precedence Relationships</vt:lpstr>
      <vt:lpstr>Project Cost Management</vt:lpstr>
      <vt:lpstr>One Performance Measurement</vt:lpstr>
      <vt:lpstr> Project Quality Management</vt:lpstr>
      <vt:lpstr>Project HR Management</vt:lpstr>
      <vt:lpstr>Responsibility Chart</vt:lpstr>
      <vt:lpstr>Responsibility Chart Characteristics</vt:lpstr>
      <vt:lpstr>Project Risk Management</vt:lpstr>
      <vt:lpstr>PowerPoint Presentation</vt:lpstr>
      <vt:lpstr>Project Communications Management</vt:lpstr>
      <vt:lpstr>  Project Procurement Management</vt:lpstr>
      <vt:lpstr>Project Stakeholder Management</vt:lpstr>
      <vt:lpstr>Summary</vt:lpstr>
      <vt:lpstr>PowerPoint Presentation</vt:lpstr>
      <vt:lpstr>Technical Fundamentals</vt:lpstr>
      <vt:lpstr>Project Phases</vt:lpstr>
      <vt:lpstr>Lifecycle Relationships</vt:lpstr>
      <vt:lpstr>Seven Core Project Phases</vt:lpstr>
      <vt:lpstr>Project Phases A.K.A.</vt:lpstr>
      <vt:lpstr>Phases Variation</vt:lpstr>
      <vt:lpstr>First Principles</vt:lpstr>
      <vt:lpstr>Why Rapid Development</vt:lpstr>
      <vt:lpstr>Strategy</vt:lpstr>
      <vt:lpstr>Four Project Dimensions</vt:lpstr>
      <vt:lpstr>Triple Constraint</vt:lpstr>
      <vt:lpstr>PowerPoint Presentation</vt:lpstr>
      <vt:lpstr>PowerPoint Presentation</vt:lpstr>
      <vt:lpstr>PowerPoint Presentation</vt:lpstr>
      <vt:lpstr>Quadruple Constraint</vt:lpstr>
      <vt:lpstr>Trade-off Triangle</vt:lpstr>
      <vt:lpstr>Trade-off Triangle</vt:lpstr>
      <vt:lpstr>People</vt:lpstr>
      <vt:lpstr>People 2</vt:lpstr>
      <vt:lpstr>Process</vt:lpstr>
      <vt:lpstr>Product</vt:lpstr>
      <vt:lpstr>Technology</vt:lpstr>
      <vt:lpstr>Classic Mistakes</vt:lpstr>
      <vt:lpstr>People-Related Mistakes Part 1</vt:lpstr>
      <vt:lpstr>People-Related Mistakes Part 2</vt:lpstr>
      <vt:lpstr>People-Related Mistakes Part 3</vt:lpstr>
      <vt:lpstr>Process-Related Mistakes Part 1</vt:lpstr>
      <vt:lpstr>Process-Related Mistakes Part 2</vt:lpstr>
      <vt:lpstr>Process-Related Mistakes Part 3</vt:lpstr>
      <vt:lpstr>Product-Related Mistakes</vt:lpstr>
      <vt:lpstr>Technology-Related Mistakes</vt:lpstr>
      <vt:lpstr>References</vt:lpstr>
    </vt:vector>
  </TitlesOfParts>
  <Company>Gujar's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Qay xar</dc:creator>
  <cp:lastModifiedBy>Qay xar</cp:lastModifiedBy>
  <cp:revision>104</cp:revision>
  <dcterms:created xsi:type="dcterms:W3CDTF">2015-02-16T11:33:04Z</dcterms:created>
  <dcterms:modified xsi:type="dcterms:W3CDTF">2020-01-29T13:05:24Z</dcterms:modified>
</cp:coreProperties>
</file>