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47" autoAdjust="0"/>
    <p:restoredTop sz="94660"/>
  </p:normalViewPr>
  <p:slideViewPr>
    <p:cSldViewPr snapToGrid="0">
      <p:cViewPr varScale="1">
        <p:scale>
          <a:sx n="69" d="100"/>
          <a:sy n="69" d="100"/>
        </p:scale>
        <p:origin x="89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439A22-96B2-4E2D-8029-76E4860BAC54}" type="datetimeFigureOut">
              <a:rPr lang="en-US" smtClean="0"/>
              <a:t>4/29/2020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8157BC82-ADA3-4385-B1A5-FCB336788356}"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817003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439A22-96B2-4E2D-8029-76E4860BAC54}"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7BC82-ADA3-4385-B1A5-FCB336788356}"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0503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439A22-96B2-4E2D-8029-76E4860BAC54}"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7BC82-ADA3-4385-B1A5-FCB336788356}"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2336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439A22-96B2-4E2D-8029-76E4860BAC54}"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7BC82-ADA3-4385-B1A5-FCB336788356}"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90100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8439A22-96B2-4E2D-8029-76E4860BAC54}"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7BC82-ADA3-4385-B1A5-FCB336788356}"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3230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439A22-96B2-4E2D-8029-76E4860BAC54}"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7BC82-ADA3-4385-B1A5-FCB336788356}"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8704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439A22-96B2-4E2D-8029-76E4860BAC54}"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57BC82-ADA3-4385-B1A5-FCB336788356}"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9558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439A22-96B2-4E2D-8029-76E4860BAC54}"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57BC82-ADA3-4385-B1A5-FCB336788356}"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78146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39A22-96B2-4E2D-8029-76E4860BAC54}"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57BC82-ADA3-4385-B1A5-FCB336788356}" type="slidenum">
              <a:rPr lang="en-US" smtClean="0"/>
              <a:t>‹#›</a:t>
            </a:fld>
            <a:endParaRPr lang="en-US"/>
          </a:p>
        </p:txBody>
      </p:sp>
    </p:spTree>
    <p:extLst>
      <p:ext uri="{BB962C8B-B14F-4D97-AF65-F5344CB8AC3E}">
        <p14:creationId xmlns:p14="http://schemas.microsoft.com/office/powerpoint/2010/main" val="324972769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8439A22-96B2-4E2D-8029-76E4860BAC54}"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7BC82-ADA3-4385-B1A5-FCB336788356}"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6421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8439A22-96B2-4E2D-8029-76E4860BAC54}" type="datetimeFigureOut">
              <a:rPr lang="en-US" smtClean="0"/>
              <a:t>4/29/2020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8157BC82-ADA3-4385-B1A5-FCB336788356}"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57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8439A22-96B2-4E2D-8029-76E4860BAC54}" type="datetimeFigureOut">
              <a:rPr lang="en-US" smtClean="0"/>
              <a:t>4/29/2020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157BC82-ADA3-4385-B1A5-FCB336788356}"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1205032"/>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7E776-4E76-4047-8E60-35083AC2B0A1}"/>
              </a:ext>
            </a:extLst>
          </p:cNvPr>
          <p:cNvSpPr>
            <a:spLocks noGrp="1"/>
          </p:cNvSpPr>
          <p:nvPr>
            <p:ph type="ctrTitle"/>
          </p:nvPr>
        </p:nvSpPr>
        <p:spPr/>
        <p:txBody>
          <a:bodyPr>
            <a:normAutofit fontScale="90000"/>
          </a:bodyPr>
          <a:lstStyle/>
          <a:p>
            <a:r>
              <a:rPr lang="en-US" dirty="0"/>
              <a:t>CHAPTER 9 </a:t>
            </a:r>
            <a:br>
              <a:rPr lang="en-US" dirty="0"/>
            </a:br>
            <a:r>
              <a:rPr lang="en-US" dirty="0"/>
              <a:t>INFORMATION SECURITY</a:t>
            </a:r>
          </a:p>
        </p:txBody>
      </p:sp>
      <p:sp>
        <p:nvSpPr>
          <p:cNvPr id="3" name="Subtitle 2">
            <a:extLst>
              <a:ext uri="{FF2B5EF4-FFF2-40B4-BE49-F238E27FC236}">
                <a16:creationId xmlns:a16="http://schemas.microsoft.com/office/drawing/2014/main" id="{2FC2CF82-382A-45D2-A3D7-64C28FB8D005}"/>
              </a:ext>
            </a:extLst>
          </p:cNvPr>
          <p:cNvSpPr>
            <a:spLocks noGrp="1"/>
          </p:cNvSpPr>
          <p:nvPr>
            <p:ph type="subTitle" idx="1"/>
          </p:nvPr>
        </p:nvSpPr>
        <p:spPr/>
        <p:txBody>
          <a:bodyPr/>
          <a:lstStyle/>
          <a:p>
            <a:r>
              <a:rPr lang="en-US" dirty="0"/>
              <a:t>Prepared by: </a:t>
            </a:r>
          </a:p>
          <a:p>
            <a:r>
              <a:rPr lang="en-US" dirty="0"/>
              <a:t>	       khansa saleem</a:t>
            </a:r>
          </a:p>
        </p:txBody>
      </p:sp>
    </p:spTree>
    <p:extLst>
      <p:ext uri="{BB962C8B-B14F-4D97-AF65-F5344CB8AC3E}">
        <p14:creationId xmlns:p14="http://schemas.microsoft.com/office/powerpoint/2010/main" val="3630409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1D47E-1C44-40E8-9B2A-21F47B71F449}"/>
              </a:ext>
            </a:extLst>
          </p:cNvPr>
          <p:cNvSpPr>
            <a:spLocks noGrp="1"/>
          </p:cNvSpPr>
          <p:nvPr>
            <p:ph type="title"/>
          </p:nvPr>
        </p:nvSpPr>
        <p:spPr/>
        <p:txBody>
          <a:bodyPr/>
          <a:lstStyle/>
          <a:p>
            <a:r>
              <a:rPr lang="en-US" dirty="0"/>
              <a:t>RISKS</a:t>
            </a:r>
          </a:p>
        </p:txBody>
      </p:sp>
      <p:sp>
        <p:nvSpPr>
          <p:cNvPr id="3" name="Content Placeholder 2">
            <a:extLst>
              <a:ext uri="{FF2B5EF4-FFF2-40B4-BE49-F238E27FC236}">
                <a16:creationId xmlns:a16="http://schemas.microsoft.com/office/drawing/2014/main" id="{F733014C-689C-43D2-A2BE-CED0D856210C}"/>
              </a:ext>
            </a:extLst>
          </p:cNvPr>
          <p:cNvSpPr>
            <a:spLocks noGrp="1"/>
          </p:cNvSpPr>
          <p:nvPr>
            <p:ph idx="1"/>
          </p:nvPr>
        </p:nvSpPr>
        <p:spPr/>
        <p:txBody>
          <a:bodyPr>
            <a:normAutofit/>
          </a:bodyPr>
          <a:lstStyle/>
          <a:p>
            <a:r>
              <a:rPr lang="en-US" sz="2400" dirty="0"/>
              <a:t>Unauthorized acts that present risks can be categorized into four types: </a:t>
            </a:r>
          </a:p>
          <a:p>
            <a:r>
              <a:rPr lang="en-US" sz="2400" dirty="0"/>
              <a:t>Unauthorized Disclosure and Theft </a:t>
            </a:r>
          </a:p>
          <a:p>
            <a:pPr marL="914400" lvl="1" indent="-457200">
              <a:buFont typeface="+mj-lt"/>
              <a:buAutoNum type="arabicPeriod"/>
            </a:pPr>
            <a:r>
              <a:rPr lang="en-US" sz="2400" dirty="0"/>
              <a:t>Unauthorized Use </a:t>
            </a:r>
          </a:p>
          <a:p>
            <a:pPr marL="914400" lvl="1" indent="-457200">
              <a:buFont typeface="+mj-lt"/>
              <a:buAutoNum type="arabicPeriod"/>
            </a:pPr>
            <a:r>
              <a:rPr lang="en-US" sz="2400" dirty="0"/>
              <a:t>Unauthorized Destruction and Denial of Service </a:t>
            </a:r>
          </a:p>
          <a:p>
            <a:pPr marL="914400" lvl="1" indent="-457200">
              <a:buFont typeface="+mj-lt"/>
              <a:buAutoNum type="arabicPeriod"/>
            </a:pPr>
            <a:r>
              <a:rPr lang="en-US" sz="2400" dirty="0"/>
              <a:t>Unauthorized Modification</a:t>
            </a:r>
          </a:p>
        </p:txBody>
      </p:sp>
    </p:spTree>
    <p:extLst>
      <p:ext uri="{BB962C8B-B14F-4D97-AF65-F5344CB8AC3E}">
        <p14:creationId xmlns:p14="http://schemas.microsoft.com/office/powerpoint/2010/main" val="1824533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F0DBC-77BC-4D89-BE0E-2690EE7AAFC5}"/>
              </a:ext>
            </a:extLst>
          </p:cNvPr>
          <p:cNvSpPr>
            <a:spLocks noGrp="1"/>
          </p:cNvSpPr>
          <p:nvPr>
            <p:ph type="title"/>
          </p:nvPr>
        </p:nvSpPr>
        <p:spPr/>
        <p:txBody>
          <a:bodyPr/>
          <a:lstStyle/>
          <a:p>
            <a:r>
              <a:rPr lang="en-US" dirty="0"/>
              <a:t>THE MOST NOTORIOUS THREAT—THE “VIRUS”</a:t>
            </a:r>
          </a:p>
        </p:txBody>
      </p:sp>
      <p:sp>
        <p:nvSpPr>
          <p:cNvPr id="3" name="Content Placeholder 2">
            <a:extLst>
              <a:ext uri="{FF2B5EF4-FFF2-40B4-BE49-F238E27FC236}">
                <a16:creationId xmlns:a16="http://schemas.microsoft.com/office/drawing/2014/main" id="{C968EB66-B65D-447D-986F-0D1F7A946CB6}"/>
              </a:ext>
            </a:extLst>
          </p:cNvPr>
          <p:cNvSpPr>
            <a:spLocks noGrp="1"/>
          </p:cNvSpPr>
          <p:nvPr>
            <p:ph idx="1"/>
          </p:nvPr>
        </p:nvSpPr>
        <p:spPr/>
        <p:txBody>
          <a:bodyPr>
            <a:normAutofit/>
          </a:bodyPr>
          <a:lstStyle/>
          <a:p>
            <a:r>
              <a:rPr lang="en-US" sz="2400" dirty="0"/>
              <a:t>A virus is a computer program that can replicate itself without the user’s knowledge</a:t>
            </a:r>
          </a:p>
          <a:p>
            <a:r>
              <a:rPr lang="en-US" sz="2400" dirty="0"/>
              <a:t>A worm can’t replicate itself within a system but can transmit copies of itself by e-mail </a:t>
            </a:r>
          </a:p>
          <a:p>
            <a:r>
              <a:rPr lang="en-US" sz="2400" dirty="0"/>
              <a:t>A Trojan horse can neither replicate nor distribute itself. Distribution is accomplished by users who distribute it as a utility that, when used, produces unwanted changes in the system's functionality</a:t>
            </a:r>
          </a:p>
        </p:txBody>
      </p:sp>
    </p:spTree>
    <p:extLst>
      <p:ext uri="{BB962C8B-B14F-4D97-AF65-F5344CB8AC3E}">
        <p14:creationId xmlns:p14="http://schemas.microsoft.com/office/powerpoint/2010/main" val="1559257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A49D2-0EF0-4FC6-AA33-C9BC14BD7490}"/>
              </a:ext>
            </a:extLst>
          </p:cNvPr>
          <p:cNvSpPr>
            <a:spLocks noGrp="1"/>
          </p:cNvSpPr>
          <p:nvPr>
            <p:ph type="title"/>
          </p:nvPr>
        </p:nvSpPr>
        <p:spPr/>
        <p:txBody>
          <a:bodyPr/>
          <a:lstStyle/>
          <a:p>
            <a:r>
              <a:rPr lang="en-US" dirty="0"/>
              <a:t>E-COMMERCE CONSIDERATIONS</a:t>
            </a:r>
          </a:p>
        </p:txBody>
      </p:sp>
      <p:sp>
        <p:nvSpPr>
          <p:cNvPr id="3" name="Content Placeholder 2">
            <a:extLst>
              <a:ext uri="{FF2B5EF4-FFF2-40B4-BE49-F238E27FC236}">
                <a16:creationId xmlns:a16="http://schemas.microsoft.com/office/drawing/2014/main" id="{3DAC7689-5309-4C2E-900F-0CE44B66CB4E}"/>
              </a:ext>
            </a:extLst>
          </p:cNvPr>
          <p:cNvSpPr>
            <a:spLocks noGrp="1"/>
          </p:cNvSpPr>
          <p:nvPr>
            <p:ph idx="1"/>
          </p:nvPr>
        </p:nvSpPr>
        <p:spPr>
          <a:xfrm>
            <a:off x="1451579" y="2015732"/>
            <a:ext cx="10061548" cy="3858595"/>
          </a:xfrm>
        </p:spPr>
        <p:txBody>
          <a:bodyPr>
            <a:normAutofit/>
          </a:bodyPr>
          <a:lstStyle/>
          <a:p>
            <a:r>
              <a:rPr lang="en-US" sz="2400" dirty="0"/>
              <a:t>E-commerce has introduced a new security risk: credit card fraud. Both American Express and Visa have implemented programs aimed specifically at ecommerce</a:t>
            </a:r>
          </a:p>
          <a:p>
            <a:r>
              <a:rPr lang="en-US" sz="2400" dirty="0"/>
              <a:t>American Express has announced "disposable" credit card numbers.  These numbers, rather than the customer's credit card numbers, are provided to the ecommerce retailer, who submits it to American Express for repayment </a:t>
            </a:r>
          </a:p>
          <a:p>
            <a:r>
              <a:rPr lang="en-US" sz="2400" dirty="0"/>
              <a:t> Visa has announced ten security-related practices they expect their retailers to follow plus three general practices that retailers should follow (next slide)</a:t>
            </a:r>
          </a:p>
        </p:txBody>
      </p:sp>
    </p:spTree>
    <p:extLst>
      <p:ext uri="{BB962C8B-B14F-4D97-AF65-F5344CB8AC3E}">
        <p14:creationId xmlns:p14="http://schemas.microsoft.com/office/powerpoint/2010/main" val="115322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378A9-339A-4988-9970-4E8BFA6BC221}"/>
              </a:ext>
            </a:extLst>
          </p:cNvPr>
          <p:cNvSpPr>
            <a:spLocks noGrp="1"/>
          </p:cNvSpPr>
          <p:nvPr>
            <p:ph type="title"/>
          </p:nvPr>
        </p:nvSpPr>
        <p:spPr>
          <a:xfrm>
            <a:off x="1451579" y="305755"/>
            <a:ext cx="9603275" cy="1049235"/>
          </a:xfrm>
        </p:spPr>
        <p:txBody>
          <a:bodyPr/>
          <a:lstStyle/>
          <a:p>
            <a:r>
              <a:rPr lang="en-US" dirty="0"/>
              <a:t>Visa’s Security Precautions</a:t>
            </a:r>
          </a:p>
        </p:txBody>
      </p:sp>
      <p:sp>
        <p:nvSpPr>
          <p:cNvPr id="3" name="Content Placeholder 2">
            <a:extLst>
              <a:ext uri="{FF2B5EF4-FFF2-40B4-BE49-F238E27FC236}">
                <a16:creationId xmlns:a16="http://schemas.microsoft.com/office/drawing/2014/main" id="{891D2B99-4F28-475B-9448-7E3B7075E457}"/>
              </a:ext>
            </a:extLst>
          </p:cNvPr>
          <p:cNvSpPr>
            <a:spLocks noGrp="1"/>
          </p:cNvSpPr>
          <p:nvPr>
            <p:ph idx="1"/>
          </p:nvPr>
        </p:nvSpPr>
        <p:spPr>
          <a:xfrm>
            <a:off x="1451579" y="775854"/>
            <a:ext cx="9603275" cy="5306292"/>
          </a:xfrm>
        </p:spPr>
        <p:txBody>
          <a:bodyPr>
            <a:noAutofit/>
          </a:bodyPr>
          <a:lstStyle/>
          <a:p>
            <a:r>
              <a:rPr lang="en-US" sz="1400" dirty="0"/>
              <a:t>Retailers must: </a:t>
            </a:r>
          </a:p>
          <a:p>
            <a:pPr marL="0" indent="0">
              <a:buNone/>
            </a:pPr>
            <a:r>
              <a:rPr lang="en-US" sz="1400" dirty="0"/>
              <a:t>– Install and maintain a firewall</a:t>
            </a:r>
          </a:p>
          <a:p>
            <a:pPr marL="0" indent="0">
              <a:buNone/>
            </a:pPr>
            <a:r>
              <a:rPr lang="en-US" sz="1400" dirty="0"/>
              <a:t>– Keep security patches up to date</a:t>
            </a:r>
          </a:p>
          <a:p>
            <a:pPr marL="0" indent="0">
              <a:buNone/>
            </a:pPr>
            <a:r>
              <a:rPr lang="en-US" sz="1400" dirty="0"/>
              <a:t>– Encrypt stored data and transmitted data</a:t>
            </a:r>
          </a:p>
          <a:p>
            <a:pPr marL="0" indent="0">
              <a:buNone/>
            </a:pPr>
            <a:r>
              <a:rPr lang="en-US" sz="1400" dirty="0"/>
              <a:t>– Use and update antivirus software </a:t>
            </a:r>
          </a:p>
          <a:p>
            <a:pPr marL="0" indent="0">
              <a:buNone/>
            </a:pPr>
            <a:r>
              <a:rPr lang="en-US" sz="1400" dirty="0"/>
              <a:t>– Restrict data access to those with a need to know</a:t>
            </a:r>
          </a:p>
          <a:p>
            <a:pPr marL="0" indent="0">
              <a:buNone/>
            </a:pPr>
            <a:r>
              <a:rPr lang="en-US" sz="1400" dirty="0"/>
              <a:t>– Assign unique IDs to persons with data access privileges </a:t>
            </a:r>
          </a:p>
          <a:p>
            <a:pPr marL="0" indent="0">
              <a:buNone/>
            </a:pPr>
            <a:r>
              <a:rPr lang="en-US" sz="1400" dirty="0"/>
              <a:t>– Track data access with the unique ID </a:t>
            </a:r>
          </a:p>
          <a:p>
            <a:pPr marL="0" indent="0">
              <a:buNone/>
            </a:pPr>
            <a:r>
              <a:rPr lang="en-US" sz="1400" dirty="0"/>
              <a:t>– Not use vendor-supplied password defaults</a:t>
            </a:r>
          </a:p>
          <a:p>
            <a:pPr marL="0" indent="0">
              <a:buNone/>
            </a:pPr>
            <a:r>
              <a:rPr lang="en-US" sz="1400" dirty="0"/>
              <a:t>– Regularly test the security system </a:t>
            </a:r>
          </a:p>
          <a:p>
            <a:pPr marL="0" indent="0">
              <a:buNone/>
            </a:pPr>
            <a:r>
              <a:rPr lang="en-US" sz="1400" dirty="0"/>
              <a:t>Retailers should: </a:t>
            </a:r>
          </a:p>
          <a:p>
            <a:pPr marL="0" indent="0">
              <a:buNone/>
            </a:pPr>
            <a:r>
              <a:rPr lang="en-US" sz="1400" dirty="0"/>
              <a:t>– Screen employees who have access to data </a:t>
            </a:r>
          </a:p>
          <a:p>
            <a:pPr marL="0" indent="0">
              <a:buNone/>
            </a:pPr>
            <a:r>
              <a:rPr lang="en-US" sz="1400" dirty="0"/>
              <a:t>– Not leave data (diskettes, paper, and so forth) or computers unsecured </a:t>
            </a:r>
          </a:p>
          <a:p>
            <a:pPr marL="0" indent="0">
              <a:buNone/>
            </a:pPr>
            <a:r>
              <a:rPr lang="en-US" sz="1400" dirty="0"/>
              <a:t>– Destroy data when it is no longer needed</a:t>
            </a:r>
          </a:p>
        </p:txBody>
      </p:sp>
    </p:spTree>
    <p:extLst>
      <p:ext uri="{BB962C8B-B14F-4D97-AF65-F5344CB8AC3E}">
        <p14:creationId xmlns:p14="http://schemas.microsoft.com/office/powerpoint/2010/main" val="1113535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9B09B-496C-4872-9AB7-DA9328D1F8A7}"/>
              </a:ext>
            </a:extLst>
          </p:cNvPr>
          <p:cNvSpPr>
            <a:spLocks noGrp="1"/>
          </p:cNvSpPr>
          <p:nvPr>
            <p:ph type="title"/>
          </p:nvPr>
        </p:nvSpPr>
        <p:spPr/>
        <p:txBody>
          <a:bodyPr/>
          <a:lstStyle/>
          <a:p>
            <a:r>
              <a:rPr lang="en-US" dirty="0"/>
              <a:t>RISK MANAGEMENT</a:t>
            </a:r>
          </a:p>
        </p:txBody>
      </p:sp>
      <p:sp>
        <p:nvSpPr>
          <p:cNvPr id="3" name="Content Placeholder 2">
            <a:extLst>
              <a:ext uri="{FF2B5EF4-FFF2-40B4-BE49-F238E27FC236}">
                <a16:creationId xmlns:a16="http://schemas.microsoft.com/office/drawing/2014/main" id="{9A229CE6-7810-4789-9B3F-3A2543726A8C}"/>
              </a:ext>
            </a:extLst>
          </p:cNvPr>
          <p:cNvSpPr>
            <a:spLocks noGrp="1"/>
          </p:cNvSpPr>
          <p:nvPr>
            <p:ph idx="1"/>
          </p:nvPr>
        </p:nvSpPr>
        <p:spPr>
          <a:xfrm>
            <a:off x="1451579" y="2015732"/>
            <a:ext cx="9603275" cy="3775468"/>
          </a:xfrm>
        </p:spPr>
        <p:txBody>
          <a:bodyPr/>
          <a:lstStyle/>
          <a:p>
            <a:pPr marL="0" indent="0">
              <a:buNone/>
            </a:pPr>
            <a:r>
              <a:rPr lang="en-US" dirty="0"/>
              <a:t>The four sub steps to defining information risks are: </a:t>
            </a:r>
          </a:p>
          <a:p>
            <a:pPr marL="457200" lvl="1" indent="0">
              <a:buNone/>
            </a:pPr>
            <a:r>
              <a:rPr lang="en-US" dirty="0"/>
              <a:t>1. Identify business assets to be protected from risks </a:t>
            </a:r>
          </a:p>
          <a:p>
            <a:pPr marL="457200" lvl="1" indent="0">
              <a:buNone/>
            </a:pPr>
            <a:r>
              <a:rPr lang="en-US" dirty="0"/>
              <a:t>2. Recognize the risks </a:t>
            </a:r>
          </a:p>
          <a:p>
            <a:pPr marL="457200" lvl="1" indent="0">
              <a:buNone/>
            </a:pPr>
            <a:r>
              <a:rPr lang="en-US" dirty="0"/>
              <a:t>3. Determine the level of impact on the firm should the risks materialize</a:t>
            </a:r>
          </a:p>
          <a:p>
            <a:pPr marL="457200" lvl="1" indent="0">
              <a:buNone/>
            </a:pPr>
            <a:r>
              <a:rPr lang="en-US" dirty="0"/>
              <a:t>4. Analyze the vulnerabilities of the firm </a:t>
            </a:r>
          </a:p>
          <a:p>
            <a:pPr marL="0" indent="0">
              <a:buNone/>
            </a:pPr>
            <a:r>
              <a:rPr lang="en-US" dirty="0"/>
              <a:t>A systematic approach can be taken to sub steps 3 and 4 by determining the impact and analyzing the vulnerabilities </a:t>
            </a:r>
          </a:p>
          <a:p>
            <a:pPr marL="0" indent="0">
              <a:buNone/>
            </a:pPr>
            <a:r>
              <a:rPr lang="en-US" dirty="0"/>
              <a:t>• Table 9.1 illustrates the options.</a:t>
            </a:r>
          </a:p>
        </p:txBody>
      </p:sp>
    </p:spTree>
    <p:extLst>
      <p:ext uri="{BB962C8B-B14F-4D97-AF65-F5344CB8AC3E}">
        <p14:creationId xmlns:p14="http://schemas.microsoft.com/office/powerpoint/2010/main" val="259248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94466-DBB4-4B7E-B6DC-F4DE57D61C86}"/>
              </a:ext>
            </a:extLst>
          </p:cNvPr>
          <p:cNvSpPr>
            <a:spLocks noGrp="1"/>
          </p:cNvSpPr>
          <p:nvPr>
            <p:ph type="title"/>
          </p:nvPr>
        </p:nvSpPr>
        <p:spPr/>
        <p:txBody>
          <a:bodyPr/>
          <a:lstStyle/>
          <a:p>
            <a:r>
              <a:rPr lang="en-US" dirty="0"/>
              <a:t>Table 9.1 </a:t>
            </a:r>
          </a:p>
        </p:txBody>
      </p:sp>
      <p:pic>
        <p:nvPicPr>
          <p:cNvPr id="6" name="Content Placeholder 5">
            <a:extLst>
              <a:ext uri="{FF2B5EF4-FFF2-40B4-BE49-F238E27FC236}">
                <a16:creationId xmlns:a16="http://schemas.microsoft.com/office/drawing/2014/main" id="{F9F6F3B5-A9B9-46E8-BFF1-B5BB7B41F904}"/>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7594"/>
          <a:stretch/>
        </p:blipFill>
        <p:spPr>
          <a:xfrm>
            <a:off x="2010616" y="1981199"/>
            <a:ext cx="7839966" cy="4416347"/>
          </a:xfrm>
        </p:spPr>
      </p:pic>
    </p:spTree>
    <p:extLst>
      <p:ext uri="{BB962C8B-B14F-4D97-AF65-F5344CB8AC3E}">
        <p14:creationId xmlns:p14="http://schemas.microsoft.com/office/powerpoint/2010/main" val="915895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5CED2-CABF-4AF1-AB19-68FC24E2635E}"/>
              </a:ext>
            </a:extLst>
          </p:cNvPr>
          <p:cNvSpPr>
            <a:spLocks noGrp="1"/>
          </p:cNvSpPr>
          <p:nvPr>
            <p:ph type="title"/>
          </p:nvPr>
        </p:nvSpPr>
        <p:spPr/>
        <p:txBody>
          <a:bodyPr/>
          <a:lstStyle/>
          <a:p>
            <a:r>
              <a:rPr lang="en-US" dirty="0"/>
              <a:t>Risk Analysis Report </a:t>
            </a:r>
            <a:br>
              <a:rPr lang="en-US" dirty="0"/>
            </a:br>
            <a:endParaRPr lang="en-US" dirty="0"/>
          </a:p>
        </p:txBody>
      </p:sp>
      <p:sp>
        <p:nvSpPr>
          <p:cNvPr id="3" name="Content Placeholder 2">
            <a:extLst>
              <a:ext uri="{FF2B5EF4-FFF2-40B4-BE49-F238E27FC236}">
                <a16:creationId xmlns:a16="http://schemas.microsoft.com/office/drawing/2014/main" id="{309F12A7-E23F-4CA7-89FC-9781644DB5FE}"/>
              </a:ext>
            </a:extLst>
          </p:cNvPr>
          <p:cNvSpPr>
            <a:spLocks noGrp="1"/>
          </p:cNvSpPr>
          <p:nvPr>
            <p:ph idx="1"/>
          </p:nvPr>
        </p:nvSpPr>
        <p:spPr>
          <a:xfrm>
            <a:off x="1451579" y="1853754"/>
            <a:ext cx="9603275" cy="4412777"/>
          </a:xfrm>
        </p:spPr>
        <p:txBody>
          <a:bodyPr>
            <a:normAutofit fontScale="92500" lnSpcReduction="10000"/>
          </a:bodyPr>
          <a:lstStyle/>
          <a:p>
            <a:r>
              <a:rPr lang="en-US" dirty="0"/>
              <a:t>The findings of the risk analysis should be documented in a report that contains detailed information such as the following for each risk: </a:t>
            </a:r>
          </a:p>
          <a:p>
            <a:pPr marL="0" indent="0">
              <a:buNone/>
            </a:pPr>
            <a:r>
              <a:rPr lang="en-US" dirty="0"/>
              <a:t>1. A description of the risk </a:t>
            </a:r>
          </a:p>
          <a:p>
            <a:pPr marL="0" indent="0">
              <a:buNone/>
            </a:pPr>
            <a:r>
              <a:rPr lang="en-US" dirty="0"/>
              <a:t>2. Source of the risk </a:t>
            </a:r>
          </a:p>
          <a:p>
            <a:pPr marL="0" indent="0">
              <a:buNone/>
            </a:pPr>
            <a:r>
              <a:rPr lang="en-US" dirty="0"/>
              <a:t>3. Severity of the risk </a:t>
            </a:r>
          </a:p>
          <a:p>
            <a:pPr marL="0" indent="0">
              <a:buNone/>
            </a:pPr>
            <a:r>
              <a:rPr lang="en-US" dirty="0"/>
              <a:t>4. Controls that are being applied to the risk </a:t>
            </a:r>
          </a:p>
          <a:p>
            <a:pPr marL="0" indent="0">
              <a:buNone/>
            </a:pPr>
            <a:r>
              <a:rPr lang="en-US" dirty="0"/>
              <a:t>5. The owner(s) of the risk </a:t>
            </a:r>
          </a:p>
          <a:p>
            <a:pPr marL="0" indent="0">
              <a:buNone/>
            </a:pPr>
            <a:r>
              <a:rPr lang="en-US" dirty="0"/>
              <a:t>6. Recommended action to address the risk </a:t>
            </a:r>
          </a:p>
          <a:p>
            <a:pPr marL="0" indent="0">
              <a:buNone/>
            </a:pPr>
            <a:r>
              <a:rPr lang="en-US" dirty="0"/>
              <a:t>7. Recommended time frame for addressing the risk </a:t>
            </a:r>
          </a:p>
          <a:p>
            <a:pPr marL="0" indent="0">
              <a:buNone/>
            </a:pPr>
            <a:r>
              <a:rPr lang="en-US" dirty="0"/>
              <a:t>8. What was done to mitigate the risk</a:t>
            </a:r>
          </a:p>
        </p:txBody>
      </p:sp>
    </p:spTree>
    <p:extLst>
      <p:ext uri="{BB962C8B-B14F-4D97-AF65-F5344CB8AC3E}">
        <p14:creationId xmlns:p14="http://schemas.microsoft.com/office/powerpoint/2010/main" val="832735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6BF2A-11E6-4DB8-94C4-BB73FBB6688C}"/>
              </a:ext>
            </a:extLst>
          </p:cNvPr>
          <p:cNvSpPr>
            <a:spLocks noGrp="1"/>
          </p:cNvSpPr>
          <p:nvPr>
            <p:ph type="title"/>
          </p:nvPr>
        </p:nvSpPr>
        <p:spPr/>
        <p:txBody>
          <a:bodyPr/>
          <a:lstStyle/>
          <a:p>
            <a:r>
              <a:rPr lang="en-US" dirty="0"/>
              <a:t>INFORMATION SECURITY POLICY</a:t>
            </a:r>
          </a:p>
        </p:txBody>
      </p:sp>
      <p:sp>
        <p:nvSpPr>
          <p:cNvPr id="3" name="Content Placeholder 2">
            <a:extLst>
              <a:ext uri="{FF2B5EF4-FFF2-40B4-BE49-F238E27FC236}">
                <a16:creationId xmlns:a16="http://schemas.microsoft.com/office/drawing/2014/main" id="{FCF2B704-1BDA-40D7-8B47-6CD7768A1E68}"/>
              </a:ext>
            </a:extLst>
          </p:cNvPr>
          <p:cNvSpPr>
            <a:spLocks noGrp="1"/>
          </p:cNvSpPr>
          <p:nvPr>
            <p:ph idx="1"/>
          </p:nvPr>
        </p:nvSpPr>
        <p:spPr>
          <a:xfrm>
            <a:off x="1451579" y="2015732"/>
            <a:ext cx="9603275" cy="4135686"/>
          </a:xfrm>
        </p:spPr>
        <p:txBody>
          <a:bodyPr>
            <a:noAutofit/>
          </a:bodyPr>
          <a:lstStyle/>
          <a:p>
            <a:r>
              <a:rPr lang="en-US" sz="2400" dirty="0"/>
              <a:t>A security policy can be implemented using the following five phase approach (Fig. 9.3): </a:t>
            </a:r>
          </a:p>
          <a:p>
            <a:pPr marL="0" indent="0">
              <a:buNone/>
            </a:pPr>
            <a:r>
              <a:rPr lang="en-US" sz="2400" dirty="0"/>
              <a:t>Phase 1: Project Initiation</a:t>
            </a:r>
          </a:p>
          <a:p>
            <a:pPr marL="0" indent="0">
              <a:buNone/>
            </a:pPr>
            <a:r>
              <a:rPr lang="en-US" sz="2400" dirty="0"/>
              <a:t>Phase 2: Policy Development </a:t>
            </a:r>
          </a:p>
          <a:p>
            <a:pPr marL="0" indent="0">
              <a:buNone/>
            </a:pPr>
            <a:r>
              <a:rPr lang="en-US" sz="2400" dirty="0"/>
              <a:t>Phase 3: Consultation and Approval </a:t>
            </a:r>
          </a:p>
          <a:p>
            <a:pPr marL="0" indent="0">
              <a:buNone/>
            </a:pPr>
            <a:r>
              <a:rPr lang="en-US" sz="2400" dirty="0"/>
              <a:t>Phase 4:Awareness and Education </a:t>
            </a:r>
          </a:p>
          <a:p>
            <a:pPr marL="0" indent="0">
              <a:buNone/>
            </a:pPr>
            <a:r>
              <a:rPr lang="en-US" sz="2400" dirty="0"/>
              <a:t>Phase 5: Policy Dissemination</a:t>
            </a:r>
          </a:p>
        </p:txBody>
      </p:sp>
    </p:spTree>
    <p:extLst>
      <p:ext uri="{BB962C8B-B14F-4D97-AF65-F5344CB8AC3E}">
        <p14:creationId xmlns:p14="http://schemas.microsoft.com/office/powerpoint/2010/main" val="3382294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07033-84F6-48C4-A54B-B841A2261EEB}"/>
              </a:ext>
            </a:extLst>
          </p:cNvPr>
          <p:cNvSpPr>
            <a:spLocks noGrp="1"/>
          </p:cNvSpPr>
          <p:nvPr>
            <p:ph type="title"/>
          </p:nvPr>
        </p:nvSpPr>
        <p:spPr/>
        <p:txBody>
          <a:bodyPr/>
          <a:lstStyle/>
          <a:p>
            <a:r>
              <a:rPr lang="en-US" dirty="0"/>
              <a:t>Figure 9.3 Development of security policy</a:t>
            </a:r>
          </a:p>
        </p:txBody>
      </p:sp>
      <p:pic>
        <p:nvPicPr>
          <p:cNvPr id="4" name="Content Placeholder 3">
            <a:extLst>
              <a:ext uri="{FF2B5EF4-FFF2-40B4-BE49-F238E27FC236}">
                <a16:creationId xmlns:a16="http://schemas.microsoft.com/office/drawing/2014/main" id="{6B9728C1-34C9-401E-AA1E-2A1AB95B5DEF}"/>
              </a:ext>
            </a:extLst>
          </p:cNvPr>
          <p:cNvPicPr>
            <a:picLocks noGrp="1" noChangeAspect="1"/>
          </p:cNvPicPr>
          <p:nvPr>
            <p:ph idx="1"/>
          </p:nvPr>
        </p:nvPicPr>
        <p:blipFill rotWithShape="1">
          <a:blip r:embed="rId2"/>
          <a:srcRect t="6689"/>
          <a:stretch/>
        </p:blipFill>
        <p:spPr>
          <a:xfrm>
            <a:off x="3736015" y="1581707"/>
            <a:ext cx="4396604" cy="5484111"/>
          </a:xfrm>
          <a:prstGeom prst="rect">
            <a:avLst/>
          </a:prstGeom>
        </p:spPr>
      </p:pic>
    </p:spTree>
    <p:extLst>
      <p:ext uri="{BB962C8B-B14F-4D97-AF65-F5344CB8AC3E}">
        <p14:creationId xmlns:p14="http://schemas.microsoft.com/office/powerpoint/2010/main" val="1762468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0D922-76CD-47A5-B7E3-99F62CA55567}"/>
              </a:ext>
            </a:extLst>
          </p:cNvPr>
          <p:cNvSpPr>
            <a:spLocks noGrp="1"/>
          </p:cNvSpPr>
          <p:nvPr>
            <p:ph type="title"/>
          </p:nvPr>
        </p:nvSpPr>
        <p:spPr/>
        <p:txBody>
          <a:bodyPr/>
          <a:lstStyle/>
          <a:p>
            <a:r>
              <a:rPr lang="en-US" dirty="0"/>
              <a:t>Separate policies are developed for:</a:t>
            </a:r>
            <a:br>
              <a:rPr lang="en-US" dirty="0"/>
            </a:br>
            <a:endParaRPr lang="en-US" dirty="0"/>
          </a:p>
        </p:txBody>
      </p:sp>
      <p:sp>
        <p:nvSpPr>
          <p:cNvPr id="3" name="Content Placeholder 2">
            <a:extLst>
              <a:ext uri="{FF2B5EF4-FFF2-40B4-BE49-F238E27FC236}">
                <a16:creationId xmlns:a16="http://schemas.microsoft.com/office/drawing/2014/main" id="{3C0CB41A-0253-4D79-B622-E76D78753934}"/>
              </a:ext>
            </a:extLst>
          </p:cNvPr>
          <p:cNvSpPr>
            <a:spLocks noGrp="1"/>
          </p:cNvSpPr>
          <p:nvPr>
            <p:ph idx="1"/>
          </p:nvPr>
        </p:nvSpPr>
        <p:spPr>
          <a:xfrm>
            <a:off x="1451579" y="1853754"/>
            <a:ext cx="9603275" cy="4440486"/>
          </a:xfrm>
        </p:spPr>
        <p:txBody>
          <a:bodyPr>
            <a:normAutofit fontScale="92500" lnSpcReduction="10000"/>
          </a:bodyPr>
          <a:lstStyle/>
          <a:p>
            <a:pPr marL="0" indent="0">
              <a:buNone/>
            </a:pPr>
            <a:r>
              <a:rPr lang="en-US" dirty="0"/>
              <a:t>• Information systems security</a:t>
            </a:r>
          </a:p>
          <a:p>
            <a:pPr marL="0" indent="0">
              <a:buNone/>
            </a:pPr>
            <a:r>
              <a:rPr lang="en-US" dirty="0"/>
              <a:t>• System access control</a:t>
            </a:r>
          </a:p>
          <a:p>
            <a:pPr marL="0" indent="0">
              <a:buNone/>
            </a:pPr>
            <a:r>
              <a:rPr lang="en-US" dirty="0"/>
              <a:t>• Personnel security</a:t>
            </a:r>
          </a:p>
          <a:p>
            <a:pPr marL="0" indent="0">
              <a:buNone/>
            </a:pPr>
            <a:r>
              <a:rPr lang="en-US" dirty="0"/>
              <a:t>• Physical and environmental security</a:t>
            </a:r>
          </a:p>
          <a:p>
            <a:pPr marL="0" indent="0">
              <a:buNone/>
            </a:pPr>
            <a:r>
              <a:rPr lang="en-US" dirty="0"/>
              <a:t>• Telecommunications security</a:t>
            </a:r>
          </a:p>
          <a:p>
            <a:pPr marL="0" indent="0">
              <a:buNone/>
            </a:pPr>
            <a:r>
              <a:rPr lang="en-US" dirty="0"/>
              <a:t>• Information classification</a:t>
            </a:r>
          </a:p>
          <a:p>
            <a:pPr marL="0" indent="0">
              <a:buNone/>
            </a:pPr>
            <a:r>
              <a:rPr lang="en-US" dirty="0"/>
              <a:t>• Business continuity planning</a:t>
            </a:r>
          </a:p>
          <a:p>
            <a:pPr marL="0" indent="0">
              <a:buNone/>
            </a:pPr>
            <a:r>
              <a:rPr lang="en-US" dirty="0"/>
              <a:t>• Management accountability</a:t>
            </a:r>
          </a:p>
          <a:p>
            <a:pPr marL="0" indent="0">
              <a:buNone/>
            </a:pPr>
            <a:r>
              <a:rPr lang="en-US" dirty="0"/>
              <a:t>These policies are distributed to employees, preferably in writing and in educational and training programs. With the policies established, controls can be implemented</a:t>
            </a:r>
          </a:p>
        </p:txBody>
      </p:sp>
    </p:spTree>
    <p:extLst>
      <p:ext uri="{BB962C8B-B14F-4D97-AF65-F5344CB8AC3E}">
        <p14:creationId xmlns:p14="http://schemas.microsoft.com/office/powerpoint/2010/main" val="3096828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2762A-F1C4-4BA9-9C73-4D21A995B38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3A7FF767-0C47-4101-88BC-BD8939932E40}"/>
              </a:ext>
            </a:extLst>
          </p:cNvPr>
          <p:cNvSpPr>
            <a:spLocks noGrp="1"/>
          </p:cNvSpPr>
          <p:nvPr>
            <p:ph idx="1"/>
          </p:nvPr>
        </p:nvSpPr>
        <p:spPr>
          <a:xfrm>
            <a:off x="1141412" y="2249487"/>
            <a:ext cx="10815061" cy="3541714"/>
          </a:xfrm>
        </p:spPr>
        <p:txBody>
          <a:bodyPr/>
          <a:lstStyle/>
          <a:p>
            <a:r>
              <a:rPr lang="en-US" dirty="0"/>
              <a:t>Information security is intended to achieve confidentiality, availability, and integrity in the firm's information resources.</a:t>
            </a:r>
          </a:p>
          <a:p>
            <a:r>
              <a:rPr lang="en-US" dirty="0"/>
              <a:t>The management of information security consists of: </a:t>
            </a:r>
          </a:p>
          <a:p>
            <a:pPr marL="0" indent="0">
              <a:buNone/>
            </a:pPr>
            <a:r>
              <a:rPr lang="en-US" dirty="0"/>
              <a:t>	1. The day-to-day protection called information security management (ISM) </a:t>
            </a:r>
          </a:p>
          <a:p>
            <a:pPr marL="0" indent="0">
              <a:buNone/>
            </a:pPr>
            <a:r>
              <a:rPr lang="en-US" dirty="0"/>
              <a:t>	2. Preparing for operating after a disaster called business continuity 		    management (BCM)</a:t>
            </a:r>
          </a:p>
        </p:txBody>
      </p:sp>
    </p:spTree>
    <p:extLst>
      <p:ext uri="{BB962C8B-B14F-4D97-AF65-F5344CB8AC3E}">
        <p14:creationId xmlns:p14="http://schemas.microsoft.com/office/powerpoint/2010/main" val="181498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2F57-E42D-4014-B845-C276A7BCB525}"/>
              </a:ext>
            </a:extLst>
          </p:cNvPr>
          <p:cNvSpPr>
            <a:spLocks noGrp="1"/>
          </p:cNvSpPr>
          <p:nvPr>
            <p:ph type="title"/>
          </p:nvPr>
        </p:nvSpPr>
        <p:spPr/>
        <p:txBody>
          <a:bodyPr/>
          <a:lstStyle/>
          <a:p>
            <a:r>
              <a:rPr lang="en-US" b="1" dirty="0"/>
              <a:t>CONTROLS</a:t>
            </a:r>
            <a:br>
              <a:rPr lang="en-US" b="1" dirty="0"/>
            </a:br>
            <a:endParaRPr lang="en-US" dirty="0"/>
          </a:p>
        </p:txBody>
      </p:sp>
      <p:sp>
        <p:nvSpPr>
          <p:cNvPr id="3" name="Content Placeholder 2">
            <a:extLst>
              <a:ext uri="{FF2B5EF4-FFF2-40B4-BE49-F238E27FC236}">
                <a16:creationId xmlns:a16="http://schemas.microsoft.com/office/drawing/2014/main" id="{F2B6F1F4-6F4A-484D-A95A-6CE0C8E4F825}"/>
              </a:ext>
            </a:extLst>
          </p:cNvPr>
          <p:cNvSpPr>
            <a:spLocks noGrp="1"/>
          </p:cNvSpPr>
          <p:nvPr>
            <p:ph idx="1"/>
          </p:nvPr>
        </p:nvSpPr>
        <p:spPr>
          <a:xfrm>
            <a:off x="808917" y="2043441"/>
            <a:ext cx="11258392" cy="3450613"/>
          </a:xfrm>
        </p:spPr>
        <p:txBody>
          <a:bodyPr>
            <a:noAutofit/>
          </a:bodyPr>
          <a:lstStyle/>
          <a:p>
            <a:pPr marL="0" indent="0">
              <a:buNone/>
            </a:pPr>
            <a:r>
              <a:rPr lang="en-US" sz="2400" dirty="0"/>
              <a:t>• A </a:t>
            </a:r>
            <a:r>
              <a:rPr lang="en-US" sz="2400" b="1" dirty="0"/>
              <a:t>control </a:t>
            </a:r>
            <a:r>
              <a:rPr lang="en-US" sz="2400" dirty="0"/>
              <a:t>is a mechanism implemented </a:t>
            </a:r>
            <a:r>
              <a:rPr lang="en-US" sz="2400" dirty="0">
                <a:solidFill>
                  <a:srgbClr val="FF0000"/>
                </a:solidFill>
              </a:rPr>
              <a:t>to protect the firm from risks </a:t>
            </a:r>
            <a:r>
              <a:rPr lang="en-US" sz="2400" dirty="0"/>
              <a:t>or minimize the impact of those risks on the firm should they occur:</a:t>
            </a:r>
          </a:p>
          <a:p>
            <a:pPr marL="0" indent="0">
              <a:buNone/>
            </a:pPr>
            <a:r>
              <a:rPr lang="en-US" sz="2400" b="1" dirty="0"/>
              <a:t>1. Technical controls </a:t>
            </a:r>
            <a:r>
              <a:rPr lang="en-US" sz="2400" dirty="0"/>
              <a:t>are those </a:t>
            </a:r>
            <a:r>
              <a:rPr lang="en-US" sz="2400" dirty="0">
                <a:solidFill>
                  <a:srgbClr val="FF0000"/>
                </a:solidFill>
              </a:rPr>
              <a:t>built into systems by system developers </a:t>
            </a:r>
            <a:r>
              <a:rPr lang="en-US" sz="2400" dirty="0"/>
              <a:t>during the system development life cycle</a:t>
            </a:r>
          </a:p>
          <a:p>
            <a:pPr marL="0" indent="0">
              <a:buNone/>
            </a:pPr>
            <a:r>
              <a:rPr lang="en-US" sz="2400" b="1" dirty="0"/>
              <a:t>2. Access control </a:t>
            </a:r>
            <a:r>
              <a:rPr lang="en-US" sz="2400" dirty="0"/>
              <a:t>is the basis for security against threats by unauthorized persons</a:t>
            </a:r>
          </a:p>
          <a:p>
            <a:pPr marL="0" indent="0">
              <a:buNone/>
            </a:pPr>
            <a:r>
              <a:rPr lang="en-US" sz="2400" b="1" dirty="0"/>
              <a:t>3. Intrusion detection systems </a:t>
            </a:r>
            <a:r>
              <a:rPr lang="en-US" sz="2400" dirty="0"/>
              <a:t>try to recognize an attempt to </a:t>
            </a:r>
            <a:r>
              <a:rPr lang="en-US" sz="2400" dirty="0">
                <a:solidFill>
                  <a:srgbClr val="FF0000"/>
                </a:solidFill>
              </a:rPr>
              <a:t>breach security </a:t>
            </a:r>
            <a:r>
              <a:rPr lang="en-US" sz="2400" dirty="0"/>
              <a:t>before it has the opportunity to inflict damage</a:t>
            </a:r>
          </a:p>
        </p:txBody>
      </p:sp>
    </p:spTree>
    <p:extLst>
      <p:ext uri="{BB962C8B-B14F-4D97-AF65-F5344CB8AC3E}">
        <p14:creationId xmlns:p14="http://schemas.microsoft.com/office/powerpoint/2010/main" val="3725549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E3F3-E612-4200-8E21-4A2ABDB58FDA}"/>
              </a:ext>
            </a:extLst>
          </p:cNvPr>
          <p:cNvSpPr>
            <a:spLocks noGrp="1"/>
          </p:cNvSpPr>
          <p:nvPr>
            <p:ph type="title"/>
          </p:nvPr>
        </p:nvSpPr>
        <p:spPr/>
        <p:txBody>
          <a:bodyPr/>
          <a:lstStyle/>
          <a:p>
            <a:r>
              <a:rPr lang="en-US" dirty="0"/>
              <a:t>Figure 9.4 access control functions</a:t>
            </a:r>
          </a:p>
        </p:txBody>
      </p:sp>
      <p:pic>
        <p:nvPicPr>
          <p:cNvPr id="4" name="Content Placeholder 3">
            <a:extLst>
              <a:ext uri="{FF2B5EF4-FFF2-40B4-BE49-F238E27FC236}">
                <a16:creationId xmlns:a16="http://schemas.microsoft.com/office/drawing/2014/main" id="{0F2C00B8-7017-4A82-BB92-A70A59F09086}"/>
              </a:ext>
            </a:extLst>
          </p:cNvPr>
          <p:cNvPicPr>
            <a:picLocks noGrp="1" noChangeAspect="1"/>
          </p:cNvPicPr>
          <p:nvPr>
            <p:ph idx="1"/>
          </p:nvPr>
        </p:nvPicPr>
        <p:blipFill rotWithShape="1">
          <a:blip r:embed="rId2"/>
          <a:srcRect t="7807"/>
          <a:stretch/>
        </p:blipFill>
        <p:spPr>
          <a:xfrm>
            <a:off x="2673928" y="2118969"/>
            <a:ext cx="5915890" cy="4485658"/>
          </a:xfrm>
          <a:prstGeom prst="rect">
            <a:avLst/>
          </a:prstGeom>
        </p:spPr>
      </p:pic>
    </p:spTree>
    <p:extLst>
      <p:ext uri="{BB962C8B-B14F-4D97-AF65-F5344CB8AC3E}">
        <p14:creationId xmlns:p14="http://schemas.microsoft.com/office/powerpoint/2010/main" val="3486867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8CABC-65B2-49B6-9351-36C732B25BA7}"/>
              </a:ext>
            </a:extLst>
          </p:cNvPr>
          <p:cNvSpPr>
            <a:spLocks noGrp="1"/>
          </p:cNvSpPr>
          <p:nvPr>
            <p:ph type="title"/>
          </p:nvPr>
        </p:nvSpPr>
        <p:spPr/>
        <p:txBody>
          <a:bodyPr/>
          <a:lstStyle/>
          <a:p>
            <a:r>
              <a:rPr lang="en-US" dirty="0"/>
              <a:t>Access Control</a:t>
            </a:r>
            <a:br>
              <a:rPr lang="en-US" dirty="0"/>
            </a:br>
            <a:endParaRPr lang="en-US" dirty="0"/>
          </a:p>
        </p:txBody>
      </p:sp>
      <p:sp>
        <p:nvSpPr>
          <p:cNvPr id="3" name="Content Placeholder 2">
            <a:extLst>
              <a:ext uri="{FF2B5EF4-FFF2-40B4-BE49-F238E27FC236}">
                <a16:creationId xmlns:a16="http://schemas.microsoft.com/office/drawing/2014/main" id="{20EE62D1-29FE-48C3-9B16-17217E704BE8}"/>
              </a:ext>
            </a:extLst>
          </p:cNvPr>
          <p:cNvSpPr>
            <a:spLocks noGrp="1"/>
          </p:cNvSpPr>
          <p:nvPr>
            <p:ph idx="1"/>
          </p:nvPr>
        </p:nvSpPr>
        <p:spPr>
          <a:xfrm>
            <a:off x="1451579" y="1853754"/>
            <a:ext cx="10310930" cy="4426632"/>
          </a:xfrm>
        </p:spPr>
        <p:txBody>
          <a:bodyPr>
            <a:normAutofit/>
          </a:bodyPr>
          <a:lstStyle/>
          <a:p>
            <a:pPr marL="0" indent="0">
              <a:buNone/>
            </a:pPr>
            <a:r>
              <a:rPr lang="en-US" sz="2400" b="1" dirty="0"/>
              <a:t>1. User identification</a:t>
            </a:r>
            <a:r>
              <a:rPr lang="en-US" sz="2400" dirty="0"/>
              <a:t>. Users first identify themselves by providing something that they </a:t>
            </a:r>
            <a:r>
              <a:rPr lang="en-US" sz="2400" i="1" dirty="0"/>
              <a:t>know</a:t>
            </a:r>
            <a:r>
              <a:rPr lang="en-US" sz="2400" dirty="0"/>
              <a:t>, such as a password</a:t>
            </a:r>
          </a:p>
          <a:p>
            <a:pPr marL="0" indent="0">
              <a:buNone/>
            </a:pPr>
            <a:r>
              <a:rPr lang="en-US" sz="2400" b="1" dirty="0"/>
              <a:t>2. User authentication. </a:t>
            </a:r>
            <a:r>
              <a:rPr lang="en-US" sz="2400" dirty="0"/>
              <a:t>Once initial identification has been accomplished, users verify their right to access by providing something that they </a:t>
            </a:r>
            <a:r>
              <a:rPr lang="en-US" sz="2400" i="1" dirty="0"/>
              <a:t>have</a:t>
            </a:r>
            <a:r>
              <a:rPr lang="en-US" sz="2400" dirty="0"/>
              <a:t>, </a:t>
            </a:r>
            <a:r>
              <a:rPr lang="en-US" sz="2400" dirty="0">
                <a:solidFill>
                  <a:srgbClr val="FF0000"/>
                </a:solidFill>
              </a:rPr>
              <a:t>such as a smart card or token, or an identification chip</a:t>
            </a:r>
          </a:p>
          <a:p>
            <a:pPr marL="0" indent="0">
              <a:buNone/>
            </a:pPr>
            <a:r>
              <a:rPr lang="en-US" sz="2400" b="1" dirty="0"/>
              <a:t>3. User authorization</a:t>
            </a:r>
            <a:r>
              <a:rPr lang="en-US" sz="2400" dirty="0"/>
              <a:t>. </a:t>
            </a:r>
            <a:r>
              <a:rPr lang="en-US" sz="2400" dirty="0">
                <a:solidFill>
                  <a:srgbClr val="FF0000"/>
                </a:solidFill>
              </a:rPr>
              <a:t>With the identification and authentication checks passed, a person can then be authorized certain levels or degrees of use</a:t>
            </a:r>
            <a:r>
              <a:rPr lang="en-US" sz="2400" dirty="0"/>
              <a:t>. For example, one user might be authorized only to read from a file, whereas another might be authorized to make changes</a:t>
            </a:r>
          </a:p>
        </p:txBody>
      </p:sp>
    </p:spTree>
    <p:extLst>
      <p:ext uri="{BB962C8B-B14F-4D97-AF65-F5344CB8AC3E}">
        <p14:creationId xmlns:p14="http://schemas.microsoft.com/office/powerpoint/2010/main" val="1023927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BEB13-B5C9-43E7-99A0-5BA5E03521B2}"/>
              </a:ext>
            </a:extLst>
          </p:cNvPr>
          <p:cNvSpPr>
            <a:spLocks noGrp="1"/>
          </p:cNvSpPr>
          <p:nvPr>
            <p:ph type="title"/>
          </p:nvPr>
        </p:nvSpPr>
        <p:spPr/>
        <p:txBody>
          <a:bodyPr/>
          <a:lstStyle/>
          <a:p>
            <a:r>
              <a:rPr lang="en-US" dirty="0"/>
              <a:t>Firewalls</a:t>
            </a:r>
            <a:br>
              <a:rPr lang="en-US" dirty="0"/>
            </a:br>
            <a:endParaRPr lang="en-US" dirty="0"/>
          </a:p>
        </p:txBody>
      </p:sp>
      <p:sp>
        <p:nvSpPr>
          <p:cNvPr id="3" name="Content Placeholder 2">
            <a:extLst>
              <a:ext uri="{FF2B5EF4-FFF2-40B4-BE49-F238E27FC236}">
                <a16:creationId xmlns:a16="http://schemas.microsoft.com/office/drawing/2014/main" id="{88E3DD72-40DB-4976-AD51-C3A9FCC25D73}"/>
              </a:ext>
            </a:extLst>
          </p:cNvPr>
          <p:cNvSpPr>
            <a:spLocks noGrp="1"/>
          </p:cNvSpPr>
          <p:nvPr>
            <p:ph idx="1"/>
          </p:nvPr>
        </p:nvSpPr>
        <p:spPr>
          <a:xfrm>
            <a:off x="1451579" y="1853754"/>
            <a:ext cx="9603275" cy="4454341"/>
          </a:xfrm>
        </p:spPr>
        <p:txBody>
          <a:bodyPr>
            <a:normAutofit/>
          </a:bodyPr>
          <a:lstStyle/>
          <a:p>
            <a:pPr marL="0" indent="0">
              <a:buNone/>
            </a:pPr>
            <a:r>
              <a:rPr lang="en-US" dirty="0"/>
              <a:t>• A firewall acts as a filter and barrier restricting </a:t>
            </a:r>
            <a:r>
              <a:rPr lang="en-US" dirty="0">
                <a:solidFill>
                  <a:srgbClr val="FF0000"/>
                </a:solidFill>
              </a:rPr>
              <a:t>the data flowing between the firm’s network and the Internet</a:t>
            </a:r>
          </a:p>
          <a:p>
            <a:pPr marL="0" indent="0">
              <a:buNone/>
            </a:pPr>
            <a:r>
              <a:rPr lang="en-US" dirty="0"/>
              <a:t>• There are three types of firewalls:</a:t>
            </a:r>
          </a:p>
          <a:p>
            <a:pPr marL="0" indent="0">
              <a:buNone/>
            </a:pPr>
            <a:r>
              <a:rPr lang="en-US" dirty="0"/>
              <a:t>– </a:t>
            </a:r>
            <a:r>
              <a:rPr lang="en-US" b="1" dirty="0"/>
              <a:t>Packet-Filters </a:t>
            </a:r>
            <a:r>
              <a:rPr lang="en-US" dirty="0"/>
              <a:t>– are </a:t>
            </a:r>
            <a:r>
              <a:rPr lang="en-US" dirty="0">
                <a:solidFill>
                  <a:srgbClr val="FF0000"/>
                </a:solidFill>
              </a:rPr>
              <a:t>routers equipped with data tables of IP addresses </a:t>
            </a:r>
            <a:r>
              <a:rPr lang="en-US" dirty="0"/>
              <a:t>which reflect the filtering policy positioned between the Internet and the internal network, it can serve as a firewall</a:t>
            </a:r>
          </a:p>
          <a:p>
            <a:pPr marL="0" indent="0">
              <a:buNone/>
            </a:pPr>
            <a:r>
              <a:rPr lang="en-US" dirty="0"/>
              <a:t>– </a:t>
            </a:r>
            <a:r>
              <a:rPr lang="en-US" b="1" dirty="0"/>
              <a:t>Circuit-Level Firewall </a:t>
            </a:r>
            <a:r>
              <a:rPr lang="en-US" dirty="0"/>
              <a:t>– installed between the Internet and the firm's network but closer to the communications medium</a:t>
            </a:r>
          </a:p>
          <a:p>
            <a:pPr marL="0" indent="0">
              <a:buNone/>
            </a:pPr>
            <a:r>
              <a:rPr lang="en-US" dirty="0"/>
              <a:t>– </a:t>
            </a:r>
            <a:r>
              <a:rPr lang="en-US" b="1" dirty="0"/>
              <a:t>Application-Level Firewall </a:t>
            </a:r>
            <a:r>
              <a:rPr lang="en-US" dirty="0"/>
              <a:t>– located between the router and the computer performing the application</a:t>
            </a:r>
          </a:p>
        </p:txBody>
      </p:sp>
    </p:spTree>
    <p:extLst>
      <p:ext uri="{BB962C8B-B14F-4D97-AF65-F5344CB8AC3E}">
        <p14:creationId xmlns:p14="http://schemas.microsoft.com/office/powerpoint/2010/main" val="2216585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45BF4-C6C1-4A01-A0D8-2A50955B1789}"/>
              </a:ext>
            </a:extLst>
          </p:cNvPr>
          <p:cNvSpPr>
            <a:spLocks noGrp="1"/>
          </p:cNvSpPr>
          <p:nvPr>
            <p:ph type="title"/>
          </p:nvPr>
        </p:nvSpPr>
        <p:spPr/>
        <p:txBody>
          <a:bodyPr/>
          <a:lstStyle/>
          <a:p>
            <a:r>
              <a:rPr lang="en-US" dirty="0"/>
              <a:t>Cryptographic Controls</a:t>
            </a:r>
            <a:br>
              <a:rPr lang="en-US" dirty="0"/>
            </a:br>
            <a:endParaRPr lang="en-US" dirty="0"/>
          </a:p>
        </p:txBody>
      </p:sp>
      <p:sp>
        <p:nvSpPr>
          <p:cNvPr id="3" name="Content Placeholder 2">
            <a:extLst>
              <a:ext uri="{FF2B5EF4-FFF2-40B4-BE49-F238E27FC236}">
                <a16:creationId xmlns:a16="http://schemas.microsoft.com/office/drawing/2014/main" id="{0926DBF4-4BFB-4163-A25C-DB6B2295DA9C}"/>
              </a:ext>
            </a:extLst>
          </p:cNvPr>
          <p:cNvSpPr>
            <a:spLocks noGrp="1"/>
          </p:cNvSpPr>
          <p:nvPr>
            <p:ph idx="1"/>
          </p:nvPr>
        </p:nvSpPr>
        <p:spPr>
          <a:xfrm>
            <a:off x="969818" y="2015732"/>
            <a:ext cx="10737273" cy="4037749"/>
          </a:xfrm>
        </p:spPr>
        <p:txBody>
          <a:bodyPr>
            <a:normAutofit/>
          </a:bodyPr>
          <a:lstStyle/>
          <a:p>
            <a:pPr marL="0" indent="0">
              <a:buNone/>
            </a:pPr>
            <a:r>
              <a:rPr lang="en-US" sz="2400" dirty="0"/>
              <a:t>• </a:t>
            </a:r>
            <a:r>
              <a:rPr lang="en-US" sz="2400" b="1" dirty="0"/>
              <a:t>Cryptography </a:t>
            </a:r>
            <a:r>
              <a:rPr lang="en-US" sz="2400" dirty="0"/>
              <a:t>is the use of coding by means of mathematical processes</a:t>
            </a:r>
          </a:p>
          <a:p>
            <a:pPr marL="0" indent="0">
              <a:buNone/>
            </a:pPr>
            <a:r>
              <a:rPr lang="en-US" sz="2400" dirty="0"/>
              <a:t>• The data and information can be encrypted as it resides in storage and or transmitted over networks</a:t>
            </a:r>
          </a:p>
          <a:p>
            <a:pPr marL="0" indent="0">
              <a:buNone/>
            </a:pPr>
            <a:r>
              <a:rPr lang="en-US" sz="2400" dirty="0"/>
              <a:t>• If an unauthorized person gains access, the encryption makes the data and information unreadable and prevents its unauthorized use </a:t>
            </a:r>
          </a:p>
          <a:p>
            <a:pPr marL="0" indent="0">
              <a:buNone/>
            </a:pPr>
            <a:r>
              <a:rPr lang="en-US" sz="2400" dirty="0"/>
              <a:t>• Special protocols such </a:t>
            </a:r>
            <a:r>
              <a:rPr lang="en-US" sz="2400" dirty="0">
                <a:solidFill>
                  <a:srgbClr val="FF0000"/>
                </a:solidFill>
              </a:rPr>
              <a:t>as </a:t>
            </a:r>
            <a:r>
              <a:rPr lang="en-US" sz="2400" b="1" dirty="0">
                <a:solidFill>
                  <a:srgbClr val="FF0000"/>
                </a:solidFill>
              </a:rPr>
              <a:t>SET </a:t>
            </a:r>
            <a:r>
              <a:rPr lang="en-US" sz="2400" dirty="0">
                <a:solidFill>
                  <a:srgbClr val="FF0000"/>
                </a:solidFill>
              </a:rPr>
              <a:t>(Secure Electronic Transactions) </a:t>
            </a:r>
            <a:r>
              <a:rPr lang="en-US" sz="2400" dirty="0"/>
              <a:t>have been developed for use in ecommerce</a:t>
            </a:r>
          </a:p>
        </p:txBody>
      </p:sp>
    </p:spTree>
    <p:extLst>
      <p:ext uri="{BB962C8B-B14F-4D97-AF65-F5344CB8AC3E}">
        <p14:creationId xmlns:p14="http://schemas.microsoft.com/office/powerpoint/2010/main" val="29212669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FDFDB-8552-47DF-AFE3-B9C24582C8B3}"/>
              </a:ext>
            </a:extLst>
          </p:cNvPr>
          <p:cNvSpPr>
            <a:spLocks noGrp="1"/>
          </p:cNvSpPr>
          <p:nvPr>
            <p:ph type="title"/>
          </p:nvPr>
        </p:nvSpPr>
        <p:spPr/>
        <p:txBody>
          <a:bodyPr/>
          <a:lstStyle/>
          <a:p>
            <a:r>
              <a:rPr lang="en-US" b="1" dirty="0"/>
              <a:t>FORMAL CONTROLS</a:t>
            </a:r>
            <a:br>
              <a:rPr lang="en-US" b="1" dirty="0"/>
            </a:br>
            <a:endParaRPr lang="en-US" dirty="0"/>
          </a:p>
        </p:txBody>
      </p:sp>
      <p:sp>
        <p:nvSpPr>
          <p:cNvPr id="3" name="Content Placeholder 2">
            <a:extLst>
              <a:ext uri="{FF2B5EF4-FFF2-40B4-BE49-F238E27FC236}">
                <a16:creationId xmlns:a16="http://schemas.microsoft.com/office/drawing/2014/main" id="{26DC7690-81B0-4FAF-B425-C604B3D59D9A}"/>
              </a:ext>
            </a:extLst>
          </p:cNvPr>
          <p:cNvSpPr>
            <a:spLocks noGrp="1"/>
          </p:cNvSpPr>
          <p:nvPr>
            <p:ph idx="1"/>
          </p:nvPr>
        </p:nvSpPr>
        <p:spPr>
          <a:xfrm>
            <a:off x="1451579" y="2015732"/>
            <a:ext cx="9603275" cy="4037749"/>
          </a:xfrm>
        </p:spPr>
        <p:txBody>
          <a:bodyPr>
            <a:normAutofit/>
          </a:bodyPr>
          <a:lstStyle/>
          <a:p>
            <a:pPr marL="0" indent="0">
              <a:buNone/>
            </a:pPr>
            <a:r>
              <a:rPr lang="en-US" dirty="0"/>
              <a:t>• Formal controls include the establishment of:</a:t>
            </a:r>
          </a:p>
          <a:p>
            <a:pPr marL="457200" lvl="1" indent="0">
              <a:buNone/>
            </a:pPr>
            <a:r>
              <a:rPr lang="en-US" sz="2000" dirty="0"/>
              <a:t>• Codes of conduct</a:t>
            </a:r>
          </a:p>
          <a:p>
            <a:pPr marL="457200" lvl="1" indent="0">
              <a:buNone/>
            </a:pPr>
            <a:r>
              <a:rPr lang="en-US" sz="2000" dirty="0"/>
              <a:t>• Documentation of expected procedures and practices</a:t>
            </a:r>
          </a:p>
          <a:p>
            <a:pPr marL="457200" lvl="1" indent="0">
              <a:buNone/>
            </a:pPr>
            <a:r>
              <a:rPr lang="en-US" sz="2000" dirty="0"/>
              <a:t>• Monitoring and preventing behavior that varies from the established guidelines</a:t>
            </a:r>
          </a:p>
          <a:p>
            <a:pPr marL="0" indent="0">
              <a:buNone/>
            </a:pPr>
            <a:r>
              <a:rPr lang="en-US" dirty="0"/>
              <a:t>• The controls are formal in that management:</a:t>
            </a:r>
          </a:p>
          <a:p>
            <a:pPr marL="457200" lvl="1" indent="0">
              <a:buNone/>
            </a:pPr>
            <a:r>
              <a:rPr lang="en-US" sz="2000" dirty="0"/>
              <a:t>• Devotes considerable time to devising them</a:t>
            </a:r>
          </a:p>
          <a:p>
            <a:pPr marL="457200" lvl="1" indent="0">
              <a:buNone/>
            </a:pPr>
            <a:r>
              <a:rPr lang="en-US" sz="2000" dirty="0"/>
              <a:t>• They are documented in writing</a:t>
            </a:r>
          </a:p>
          <a:p>
            <a:pPr marL="457200" lvl="1" indent="0">
              <a:buNone/>
            </a:pPr>
            <a:r>
              <a:rPr lang="en-US" sz="2000" dirty="0"/>
              <a:t>• They are expected to be in force for the long term</a:t>
            </a:r>
          </a:p>
        </p:txBody>
      </p:sp>
    </p:spTree>
    <p:extLst>
      <p:ext uri="{BB962C8B-B14F-4D97-AF65-F5344CB8AC3E}">
        <p14:creationId xmlns:p14="http://schemas.microsoft.com/office/powerpoint/2010/main" val="3775812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E65B-472C-4AB5-912A-EAFDE06A68B3}"/>
              </a:ext>
            </a:extLst>
          </p:cNvPr>
          <p:cNvSpPr>
            <a:spLocks noGrp="1"/>
          </p:cNvSpPr>
          <p:nvPr>
            <p:ph type="title"/>
          </p:nvPr>
        </p:nvSpPr>
        <p:spPr/>
        <p:txBody>
          <a:bodyPr/>
          <a:lstStyle/>
          <a:p>
            <a:r>
              <a:rPr lang="en-US" b="1" dirty="0"/>
              <a:t>INFORMAL CONTROLS</a:t>
            </a:r>
            <a:br>
              <a:rPr lang="en-US" b="1" dirty="0"/>
            </a:br>
            <a:endParaRPr lang="en-US" dirty="0"/>
          </a:p>
        </p:txBody>
      </p:sp>
      <p:sp>
        <p:nvSpPr>
          <p:cNvPr id="3" name="Content Placeholder 2">
            <a:extLst>
              <a:ext uri="{FF2B5EF4-FFF2-40B4-BE49-F238E27FC236}">
                <a16:creationId xmlns:a16="http://schemas.microsoft.com/office/drawing/2014/main" id="{0586DA0B-3B70-419D-BEB2-EF6810D73BE7}"/>
              </a:ext>
            </a:extLst>
          </p:cNvPr>
          <p:cNvSpPr>
            <a:spLocks noGrp="1"/>
          </p:cNvSpPr>
          <p:nvPr>
            <p:ph idx="1"/>
          </p:nvPr>
        </p:nvSpPr>
        <p:spPr>
          <a:xfrm>
            <a:off x="1451579" y="2015732"/>
            <a:ext cx="10269366" cy="3450613"/>
          </a:xfrm>
        </p:spPr>
        <p:txBody>
          <a:bodyPr>
            <a:normAutofit/>
          </a:bodyPr>
          <a:lstStyle/>
          <a:p>
            <a:pPr marL="0" indent="0">
              <a:buNone/>
            </a:pPr>
            <a:r>
              <a:rPr lang="en-US" dirty="0"/>
              <a:t>Informal controls include such activities as:</a:t>
            </a:r>
          </a:p>
          <a:p>
            <a:pPr marL="0" indent="0">
              <a:buNone/>
            </a:pPr>
            <a:r>
              <a:rPr lang="en-US" dirty="0"/>
              <a:t>• maintaining the firm's ethical beliefs in its employees;</a:t>
            </a:r>
          </a:p>
          <a:p>
            <a:pPr marL="0" indent="0">
              <a:buNone/>
            </a:pPr>
            <a:r>
              <a:rPr lang="en-US" dirty="0"/>
              <a:t>• Ensuring an understanding of the firm’s mission and objectives;</a:t>
            </a:r>
          </a:p>
          <a:p>
            <a:pPr marL="0" indent="0">
              <a:buNone/>
            </a:pPr>
            <a:r>
              <a:rPr lang="en-US" dirty="0"/>
              <a:t>• Education and training programs; and</a:t>
            </a:r>
          </a:p>
          <a:p>
            <a:pPr marL="0" indent="0">
              <a:buNone/>
            </a:pPr>
            <a:r>
              <a:rPr lang="en-US" dirty="0"/>
              <a:t>• Management development programs</a:t>
            </a:r>
          </a:p>
          <a:p>
            <a:pPr marL="0" indent="0">
              <a:buNone/>
            </a:pPr>
            <a:r>
              <a:rPr lang="en-US" dirty="0"/>
              <a:t>These controls are intended to ensure that the firm's employees both understand and support the security program</a:t>
            </a:r>
          </a:p>
        </p:txBody>
      </p:sp>
    </p:spTree>
    <p:extLst>
      <p:ext uri="{BB962C8B-B14F-4D97-AF65-F5344CB8AC3E}">
        <p14:creationId xmlns:p14="http://schemas.microsoft.com/office/powerpoint/2010/main" val="2551495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4DD21-1A63-4182-8E20-C58946010B15}"/>
              </a:ext>
            </a:extLst>
          </p:cNvPr>
          <p:cNvSpPr>
            <a:spLocks noGrp="1"/>
          </p:cNvSpPr>
          <p:nvPr>
            <p:ph type="title"/>
          </p:nvPr>
        </p:nvSpPr>
        <p:spPr/>
        <p:txBody>
          <a:bodyPr>
            <a:normAutofit fontScale="90000"/>
          </a:bodyPr>
          <a:lstStyle/>
          <a:p>
            <a:r>
              <a:rPr lang="en-US" b="1" dirty="0"/>
              <a:t>ACHIEVING THE PROPER LEVEL OF CONTROLS</a:t>
            </a:r>
            <a:br>
              <a:rPr lang="en-US" b="1" dirty="0"/>
            </a:br>
            <a:endParaRPr lang="en-US" dirty="0"/>
          </a:p>
        </p:txBody>
      </p:sp>
      <p:sp>
        <p:nvSpPr>
          <p:cNvPr id="3" name="Content Placeholder 2">
            <a:extLst>
              <a:ext uri="{FF2B5EF4-FFF2-40B4-BE49-F238E27FC236}">
                <a16:creationId xmlns:a16="http://schemas.microsoft.com/office/drawing/2014/main" id="{5F9C089E-BA02-48A7-9C88-3BDECF47AE6C}"/>
              </a:ext>
            </a:extLst>
          </p:cNvPr>
          <p:cNvSpPr>
            <a:spLocks noGrp="1"/>
          </p:cNvSpPr>
          <p:nvPr>
            <p:ph idx="1"/>
          </p:nvPr>
        </p:nvSpPr>
        <p:spPr>
          <a:xfrm>
            <a:off x="1451579" y="2015732"/>
            <a:ext cx="10158530" cy="4037749"/>
          </a:xfrm>
        </p:spPr>
        <p:txBody>
          <a:bodyPr>
            <a:noAutofit/>
          </a:bodyPr>
          <a:lstStyle/>
          <a:p>
            <a:pPr marL="0" indent="0">
              <a:buNone/>
            </a:pPr>
            <a:r>
              <a:rPr lang="en-US" sz="2400" dirty="0"/>
              <a:t>• As all three types of controls, technical, formal, and informal - cost money</a:t>
            </a:r>
          </a:p>
          <a:p>
            <a:pPr marL="0" indent="0">
              <a:buNone/>
            </a:pPr>
            <a:r>
              <a:rPr lang="en-US" sz="2400" dirty="0"/>
              <a:t>• The idea is to establish controls at the proper level</a:t>
            </a:r>
          </a:p>
          <a:p>
            <a:pPr marL="0" indent="0">
              <a:buNone/>
            </a:pPr>
            <a:r>
              <a:rPr lang="en-US" sz="2400" dirty="0"/>
              <a:t>• The control decision boils down to </a:t>
            </a:r>
            <a:r>
              <a:rPr lang="en-US" sz="2400" dirty="0">
                <a:solidFill>
                  <a:srgbClr val="FF0000"/>
                </a:solidFill>
              </a:rPr>
              <a:t>cost versus return</a:t>
            </a:r>
            <a:r>
              <a:rPr lang="en-US" sz="2400" dirty="0"/>
              <a:t>, but in some industries there are other considerations</a:t>
            </a:r>
          </a:p>
          <a:p>
            <a:pPr marL="0" indent="0">
              <a:buNone/>
            </a:pPr>
            <a:r>
              <a:rPr lang="en-US" sz="2400" dirty="0">
                <a:solidFill>
                  <a:srgbClr val="FF0000"/>
                </a:solidFill>
              </a:rPr>
              <a:t>• In banking, when engaging in risk management for ATMs, controls must keep the system secure but not at the cost of diminishing customer convenience</a:t>
            </a:r>
          </a:p>
          <a:p>
            <a:pPr marL="0" indent="0">
              <a:buNone/>
            </a:pPr>
            <a:r>
              <a:rPr lang="en-US" sz="2400" dirty="0">
                <a:solidFill>
                  <a:srgbClr val="FF0000"/>
                </a:solidFill>
              </a:rPr>
              <a:t>• In health care, the system should not be so secure as to reduce the amount of necessary patient information available to hospitals and physicians</a:t>
            </a:r>
          </a:p>
        </p:txBody>
      </p:sp>
    </p:spTree>
    <p:extLst>
      <p:ext uri="{BB962C8B-B14F-4D97-AF65-F5344CB8AC3E}">
        <p14:creationId xmlns:p14="http://schemas.microsoft.com/office/powerpoint/2010/main" val="5596644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F5BF7-7D00-4535-ADF4-816987E78338}"/>
              </a:ext>
            </a:extLst>
          </p:cNvPr>
          <p:cNvSpPr>
            <a:spLocks noGrp="1"/>
          </p:cNvSpPr>
          <p:nvPr>
            <p:ph type="title"/>
          </p:nvPr>
        </p:nvSpPr>
        <p:spPr/>
        <p:txBody>
          <a:bodyPr/>
          <a:lstStyle/>
          <a:p>
            <a:r>
              <a:rPr lang="en-US" b="1" dirty="0"/>
              <a:t>GOVERNMENT AND INDUSTRY ASSISTANCE</a:t>
            </a:r>
            <a:br>
              <a:rPr lang="en-US" b="1" dirty="0"/>
            </a:br>
            <a:endParaRPr lang="en-US" dirty="0"/>
          </a:p>
        </p:txBody>
      </p:sp>
      <p:sp>
        <p:nvSpPr>
          <p:cNvPr id="3" name="Content Placeholder 2">
            <a:extLst>
              <a:ext uri="{FF2B5EF4-FFF2-40B4-BE49-F238E27FC236}">
                <a16:creationId xmlns:a16="http://schemas.microsoft.com/office/drawing/2014/main" id="{E9808C97-57B4-474B-B4E8-F1356BF674BB}"/>
              </a:ext>
            </a:extLst>
          </p:cNvPr>
          <p:cNvSpPr>
            <a:spLocks noGrp="1"/>
          </p:cNvSpPr>
          <p:nvPr>
            <p:ph idx="1"/>
          </p:nvPr>
        </p:nvSpPr>
        <p:spPr/>
        <p:txBody>
          <a:bodyPr>
            <a:normAutofit/>
          </a:bodyPr>
          <a:lstStyle/>
          <a:p>
            <a:pPr marL="0" indent="0">
              <a:buNone/>
            </a:pPr>
            <a:r>
              <a:rPr lang="en-US" sz="2800" dirty="0"/>
              <a:t>• Several governments and international organizations have established standards (next slide) intended to serve as guidelines for organizations seeking to achieve information security</a:t>
            </a:r>
          </a:p>
          <a:p>
            <a:pPr marL="0" indent="0">
              <a:buNone/>
            </a:pPr>
            <a:r>
              <a:rPr lang="en-US" sz="2800" dirty="0"/>
              <a:t>• Some are in the form of benchmarks, sometimes referred to as a </a:t>
            </a:r>
            <a:r>
              <a:rPr lang="en-US" sz="2800" i="1" dirty="0"/>
              <a:t>baseline</a:t>
            </a:r>
            <a:endParaRPr lang="en-US" sz="2800" dirty="0"/>
          </a:p>
        </p:txBody>
      </p:sp>
    </p:spTree>
    <p:extLst>
      <p:ext uri="{BB962C8B-B14F-4D97-AF65-F5344CB8AC3E}">
        <p14:creationId xmlns:p14="http://schemas.microsoft.com/office/powerpoint/2010/main" val="1238291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E4698-2E0B-4F0B-892D-861BC60A014F}"/>
              </a:ext>
            </a:extLst>
          </p:cNvPr>
          <p:cNvSpPr>
            <a:spLocks noGrp="1"/>
          </p:cNvSpPr>
          <p:nvPr>
            <p:ph type="title"/>
          </p:nvPr>
        </p:nvSpPr>
        <p:spPr>
          <a:xfrm>
            <a:off x="1451579" y="846084"/>
            <a:ext cx="9603275" cy="587136"/>
          </a:xfrm>
        </p:spPr>
        <p:txBody>
          <a:bodyPr/>
          <a:lstStyle/>
          <a:p>
            <a:r>
              <a:rPr lang="en-US" dirty="0"/>
              <a:t>Government and Industry Assistance</a:t>
            </a:r>
          </a:p>
        </p:txBody>
      </p:sp>
      <p:sp>
        <p:nvSpPr>
          <p:cNvPr id="3" name="Content Placeholder 2">
            <a:extLst>
              <a:ext uri="{FF2B5EF4-FFF2-40B4-BE49-F238E27FC236}">
                <a16:creationId xmlns:a16="http://schemas.microsoft.com/office/drawing/2014/main" id="{0F240001-3262-49CC-9925-1255BE272A51}"/>
              </a:ext>
            </a:extLst>
          </p:cNvPr>
          <p:cNvSpPr>
            <a:spLocks noGrp="1"/>
          </p:cNvSpPr>
          <p:nvPr>
            <p:ph idx="1"/>
          </p:nvPr>
        </p:nvSpPr>
        <p:spPr>
          <a:xfrm>
            <a:off x="1451579" y="1975956"/>
            <a:ext cx="10380203" cy="4258590"/>
          </a:xfrm>
        </p:spPr>
        <p:txBody>
          <a:bodyPr>
            <a:normAutofit/>
          </a:bodyPr>
          <a:lstStyle/>
          <a:p>
            <a:pPr marL="0" indent="0">
              <a:buNone/>
            </a:pPr>
            <a:r>
              <a:rPr lang="en-US" dirty="0"/>
              <a:t>• </a:t>
            </a:r>
            <a:r>
              <a:rPr lang="en-US" b="1" dirty="0"/>
              <a:t>United Kingdom's BS7799 </a:t>
            </a:r>
            <a:r>
              <a:rPr lang="en-US" dirty="0"/>
              <a:t>The UK standards establish a set of baseline controls. Both Australia and New Zealand have instituted controls based on BS 7799</a:t>
            </a:r>
          </a:p>
          <a:p>
            <a:pPr marL="0" indent="0">
              <a:buNone/>
            </a:pPr>
            <a:r>
              <a:rPr lang="en-US" dirty="0"/>
              <a:t>• </a:t>
            </a:r>
            <a:r>
              <a:rPr lang="en-US" b="1" dirty="0"/>
              <a:t>BSI IT Baseline Protection Manual </a:t>
            </a:r>
            <a:r>
              <a:rPr lang="en-US" dirty="0"/>
              <a:t>The baseline approach is also followed by the </a:t>
            </a:r>
            <a:r>
              <a:rPr lang="de-DE" dirty="0"/>
              <a:t>German Bundesamt </a:t>
            </a:r>
            <a:r>
              <a:rPr lang="de-DE" dirty="0" err="1"/>
              <a:t>fur</a:t>
            </a:r>
            <a:r>
              <a:rPr lang="de-DE" dirty="0"/>
              <a:t> Sicherheit in der Informationstechnik (BSI). The </a:t>
            </a:r>
            <a:r>
              <a:rPr lang="de-DE" dirty="0" err="1"/>
              <a:t>baselines</a:t>
            </a:r>
            <a:r>
              <a:rPr lang="de-DE" dirty="0"/>
              <a:t> </a:t>
            </a:r>
            <a:r>
              <a:rPr lang="en-US" dirty="0"/>
              <a:t>are intended to provide reasonable </a:t>
            </a:r>
            <a:r>
              <a:rPr lang="en-US" dirty="0">
                <a:solidFill>
                  <a:srgbClr val="FF0000"/>
                </a:solidFill>
              </a:rPr>
              <a:t>security when normal protection requirements are intended</a:t>
            </a:r>
            <a:r>
              <a:rPr lang="en-US" dirty="0"/>
              <a:t>. The baselines can also serve as the basis for higher degrees of protection when those are desired</a:t>
            </a:r>
          </a:p>
          <a:p>
            <a:pPr marL="0" indent="0">
              <a:buNone/>
            </a:pPr>
            <a:r>
              <a:rPr lang="en-US" dirty="0"/>
              <a:t>• </a:t>
            </a:r>
            <a:r>
              <a:rPr lang="en-US" b="1" dirty="0"/>
              <a:t>COBIT </a:t>
            </a:r>
            <a:r>
              <a:rPr lang="en-US" dirty="0" err="1"/>
              <a:t>COBIT</a:t>
            </a:r>
            <a:r>
              <a:rPr lang="en-US" dirty="0"/>
              <a:t>, from the Information Systems Audit and Control Association &amp; Foundation (ISACAF), focuses on the process that a firm can follow in developing standards, paying special attention to the writing and maintaining of the document</a:t>
            </a:r>
          </a:p>
        </p:txBody>
      </p:sp>
    </p:spTree>
    <p:extLst>
      <p:ext uri="{BB962C8B-B14F-4D97-AF65-F5344CB8AC3E}">
        <p14:creationId xmlns:p14="http://schemas.microsoft.com/office/powerpoint/2010/main" val="225299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6A781-3A1C-4543-B924-5E30B07CAA9B}"/>
              </a:ext>
            </a:extLst>
          </p:cNvPr>
          <p:cNvSpPr>
            <a:spLocks noGrp="1"/>
          </p:cNvSpPr>
          <p:nvPr>
            <p:ph type="title"/>
          </p:nvPr>
        </p:nvSpPr>
        <p:spPr/>
        <p:txBody>
          <a:bodyPr/>
          <a:lstStyle/>
          <a:p>
            <a:r>
              <a:rPr lang="en-US" dirty="0"/>
              <a:t>INFORMATION SECURITY</a:t>
            </a:r>
          </a:p>
        </p:txBody>
      </p:sp>
      <p:sp>
        <p:nvSpPr>
          <p:cNvPr id="3" name="Content Placeholder 2">
            <a:extLst>
              <a:ext uri="{FF2B5EF4-FFF2-40B4-BE49-F238E27FC236}">
                <a16:creationId xmlns:a16="http://schemas.microsoft.com/office/drawing/2014/main" id="{717741DC-FA91-48B1-92A2-9E94F472BFDF}"/>
              </a:ext>
            </a:extLst>
          </p:cNvPr>
          <p:cNvSpPr>
            <a:spLocks noGrp="1"/>
          </p:cNvSpPr>
          <p:nvPr>
            <p:ph idx="1"/>
          </p:nvPr>
        </p:nvSpPr>
        <p:spPr/>
        <p:txBody>
          <a:bodyPr>
            <a:normAutofit/>
          </a:bodyPr>
          <a:lstStyle/>
          <a:p>
            <a:r>
              <a:rPr lang="en-US" sz="2800" dirty="0"/>
              <a:t>Information security describes efforts </a:t>
            </a:r>
            <a:r>
              <a:rPr lang="en-US" sz="2800" dirty="0">
                <a:solidFill>
                  <a:srgbClr val="FF0000"/>
                </a:solidFill>
              </a:rPr>
              <a:t>to protect computer and non computer equipment, facilities, data, and information from misuse by unauthorized parties </a:t>
            </a:r>
          </a:p>
          <a:p>
            <a:r>
              <a:rPr lang="en-US" sz="2800" dirty="0"/>
              <a:t>This definition includes copiers, fax machines, and all types of media, including paper documents</a:t>
            </a:r>
          </a:p>
        </p:txBody>
      </p:sp>
    </p:spTree>
    <p:extLst>
      <p:ext uri="{BB962C8B-B14F-4D97-AF65-F5344CB8AC3E}">
        <p14:creationId xmlns:p14="http://schemas.microsoft.com/office/powerpoint/2010/main" val="25124829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E8C6E4-D0EA-4579-A11E-2A38FA644BF0}"/>
              </a:ext>
            </a:extLst>
          </p:cNvPr>
          <p:cNvSpPr>
            <a:spLocks noGrp="1"/>
          </p:cNvSpPr>
          <p:nvPr>
            <p:ph idx="1"/>
          </p:nvPr>
        </p:nvSpPr>
        <p:spPr>
          <a:xfrm>
            <a:off x="1451579" y="2015732"/>
            <a:ext cx="9603275" cy="3996184"/>
          </a:xfrm>
        </p:spPr>
        <p:txBody>
          <a:bodyPr>
            <a:normAutofit/>
          </a:bodyPr>
          <a:lstStyle/>
          <a:p>
            <a:pPr marL="0" indent="0">
              <a:buNone/>
            </a:pPr>
            <a:r>
              <a:rPr lang="en-US" dirty="0"/>
              <a:t>• </a:t>
            </a:r>
            <a:r>
              <a:rPr lang="en-US" b="1" dirty="0"/>
              <a:t>GASSP </a:t>
            </a:r>
            <a:r>
              <a:rPr lang="en-US" dirty="0"/>
              <a:t>Generally Accepted System Security Principles (GASSP) is a product of the U. S. National Research Council. Emphasis is on the rationale for establishing a security policy</a:t>
            </a:r>
          </a:p>
          <a:p>
            <a:pPr marL="0" indent="0">
              <a:buNone/>
            </a:pPr>
            <a:r>
              <a:rPr lang="en-US" dirty="0"/>
              <a:t>• </a:t>
            </a:r>
            <a:r>
              <a:rPr lang="en-US" b="1" dirty="0"/>
              <a:t>GMITS </a:t>
            </a:r>
            <a:r>
              <a:rPr lang="en-US" dirty="0"/>
              <a:t>The Guidelines for the Management of IT Security (GMITS) is a product of the International Standards Organization (ISO) Joint Technical Committee and it provides a list of the information security policy topics that should be included in an organization's standards</a:t>
            </a:r>
          </a:p>
          <a:p>
            <a:pPr marL="0" indent="0">
              <a:buNone/>
            </a:pPr>
            <a:r>
              <a:rPr lang="en-US" dirty="0"/>
              <a:t>• </a:t>
            </a:r>
            <a:r>
              <a:rPr lang="en-US" b="1" dirty="0"/>
              <a:t>ISF Standard of Good Practice </a:t>
            </a:r>
            <a:r>
              <a:rPr lang="en-US" dirty="0"/>
              <a:t>The Information Security Forum Standard of Good Practice takes a baseline approach, devoting considerable attention to the user behavior that is expected if the program is to be successful</a:t>
            </a:r>
          </a:p>
          <a:p>
            <a:endParaRPr lang="en-US" dirty="0"/>
          </a:p>
        </p:txBody>
      </p:sp>
      <p:sp>
        <p:nvSpPr>
          <p:cNvPr id="4" name="Title 1">
            <a:extLst>
              <a:ext uri="{FF2B5EF4-FFF2-40B4-BE49-F238E27FC236}">
                <a16:creationId xmlns:a16="http://schemas.microsoft.com/office/drawing/2014/main" id="{283D9380-6716-4CAF-99E5-3D0FC5609B6A}"/>
              </a:ext>
            </a:extLst>
          </p:cNvPr>
          <p:cNvSpPr>
            <a:spLocks noGrp="1"/>
          </p:cNvSpPr>
          <p:nvPr>
            <p:ph type="title"/>
          </p:nvPr>
        </p:nvSpPr>
        <p:spPr>
          <a:xfrm>
            <a:off x="1451579" y="846084"/>
            <a:ext cx="9603275" cy="587136"/>
          </a:xfrm>
        </p:spPr>
        <p:txBody>
          <a:bodyPr/>
          <a:lstStyle/>
          <a:p>
            <a:r>
              <a:rPr lang="en-US" dirty="0"/>
              <a:t>Government and Industry Assistance</a:t>
            </a:r>
          </a:p>
        </p:txBody>
      </p:sp>
    </p:spTree>
    <p:extLst>
      <p:ext uri="{BB962C8B-B14F-4D97-AF65-F5344CB8AC3E}">
        <p14:creationId xmlns:p14="http://schemas.microsoft.com/office/powerpoint/2010/main" val="1539885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D1D33-5261-4896-905C-2316E2A9DA6F}"/>
              </a:ext>
            </a:extLst>
          </p:cNvPr>
          <p:cNvSpPr>
            <a:spLocks noGrp="1"/>
          </p:cNvSpPr>
          <p:nvPr>
            <p:ph type="title"/>
          </p:nvPr>
        </p:nvSpPr>
        <p:spPr/>
        <p:txBody>
          <a:bodyPr>
            <a:normAutofit fontScale="90000"/>
          </a:bodyPr>
          <a:lstStyle/>
          <a:p>
            <a:r>
              <a:rPr lang="en-US" b="1" dirty="0"/>
              <a:t>PUTTING INFORMATION SECURITY MANAGEMENT IN PERSPECTIVE</a:t>
            </a:r>
            <a:br>
              <a:rPr lang="en-US" b="1" dirty="0"/>
            </a:br>
            <a:endParaRPr lang="en-US" dirty="0"/>
          </a:p>
        </p:txBody>
      </p:sp>
      <p:sp>
        <p:nvSpPr>
          <p:cNvPr id="3" name="Content Placeholder 2">
            <a:extLst>
              <a:ext uri="{FF2B5EF4-FFF2-40B4-BE49-F238E27FC236}">
                <a16:creationId xmlns:a16="http://schemas.microsoft.com/office/drawing/2014/main" id="{B22EA3D8-1718-4597-80A6-65C7B71129C2}"/>
              </a:ext>
            </a:extLst>
          </p:cNvPr>
          <p:cNvSpPr>
            <a:spLocks noGrp="1"/>
          </p:cNvSpPr>
          <p:nvPr>
            <p:ph idx="1"/>
          </p:nvPr>
        </p:nvSpPr>
        <p:spPr>
          <a:xfrm>
            <a:off x="1451579" y="2015732"/>
            <a:ext cx="9603275" cy="3900159"/>
          </a:xfrm>
        </p:spPr>
        <p:txBody>
          <a:bodyPr>
            <a:normAutofit/>
          </a:bodyPr>
          <a:lstStyle/>
          <a:p>
            <a:pPr marL="0" indent="0">
              <a:buNone/>
            </a:pPr>
            <a:r>
              <a:rPr lang="en-US" sz="2400" dirty="0"/>
              <a:t>• Firms should put in place an information security management policy before putting controls in place</a:t>
            </a:r>
          </a:p>
          <a:p>
            <a:pPr marL="0" indent="0">
              <a:buNone/>
            </a:pPr>
            <a:r>
              <a:rPr lang="en-US" sz="2400" dirty="0"/>
              <a:t>• The policy can be based on an identification of threats and risks or on guidelines provided by governments and industry associations </a:t>
            </a:r>
          </a:p>
          <a:p>
            <a:pPr marL="0" indent="0">
              <a:buNone/>
            </a:pPr>
            <a:r>
              <a:rPr lang="en-US" sz="2400" dirty="0"/>
              <a:t>• Firms implement a combination of technical, formal, and informal controls expected to offer the desired level of security within cost parameters and in accordance with other considerations that enable the firm and its systems to function effectively</a:t>
            </a:r>
          </a:p>
        </p:txBody>
      </p:sp>
    </p:spTree>
    <p:extLst>
      <p:ext uri="{BB962C8B-B14F-4D97-AF65-F5344CB8AC3E}">
        <p14:creationId xmlns:p14="http://schemas.microsoft.com/office/powerpoint/2010/main" val="4221128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A1BD-14EB-4941-93E6-BA931C04178B}"/>
              </a:ext>
            </a:extLst>
          </p:cNvPr>
          <p:cNvSpPr>
            <a:spLocks noGrp="1"/>
          </p:cNvSpPr>
          <p:nvPr>
            <p:ph type="title"/>
          </p:nvPr>
        </p:nvSpPr>
        <p:spPr/>
        <p:txBody>
          <a:bodyPr/>
          <a:lstStyle/>
          <a:p>
            <a:r>
              <a:rPr lang="en-US" b="1" dirty="0"/>
              <a:t>BUSINESS CONTINUITY MANAGEMENT (BCM)</a:t>
            </a:r>
            <a:endParaRPr lang="en-US" dirty="0"/>
          </a:p>
        </p:txBody>
      </p:sp>
      <p:sp>
        <p:nvSpPr>
          <p:cNvPr id="3" name="Content Placeholder 2">
            <a:extLst>
              <a:ext uri="{FF2B5EF4-FFF2-40B4-BE49-F238E27FC236}">
                <a16:creationId xmlns:a16="http://schemas.microsoft.com/office/drawing/2014/main" id="{FBA18A59-F865-45D7-A7B0-41C3BB7763AB}"/>
              </a:ext>
            </a:extLst>
          </p:cNvPr>
          <p:cNvSpPr>
            <a:spLocks noGrp="1"/>
          </p:cNvSpPr>
          <p:nvPr>
            <p:ph idx="1"/>
          </p:nvPr>
        </p:nvSpPr>
        <p:spPr>
          <a:xfrm>
            <a:off x="1451579" y="2015732"/>
            <a:ext cx="9603275" cy="3927868"/>
          </a:xfrm>
        </p:spPr>
        <p:txBody>
          <a:bodyPr>
            <a:normAutofit/>
          </a:bodyPr>
          <a:lstStyle/>
          <a:p>
            <a:pPr marL="0" indent="0">
              <a:buNone/>
            </a:pPr>
            <a:r>
              <a:rPr lang="en-US" sz="2400" dirty="0"/>
              <a:t>• The key element in BCM is a </a:t>
            </a:r>
            <a:r>
              <a:rPr lang="en-US" sz="2400" b="1" dirty="0"/>
              <a:t>contingency plan</a:t>
            </a:r>
            <a:r>
              <a:rPr lang="en-US" sz="2400" dirty="0"/>
              <a:t>, formally detailing the actions to be taken in the event that there is a disruption, or threat of disruption, in any part of the firm’s computing operation</a:t>
            </a:r>
          </a:p>
          <a:p>
            <a:pPr marL="0" indent="0">
              <a:buNone/>
            </a:pPr>
            <a:r>
              <a:rPr lang="en-US" sz="2400" dirty="0"/>
              <a:t>• Rather using a single, large contingency plan, a firm’s best approach is to develop several subplans that address specific contingencies. Such as:</a:t>
            </a:r>
          </a:p>
          <a:p>
            <a:pPr marL="457200" lvl="1" indent="0">
              <a:buNone/>
            </a:pPr>
            <a:r>
              <a:rPr lang="en-US" sz="2400" dirty="0"/>
              <a:t>• An emergency plan</a:t>
            </a:r>
          </a:p>
          <a:p>
            <a:pPr marL="457200" lvl="1" indent="0">
              <a:buNone/>
            </a:pPr>
            <a:r>
              <a:rPr lang="en-US" sz="2400" dirty="0"/>
              <a:t>• A backup plan</a:t>
            </a:r>
          </a:p>
          <a:p>
            <a:pPr marL="457200" lvl="1" indent="0">
              <a:buNone/>
            </a:pPr>
            <a:r>
              <a:rPr lang="en-US" sz="2400" dirty="0"/>
              <a:t>• A vital records plan</a:t>
            </a:r>
          </a:p>
        </p:txBody>
      </p:sp>
    </p:spTree>
    <p:extLst>
      <p:ext uri="{BB962C8B-B14F-4D97-AF65-F5344CB8AC3E}">
        <p14:creationId xmlns:p14="http://schemas.microsoft.com/office/powerpoint/2010/main" val="94139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A498C-E260-4311-8232-094DC80FE18D}"/>
              </a:ext>
            </a:extLst>
          </p:cNvPr>
          <p:cNvSpPr>
            <a:spLocks noGrp="1"/>
          </p:cNvSpPr>
          <p:nvPr>
            <p:ph type="title"/>
          </p:nvPr>
        </p:nvSpPr>
        <p:spPr/>
        <p:txBody>
          <a:bodyPr/>
          <a:lstStyle/>
          <a:p>
            <a:r>
              <a:rPr lang="en-US" dirty="0"/>
              <a:t>Objectives of Information Security</a:t>
            </a:r>
          </a:p>
        </p:txBody>
      </p:sp>
      <p:sp>
        <p:nvSpPr>
          <p:cNvPr id="3" name="Content Placeholder 2">
            <a:extLst>
              <a:ext uri="{FF2B5EF4-FFF2-40B4-BE49-F238E27FC236}">
                <a16:creationId xmlns:a16="http://schemas.microsoft.com/office/drawing/2014/main" id="{7757697F-53A9-404D-905B-E1D31FB3B208}"/>
              </a:ext>
            </a:extLst>
          </p:cNvPr>
          <p:cNvSpPr>
            <a:spLocks noGrp="1"/>
          </p:cNvSpPr>
          <p:nvPr>
            <p:ph idx="1"/>
          </p:nvPr>
        </p:nvSpPr>
        <p:spPr>
          <a:xfrm>
            <a:off x="1451579" y="2015732"/>
            <a:ext cx="9895294" cy="3450613"/>
          </a:xfrm>
        </p:spPr>
        <p:txBody>
          <a:bodyPr>
            <a:normAutofit/>
          </a:bodyPr>
          <a:lstStyle/>
          <a:p>
            <a:r>
              <a:rPr lang="en-US" sz="2400" dirty="0"/>
              <a:t>Information security is intended to achieve three main objectives: </a:t>
            </a:r>
          </a:p>
          <a:p>
            <a:pPr marL="457200" lvl="1" indent="0">
              <a:buNone/>
            </a:pPr>
            <a:r>
              <a:rPr lang="en-US" sz="2400" dirty="0"/>
              <a:t>– </a:t>
            </a:r>
            <a:r>
              <a:rPr lang="en-US" sz="2400" dirty="0">
                <a:solidFill>
                  <a:srgbClr val="FF0000"/>
                </a:solidFill>
              </a:rPr>
              <a:t>Confidentiality</a:t>
            </a:r>
            <a:r>
              <a:rPr lang="en-US" sz="2400" dirty="0"/>
              <a:t>: protecting a firm’s data and information from disclosure to unauthorized persons </a:t>
            </a:r>
          </a:p>
          <a:p>
            <a:pPr marL="457200" lvl="1" indent="0">
              <a:buNone/>
            </a:pPr>
            <a:r>
              <a:rPr lang="en-US" sz="2400" dirty="0"/>
              <a:t>– </a:t>
            </a:r>
            <a:r>
              <a:rPr lang="en-US" sz="2400" dirty="0">
                <a:solidFill>
                  <a:srgbClr val="FF0000"/>
                </a:solidFill>
              </a:rPr>
              <a:t>Availability</a:t>
            </a:r>
            <a:r>
              <a:rPr lang="en-US" sz="2400" dirty="0"/>
              <a:t>: making sure that the firm's data and information is only available to those authorized to use it </a:t>
            </a:r>
          </a:p>
          <a:p>
            <a:pPr marL="457200" lvl="1" indent="0">
              <a:buNone/>
            </a:pPr>
            <a:r>
              <a:rPr lang="en-US" sz="2400" dirty="0"/>
              <a:t>– </a:t>
            </a:r>
            <a:r>
              <a:rPr lang="en-US" sz="2400" dirty="0">
                <a:solidFill>
                  <a:srgbClr val="FF0000"/>
                </a:solidFill>
              </a:rPr>
              <a:t>Integrity</a:t>
            </a:r>
            <a:r>
              <a:rPr lang="en-US" sz="2400" dirty="0"/>
              <a:t>: information systems should provide an accurate representation of the physical systems that they represent</a:t>
            </a:r>
          </a:p>
        </p:txBody>
      </p:sp>
    </p:spTree>
    <p:extLst>
      <p:ext uri="{BB962C8B-B14F-4D97-AF65-F5344CB8AC3E}">
        <p14:creationId xmlns:p14="http://schemas.microsoft.com/office/powerpoint/2010/main" val="2876509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87507-5BDC-4527-BC55-3CB4D4ECC8AC}"/>
              </a:ext>
            </a:extLst>
          </p:cNvPr>
          <p:cNvSpPr>
            <a:spLocks noGrp="1"/>
          </p:cNvSpPr>
          <p:nvPr>
            <p:ph type="title"/>
          </p:nvPr>
        </p:nvSpPr>
        <p:spPr/>
        <p:txBody>
          <a:bodyPr/>
          <a:lstStyle/>
          <a:p>
            <a:r>
              <a:rPr lang="en-US" dirty="0"/>
              <a:t>Management of Information Security</a:t>
            </a:r>
          </a:p>
        </p:txBody>
      </p:sp>
      <p:sp>
        <p:nvSpPr>
          <p:cNvPr id="3" name="Content Placeholder 2">
            <a:extLst>
              <a:ext uri="{FF2B5EF4-FFF2-40B4-BE49-F238E27FC236}">
                <a16:creationId xmlns:a16="http://schemas.microsoft.com/office/drawing/2014/main" id="{56ED69F4-20BA-4B38-AEB6-A30979BE9435}"/>
              </a:ext>
            </a:extLst>
          </p:cNvPr>
          <p:cNvSpPr>
            <a:spLocks noGrp="1"/>
          </p:cNvSpPr>
          <p:nvPr>
            <p:ph idx="1"/>
          </p:nvPr>
        </p:nvSpPr>
        <p:spPr/>
        <p:txBody>
          <a:bodyPr>
            <a:normAutofit/>
          </a:bodyPr>
          <a:lstStyle/>
          <a:p>
            <a:r>
              <a:rPr lang="en-US" sz="2400" dirty="0"/>
              <a:t>The title </a:t>
            </a:r>
            <a:r>
              <a:rPr lang="en-US" sz="2400" dirty="0">
                <a:solidFill>
                  <a:srgbClr val="FF0000"/>
                </a:solidFill>
              </a:rPr>
              <a:t>corporate information systems security officer </a:t>
            </a:r>
            <a:r>
              <a:rPr lang="en-US" sz="2400" dirty="0"/>
              <a:t>(CISSO) has been used for the person in the organization responsible for the </a:t>
            </a:r>
            <a:r>
              <a:rPr lang="en-US" sz="2400" dirty="0">
                <a:solidFill>
                  <a:srgbClr val="FF0000"/>
                </a:solidFill>
              </a:rPr>
              <a:t>firm's information systems security. </a:t>
            </a:r>
          </a:p>
          <a:p>
            <a:r>
              <a:rPr lang="en-US" sz="2400" dirty="0"/>
              <a:t>Now there is a move to designate a </a:t>
            </a:r>
            <a:r>
              <a:rPr lang="en-US" sz="2400" dirty="0">
                <a:solidFill>
                  <a:srgbClr val="FF0000"/>
                </a:solidFill>
              </a:rPr>
              <a:t>corporate information assurance officer</a:t>
            </a:r>
            <a:r>
              <a:rPr lang="en-US" sz="2400" dirty="0"/>
              <a:t> (CIAO) who </a:t>
            </a:r>
            <a:r>
              <a:rPr lang="en-US" sz="2400" dirty="0">
                <a:solidFill>
                  <a:srgbClr val="FF0000"/>
                </a:solidFill>
              </a:rPr>
              <a:t>reports to the CEO and manages an information assurance unit</a:t>
            </a:r>
          </a:p>
        </p:txBody>
      </p:sp>
    </p:spTree>
    <p:extLst>
      <p:ext uri="{BB962C8B-B14F-4D97-AF65-F5344CB8AC3E}">
        <p14:creationId xmlns:p14="http://schemas.microsoft.com/office/powerpoint/2010/main" val="2830818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81B0F-C0DE-4217-B376-E2EC4846266D}"/>
              </a:ext>
            </a:extLst>
          </p:cNvPr>
          <p:cNvSpPr>
            <a:spLocks noGrp="1"/>
          </p:cNvSpPr>
          <p:nvPr>
            <p:ph type="title"/>
          </p:nvPr>
        </p:nvSpPr>
        <p:spPr/>
        <p:txBody>
          <a:bodyPr/>
          <a:lstStyle/>
          <a:p>
            <a:r>
              <a:rPr lang="en-US" dirty="0"/>
              <a:t>INFORMATION SECURITY MANAGEMENT (ISM)</a:t>
            </a:r>
          </a:p>
        </p:txBody>
      </p:sp>
      <p:sp>
        <p:nvSpPr>
          <p:cNvPr id="3" name="Content Placeholder 2">
            <a:extLst>
              <a:ext uri="{FF2B5EF4-FFF2-40B4-BE49-F238E27FC236}">
                <a16:creationId xmlns:a16="http://schemas.microsoft.com/office/drawing/2014/main" id="{60827B1E-6A45-4706-8C1C-A63DF2015EB8}"/>
              </a:ext>
            </a:extLst>
          </p:cNvPr>
          <p:cNvSpPr>
            <a:spLocks noGrp="1"/>
          </p:cNvSpPr>
          <p:nvPr>
            <p:ph idx="1"/>
          </p:nvPr>
        </p:nvSpPr>
        <p:spPr>
          <a:xfrm>
            <a:off x="1451579" y="2015732"/>
            <a:ext cx="10269366" cy="4037749"/>
          </a:xfrm>
        </p:spPr>
        <p:txBody>
          <a:bodyPr>
            <a:noAutofit/>
          </a:bodyPr>
          <a:lstStyle/>
          <a:p>
            <a:pPr marL="0" indent="0">
              <a:buNone/>
            </a:pPr>
            <a:r>
              <a:rPr lang="en-US" sz="2400" dirty="0"/>
              <a:t>ISM consists of four steps: </a:t>
            </a:r>
          </a:p>
          <a:p>
            <a:pPr marL="457200" lvl="1" indent="0">
              <a:buNone/>
            </a:pPr>
            <a:r>
              <a:rPr lang="en-US" sz="2400" dirty="0"/>
              <a:t>1. Identifying the </a:t>
            </a:r>
            <a:r>
              <a:rPr lang="en-US" sz="2400" dirty="0">
                <a:solidFill>
                  <a:srgbClr val="FF0000"/>
                </a:solidFill>
              </a:rPr>
              <a:t>threats </a:t>
            </a:r>
            <a:r>
              <a:rPr lang="en-US" sz="2400" dirty="0"/>
              <a:t>that can attack the firm's information resources </a:t>
            </a:r>
          </a:p>
          <a:p>
            <a:pPr marL="457200" lvl="1" indent="0">
              <a:buNone/>
            </a:pPr>
            <a:r>
              <a:rPr lang="en-US" sz="2400" dirty="0"/>
              <a:t>2. Defining the </a:t>
            </a:r>
            <a:r>
              <a:rPr lang="en-US" sz="2400" dirty="0">
                <a:solidFill>
                  <a:srgbClr val="FF0000"/>
                </a:solidFill>
              </a:rPr>
              <a:t>risks </a:t>
            </a:r>
            <a:r>
              <a:rPr lang="en-US" sz="2400" dirty="0"/>
              <a:t>that the threats can impose </a:t>
            </a:r>
          </a:p>
          <a:p>
            <a:pPr marL="457200" lvl="1" indent="0">
              <a:buNone/>
            </a:pPr>
            <a:r>
              <a:rPr lang="en-US" sz="2400" dirty="0"/>
              <a:t>3. Establishing an </a:t>
            </a:r>
            <a:r>
              <a:rPr lang="en-US" sz="2400" dirty="0">
                <a:solidFill>
                  <a:srgbClr val="FF0000"/>
                </a:solidFill>
              </a:rPr>
              <a:t>information security policy </a:t>
            </a:r>
          </a:p>
          <a:p>
            <a:pPr marL="457200" lvl="1" indent="0">
              <a:buNone/>
            </a:pPr>
            <a:r>
              <a:rPr lang="en-US" sz="2400" dirty="0"/>
              <a:t>4. Implementing</a:t>
            </a:r>
            <a:r>
              <a:rPr lang="en-US" sz="2400" dirty="0">
                <a:solidFill>
                  <a:srgbClr val="FF0000"/>
                </a:solidFill>
              </a:rPr>
              <a:t> controls </a:t>
            </a:r>
            <a:r>
              <a:rPr lang="en-US" sz="2400" dirty="0"/>
              <a:t>that address the risks </a:t>
            </a:r>
          </a:p>
          <a:p>
            <a:pPr marL="0" indent="0">
              <a:buNone/>
            </a:pPr>
            <a:r>
              <a:rPr lang="en-US" sz="2400" dirty="0"/>
              <a:t>Figure 9.1 illustrates the risk management approach</a:t>
            </a:r>
          </a:p>
          <a:p>
            <a:pPr marL="0" indent="0">
              <a:buNone/>
            </a:pPr>
            <a:r>
              <a:rPr lang="en-US" sz="2400" dirty="0"/>
              <a:t>Benchmarks are also used to ensure the integrity of the risk management system</a:t>
            </a:r>
          </a:p>
        </p:txBody>
      </p:sp>
    </p:spTree>
    <p:extLst>
      <p:ext uri="{BB962C8B-B14F-4D97-AF65-F5344CB8AC3E}">
        <p14:creationId xmlns:p14="http://schemas.microsoft.com/office/powerpoint/2010/main" val="3791713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A8092-B5CC-41F8-A1AB-A0B60B93C2CE}"/>
              </a:ext>
            </a:extLst>
          </p:cNvPr>
          <p:cNvSpPr>
            <a:spLocks noGrp="1"/>
          </p:cNvSpPr>
          <p:nvPr>
            <p:ph type="title"/>
          </p:nvPr>
        </p:nvSpPr>
        <p:spPr/>
        <p:txBody>
          <a:bodyPr/>
          <a:lstStyle/>
          <a:p>
            <a:r>
              <a:rPr lang="en-US" dirty="0"/>
              <a:t>Figure 9.1 information security management strategies (ism)</a:t>
            </a:r>
          </a:p>
        </p:txBody>
      </p:sp>
      <p:pic>
        <p:nvPicPr>
          <p:cNvPr id="8" name="Content Placeholder 7">
            <a:extLst>
              <a:ext uri="{FF2B5EF4-FFF2-40B4-BE49-F238E27FC236}">
                <a16:creationId xmlns:a16="http://schemas.microsoft.com/office/drawing/2014/main" id="{5E8440FE-A33C-48C4-AAA7-F5F4C70E1850}"/>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566" t="3003" r="4404"/>
          <a:stretch/>
        </p:blipFill>
        <p:spPr>
          <a:xfrm>
            <a:off x="1921075" y="2133599"/>
            <a:ext cx="3378355" cy="4558147"/>
          </a:xfrm>
        </p:spPr>
      </p:pic>
    </p:spTree>
    <p:extLst>
      <p:ext uri="{BB962C8B-B14F-4D97-AF65-F5344CB8AC3E}">
        <p14:creationId xmlns:p14="http://schemas.microsoft.com/office/powerpoint/2010/main" val="1205777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0966-5D77-4448-AEA7-4E6F618F7D71}"/>
              </a:ext>
            </a:extLst>
          </p:cNvPr>
          <p:cNvSpPr>
            <a:spLocks noGrp="1"/>
          </p:cNvSpPr>
          <p:nvPr>
            <p:ph type="title"/>
          </p:nvPr>
        </p:nvSpPr>
        <p:spPr/>
        <p:txBody>
          <a:bodyPr/>
          <a:lstStyle/>
          <a:p>
            <a:r>
              <a:rPr lang="en-US" dirty="0"/>
              <a:t>THREATS</a:t>
            </a:r>
          </a:p>
        </p:txBody>
      </p:sp>
      <p:sp>
        <p:nvSpPr>
          <p:cNvPr id="3" name="Content Placeholder 2">
            <a:extLst>
              <a:ext uri="{FF2B5EF4-FFF2-40B4-BE49-F238E27FC236}">
                <a16:creationId xmlns:a16="http://schemas.microsoft.com/office/drawing/2014/main" id="{D3FF3E8C-4F28-45B7-8D6C-3DE196765C7B}"/>
              </a:ext>
            </a:extLst>
          </p:cNvPr>
          <p:cNvSpPr>
            <a:spLocks noGrp="1"/>
          </p:cNvSpPr>
          <p:nvPr>
            <p:ph idx="1"/>
          </p:nvPr>
        </p:nvSpPr>
        <p:spPr/>
        <p:txBody>
          <a:bodyPr>
            <a:normAutofit/>
          </a:bodyPr>
          <a:lstStyle/>
          <a:p>
            <a:r>
              <a:rPr lang="en-US" dirty="0"/>
              <a:t>An information security threat is a person, organization, mechanism, or event that can potentially inflict harm on the firm's information resources </a:t>
            </a:r>
          </a:p>
          <a:p>
            <a:r>
              <a:rPr lang="en-US" dirty="0"/>
              <a:t>Threats can be internal or external, accidental or intentional </a:t>
            </a:r>
          </a:p>
          <a:p>
            <a:r>
              <a:rPr lang="en-US" dirty="0"/>
              <a:t>Figure 9.2 shows the information security objectives and how they are subjected to the four types of risks: </a:t>
            </a:r>
          </a:p>
          <a:p>
            <a:pPr lvl="1"/>
            <a:r>
              <a:rPr lang="en-US" sz="2000" dirty="0"/>
              <a:t>Internal and External Threats</a:t>
            </a:r>
          </a:p>
          <a:p>
            <a:pPr lvl="1"/>
            <a:r>
              <a:rPr lang="en-US" sz="2000" dirty="0"/>
              <a:t>Accidental and Deliberate</a:t>
            </a:r>
          </a:p>
        </p:txBody>
      </p:sp>
    </p:spTree>
    <p:extLst>
      <p:ext uri="{BB962C8B-B14F-4D97-AF65-F5344CB8AC3E}">
        <p14:creationId xmlns:p14="http://schemas.microsoft.com/office/powerpoint/2010/main" val="129095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F276B-635E-46D1-945B-1A04A7AAFFF1}"/>
              </a:ext>
            </a:extLst>
          </p:cNvPr>
          <p:cNvSpPr>
            <a:spLocks noGrp="1"/>
          </p:cNvSpPr>
          <p:nvPr>
            <p:ph type="title"/>
          </p:nvPr>
        </p:nvSpPr>
        <p:spPr/>
        <p:txBody>
          <a:bodyPr/>
          <a:lstStyle/>
          <a:p>
            <a:r>
              <a:rPr lang="en-US" dirty="0"/>
              <a:t>figure 9.2 unauthorized acts threaten system security objectives</a:t>
            </a:r>
          </a:p>
        </p:txBody>
      </p:sp>
      <p:pic>
        <p:nvPicPr>
          <p:cNvPr id="4" name="Picture 3">
            <a:extLst>
              <a:ext uri="{FF2B5EF4-FFF2-40B4-BE49-F238E27FC236}">
                <a16:creationId xmlns:a16="http://schemas.microsoft.com/office/drawing/2014/main" id="{043BB549-49E6-4406-B7C8-5AB45F58ECFE}"/>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25000"/>
                    </a14:imgEffect>
                  </a14:imgLayer>
                </a14:imgProps>
              </a:ext>
            </a:extLst>
          </a:blip>
          <a:srcRect l="9145" t="11818" r="2190"/>
          <a:stretch/>
        </p:blipFill>
        <p:spPr>
          <a:xfrm>
            <a:off x="2886603" y="2355272"/>
            <a:ext cx="6409798" cy="4571695"/>
          </a:xfrm>
          <a:prstGeom prst="rect">
            <a:avLst/>
          </a:prstGeom>
        </p:spPr>
      </p:pic>
    </p:spTree>
    <p:extLst>
      <p:ext uri="{BB962C8B-B14F-4D97-AF65-F5344CB8AC3E}">
        <p14:creationId xmlns:p14="http://schemas.microsoft.com/office/powerpoint/2010/main" val="179479894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184</TotalTime>
  <Words>1971</Words>
  <Application>Microsoft Office PowerPoint</Application>
  <PresentationFormat>Widescreen</PresentationFormat>
  <Paragraphs>165</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Gill Sans MT</vt:lpstr>
      <vt:lpstr>Gallery</vt:lpstr>
      <vt:lpstr>CHAPTER 9  INFORMATION SECURITY</vt:lpstr>
      <vt:lpstr>Introduction</vt:lpstr>
      <vt:lpstr>INFORMATION SECURITY</vt:lpstr>
      <vt:lpstr>Objectives of Information Security</vt:lpstr>
      <vt:lpstr>Management of Information Security</vt:lpstr>
      <vt:lpstr>INFORMATION SECURITY MANAGEMENT (ISM)</vt:lpstr>
      <vt:lpstr>Figure 9.1 information security management strategies (ism)</vt:lpstr>
      <vt:lpstr>THREATS</vt:lpstr>
      <vt:lpstr>figure 9.2 unauthorized acts threaten system security objectives</vt:lpstr>
      <vt:lpstr>RISKS</vt:lpstr>
      <vt:lpstr>THE MOST NOTORIOUS THREAT—THE “VIRUS”</vt:lpstr>
      <vt:lpstr>E-COMMERCE CONSIDERATIONS</vt:lpstr>
      <vt:lpstr>Visa’s Security Precautions</vt:lpstr>
      <vt:lpstr>RISK MANAGEMENT</vt:lpstr>
      <vt:lpstr>Table 9.1 </vt:lpstr>
      <vt:lpstr>Risk Analysis Report  </vt:lpstr>
      <vt:lpstr>INFORMATION SECURITY POLICY</vt:lpstr>
      <vt:lpstr>Figure 9.3 Development of security policy</vt:lpstr>
      <vt:lpstr>Separate policies are developed for: </vt:lpstr>
      <vt:lpstr>CONTROLS </vt:lpstr>
      <vt:lpstr>Figure 9.4 access control functions</vt:lpstr>
      <vt:lpstr>Access Control </vt:lpstr>
      <vt:lpstr>Firewalls </vt:lpstr>
      <vt:lpstr>Cryptographic Controls </vt:lpstr>
      <vt:lpstr>FORMAL CONTROLS </vt:lpstr>
      <vt:lpstr>INFORMAL CONTROLS </vt:lpstr>
      <vt:lpstr>ACHIEVING THE PROPER LEVEL OF CONTROLS </vt:lpstr>
      <vt:lpstr>GOVERNMENT AND INDUSTRY ASSISTANCE </vt:lpstr>
      <vt:lpstr>Government and Industry Assistance</vt:lpstr>
      <vt:lpstr>Government and Industry Assistance</vt:lpstr>
      <vt:lpstr>PUTTING INFORMATION SECURITY MANAGEMENT IN PERSPECTIVE </vt:lpstr>
      <vt:lpstr>BUSINESS CONTINUITY MANAGEMENT (BCM)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INFORMATION SECURITY</dc:title>
  <dc:creator>Khansa</dc:creator>
  <cp:lastModifiedBy>Khansa</cp:lastModifiedBy>
  <cp:revision>25</cp:revision>
  <dcterms:created xsi:type="dcterms:W3CDTF">2020-04-22T10:58:21Z</dcterms:created>
  <dcterms:modified xsi:type="dcterms:W3CDTF">2020-04-29T11:26:00Z</dcterms:modified>
</cp:coreProperties>
</file>