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26"/>
  </p:notesMasterIdLst>
  <p:handoutMasterIdLst>
    <p:handoutMasterId r:id="rId27"/>
  </p:handout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3344" autoAdjust="0"/>
    <p:restoredTop sz="93969" autoAdjust="0"/>
  </p:normalViewPr>
  <p:slideViewPr>
    <p:cSldViewPr>
      <p:cViewPr varScale="1">
        <p:scale>
          <a:sx n="70" d="100"/>
          <a:sy n="70" d="100"/>
        </p:scale>
        <p:origin x="74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5/2/2020</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extLst>
      <p:ext uri="{BB962C8B-B14F-4D97-AF65-F5344CB8AC3E}">
        <p14:creationId xmlns:p14="http://schemas.microsoft.com/office/powerpoint/2010/main" val="4072225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5/2/2020</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extLst>
      <p:ext uri="{BB962C8B-B14F-4D97-AF65-F5344CB8AC3E}">
        <p14:creationId xmlns:p14="http://schemas.microsoft.com/office/powerpoint/2010/main" val="3549568784"/>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p:sp>
      <p:sp>
        <p:nvSpPr>
          <p:cNvPr id="3" name="Rectangle 3"/>
          <p:cNvSpPr>
            <a:spLocks noGrp="1"/>
          </p:cNvSpPr>
          <p:nvPr>
            <p:ph type="body" idx="1"/>
          </p:nvPr>
        </p:nvSpPr>
        <p:spPr/>
        <p:txBody>
          <a:bodyPr/>
          <a:lstStyle/>
          <a:p>
            <a:endParaRPr lang="en-US"/>
          </a:p>
        </p:txBody>
      </p:sp>
      <p:sp>
        <p:nvSpPr>
          <p:cNvPr id="4" name="Rectangle 4"/>
          <p:cNvSpPr>
            <a:spLocks noGrp="1"/>
          </p:cNvSpPr>
          <p:nvPr>
            <p:ph type="sldNum" sz="quarter" idx="10"/>
          </p:nvPr>
        </p:nvSpPr>
        <p:spPr/>
        <p:txBody>
          <a:bodyPr/>
          <a:lstStyle/>
          <a:p>
            <a:fld id="{61807874-5299-41B2-A37A-6AA3547857F4}" type="slidenum">
              <a:rPr lang="en-US" smtClean="0"/>
              <a:pPr/>
              <a:t>1</a:t>
            </a:fld>
            <a:endParaRPr lang="en-US"/>
          </a:p>
        </p:txBody>
      </p:sp>
    </p:spTree>
    <p:extLst>
      <p:ext uri="{BB962C8B-B14F-4D97-AF65-F5344CB8AC3E}">
        <p14:creationId xmlns:p14="http://schemas.microsoft.com/office/powerpoint/2010/main" val="283917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0" y="5396132"/>
            <a:ext cx="8098302"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endParaRPr lang="en-US" dirty="0"/>
          </a:p>
        </p:txBody>
      </p:sp>
      <p:grpSp>
        <p:nvGrpSpPr>
          <p:cNvPr id="16" name="Group 23"/>
          <p:cNvGrpSpPr/>
          <p:nvPr/>
        </p:nvGrpSpPr>
        <p:grpSpPr>
          <a:xfrm>
            <a:off x="14990" y="1976657"/>
            <a:ext cx="2042410"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29" name="Group 35"/>
          <p:cNvGrpSpPr/>
          <p:nvPr/>
        </p:nvGrpSpPr>
        <p:grpSpPr>
          <a:xfrm>
            <a:off x="8584055" y="1976657"/>
            <a:ext cx="552450"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9" name="Rectangle 34"/>
          <p:cNvSpPr>
            <a:spLocks noGrp="1"/>
          </p:cNvSpPr>
          <p:nvPr>
            <p:ph type="dt" sz="half" idx="10"/>
          </p:nvPr>
        </p:nvSpPr>
        <p:spPr/>
        <p:txBody>
          <a:bodyPr rtlCol="0"/>
          <a:lstStyle/>
          <a:p>
            <a:pPr algn="r"/>
            <a:fld id="{8F67D422-08A8-451B-9A67-21962FC4B660}" type="datetimeFigureOut">
              <a:rPr lang="en-US" sz="1100" smtClean="0"/>
              <a:pPr algn="r"/>
              <a:t>5/2/2020</a:t>
            </a:fld>
            <a:endParaRPr lang="en-US"/>
          </a:p>
        </p:txBody>
      </p:sp>
      <p:sp>
        <p:nvSpPr>
          <p:cNvPr id="25" name="Rectangle 35"/>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p>
            <a:endParaRPr lang="en-US"/>
          </a:p>
        </p:txBody>
      </p:sp>
      <p:sp>
        <p:nvSpPr>
          <p:cNvPr id="33" name="Rectangle 32"/>
          <p:cNvSpPr>
            <a:spLocks noGrp="1"/>
          </p:cNvSpPr>
          <p:nvPr>
            <p:ph type="title" hasCustomPrompt="1"/>
          </p:nvPr>
        </p:nvSpPr>
        <p:spPr>
          <a:xfrm>
            <a:off x="2057400"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a:t>Show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Rectangle 10"/>
          <p:cNvSpPr>
            <a:spLocks noGrp="1"/>
          </p:cNvSpPr>
          <p:nvPr>
            <p:ph type="dt" sz="half" idx="10"/>
          </p:nvPr>
        </p:nvSpPr>
        <p:spPr/>
        <p:txBody>
          <a:bodyPr rtlCol="0"/>
          <a:lstStyle/>
          <a:p>
            <a:pPr algn="r"/>
            <a:fld id="{8F67D422-08A8-451B-9A67-21962FC4B660}" type="datetimeFigureOut">
              <a:rPr lang="en-US" sz="1100" smtClean="0"/>
              <a:pPr algn="r"/>
              <a:t>5/2/2020</a:t>
            </a:fld>
            <a:endParaRPr lang="en-US"/>
          </a:p>
        </p:txBody>
      </p:sp>
      <p:sp>
        <p:nvSpPr>
          <p:cNvPr id="27" name="Rectangle 11"/>
          <p:cNvSpPr>
            <a:spLocks noGrp="1"/>
          </p:cNvSpPr>
          <p:nvPr>
            <p:ph type="sldNum" sz="quarter" idx="11"/>
          </p:nvPr>
        </p:nvSpPr>
        <p:spPr/>
        <p:txBody>
          <a:bodyPr rtlCol="0"/>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p>
            <a:endParaRPr lang="en-US"/>
          </a:p>
        </p:txBody>
      </p:sp>
      <p:sp>
        <p:nvSpPr>
          <p:cNvPr id="28" name="Rectangle 14"/>
          <p:cNvSpPr>
            <a:spLocks noGrp="1"/>
          </p:cNvSpPr>
          <p:nvPr>
            <p:ph type="title"/>
          </p:nvPr>
        </p:nvSpPr>
        <p:spPr/>
        <p:txBody>
          <a:bodyPr rtlCol="0" anchor="b"/>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p>
            <a:pPr algn="r"/>
            <a:fld id="{8F67D422-08A8-451B-9A67-21962FC4B660}" type="datetimeFigureOut">
              <a:rPr lang="en-US" sz="1100" smtClean="0"/>
              <a:pPr algn="r"/>
              <a:t>5/2/2020</a:t>
            </a:fld>
            <a:endParaRPr lang="en-US"/>
          </a:p>
        </p:txBody>
      </p:sp>
      <p:sp>
        <p:nvSpPr>
          <p:cNvPr id="26" name="Rectangle 4"/>
          <p:cNvSpPr>
            <a:spLocks noGrp="1"/>
          </p:cNvSpPr>
          <p:nvPr>
            <p:ph type="ftr" sz="quarter" idx="11"/>
          </p:nvPr>
        </p:nvSpPr>
        <p:spPr/>
        <p:txBody>
          <a:bodyPr rtlCol="0"/>
          <a:lstStyle/>
          <a:p>
            <a:endParaRPr lang="en-US"/>
          </a:p>
        </p:txBody>
      </p:sp>
      <p:sp>
        <p:nvSpPr>
          <p:cNvPr id="12" name="Rectangle 5"/>
          <p:cNvSpPr>
            <a:spLocks noGrp="1"/>
          </p:cNvSpPr>
          <p:nvPr>
            <p:ph type="sldNum" sz="quarter" idx="12"/>
          </p:nvPr>
        </p:nvSpPr>
        <p:spPr/>
        <p:txBody>
          <a:bodyPr rtlCol="0"/>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a:t>Click to add section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5/2/2020</a:t>
            </a:fld>
            <a:endParaRPr lang="en-US"/>
          </a:p>
        </p:txBody>
      </p:sp>
      <p:sp>
        <p:nvSpPr>
          <p:cNvPr id="22" name="Rectangle 4"/>
          <p:cNvSpPr>
            <a:spLocks noGrp="1"/>
          </p:cNvSpPr>
          <p:nvPr>
            <p:ph type="ftr" sz="quarter" idx="11"/>
          </p:nvPr>
        </p:nvSpPr>
        <p:spPr/>
        <p:txBody>
          <a:bodyPr vert="horz"/>
          <a:lstStyle/>
          <a:p>
            <a:endParaRPr lang="en-US"/>
          </a:p>
        </p:txBody>
      </p:sp>
      <p:sp>
        <p:nvSpPr>
          <p:cNvPr id="31"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5/2/2020</a:t>
            </a:fld>
            <a:endParaRPr lang="en-US"/>
          </a:p>
        </p:txBody>
      </p:sp>
      <p:sp>
        <p:nvSpPr>
          <p:cNvPr id="28"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a:t>Click to add answer</a:t>
            </a:r>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a:t>Click to add detail to the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5/2/2020</a:t>
            </a:fld>
            <a:endParaRPr lang="en-US"/>
          </a:p>
        </p:txBody>
      </p:sp>
      <p:sp>
        <p:nvSpPr>
          <p:cNvPr id="11" name="Rectangle 4"/>
          <p:cNvSpPr>
            <a:spLocks noGrp="1"/>
          </p:cNvSpPr>
          <p:nvPr>
            <p:ph type="ftr" sz="quarter" idx="11"/>
          </p:nvPr>
        </p:nvSpPr>
        <p:spPr/>
        <p:txBody>
          <a:bodyPr vert="horz"/>
          <a:lstStyle/>
          <a:p>
            <a:endParaRPr lang="en-US"/>
          </a:p>
        </p:txBody>
      </p:sp>
      <p:sp>
        <p:nvSpPr>
          <p:cNvPr id="10"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8" name="Answer Base"/>
          <p:cNvSpPr txBox="1"/>
          <p:nvPr userDrawn="1"/>
        </p:nvSpPr>
        <p:spPr>
          <a:xfrm>
            <a:off x="182880" y="1676400"/>
            <a:ext cx="8321040" cy="1828800"/>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182880" y="1676400"/>
            <a:ext cx="8321040" cy="1200329"/>
          </a:xfrm>
          <a:prstGeom prst="rect">
            <a:avLst/>
          </a:prstGeom>
        </p:spPr>
        <p:txBody>
          <a:bodyPr wrap="square">
            <a:spAutoFit/>
          </a:bodyPr>
          <a:lstStyle/>
          <a:p>
            <a:pPr indent="0" algn="ctr" latinLnBrk="0">
              <a:spcBef>
                <a:spcPct val="20000"/>
              </a:spcBef>
              <a:buNone/>
            </a:pP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a:solidFill>
                  <a:prstClr val="white">
                    <a:alpha val="40000"/>
                  </a:prstClr>
                </a:solidFill>
                <a:ea typeface="+mn-ea"/>
                <a:cs typeface="+mn-cs"/>
              </a:rPr>
              <a:t>or FALSE?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5/2/2020</a:t>
            </a:fld>
            <a:endParaRPr lang="en-US"/>
          </a:p>
        </p:txBody>
      </p:sp>
      <p:sp>
        <p:nvSpPr>
          <p:cNvPr id="2" name="Rectangle 4"/>
          <p:cNvSpPr>
            <a:spLocks noGrp="1"/>
          </p:cNvSpPr>
          <p:nvPr>
            <p:ph type="ftr" sz="quarter" idx="11"/>
          </p:nvPr>
        </p:nvSpPr>
        <p:spPr/>
        <p:txBody>
          <a:bodyPr vert="horz"/>
          <a:lstStyle/>
          <a:p>
            <a:endParaRPr lang="en-US"/>
          </a:p>
        </p:txBody>
      </p:sp>
      <p:sp>
        <p:nvSpPr>
          <p:cNvPr id="28" name="Rectangle 5"/>
          <p:cNvSpPr>
            <a:spLocks noGrp="1"/>
          </p:cNvSpPr>
          <p:nvPr>
            <p:ph type="sldNum" sz="quarter" idx="12"/>
          </p:nvPr>
        </p:nvSpPr>
        <p:spPr/>
        <p:txBody>
          <a:bodyPr vert="horz"/>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a:t>Click to add question</a:t>
            </a:r>
          </a:p>
        </p:txBody>
      </p:sp>
      <p:sp>
        <p:nvSpPr>
          <p:cNvPr id="29" name="Answer Base"/>
          <p:cNvSpPr txBox="1"/>
          <p:nvPr userDrawn="1"/>
        </p:nvSpPr>
        <p:spPr>
          <a:xfrm>
            <a:off x="228600" y="1600200"/>
            <a:ext cx="8229600" cy="1293926"/>
          </a:xfrm>
          <a:prstGeom prst="rect">
            <a:avLst/>
          </a:prstGeom>
          <a:noFill/>
        </p:spPr>
        <p:txBody>
          <a:bodyPr wrap="square">
            <a:noAutofit/>
          </a:bodyPr>
          <a:lstStyle/>
          <a:p>
            <a:pPr marL="0" indent="0" algn="ctr" rtl="0" latinLnBrk="0">
              <a:spcBef>
                <a:spcPct val="20000"/>
              </a:spcBef>
              <a:buNone/>
            </a:pPr>
            <a:r>
              <a:rPr lang="en-US" sz="7200" dirty="0">
                <a:solidFill>
                  <a:schemeClr val="tx1">
                    <a:alpha val="40000"/>
                  </a:schemeClr>
                </a:solidFill>
              </a:rPr>
              <a:t>TRUE</a:t>
            </a:r>
            <a:r>
              <a:rPr lang="en-US" sz="7200" baseline="0" dirty="0">
                <a:solidFill>
                  <a:schemeClr val="tx1">
                    <a:alpha val="40000"/>
                  </a:schemeClr>
                </a:solidFill>
              </a:rPr>
              <a:t> </a:t>
            </a:r>
            <a:r>
              <a:rPr lang="en-US" sz="7200" dirty="0">
                <a:solidFill>
                  <a:schemeClr val="tx1">
                    <a:alpha val="40000"/>
                  </a:schemeClr>
                </a:solidFill>
              </a:rPr>
              <a:t>or FALSE?</a:t>
            </a:r>
          </a:p>
        </p:txBody>
      </p:sp>
      <p:sp>
        <p:nvSpPr>
          <p:cNvPr id="7" name="Answer"/>
          <p:cNvSpPr/>
          <p:nvPr userDrawn="1"/>
        </p:nvSpPr>
        <p:spPr>
          <a:xfrm>
            <a:off x="228600" y="1600200"/>
            <a:ext cx="8229600" cy="1200329"/>
          </a:xfrm>
          <a:prstGeom prst="rect">
            <a:avLst/>
          </a:prstGeom>
        </p:spPr>
        <p:txBody>
          <a:bodyPr wrap="square">
            <a:spAutoFit/>
          </a:bodyPr>
          <a:lstStyle/>
          <a:p>
            <a:pPr algn="ctr"/>
            <a:r>
              <a:rPr lang="en-US" sz="7200" dirty="0">
                <a:solidFill>
                  <a:prstClr val="white">
                    <a:alpha val="40000"/>
                  </a:prstClr>
                </a:solidFill>
                <a:ea typeface="+mn-ea"/>
                <a:cs typeface="+mn-cs"/>
              </a:rPr>
              <a:t>TRUE or </a:t>
            </a:r>
            <a:r>
              <a:rPr lang="en-US" sz="7200" dirty="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a:solidFill>
                  <a:prstClr val="white">
                    <a:alpha val="40000"/>
                  </a:prstClr>
                </a:solidFill>
                <a:ea typeface="+mn-ea"/>
                <a:cs typeface="+mn-cs"/>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1</a:t>
            </a:r>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2</a:t>
            </a:r>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3</a:t>
            </a:r>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4</a:t>
            </a:r>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item 5</a:t>
            </a:r>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5/2/2020</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5</a:t>
            </a:r>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3</a:t>
            </a:r>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1</a:t>
            </a:r>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2</a:t>
            </a:r>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a:t>Click to add match 4</a:t>
            </a:r>
          </a:p>
        </p:txBody>
      </p:sp>
      <p:sp>
        <p:nvSpPr>
          <p:cNvPr id="11" name="Rectangle 2"/>
          <p:cNvSpPr>
            <a:spLocks noGrp="1"/>
          </p:cNvSpPr>
          <p:nvPr>
            <p:ph type="title" hasCustomPrompt="1"/>
          </p:nvPr>
        </p:nvSpPr>
        <p:spPr/>
        <p:txBody>
          <a:bodyPr vert="horz"/>
          <a:lstStyle>
            <a:lvl1pPr algn="l">
              <a:defRPr i="1" baseline="0"/>
            </a:lvl1pPr>
            <a:extLst/>
          </a:lstStyle>
          <a:p>
            <a:r>
              <a:rPr lang="en-US" dirty="0"/>
              <a:t>Click to type your question</a:t>
            </a:r>
          </a:p>
        </p:txBody>
      </p:sp>
      <p:sp>
        <p:nvSpPr>
          <p:cNvPr id="7" name="Rectangle 5"/>
          <p:cNvSpPr>
            <a:spLocks noGrp="1"/>
          </p:cNvSpPr>
          <p:nvPr>
            <p:ph type="sldNum" sz="quarter" idx="12"/>
          </p:nvPr>
        </p:nvSpPr>
        <p:spPr/>
        <p:txBody>
          <a:bodyPr vert="horz"/>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p>
            <a:r>
              <a:rPr lang="en-US"/>
              <a:t>Click to edit Master title style</a:t>
            </a:r>
            <a:endParaRPr lang="en-US" dirty="0"/>
          </a:p>
        </p:txBody>
      </p:sp>
      <p:sp>
        <p:nvSpPr>
          <p:cNvPr id="5" name="Rectangle 3"/>
          <p:cNvSpPr>
            <a:spLocks noGrp="1"/>
          </p:cNvSpPr>
          <p:nvPr>
            <p:ph type="body" idx="1"/>
          </p:nvPr>
        </p:nvSpPr>
        <p:spPr>
          <a:xfrm>
            <a:off x="914400" y="1905000"/>
            <a:ext cx="7467600" cy="4221163"/>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5/2/2020</a:t>
            </a:fld>
            <a:endParaRPr lang="en-US" sz="1050" dirty="0"/>
          </a:p>
        </p:txBody>
      </p:sp>
      <p:sp>
        <p:nvSpPr>
          <p:cNvPr id="18" name="Rectangle 5"/>
          <p:cNvSpPr>
            <a:spLocks noGrp="1"/>
          </p:cNvSpPr>
          <p:nvPr>
            <p:ph type="ftr" sz="quarter" idx="3"/>
          </p:nvPr>
        </p:nvSpPr>
        <p:spPr>
          <a:xfrm>
            <a:off x="457200" y="6248400"/>
            <a:ext cx="3260886"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0"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grpSp>
        <p:nvGrpSpPr>
          <p:cNvPr id="10" name="Group 35"/>
          <p:cNvGrpSpPr/>
          <p:nvPr/>
        </p:nvGrpSpPr>
        <p:grpSpPr>
          <a:xfrm>
            <a:off x="8584055" y="2000250"/>
            <a:ext cx="552450"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Oval 28"/>
          <p:cNvSpPr/>
          <p:nvPr/>
        </p:nvSpPr>
        <p:spPr>
          <a:xfrm>
            <a:off x="8572500" y="6038850"/>
            <a:ext cx="152400" cy="152400"/>
          </a:xfrm>
          <a:prstGeom prst="ellipse">
            <a:avLst/>
          </a:prstGeom>
        </p:spPr>
        <p:style>
          <a:lnRef idx="1">
            <a:schemeClr val="accent6"/>
          </a:lnRef>
          <a:fillRef idx="3">
            <a:schemeClr val="accent6"/>
          </a:fillRef>
          <a:effectRef idx="3">
            <a:schemeClr val="accent6"/>
          </a:effectRef>
          <a:fontRef idx="minor">
            <a:schemeClr val="lt1"/>
          </a:fontRef>
        </p:style>
        <p:txBody>
          <a:bodyPr anchor="ctr"/>
          <a:lstStyle/>
          <a:p>
            <a:pPr algn="ctr"/>
            <a:endParaRPr lang="en-US" dirty="0"/>
          </a:p>
        </p:txBody>
      </p:sp>
      <p:sp>
        <p:nvSpPr>
          <p:cNvPr id="27" name="Oval 28"/>
          <p:cNvSpPr/>
          <p:nvPr/>
        </p:nvSpPr>
        <p:spPr>
          <a:xfrm>
            <a:off x="8572500" y="6324600"/>
            <a:ext cx="152400" cy="152400"/>
          </a:xfrm>
          <a:prstGeom prst="ellipse">
            <a:avLst/>
          </a:prstGeom>
        </p:spPr>
        <p:style>
          <a:lnRef idx="1">
            <a:schemeClr val="accent4"/>
          </a:lnRef>
          <a:fillRef idx="3">
            <a:schemeClr val="accent4"/>
          </a:fillRef>
          <a:effectRef idx="3">
            <a:schemeClr val="accent4"/>
          </a:effectRef>
          <a:fontRef idx="minor">
            <a:schemeClr val="lt1"/>
          </a:fontRef>
        </p:style>
        <p:txBody>
          <a:bodyPr anchor="ctr"/>
          <a:lstStyle/>
          <a:p>
            <a:pPr algn="ctr"/>
            <a:endParaRPr lang="en-US"/>
          </a:p>
        </p:txBody>
      </p:sp>
      <p:sp>
        <p:nvSpPr>
          <p:cNvPr id="4" name="Oval 28"/>
          <p:cNvSpPr/>
          <p:nvPr/>
        </p:nvSpPr>
        <p:spPr>
          <a:xfrm>
            <a:off x="8572500" y="5476875"/>
            <a:ext cx="152400" cy="152400"/>
          </a:xfrm>
          <a:prstGeom prst="ellipse">
            <a:avLst/>
          </a:prstGeom>
        </p:spPr>
        <p:style>
          <a:lnRef idx="1">
            <a:schemeClr val="accent1"/>
          </a:lnRef>
          <a:fillRef idx="3">
            <a:schemeClr val="accent1"/>
          </a:fillRef>
          <a:effectRef idx="3">
            <a:schemeClr val="accent1"/>
          </a:effectRef>
          <a:fontRef idx="minor">
            <a:schemeClr val="lt1"/>
          </a:fontRef>
        </p:style>
        <p:txBody>
          <a:bodyPr anchor="ctr"/>
          <a:lstStyle/>
          <a:p>
            <a:pPr algn="ctr"/>
            <a:endParaRPr lang="en-US"/>
          </a:p>
        </p:txBody>
      </p:sp>
      <p:sp>
        <p:nvSpPr>
          <p:cNvPr id="12" name="Oval 28"/>
          <p:cNvSpPr/>
          <p:nvPr/>
        </p:nvSpPr>
        <p:spPr>
          <a:xfrm>
            <a:off x="8572500" y="5753100"/>
            <a:ext cx="152400" cy="152400"/>
          </a:xfrm>
          <a:prstGeom prst="ellipse">
            <a:avLst/>
          </a:prstGeom>
        </p:spPr>
        <p:style>
          <a:lnRef idx="1">
            <a:schemeClr val="accent3"/>
          </a:lnRef>
          <a:fillRef idx="3">
            <a:schemeClr val="accent3"/>
          </a:fillRef>
          <a:effectRef idx="3">
            <a:schemeClr val="accent3"/>
          </a:effectRef>
          <a:fontRef idx="minor">
            <a:schemeClr val="lt1"/>
          </a:fontRef>
        </p:style>
        <p:txBody>
          <a:bodyPr anchor="ctr"/>
          <a:lstStyle/>
          <a:p>
            <a:pPr algn="ctr"/>
            <a:endParaRPr lang="en-US"/>
          </a:p>
        </p:txBody>
      </p:sp>
      <p:sp>
        <p:nvSpPr>
          <p:cNvPr id="10" name="Rectangle 24"/>
          <p:cNvSpPr>
            <a:spLocks noGrp="1"/>
          </p:cNvSpPr>
          <p:nvPr>
            <p:ph type="ctrTitle"/>
          </p:nvPr>
        </p:nvSpPr>
        <p:spPr>
          <a:xfrm>
            <a:off x="1447800" y="2895600"/>
            <a:ext cx="6509239" cy="3886200"/>
          </a:xfrm>
        </p:spPr>
        <p:txBody>
          <a:bodyPr>
            <a:normAutofit/>
          </a:bodyPr>
          <a:lstStyle/>
          <a:p>
            <a:r>
              <a:rPr lang="en-US" sz="2400" dirty="0" smtClean="0"/>
              <a:t>Dr</a:t>
            </a:r>
            <a:r>
              <a:rPr lang="en-US" sz="2400" dirty="0"/>
              <a:t>. </a:t>
            </a:r>
            <a:r>
              <a:rPr lang="en-US" sz="2400" dirty="0" smtClean="0"/>
              <a:t>Sumaya </a:t>
            </a:r>
            <a:r>
              <a:rPr lang="en-US" sz="2400" dirty="0" err="1"/>
              <a:t>Batool</a:t>
            </a:r>
            <a:r>
              <a:rPr lang="en-US" sz="2400" dirty="0"/>
              <a:t> </a:t>
            </a:r>
            <a:r>
              <a:rPr lang="en-US" sz="2400" dirty="0"/>
              <a:t/>
            </a:r>
            <a:br>
              <a:rPr lang="en-US" sz="2400" dirty="0"/>
            </a:br>
            <a:r>
              <a:rPr lang="en-US" sz="2400" dirty="0" smtClean="0"/>
              <a:t>Department of Psychology</a:t>
            </a:r>
            <a:br>
              <a:rPr lang="en-US" sz="2400" dirty="0" smtClean="0"/>
            </a:br>
            <a:r>
              <a:rPr lang="en-US" sz="2400" dirty="0" smtClean="0"/>
              <a:t>UNIVERSITY OF SARGODHA</a:t>
            </a:r>
            <a:endParaRPr lang="en-US" sz="2400" dirty="0"/>
          </a:p>
        </p:txBody>
      </p:sp>
      <p:sp>
        <p:nvSpPr>
          <p:cNvPr id="2" name="Rectangle 1"/>
          <p:cNvSpPr/>
          <p:nvPr/>
        </p:nvSpPr>
        <p:spPr>
          <a:xfrm>
            <a:off x="1866900" y="1371600"/>
            <a:ext cx="6781800" cy="1200329"/>
          </a:xfrm>
          <a:prstGeom prst="rect">
            <a:avLst/>
          </a:prstGeom>
        </p:spPr>
        <p:txBody>
          <a:bodyPr wrap="square">
            <a:spAutoFit/>
          </a:bodyPr>
          <a:lstStyle/>
          <a:p>
            <a:pPr algn="ctr"/>
            <a:r>
              <a:rPr lang="en-US" sz="2400" b="1" dirty="0" smtClean="0"/>
              <a:t>Chapter 15 </a:t>
            </a:r>
          </a:p>
          <a:p>
            <a:pPr algn="ctr"/>
            <a:r>
              <a:rPr lang="en-US" sz="4800" b="1" dirty="0" smtClean="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rPr>
              <a:t>The Cognitive Approach</a:t>
            </a:r>
            <a:endParaRPr lang="en-US" sz="4800" b="1" dirty="0">
              <a:solidFill>
                <a:schemeClr val="accent3"/>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dirty="0"/>
              <a:t>Kelly argued that people suffer from psychological problems because of defects in their constructs systems.</a:t>
            </a:r>
          </a:p>
          <a:p>
            <a:r>
              <a:rPr lang="en-US" sz="3600" dirty="0"/>
              <a:t>Past experiences with an unloving parent or a tragic incident may explain why people construe the world as they do but they are not the cause of the person's problems.</a:t>
            </a:r>
          </a:p>
        </p:txBody>
      </p:sp>
    </p:spTree>
    <p:extLst>
      <p:ext uri="{BB962C8B-B14F-4D97-AF65-F5344CB8AC3E}">
        <p14:creationId xmlns:p14="http://schemas.microsoft.com/office/powerpoint/2010/main" val="1735627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609600"/>
            <a:ext cx="7467600" cy="4830763"/>
          </a:xfrm>
        </p:spPr>
        <p:txBody>
          <a:bodyPr>
            <a:normAutofit/>
          </a:bodyPr>
          <a:lstStyle/>
          <a:p>
            <a:r>
              <a:rPr lang="en-US" sz="3600" dirty="0"/>
              <a:t>Kelly placed anxiety at the heart of the most psychological problems.</a:t>
            </a:r>
          </a:p>
          <a:p>
            <a:r>
              <a:rPr lang="en-US" sz="3600" dirty="0"/>
              <a:t>We become anxious when our personal constructs fail to make sense of the events in our lives.</a:t>
            </a:r>
          </a:p>
          <a:p>
            <a:r>
              <a:rPr lang="en-US" sz="3600" dirty="0"/>
              <a:t>The problem is that construct systems are never perfect.</a:t>
            </a:r>
          </a:p>
        </p:txBody>
      </p:sp>
    </p:spTree>
    <p:extLst>
      <p:ext uri="{BB962C8B-B14F-4D97-AF65-F5344CB8AC3E}">
        <p14:creationId xmlns:p14="http://schemas.microsoft.com/office/powerpoint/2010/main" val="343097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371600"/>
            <a:ext cx="7467600" cy="5181600"/>
          </a:xfrm>
        </p:spPr>
        <p:txBody>
          <a:bodyPr>
            <a:normAutofit/>
          </a:bodyPr>
          <a:lstStyle/>
          <a:p>
            <a:r>
              <a:rPr lang="en-US" sz="4000" dirty="0"/>
              <a:t>Some of the cognitive variables sometimes called cognitive-affective units .</a:t>
            </a:r>
          </a:p>
          <a:p>
            <a:r>
              <a:rPr lang="en-US" sz="4000" dirty="0"/>
              <a:t>Encodings</a:t>
            </a:r>
          </a:p>
          <a:p>
            <a:r>
              <a:rPr lang="en-US" sz="4000" dirty="0"/>
              <a:t>Expectations and beliefs</a:t>
            </a:r>
          </a:p>
          <a:p>
            <a:r>
              <a:rPr lang="en-US" sz="4000" dirty="0"/>
              <a:t>Affects</a:t>
            </a:r>
          </a:p>
          <a:p>
            <a:r>
              <a:rPr lang="en-US" sz="4000" dirty="0"/>
              <a:t>Goals and values</a:t>
            </a:r>
          </a:p>
          <a:p>
            <a:endParaRPr lang="en-US" sz="4000" dirty="0"/>
          </a:p>
        </p:txBody>
      </p:sp>
      <p:sp>
        <p:nvSpPr>
          <p:cNvPr id="3" name="Title 2"/>
          <p:cNvSpPr>
            <a:spLocks noGrp="1"/>
          </p:cNvSpPr>
          <p:nvPr>
            <p:ph type="title"/>
          </p:nvPr>
        </p:nvSpPr>
        <p:spPr>
          <a:xfrm>
            <a:off x="914400" y="0"/>
            <a:ext cx="7696200" cy="1143000"/>
          </a:xfrm>
        </p:spPr>
        <p:txBody>
          <a:bodyPr/>
          <a:lstStyle/>
          <a:p>
            <a:r>
              <a:rPr lang="en-US" b="1" dirty="0"/>
              <a:t>cognitive personality variables</a:t>
            </a:r>
          </a:p>
        </p:txBody>
      </p:sp>
    </p:spTree>
    <p:extLst>
      <p:ext uri="{BB962C8B-B14F-4D97-AF65-F5344CB8AC3E}">
        <p14:creationId xmlns:p14="http://schemas.microsoft.com/office/powerpoint/2010/main" val="1065298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905000"/>
            <a:ext cx="7467600" cy="4800600"/>
          </a:xfrm>
        </p:spPr>
        <p:txBody>
          <a:bodyPr>
            <a:normAutofit fontScale="92500"/>
          </a:bodyPr>
          <a:lstStyle/>
          <a:p>
            <a:r>
              <a:rPr lang="en-US" sz="4000" dirty="0"/>
              <a:t>Schemas are hypothetical cognitive structures that help us perceive organize, process, and use information.</a:t>
            </a:r>
          </a:p>
          <a:p>
            <a:r>
              <a:rPr lang="en-US" sz="4000" dirty="0"/>
              <a:t>There are so many stimuli to attend to in most situations we need some way to make sense of  the mass confusion around us.</a:t>
            </a:r>
          </a:p>
        </p:txBody>
      </p:sp>
      <p:sp>
        <p:nvSpPr>
          <p:cNvPr id="3" name="Title 2"/>
          <p:cNvSpPr>
            <a:spLocks noGrp="1"/>
          </p:cNvSpPr>
          <p:nvPr>
            <p:ph type="title"/>
          </p:nvPr>
        </p:nvSpPr>
        <p:spPr>
          <a:xfrm>
            <a:off x="914400" y="457200"/>
            <a:ext cx="7696200" cy="1143000"/>
          </a:xfrm>
        </p:spPr>
        <p:txBody>
          <a:bodyPr/>
          <a:lstStyle/>
          <a:p>
            <a:r>
              <a:rPr lang="en-US" b="1" dirty="0"/>
              <a:t>                  </a:t>
            </a:r>
            <a:r>
              <a:rPr lang="en-US" sz="4400" b="1" dirty="0"/>
              <a:t>schemas</a:t>
            </a:r>
          </a:p>
        </p:txBody>
      </p:sp>
    </p:spTree>
    <p:extLst>
      <p:ext uri="{BB962C8B-B14F-4D97-AF65-F5344CB8AC3E}">
        <p14:creationId xmlns:p14="http://schemas.microsoft.com/office/powerpoint/2010/main" val="3636564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Self schemas are cognitive representations of our selves that we use to organize and process self relevant information.</a:t>
            </a:r>
          </a:p>
          <a:p>
            <a:r>
              <a:rPr lang="en-US" sz="3600" dirty="0"/>
              <a:t>Self schemas consists of the behaviors and attributes that are most important.</a:t>
            </a:r>
          </a:p>
        </p:txBody>
      </p:sp>
      <p:sp>
        <p:nvSpPr>
          <p:cNvPr id="3" name="Title 2"/>
          <p:cNvSpPr>
            <a:spLocks noGrp="1"/>
          </p:cNvSpPr>
          <p:nvPr>
            <p:ph type="title"/>
          </p:nvPr>
        </p:nvSpPr>
        <p:spPr/>
        <p:txBody>
          <a:bodyPr/>
          <a:lstStyle/>
          <a:p>
            <a:r>
              <a:rPr lang="en-US" dirty="0"/>
              <a:t>                 </a:t>
            </a:r>
            <a:r>
              <a:rPr lang="en-US" sz="4000" b="1" dirty="0"/>
              <a:t>Self schemas</a:t>
            </a:r>
          </a:p>
        </p:txBody>
      </p:sp>
    </p:spTree>
    <p:extLst>
      <p:ext uri="{BB962C8B-B14F-4D97-AF65-F5344CB8AC3E}">
        <p14:creationId xmlns:p14="http://schemas.microsoft.com/office/powerpoint/2010/main" val="361344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000" dirty="0"/>
              <a:t>Early researches  on self schemas was based on reasoning.</a:t>
            </a:r>
          </a:p>
          <a:p>
            <a:r>
              <a:rPr lang="en-US" sz="4000" dirty="0"/>
              <a:t>Study were classified as possessing either a strong independence schema or a strong dependence schema. </a:t>
            </a:r>
          </a:p>
        </p:txBody>
      </p:sp>
    </p:spTree>
    <p:extLst>
      <p:ext uri="{BB962C8B-B14F-4D97-AF65-F5344CB8AC3E}">
        <p14:creationId xmlns:p14="http://schemas.microsoft.com/office/powerpoint/2010/main" val="368873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4000" dirty="0"/>
              <a:t>Our behavior is directed not only by cognitive representation of the way we think of ourselves at the moment but also by representation of what we might become.  </a:t>
            </a:r>
          </a:p>
        </p:txBody>
      </p:sp>
      <p:sp>
        <p:nvSpPr>
          <p:cNvPr id="3" name="Title 2"/>
          <p:cNvSpPr>
            <a:spLocks noGrp="1"/>
          </p:cNvSpPr>
          <p:nvPr>
            <p:ph type="title"/>
          </p:nvPr>
        </p:nvSpPr>
        <p:spPr/>
        <p:txBody>
          <a:bodyPr>
            <a:normAutofit/>
          </a:bodyPr>
          <a:lstStyle/>
          <a:p>
            <a:r>
              <a:rPr lang="en-US" sz="4000" b="1" dirty="0"/>
              <a:t>      Possible selves</a:t>
            </a:r>
          </a:p>
        </p:txBody>
      </p:sp>
    </p:spTree>
    <p:extLst>
      <p:ext uri="{BB962C8B-B14F-4D97-AF65-F5344CB8AC3E}">
        <p14:creationId xmlns:p14="http://schemas.microsoft.com/office/powerpoint/2010/main" val="99654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685800"/>
            <a:ext cx="7467600" cy="5440363"/>
          </a:xfrm>
        </p:spPr>
        <p:txBody>
          <a:bodyPr>
            <a:normAutofit/>
          </a:bodyPr>
          <a:lstStyle/>
          <a:p>
            <a:r>
              <a:rPr lang="en-US" sz="4000" dirty="0"/>
              <a:t>Possible selves performs two important functions. </a:t>
            </a:r>
          </a:p>
          <a:p>
            <a:r>
              <a:rPr lang="en-US" sz="4000" dirty="0"/>
              <a:t>First, they provide incentive for future behavior.</a:t>
            </a:r>
          </a:p>
          <a:p>
            <a:r>
              <a:rPr lang="en-US" sz="4000" dirty="0"/>
              <a:t>The second is to help us interpret the meaning of our behavior and the events in our lives.</a:t>
            </a:r>
          </a:p>
        </p:txBody>
      </p:sp>
    </p:spTree>
    <p:extLst>
      <p:ext uri="{BB962C8B-B14F-4D97-AF65-F5344CB8AC3E}">
        <p14:creationId xmlns:p14="http://schemas.microsoft.com/office/powerpoint/2010/main" val="1821737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Self discrepancy theory proposes three different cognitive representations of self.</a:t>
            </a:r>
          </a:p>
          <a:p>
            <a:pPr marL="857250" indent="-857250">
              <a:buFont typeface="+mj-lt"/>
              <a:buAutoNum type="romanUcPeriod"/>
            </a:pPr>
            <a:r>
              <a:rPr lang="en-US" sz="3600" dirty="0"/>
              <a:t>Actual self</a:t>
            </a:r>
          </a:p>
          <a:p>
            <a:pPr marL="0" indent="0">
              <a:buNone/>
            </a:pPr>
            <a:r>
              <a:rPr lang="en-US" sz="3600" dirty="0"/>
              <a:t>  the actual self contains all the information you have about the kind of person you are.</a:t>
            </a:r>
          </a:p>
        </p:txBody>
      </p:sp>
      <p:sp>
        <p:nvSpPr>
          <p:cNvPr id="3" name="Title 2"/>
          <p:cNvSpPr>
            <a:spLocks noGrp="1"/>
          </p:cNvSpPr>
          <p:nvPr>
            <p:ph type="title"/>
          </p:nvPr>
        </p:nvSpPr>
        <p:spPr/>
        <p:txBody>
          <a:bodyPr/>
          <a:lstStyle/>
          <a:p>
            <a:r>
              <a:rPr lang="en-US" b="1" dirty="0"/>
              <a:t>           </a:t>
            </a:r>
            <a:r>
              <a:rPr lang="en-US" sz="4000" b="1" dirty="0"/>
              <a:t>Self discrepancies</a:t>
            </a:r>
          </a:p>
        </p:txBody>
      </p:sp>
    </p:spTree>
    <p:extLst>
      <p:ext uri="{BB962C8B-B14F-4D97-AF65-F5344CB8AC3E}">
        <p14:creationId xmlns:p14="http://schemas.microsoft.com/office/powerpoint/2010/main" val="34999028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304800"/>
            <a:ext cx="7467600" cy="5821363"/>
          </a:xfrm>
        </p:spPr>
        <p:txBody>
          <a:bodyPr>
            <a:normAutofit fontScale="92500" lnSpcReduction="10000"/>
          </a:bodyPr>
          <a:lstStyle/>
          <a:p>
            <a:pPr marL="0" indent="0">
              <a:buNone/>
            </a:pPr>
            <a:r>
              <a:rPr lang="en-US" b="1" dirty="0"/>
              <a:t>2-                      </a:t>
            </a:r>
            <a:r>
              <a:rPr lang="en-US" sz="4000" b="1" dirty="0"/>
              <a:t>Ideal self</a:t>
            </a:r>
          </a:p>
          <a:p>
            <a:pPr marL="0" indent="0">
              <a:buNone/>
            </a:pPr>
            <a:r>
              <a:rPr lang="en-US" sz="4000" dirty="0"/>
              <a:t>Ideal  self is your mental image of the kind of the person you would like to be.</a:t>
            </a:r>
          </a:p>
          <a:p>
            <a:pPr marL="0" indent="0">
              <a:buNone/>
            </a:pPr>
            <a:r>
              <a:rPr lang="en-US" sz="4000" dirty="0"/>
              <a:t>3-         </a:t>
            </a:r>
            <a:r>
              <a:rPr lang="en-US" sz="4000" b="1" dirty="0"/>
              <a:t>ought self</a:t>
            </a:r>
          </a:p>
          <a:p>
            <a:pPr marL="0" indent="0">
              <a:buNone/>
            </a:pPr>
            <a:r>
              <a:rPr lang="en-US" sz="4000" b="1" dirty="0"/>
              <a:t>    </a:t>
            </a:r>
            <a:r>
              <a:rPr lang="en-US" sz="4000" dirty="0"/>
              <a:t>this is the self you believe you should be the kind of the person who fulfills all the duties and obligations various sources have defined for you.</a:t>
            </a:r>
            <a:endParaRPr lang="en-US" sz="4000" b="1" dirty="0"/>
          </a:p>
        </p:txBody>
      </p:sp>
    </p:spTree>
    <p:extLst>
      <p:ext uri="{BB962C8B-B14F-4D97-AF65-F5344CB8AC3E}">
        <p14:creationId xmlns:p14="http://schemas.microsoft.com/office/powerpoint/2010/main" val="338007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dirty="0"/>
              <a:t>George Kelly gave the personal construct theory</a:t>
            </a:r>
            <a:r>
              <a:rPr lang="en-US" dirty="0"/>
              <a:t>.</a:t>
            </a:r>
            <a:endParaRPr lang="en-US" sz="3600" dirty="0"/>
          </a:p>
          <a:p>
            <a:r>
              <a:rPr lang="en-US" sz="3600" dirty="0"/>
              <a:t>George Kelly's approach to personality begins with a unique conception of humankind.</a:t>
            </a:r>
          </a:p>
          <a:p>
            <a:r>
              <a:rPr lang="en-US" sz="3600" dirty="0"/>
              <a:t>He called it </a:t>
            </a:r>
            <a:r>
              <a:rPr lang="en-US" sz="3600" i="1" dirty="0"/>
              <a:t>a man- the- scientist perspective</a:t>
            </a:r>
            <a:r>
              <a:rPr lang="en-US" sz="3600" dirty="0"/>
              <a:t>.</a:t>
            </a:r>
            <a:endParaRPr lang="en-US" dirty="0"/>
          </a:p>
        </p:txBody>
      </p:sp>
      <p:sp>
        <p:nvSpPr>
          <p:cNvPr id="3" name="Title 2"/>
          <p:cNvSpPr>
            <a:spLocks noGrp="1"/>
          </p:cNvSpPr>
          <p:nvPr>
            <p:ph type="title"/>
          </p:nvPr>
        </p:nvSpPr>
        <p:spPr/>
        <p:txBody>
          <a:bodyPr/>
          <a:lstStyle/>
          <a:p>
            <a:r>
              <a:rPr lang="en-US" b="1" dirty="0"/>
              <a:t>     Personal construct theory</a:t>
            </a:r>
          </a:p>
        </p:txBody>
      </p:sp>
    </p:spTree>
    <p:extLst>
      <p:ext uri="{BB962C8B-B14F-4D97-AF65-F5344CB8AC3E}">
        <p14:creationId xmlns:p14="http://schemas.microsoft.com/office/powerpoint/2010/main" val="29841019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4000" dirty="0"/>
              <a:t>Albert Eliss developed rational emotive therapy.</a:t>
            </a:r>
          </a:p>
          <a:p>
            <a:r>
              <a:rPr lang="en-US" sz="4000" dirty="0"/>
              <a:t>It is consistent with the tendency to blend cognitive and behavioral treatments.</a:t>
            </a:r>
          </a:p>
          <a:p>
            <a:r>
              <a:rPr lang="en-US" sz="4000" dirty="0"/>
              <a:t>Ellis referred to this approach as rational emotive behavior therapy.</a:t>
            </a:r>
          </a:p>
        </p:txBody>
      </p:sp>
      <p:sp>
        <p:nvSpPr>
          <p:cNvPr id="3" name="Title 2"/>
          <p:cNvSpPr>
            <a:spLocks noGrp="1"/>
          </p:cNvSpPr>
          <p:nvPr>
            <p:ph type="title"/>
          </p:nvPr>
        </p:nvSpPr>
        <p:spPr/>
        <p:txBody>
          <a:bodyPr/>
          <a:lstStyle/>
          <a:p>
            <a:r>
              <a:rPr lang="en-US" dirty="0"/>
              <a:t>        </a:t>
            </a:r>
            <a:r>
              <a:rPr lang="en-US" b="1" dirty="0"/>
              <a:t>Rational Emotive Therapy</a:t>
            </a:r>
          </a:p>
        </p:txBody>
      </p:sp>
    </p:spTree>
    <p:extLst>
      <p:ext uri="{BB962C8B-B14F-4D97-AF65-F5344CB8AC3E}">
        <p14:creationId xmlns:p14="http://schemas.microsoft.com/office/powerpoint/2010/main" val="800527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685800"/>
            <a:ext cx="7467600" cy="5440363"/>
          </a:xfrm>
        </p:spPr>
        <p:txBody>
          <a:bodyPr>
            <a:normAutofit/>
          </a:bodyPr>
          <a:lstStyle/>
          <a:p>
            <a:r>
              <a:rPr lang="en-US" sz="4000" dirty="0"/>
              <a:t>According to Ellis people become depressed, anxious, upset and the like because of faulty reasoning and a reliance on irrational beliefs.</a:t>
            </a:r>
          </a:p>
          <a:p>
            <a:r>
              <a:rPr lang="en-US" sz="4000" dirty="0"/>
              <a:t>Ellis described this as an A- B-C process.</a:t>
            </a:r>
          </a:p>
        </p:txBody>
      </p:sp>
    </p:spTree>
    <p:extLst>
      <p:ext uri="{BB962C8B-B14F-4D97-AF65-F5344CB8AC3E}">
        <p14:creationId xmlns:p14="http://schemas.microsoft.com/office/powerpoint/2010/main" val="50916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990600"/>
            <a:ext cx="7467600" cy="5135563"/>
          </a:xfrm>
        </p:spPr>
        <p:txBody>
          <a:bodyPr>
            <a:normAutofit/>
          </a:bodyPr>
          <a:lstStyle/>
          <a:p>
            <a:pPr lvl="7">
              <a:buFont typeface="Arial" pitchFamily="34" charset="0"/>
              <a:buChar char="•"/>
            </a:pPr>
            <a:r>
              <a:rPr lang="en-US" sz="4800" dirty="0"/>
              <a:t>Activation experience</a:t>
            </a:r>
          </a:p>
          <a:p>
            <a:r>
              <a:rPr lang="en-US" sz="4800" dirty="0"/>
              <a:t>The irrational belief</a:t>
            </a:r>
          </a:p>
          <a:p>
            <a:r>
              <a:rPr lang="en-US" sz="4800" dirty="0"/>
              <a:t>The emotional consequence</a:t>
            </a:r>
          </a:p>
        </p:txBody>
      </p:sp>
    </p:spTree>
    <p:extLst>
      <p:ext uri="{BB962C8B-B14F-4D97-AF65-F5344CB8AC3E}">
        <p14:creationId xmlns:p14="http://schemas.microsoft.com/office/powerpoint/2010/main" val="4061088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a:t>There are two goals</a:t>
            </a:r>
          </a:p>
          <a:p>
            <a:r>
              <a:rPr lang="en-US" sz="4000" dirty="0"/>
              <a:t>1- clients must see how they rely on irrational beliefs and thereby the fault in their reasoning.</a:t>
            </a:r>
          </a:p>
        </p:txBody>
      </p:sp>
      <p:sp>
        <p:nvSpPr>
          <p:cNvPr id="3" name="Title 2"/>
          <p:cNvSpPr>
            <a:spLocks noGrp="1"/>
          </p:cNvSpPr>
          <p:nvPr>
            <p:ph type="title"/>
          </p:nvPr>
        </p:nvSpPr>
        <p:spPr/>
        <p:txBody>
          <a:bodyPr>
            <a:noAutofit/>
          </a:bodyPr>
          <a:lstStyle/>
          <a:p>
            <a:r>
              <a:rPr lang="en-US" sz="4000" b="1" dirty="0"/>
              <a:t>Goals of rational emotive therapy</a:t>
            </a:r>
          </a:p>
        </p:txBody>
      </p:sp>
    </p:spTree>
    <p:extLst>
      <p:ext uri="{BB962C8B-B14F-4D97-AF65-F5344CB8AC3E}">
        <p14:creationId xmlns:p14="http://schemas.microsoft.com/office/powerpoint/2010/main" val="1556570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838200"/>
            <a:ext cx="7467600" cy="4754563"/>
          </a:xfrm>
        </p:spPr>
        <p:txBody>
          <a:bodyPr>
            <a:normAutofit/>
          </a:bodyPr>
          <a:lstStyle/>
          <a:p>
            <a:r>
              <a:rPr lang="en-US" sz="5400" dirty="0"/>
              <a:t>2- the therapist work with the client to replace irrational beliefs with rational ones. </a:t>
            </a:r>
          </a:p>
        </p:txBody>
      </p:sp>
    </p:spTree>
    <p:extLst>
      <p:ext uri="{BB962C8B-B14F-4D97-AF65-F5344CB8AC3E}">
        <p14:creationId xmlns:p14="http://schemas.microsoft.com/office/powerpoint/2010/main" val="344559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3600" dirty="0"/>
              <a:t>Like scientist people constantly generate and test hypothesis about their world. </a:t>
            </a:r>
          </a:p>
          <a:p>
            <a:r>
              <a:rPr lang="en-US" sz="3600" dirty="0"/>
              <a:t>Scientist try to control and predict the things they study.</a:t>
            </a:r>
          </a:p>
          <a:p>
            <a:r>
              <a:rPr lang="en-US" sz="3600" dirty="0"/>
              <a:t>We all want to predict and control as many events in our lives as </a:t>
            </a:r>
            <a:r>
              <a:rPr lang="en-US" sz="3900" dirty="0"/>
              <a:t>possible.</a:t>
            </a:r>
          </a:p>
        </p:txBody>
      </p:sp>
    </p:spTree>
    <p:extLst>
      <p:ext uri="{BB962C8B-B14F-4D97-AF65-F5344CB8AC3E}">
        <p14:creationId xmlns:p14="http://schemas.microsoft.com/office/powerpoint/2010/main" val="50920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3600" dirty="0"/>
              <a:t>Not knowing why things happen and how the people around us might act can be unsettling. So to satisfy our need for predictability we engage in a process Kelly compared to template matching.</a:t>
            </a:r>
          </a:p>
          <a:p>
            <a:r>
              <a:rPr lang="en-US" sz="3600" dirty="0"/>
              <a:t>Our ideas are similar about the World to transparent templates.</a:t>
            </a:r>
          </a:p>
        </p:txBody>
      </p:sp>
    </p:spTree>
    <p:extLst>
      <p:ext uri="{BB962C8B-B14F-4D97-AF65-F5344CB8AC3E}">
        <p14:creationId xmlns:p14="http://schemas.microsoft.com/office/powerpoint/2010/main" val="1960972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600" dirty="0"/>
              <a:t>We place these templates over the events we encounter.</a:t>
            </a:r>
          </a:p>
          <a:p>
            <a:r>
              <a:rPr lang="en-US" sz="3600" dirty="0"/>
              <a:t>If they match we retain templates.</a:t>
            </a:r>
          </a:p>
          <a:p>
            <a:r>
              <a:rPr lang="en-US" sz="3600" dirty="0"/>
              <a:t>If not we modify them for a better prediction next time.</a:t>
            </a:r>
          </a:p>
          <a:p>
            <a:r>
              <a:rPr lang="en-US" sz="3600" dirty="0"/>
              <a:t>The process resembles the one used by scientist who retain and reject hypothesis based on empirical finding.</a:t>
            </a:r>
          </a:p>
        </p:txBody>
      </p:sp>
    </p:spTree>
    <p:extLst>
      <p:ext uri="{BB962C8B-B14F-4D97-AF65-F5344CB8AC3E}">
        <p14:creationId xmlns:p14="http://schemas.microsoft.com/office/powerpoint/2010/main" val="107681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3600" dirty="0"/>
              <a:t>Kelly called the cognitive structure we use to interpret and predict events personal constructs.</a:t>
            </a:r>
          </a:p>
          <a:p>
            <a:r>
              <a:rPr lang="en-US" sz="3600" dirty="0"/>
              <a:t>Not two people use identical personal constructs.</a:t>
            </a:r>
          </a:p>
          <a:p>
            <a:r>
              <a:rPr lang="en-US" sz="3600" dirty="0"/>
              <a:t>No two people organize their constructs in an identical manner.</a:t>
            </a:r>
          </a:p>
          <a:p>
            <a:r>
              <a:rPr lang="en-US" sz="3600" dirty="0"/>
              <a:t>Kelly described that these constructs look like as bipolar.</a:t>
            </a:r>
          </a:p>
        </p:txBody>
      </p:sp>
    </p:spTree>
    <p:extLst>
      <p:ext uri="{BB962C8B-B14F-4D97-AF65-F5344CB8AC3E}">
        <p14:creationId xmlns:p14="http://schemas.microsoft.com/office/powerpoint/2010/main" val="834803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a:t>The first few thoughts that come to your mind when you meet the people for first time are probably some of the constructs you typically use to make sense of other people and their behavior.</a:t>
            </a:r>
          </a:p>
        </p:txBody>
      </p:sp>
      <p:sp>
        <p:nvSpPr>
          <p:cNvPr id="3" name="Title 2"/>
          <p:cNvSpPr>
            <a:spLocks noGrp="1"/>
          </p:cNvSpPr>
          <p:nvPr>
            <p:ph type="title"/>
          </p:nvPr>
        </p:nvSpPr>
        <p:spPr/>
        <p:txBody>
          <a:bodyPr/>
          <a:lstStyle/>
          <a:p>
            <a:r>
              <a:rPr lang="en-US" b="1" dirty="0"/>
              <a:t>Personal construct system</a:t>
            </a:r>
          </a:p>
        </p:txBody>
      </p:sp>
    </p:spTree>
    <p:extLst>
      <p:ext uri="{BB962C8B-B14F-4D97-AF65-F5344CB8AC3E}">
        <p14:creationId xmlns:p14="http://schemas.microsoft.com/office/powerpoint/2010/main" val="2309175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a:t>It is also possible that two people use the same construct but construe the world differently.</a:t>
            </a:r>
          </a:p>
          <a:p>
            <a:r>
              <a:rPr lang="en-US" sz="3200" dirty="0"/>
              <a:t>Two people’s constructs might be similar on one pole but not the other. </a:t>
            </a:r>
          </a:p>
        </p:txBody>
      </p:sp>
    </p:spTree>
    <p:extLst>
      <p:ext uri="{BB962C8B-B14F-4D97-AF65-F5344CB8AC3E}">
        <p14:creationId xmlns:p14="http://schemas.microsoft.com/office/powerpoint/2010/main" val="132379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3600" dirty="0"/>
              <a:t>Kelly was also practicing psychotherapist who applied his ideas about personality to treating psychological problems.</a:t>
            </a:r>
          </a:p>
          <a:p>
            <a:r>
              <a:rPr lang="en-US" sz="3600" dirty="0"/>
              <a:t>Kelly rejected the notion that psychological disorders are caused by past traumatic experiences.</a:t>
            </a:r>
          </a:p>
        </p:txBody>
      </p:sp>
      <p:sp>
        <p:nvSpPr>
          <p:cNvPr id="3" name="Title 2"/>
          <p:cNvSpPr>
            <a:spLocks noGrp="1"/>
          </p:cNvSpPr>
          <p:nvPr>
            <p:ph type="title"/>
          </p:nvPr>
        </p:nvSpPr>
        <p:spPr/>
        <p:txBody>
          <a:bodyPr/>
          <a:lstStyle/>
          <a:p>
            <a:r>
              <a:rPr lang="en-US" dirty="0"/>
              <a:t>       </a:t>
            </a:r>
            <a:r>
              <a:rPr lang="en-US" b="1" dirty="0"/>
              <a:t>Psychological problems</a:t>
            </a:r>
          </a:p>
        </p:txBody>
      </p:sp>
    </p:spTree>
    <p:extLst>
      <p:ext uri="{BB962C8B-B14F-4D97-AF65-F5344CB8AC3E}">
        <p14:creationId xmlns:p14="http://schemas.microsoft.com/office/powerpoint/2010/main" val="2376445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 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808</Words>
  <Application>Microsoft Office PowerPoint</Application>
  <PresentationFormat>On-screen Show (4:3)</PresentationFormat>
  <Paragraphs>73</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Trebuchet MS</vt:lpstr>
      <vt:lpstr>Quiz Show</vt:lpstr>
      <vt:lpstr>Dr. Sumaya Batool  Department of Psychology UNIVERSITY OF SARGODHA</vt:lpstr>
      <vt:lpstr>     Personal construct theory</vt:lpstr>
      <vt:lpstr>PowerPoint Presentation</vt:lpstr>
      <vt:lpstr>PowerPoint Presentation</vt:lpstr>
      <vt:lpstr>PowerPoint Presentation</vt:lpstr>
      <vt:lpstr>PowerPoint Presentation</vt:lpstr>
      <vt:lpstr>Personal construct system</vt:lpstr>
      <vt:lpstr>PowerPoint Presentation</vt:lpstr>
      <vt:lpstr>       Psychological problems</vt:lpstr>
      <vt:lpstr>PowerPoint Presentation</vt:lpstr>
      <vt:lpstr>PowerPoint Presentation</vt:lpstr>
      <vt:lpstr>cognitive personality variables</vt:lpstr>
      <vt:lpstr>                  schemas</vt:lpstr>
      <vt:lpstr>                 Self schemas</vt:lpstr>
      <vt:lpstr>PowerPoint Presentation</vt:lpstr>
      <vt:lpstr>      Possible selves</vt:lpstr>
      <vt:lpstr>PowerPoint Presentation</vt:lpstr>
      <vt:lpstr>           Self discrepancies</vt:lpstr>
      <vt:lpstr>PowerPoint Presentation</vt:lpstr>
      <vt:lpstr>        Rational Emotive Therapy</vt:lpstr>
      <vt:lpstr>PowerPoint Presentation</vt:lpstr>
      <vt:lpstr>PowerPoint Presentation</vt:lpstr>
      <vt:lpstr>Goals of rational emotive therapy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psychology by Dr. summaya Batool</dc:title>
  <dc:creator/>
  <cp:lastModifiedBy/>
  <cp:revision>2</cp:revision>
  <dcterms:created xsi:type="dcterms:W3CDTF">2020-05-01T21:11:06Z</dcterms:created>
  <dcterms:modified xsi:type="dcterms:W3CDTF">2020-05-02T11:48:28Z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