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3" r:id="rId10"/>
    <p:sldId id="266" r:id="rId11"/>
    <p:sldId id="267" r:id="rId12"/>
    <p:sldId id="269" r:id="rId13"/>
    <p:sldId id="270" r:id="rId14"/>
    <p:sldId id="271" r:id="rId15"/>
    <p:sldId id="264" r:id="rId16"/>
    <p:sldId id="26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387666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241705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301956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392750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412320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79401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169805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9893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134311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398942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36AA95A-BD37-4982-993D-2B2FA746F755}" type="datetimeFigureOut">
              <a:rPr lang="zh-CN" altLang="en-US" smtClean="0"/>
              <a:t>2020/4/17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320739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AA95A-BD37-4982-993D-2B2FA746F755}" type="datetimeFigureOut">
              <a:rPr lang="zh-CN" altLang="en-US" smtClean="0"/>
              <a:t>2020/4/17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99884-654E-4FC4-8D99-2F90483662F9}" type="slidenum">
              <a:rPr lang="zh-CN" altLang="en-US" smtClean="0"/>
              <a:t>‹#›</a:t>
            </a:fld>
            <a:endParaRPr lang="zh-CN" altLang="en-US"/>
          </a:p>
        </p:txBody>
      </p:sp>
    </p:spTree>
    <p:extLst>
      <p:ext uri="{BB962C8B-B14F-4D97-AF65-F5344CB8AC3E}">
        <p14:creationId xmlns:p14="http://schemas.microsoft.com/office/powerpoint/2010/main" val="3618699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sz="5400" b="1" dirty="0" smtClean="0">
                <a:solidFill>
                  <a:srgbClr val="FF0000"/>
                </a:solidFill>
              </a:rPr>
              <a:t>Meteor</a:t>
            </a:r>
            <a:br>
              <a:rPr lang="en-US" altLang="zh-CN" sz="5400" b="1" dirty="0" smtClean="0">
                <a:solidFill>
                  <a:srgbClr val="FF0000"/>
                </a:solidFill>
              </a:rPr>
            </a:br>
            <a:r>
              <a:rPr lang="en-US" altLang="zh-CN" sz="5400" b="1" dirty="0" smtClean="0">
                <a:solidFill>
                  <a:srgbClr val="7030A0"/>
                </a:solidFill>
              </a:rPr>
              <a:t>Meteoroids</a:t>
            </a:r>
            <a:br>
              <a:rPr lang="en-US" altLang="zh-CN" sz="5400" b="1" dirty="0" smtClean="0">
                <a:solidFill>
                  <a:srgbClr val="7030A0"/>
                </a:solidFill>
              </a:rPr>
            </a:br>
            <a:r>
              <a:rPr lang="en-US" altLang="zh-CN" sz="5400" b="1" dirty="0" smtClean="0">
                <a:solidFill>
                  <a:srgbClr val="FF0000"/>
                </a:solidFill>
              </a:rPr>
              <a:t>Meteorites</a:t>
            </a:r>
            <a:endParaRPr lang="zh-CN" altLang="en-US" sz="5400" b="1" dirty="0">
              <a:solidFill>
                <a:srgbClr val="FF0000"/>
              </a:solidFill>
            </a:endParaRPr>
          </a:p>
        </p:txBody>
      </p:sp>
      <p:sp>
        <p:nvSpPr>
          <p:cNvPr id="3" name="Subtitle 2"/>
          <p:cNvSpPr>
            <a:spLocks noGrp="1"/>
          </p:cNvSpPr>
          <p:nvPr>
            <p:ph type="subTitle" idx="1"/>
          </p:nvPr>
        </p:nvSpPr>
        <p:spPr>
          <a:xfrm>
            <a:off x="1524000" y="3740622"/>
            <a:ext cx="9144000" cy="2207095"/>
          </a:xfrm>
        </p:spPr>
        <p:txBody>
          <a:bodyPr>
            <a:noAutofit/>
          </a:bodyPr>
          <a:lstStyle/>
          <a:p>
            <a:r>
              <a:rPr lang="en-US" altLang="zh-CN" sz="3600" dirty="0" smtClean="0"/>
              <a:t>Similar</a:t>
            </a:r>
          </a:p>
          <a:p>
            <a:r>
              <a:rPr lang="en-US" altLang="zh-CN" sz="3600" dirty="0" smtClean="0">
                <a:solidFill>
                  <a:srgbClr val="7030A0"/>
                </a:solidFill>
              </a:rPr>
              <a:t>But</a:t>
            </a:r>
            <a:r>
              <a:rPr lang="en-US" altLang="zh-CN" sz="3600" dirty="0" smtClean="0"/>
              <a:t> </a:t>
            </a:r>
          </a:p>
          <a:p>
            <a:r>
              <a:rPr lang="en-US" altLang="zh-CN" sz="3600" dirty="0" smtClean="0"/>
              <a:t>Different </a:t>
            </a:r>
            <a:endParaRPr lang="zh-CN" altLang="en-US" sz="3600" dirty="0"/>
          </a:p>
        </p:txBody>
      </p:sp>
    </p:spTree>
    <p:extLst>
      <p:ext uri="{BB962C8B-B14F-4D97-AF65-F5344CB8AC3E}">
        <p14:creationId xmlns:p14="http://schemas.microsoft.com/office/powerpoint/2010/main" val="4010659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are meteoroids, meteors and meteorite related? | Socra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351" y="1085849"/>
            <a:ext cx="6786949" cy="496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76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does a meteor, a meteoroid, a meteorite, an asteroid, and a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000" y="760412"/>
            <a:ext cx="8636000" cy="532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5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6">
                    <a:lumMod val="75000"/>
                  </a:schemeClr>
                </a:solidFill>
              </a:rPr>
              <a:t>The Three Main Types of Meteorites</a:t>
            </a:r>
            <a:r>
              <a:rPr lang="en-US" altLang="zh-CN" dirty="0" smtClean="0">
                <a:solidFill>
                  <a:schemeClr val="accent6">
                    <a:lumMod val="75000"/>
                  </a:schemeClr>
                </a:solidFill>
              </a:rPr>
              <a:t> </a:t>
            </a:r>
            <a:endParaRPr lang="zh-CN" altLang="en-US" dirty="0">
              <a:solidFill>
                <a:schemeClr val="accent6">
                  <a:lumMod val="75000"/>
                </a:schemeClr>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altLang="zh-CN" b="1" dirty="0" smtClean="0">
                <a:solidFill>
                  <a:srgbClr val="FF0000"/>
                </a:solidFill>
              </a:rPr>
              <a:t>1. </a:t>
            </a:r>
            <a:r>
              <a:rPr lang="en-US" altLang="zh-CN" b="1" dirty="0">
                <a:solidFill>
                  <a:srgbClr val="FF0000"/>
                </a:solidFill>
              </a:rPr>
              <a:t>Iron </a:t>
            </a:r>
            <a:r>
              <a:rPr lang="en-US" altLang="zh-CN" b="1" dirty="0" smtClean="0">
                <a:solidFill>
                  <a:srgbClr val="FF0000"/>
                </a:solidFill>
              </a:rPr>
              <a:t>Meteorites:</a:t>
            </a:r>
          </a:p>
          <a:p>
            <a:r>
              <a:rPr lang="en-US" altLang="zh-CN" dirty="0"/>
              <a:t>Iron meteorites were once part of the core of a long-vanished planet or large asteroid and are believed to have originated within the Asteroid Belt between Mars and Jupiter. They are among the densest materials on earth and will stick very strongly to a powerful magnet. Iron meteorites are far heavier than most earth rocks-if you've ever lifted up a cannon ball or a slab of iron or steel, you'll get the idea.</a:t>
            </a:r>
          </a:p>
          <a:p>
            <a:r>
              <a:rPr lang="en-US" altLang="zh-CN" dirty="0"/>
              <a:t>In most specimens of this group, the iron content is approximately 90 to 95% with the remainder comprised of nickel and trace elements. Iron meteorites are subdivided into classes both by chemical composition and structure. Structural classes are determined by studying their two component iron-nickel alloys: </a:t>
            </a:r>
            <a:r>
              <a:rPr lang="en-US" altLang="zh-CN" dirty="0" err="1"/>
              <a:t>kamacite</a:t>
            </a:r>
            <a:r>
              <a:rPr lang="en-US" altLang="zh-CN" dirty="0"/>
              <a:t> and taenite.</a:t>
            </a:r>
          </a:p>
          <a:p>
            <a:pPr marL="0" indent="0">
              <a:buNone/>
            </a:pPr>
            <a:r>
              <a:rPr lang="en-US" altLang="zh-CN" b="1" dirty="0" smtClean="0">
                <a:solidFill>
                  <a:srgbClr val="FF0000"/>
                </a:solidFill>
              </a:rPr>
              <a:t> </a:t>
            </a: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1453645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7795"/>
            <a:ext cx="10515600" cy="5699168"/>
          </a:xfrm>
        </p:spPr>
        <p:txBody>
          <a:bodyPr>
            <a:normAutofit fontScale="77500" lnSpcReduction="20000"/>
          </a:bodyPr>
          <a:lstStyle/>
          <a:p>
            <a:pPr marL="0" indent="0">
              <a:buNone/>
            </a:pPr>
            <a:endParaRPr lang="en-US" altLang="zh-CN" b="1" dirty="0" smtClean="0">
              <a:solidFill>
                <a:srgbClr val="FF0000"/>
              </a:solidFill>
            </a:endParaRPr>
          </a:p>
          <a:p>
            <a:pPr marL="0" indent="0">
              <a:buNone/>
            </a:pPr>
            <a:r>
              <a:rPr lang="en-US" altLang="zh-CN" b="1" dirty="0" smtClean="0">
                <a:solidFill>
                  <a:srgbClr val="FF0000"/>
                </a:solidFill>
              </a:rPr>
              <a:t>2. </a:t>
            </a:r>
            <a:r>
              <a:rPr lang="en-US" altLang="zh-CN" b="1" dirty="0">
                <a:solidFill>
                  <a:srgbClr val="FF0000"/>
                </a:solidFill>
              </a:rPr>
              <a:t>Stone </a:t>
            </a:r>
            <a:r>
              <a:rPr lang="en-US" altLang="zh-CN" b="1" dirty="0" smtClean="0">
                <a:solidFill>
                  <a:srgbClr val="FF0000"/>
                </a:solidFill>
              </a:rPr>
              <a:t>Meteorites:</a:t>
            </a: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largest group of meteorites is the stones, and they once formed part of </a:t>
            </a:r>
            <a:r>
              <a:rPr lang="en-US" altLang="zh-CN" dirty="0" smtClean="0">
                <a:latin typeface="Times New Roman" panose="02020603050405020304" pitchFamily="18" charset="0"/>
                <a:cs typeface="Times New Roman" panose="02020603050405020304" pitchFamily="18" charset="0"/>
              </a:rPr>
              <a:t>the outer </a:t>
            </a:r>
            <a:r>
              <a:rPr lang="en-US" altLang="zh-CN" dirty="0">
                <a:latin typeface="Times New Roman" panose="02020603050405020304" pitchFamily="18" charset="0"/>
                <a:cs typeface="Times New Roman" panose="02020603050405020304" pitchFamily="18" charset="0"/>
              </a:rPr>
              <a:t>crust of a planet or asteroid. </a:t>
            </a:r>
            <a:r>
              <a:rPr lang="en-US" altLang="zh-CN" dirty="0" smtClean="0">
                <a:latin typeface="Times New Roman" panose="02020603050405020304" pitchFamily="18" charset="0"/>
                <a:cs typeface="Times New Roman" panose="02020603050405020304" pitchFamily="18" charset="0"/>
              </a:rPr>
              <a:t>Many stone </a:t>
            </a:r>
            <a:r>
              <a:rPr lang="en-US" altLang="zh-CN" dirty="0">
                <a:latin typeface="Times New Roman" panose="02020603050405020304" pitchFamily="18" charset="0"/>
                <a:cs typeface="Times New Roman" panose="02020603050405020304" pitchFamily="18" charset="0"/>
              </a:rPr>
              <a:t>meteorites-particularly those that have been on the surface of our planet for an extended period of </a:t>
            </a:r>
            <a:r>
              <a:rPr lang="en-US" altLang="zh-CN" dirty="0" smtClean="0">
                <a:latin typeface="Times New Roman" panose="02020603050405020304" pitchFamily="18" charset="0"/>
                <a:cs typeface="Times New Roman" panose="02020603050405020304" pitchFamily="18" charset="0"/>
              </a:rPr>
              <a:t>time-frequently look </a:t>
            </a:r>
            <a:r>
              <a:rPr lang="en-US" altLang="zh-CN" dirty="0">
                <a:latin typeface="Times New Roman" panose="02020603050405020304" pitchFamily="18" charset="0"/>
                <a:cs typeface="Times New Roman" panose="02020603050405020304" pitchFamily="18" charset="0"/>
              </a:rPr>
              <a:t>much like terrestrial rocks, and it can take a skilled eye to spot them when meteorite hunting in the </a:t>
            </a:r>
            <a:r>
              <a:rPr lang="en-US" altLang="zh-CN" dirty="0" smtClean="0">
                <a:latin typeface="Times New Roman" panose="02020603050405020304" pitchFamily="18" charset="0"/>
                <a:cs typeface="Times New Roman" panose="02020603050405020304" pitchFamily="18" charset="0"/>
              </a:rPr>
              <a:t>field.</a:t>
            </a:r>
          </a:p>
          <a:p>
            <a:r>
              <a:rPr lang="en-US" altLang="zh-CN" dirty="0" smtClean="0">
                <a:latin typeface="Times New Roman" panose="02020603050405020304" pitchFamily="18" charset="0"/>
                <a:cs typeface="Times New Roman" panose="02020603050405020304" pitchFamily="18" charset="0"/>
              </a:rPr>
              <a:t>Freshly fallen </a:t>
            </a:r>
            <a:r>
              <a:rPr lang="en-US" altLang="zh-CN" dirty="0">
                <a:latin typeface="Times New Roman" panose="02020603050405020304" pitchFamily="18" charset="0"/>
                <a:cs typeface="Times New Roman" panose="02020603050405020304" pitchFamily="18" charset="0"/>
              </a:rPr>
              <a:t>stones will exhibit a black fusion crust, created as the surface literally burned </a:t>
            </a:r>
            <a:r>
              <a:rPr lang="en-US" altLang="zh-CN" dirty="0" smtClean="0">
                <a:latin typeface="Times New Roman" panose="02020603050405020304" pitchFamily="18" charset="0"/>
                <a:cs typeface="Times New Roman" panose="02020603050405020304" pitchFamily="18" charset="0"/>
              </a:rPr>
              <a:t>during flight</a:t>
            </a:r>
            <a:r>
              <a:rPr lang="en-US" altLang="zh-CN" dirty="0">
                <a:latin typeface="Times New Roman" panose="02020603050405020304" pitchFamily="18" charset="0"/>
                <a:cs typeface="Times New Roman" panose="02020603050405020304" pitchFamily="18" charset="0"/>
              </a:rPr>
              <a:t>, and the vast majority </a:t>
            </a:r>
            <a:r>
              <a:rPr lang="en-US" altLang="zh-CN" dirty="0" smtClean="0">
                <a:latin typeface="Times New Roman" panose="02020603050405020304" pitchFamily="18" charset="0"/>
                <a:cs typeface="Times New Roman" panose="02020603050405020304" pitchFamily="18" charset="0"/>
              </a:rPr>
              <a:t>of stones </a:t>
            </a:r>
            <a:r>
              <a:rPr lang="en-US" altLang="zh-CN" dirty="0">
                <a:latin typeface="Times New Roman" panose="02020603050405020304" pitchFamily="18" charset="0"/>
                <a:cs typeface="Times New Roman" panose="02020603050405020304" pitchFamily="18" charset="0"/>
              </a:rPr>
              <a:t>contain enough iron for them to easily adhere to a powerful </a:t>
            </a:r>
            <a:r>
              <a:rPr lang="en-US" altLang="zh-CN" dirty="0" smtClean="0">
                <a:latin typeface="Times New Roman" panose="02020603050405020304" pitchFamily="18" charset="0"/>
                <a:cs typeface="Times New Roman" panose="02020603050405020304" pitchFamily="18" charset="0"/>
              </a:rPr>
              <a:t>magnet. Some </a:t>
            </a:r>
            <a:r>
              <a:rPr lang="en-US" altLang="zh-CN" dirty="0">
                <a:latin typeface="Times New Roman" panose="02020603050405020304" pitchFamily="18" charset="0"/>
                <a:cs typeface="Times New Roman" panose="02020603050405020304" pitchFamily="18" charset="0"/>
              </a:rPr>
              <a:t>stone meteorites contain small, colorful, grain-like inclusions known as "</a:t>
            </a:r>
            <a:r>
              <a:rPr lang="en-US" altLang="zh-CN" dirty="0" err="1">
                <a:latin typeface="Times New Roman" panose="02020603050405020304" pitchFamily="18" charset="0"/>
                <a:cs typeface="Times New Roman" panose="02020603050405020304" pitchFamily="18" charset="0"/>
              </a:rPr>
              <a:t>chondrules</a:t>
            </a:r>
            <a:r>
              <a:rPr lang="en-US" altLang="zh-CN" dirty="0">
                <a:latin typeface="Times New Roman" panose="02020603050405020304" pitchFamily="18" charset="0"/>
                <a:cs typeface="Times New Roman" panose="02020603050405020304" pitchFamily="18" charset="0"/>
              </a:rPr>
              <a:t>."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These </a:t>
            </a:r>
            <a:r>
              <a:rPr lang="en-US" altLang="zh-CN" dirty="0">
                <a:latin typeface="Times New Roman" panose="02020603050405020304" pitchFamily="18" charset="0"/>
                <a:cs typeface="Times New Roman" panose="02020603050405020304" pitchFamily="18" charset="0"/>
              </a:rPr>
              <a:t>tiny grains </a:t>
            </a:r>
            <a:r>
              <a:rPr lang="en-US" altLang="zh-CN" dirty="0" smtClean="0">
                <a:latin typeface="Times New Roman" panose="02020603050405020304" pitchFamily="18" charset="0"/>
                <a:cs typeface="Times New Roman" panose="02020603050405020304" pitchFamily="18" charset="0"/>
              </a:rPr>
              <a:t>originated in </a:t>
            </a:r>
            <a:r>
              <a:rPr lang="en-US" altLang="zh-CN" dirty="0">
                <a:latin typeface="Times New Roman" panose="02020603050405020304" pitchFamily="18" charset="0"/>
                <a:cs typeface="Times New Roman" panose="02020603050405020304" pitchFamily="18" charset="0"/>
              </a:rPr>
              <a:t>the solar nebula, and therefore pre-date the formation of our planet and the rest of the solar system, making them </a:t>
            </a:r>
            <a:r>
              <a:rPr lang="en-US" altLang="zh-CN" dirty="0" smtClean="0">
                <a:latin typeface="Times New Roman" panose="02020603050405020304" pitchFamily="18" charset="0"/>
                <a:cs typeface="Times New Roman" panose="02020603050405020304" pitchFamily="18" charset="0"/>
              </a:rPr>
              <a:t>the oldest </a:t>
            </a:r>
            <a:r>
              <a:rPr lang="en-US" altLang="zh-CN" dirty="0">
                <a:latin typeface="Times New Roman" panose="02020603050405020304" pitchFamily="18" charset="0"/>
                <a:cs typeface="Times New Roman" panose="02020603050405020304" pitchFamily="18" charset="0"/>
              </a:rPr>
              <a:t>known matter available to us for </a:t>
            </a:r>
            <a:r>
              <a:rPr lang="en-US" altLang="zh-CN" dirty="0" smtClean="0">
                <a:latin typeface="Times New Roman" panose="02020603050405020304" pitchFamily="18" charset="0"/>
                <a:cs typeface="Times New Roman" panose="02020603050405020304" pitchFamily="18" charset="0"/>
              </a:rPr>
              <a:t>study.</a:t>
            </a:r>
          </a:p>
          <a:p>
            <a:r>
              <a:rPr lang="en-US" altLang="zh-CN" dirty="0" smtClean="0">
                <a:latin typeface="Times New Roman" panose="02020603050405020304" pitchFamily="18" charset="0"/>
                <a:cs typeface="Times New Roman" panose="02020603050405020304" pitchFamily="18" charset="0"/>
              </a:rPr>
              <a:t>Stone </a:t>
            </a:r>
            <a:r>
              <a:rPr lang="en-US" altLang="zh-CN" dirty="0">
                <a:latin typeface="Times New Roman" panose="02020603050405020304" pitchFamily="18" charset="0"/>
                <a:cs typeface="Times New Roman" panose="02020603050405020304" pitchFamily="18" charset="0"/>
              </a:rPr>
              <a:t>meteorites that contain these </a:t>
            </a:r>
            <a:r>
              <a:rPr lang="en-US" altLang="zh-CN" dirty="0" err="1">
                <a:latin typeface="Times New Roman" panose="02020603050405020304" pitchFamily="18" charset="0"/>
                <a:cs typeface="Times New Roman" panose="02020603050405020304" pitchFamily="18" charset="0"/>
              </a:rPr>
              <a:t>chondrules</a:t>
            </a:r>
            <a:r>
              <a:rPr lang="en-US" altLang="zh-CN" dirty="0">
                <a:latin typeface="Times New Roman" panose="02020603050405020304" pitchFamily="18" charset="0"/>
                <a:cs typeface="Times New Roman" panose="02020603050405020304" pitchFamily="18" charset="0"/>
              </a:rPr>
              <a:t> are known as "chondrites</a:t>
            </a:r>
            <a:r>
              <a:rPr lang="en-US" altLang="zh-CN" dirty="0" smtClean="0">
                <a:latin typeface="Times New Roman" panose="02020603050405020304" pitchFamily="18" charset="0"/>
                <a:cs typeface="Times New Roman" panose="02020603050405020304" pitchFamily="18" charset="0"/>
              </a:rPr>
              <a:t>.“ </a:t>
            </a:r>
          </a:p>
          <a:p>
            <a:r>
              <a:rPr lang="en-US" altLang="zh-CN" dirty="0" smtClean="0">
                <a:latin typeface="Times New Roman" panose="02020603050405020304" pitchFamily="18" charset="0"/>
                <a:cs typeface="Times New Roman" panose="02020603050405020304" pitchFamily="18" charset="0"/>
              </a:rPr>
              <a:t>Space </a:t>
            </a:r>
            <a:r>
              <a:rPr lang="en-US" altLang="zh-CN" dirty="0">
                <a:latin typeface="Times New Roman" panose="02020603050405020304" pitchFamily="18" charset="0"/>
                <a:cs typeface="Times New Roman" panose="02020603050405020304" pitchFamily="18" charset="0"/>
              </a:rPr>
              <a:t>rocks without chondrites are known as "</a:t>
            </a:r>
            <a:r>
              <a:rPr lang="en-US" altLang="zh-CN" dirty="0" err="1">
                <a:latin typeface="Times New Roman" panose="02020603050405020304" pitchFamily="18" charset="0"/>
                <a:cs typeface="Times New Roman" panose="02020603050405020304" pitchFamily="18" charset="0"/>
              </a:rPr>
              <a:t>achondrites</a:t>
            </a:r>
            <a:r>
              <a:rPr lang="en-US" altLang="zh-CN" dirty="0">
                <a:latin typeface="Times New Roman" panose="02020603050405020304" pitchFamily="18" charset="0"/>
                <a:cs typeface="Times New Roman" panose="02020603050405020304" pitchFamily="18" charset="0"/>
              </a:rPr>
              <a:t>." </a:t>
            </a:r>
            <a:r>
              <a:rPr lang="en-US" altLang="zh-CN" dirty="0" smtClean="0"/>
              <a:t/>
            </a:r>
            <a:br>
              <a:rPr lang="en-US" altLang="zh-CN" dirty="0" smtClean="0"/>
            </a:b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2588239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7838"/>
            <a:ext cx="10515600" cy="5559125"/>
          </a:xfrm>
        </p:spPr>
        <p:txBody>
          <a:bodyPr>
            <a:normAutofit fontScale="55000" lnSpcReduction="20000"/>
          </a:bodyPr>
          <a:lstStyle/>
          <a:p>
            <a:pPr marL="0" indent="0">
              <a:buNone/>
            </a:pPr>
            <a:endParaRPr lang="en-US" altLang="zh-CN" b="1" dirty="0" smtClean="0">
              <a:solidFill>
                <a:srgbClr val="FF0000"/>
              </a:solidFill>
            </a:endParaRPr>
          </a:p>
          <a:p>
            <a:pPr marL="0" indent="0">
              <a:buNone/>
            </a:pPr>
            <a:r>
              <a:rPr lang="en-US" altLang="zh-CN" sz="4400" b="1" dirty="0" smtClean="0">
                <a:solidFill>
                  <a:srgbClr val="FF0000"/>
                </a:solidFill>
              </a:rPr>
              <a:t>3. </a:t>
            </a:r>
            <a:r>
              <a:rPr lang="en-US" altLang="zh-CN" sz="4400" b="1" dirty="0">
                <a:solidFill>
                  <a:srgbClr val="FF0000"/>
                </a:solidFill>
              </a:rPr>
              <a:t>Stony-Iron </a:t>
            </a:r>
            <a:r>
              <a:rPr lang="en-US" altLang="zh-CN" sz="4400" b="1" dirty="0" smtClean="0">
                <a:solidFill>
                  <a:srgbClr val="FF0000"/>
                </a:solidFill>
              </a:rPr>
              <a:t>Meteorite:</a:t>
            </a:r>
          </a:p>
          <a:p>
            <a:r>
              <a:rPr lang="en-US" altLang="zh-CN" sz="4400" dirty="0"/>
              <a:t>The least abundant of the three main types, the stony-irons, account for less than 2% of all known meteorites. They </a:t>
            </a:r>
            <a:r>
              <a:rPr lang="en-US" altLang="zh-CN" sz="4400" dirty="0" smtClean="0"/>
              <a:t>are comprised of roughly </a:t>
            </a:r>
            <a:r>
              <a:rPr lang="en-US" altLang="zh-CN" sz="4400" dirty="0"/>
              <a:t>equal amounts </a:t>
            </a:r>
            <a:r>
              <a:rPr lang="en-US" altLang="zh-CN" sz="4400" dirty="0" smtClean="0"/>
              <a:t>of nickel-iron </a:t>
            </a:r>
            <a:r>
              <a:rPr lang="en-US" altLang="zh-CN" sz="4400" dirty="0"/>
              <a:t>and stone and are divided </a:t>
            </a:r>
            <a:r>
              <a:rPr lang="en-US" altLang="zh-CN" sz="4400" dirty="0" smtClean="0"/>
              <a:t>into two </a:t>
            </a:r>
            <a:r>
              <a:rPr lang="en-US" altLang="zh-CN" sz="4400" dirty="0"/>
              <a:t>groups: </a:t>
            </a:r>
            <a:r>
              <a:rPr lang="en-US" altLang="zh-CN" sz="4400" dirty="0" err="1"/>
              <a:t>pallasites</a:t>
            </a:r>
            <a:r>
              <a:rPr lang="en-US" altLang="zh-CN" sz="4400" dirty="0"/>
              <a:t> </a:t>
            </a:r>
            <a:r>
              <a:rPr lang="en-US" altLang="zh-CN" sz="4400" dirty="0" smtClean="0"/>
              <a:t>and </a:t>
            </a:r>
            <a:r>
              <a:rPr lang="en-US" altLang="zh-CN" sz="4400" dirty="0" err="1" smtClean="0"/>
              <a:t>mesosiderites</a:t>
            </a:r>
            <a:r>
              <a:rPr lang="en-US" altLang="zh-CN" sz="4400" dirty="0"/>
              <a:t>. The stony-irons are thought to have formed at the core/mantle boundary of their parent bodies.</a:t>
            </a:r>
            <a:r>
              <a:rPr lang="en-US" altLang="zh-CN" sz="4400" dirty="0" smtClean="0"/>
              <a:t> </a:t>
            </a:r>
          </a:p>
          <a:p>
            <a:r>
              <a:rPr lang="en-US" altLang="zh-CN" sz="4400" dirty="0" err="1" smtClean="0"/>
              <a:t>Pallasites</a:t>
            </a:r>
            <a:r>
              <a:rPr lang="en-US" altLang="zh-CN" sz="4400" dirty="0" smtClean="0"/>
              <a:t> </a:t>
            </a:r>
            <a:r>
              <a:rPr lang="en-US" altLang="zh-CN" sz="4400" dirty="0"/>
              <a:t>are perhaps the most alluring of all meteorites, and certainly of great interest to private collectors. </a:t>
            </a:r>
            <a:r>
              <a:rPr lang="en-US" altLang="zh-CN" sz="4400" dirty="0" err="1" smtClean="0"/>
              <a:t>Pallasites</a:t>
            </a:r>
            <a:r>
              <a:rPr lang="en-US" altLang="zh-CN" sz="4400" dirty="0" smtClean="0"/>
              <a:t> consist </a:t>
            </a:r>
            <a:r>
              <a:rPr lang="en-US" altLang="zh-CN" sz="4400" dirty="0"/>
              <a:t>of a nickel-iron matrix packed with olivine </a:t>
            </a:r>
            <a:r>
              <a:rPr lang="en-US" altLang="zh-CN" sz="4400" dirty="0" smtClean="0"/>
              <a:t>crystals.</a:t>
            </a:r>
            <a:endParaRPr lang="en-US" altLang="zh-CN" sz="4400" dirty="0"/>
          </a:p>
          <a:p>
            <a:r>
              <a:rPr lang="en-US" altLang="zh-CN" sz="4400" dirty="0" smtClean="0"/>
              <a:t>The </a:t>
            </a:r>
            <a:r>
              <a:rPr lang="en-US" altLang="zh-CN" sz="4400" dirty="0" err="1"/>
              <a:t>mesosiderites</a:t>
            </a:r>
            <a:r>
              <a:rPr lang="en-US" altLang="zh-CN" sz="4400" dirty="0"/>
              <a:t> are the smaller of the two stony-iron groups. They contain both </a:t>
            </a:r>
            <a:r>
              <a:rPr lang="en-US" altLang="zh-CN" sz="4400" dirty="0" smtClean="0"/>
              <a:t>nickel iron </a:t>
            </a:r>
            <a:r>
              <a:rPr lang="en-US" altLang="zh-CN" sz="4400" dirty="0"/>
              <a:t>and silicates and </a:t>
            </a:r>
            <a:r>
              <a:rPr lang="en-US" altLang="zh-CN" sz="4400" dirty="0" smtClean="0"/>
              <a:t>usually show </a:t>
            </a:r>
            <a:r>
              <a:rPr lang="en-US" altLang="zh-CN" sz="4400" dirty="0"/>
              <a:t>an attractive, high-contrast silver and black </a:t>
            </a:r>
            <a:r>
              <a:rPr lang="en-US" altLang="zh-CN" sz="4400" dirty="0" smtClean="0"/>
              <a:t>matrix when </a:t>
            </a:r>
            <a:r>
              <a:rPr lang="en-US" altLang="zh-CN" sz="4400" dirty="0"/>
              <a:t>cut and polished-the seemingly random mixture </a:t>
            </a:r>
            <a:r>
              <a:rPr lang="en-US" altLang="zh-CN" sz="4400" dirty="0" smtClean="0"/>
              <a:t>of inclusions </a:t>
            </a:r>
            <a:r>
              <a:rPr lang="en-US" altLang="zh-CN" sz="4400" dirty="0"/>
              <a:t>leading to some very striking features. The word </a:t>
            </a:r>
            <a:r>
              <a:rPr lang="en-US" altLang="zh-CN" sz="4400" dirty="0" err="1"/>
              <a:t>mesosiderite</a:t>
            </a:r>
            <a:r>
              <a:rPr lang="en-US" altLang="zh-CN" sz="4400" dirty="0"/>
              <a:t> is derived from the Greek for "half" and "iron,"</a:t>
            </a:r>
            <a:br>
              <a:rPr lang="en-US" altLang="zh-CN" sz="4400" dirty="0"/>
            </a:br>
            <a:r>
              <a:rPr lang="en-US" altLang="zh-CN" sz="4400" dirty="0"/>
              <a:t>and they are very rare.</a:t>
            </a:r>
            <a:r>
              <a:rPr lang="en-US" altLang="zh-CN" sz="4400" dirty="0" smtClean="0"/>
              <a:t> </a:t>
            </a:r>
            <a:br>
              <a:rPr lang="en-US" altLang="zh-CN" sz="4400" dirty="0" smtClean="0"/>
            </a:br>
            <a:r>
              <a:rPr lang="en-US" altLang="zh-CN" sz="4400" dirty="0" smtClean="0"/>
              <a:t/>
            </a:r>
            <a:br>
              <a:rPr lang="en-US" altLang="zh-CN" sz="4400" dirty="0" smtClean="0"/>
            </a:br>
            <a:endParaRPr lang="en-US" altLang="zh-CN" sz="4400" b="1" dirty="0" smtClean="0">
              <a:solidFill>
                <a:srgbClr val="FF0000"/>
              </a:solidFill>
            </a:endParaRPr>
          </a:p>
          <a:p>
            <a:pPr marL="0" indent="0">
              <a:buNone/>
            </a:pP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66391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ke Your Own Edible Meteorites - The National Space Centre - Th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7163" y="477838"/>
            <a:ext cx="8057673" cy="5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7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spTree>
    <p:extLst>
      <p:ext uri="{BB962C8B-B14F-4D97-AF65-F5344CB8AC3E}">
        <p14:creationId xmlns:p14="http://schemas.microsoft.com/office/powerpoint/2010/main" val="2635705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865" y="724931"/>
            <a:ext cx="10515600" cy="1789542"/>
          </a:xfrm>
        </p:spPr>
        <p:txBody>
          <a:bodyPr>
            <a:noAutofit/>
          </a:bodyPr>
          <a:lstStyle/>
          <a:p>
            <a:r>
              <a:rPr lang="en-US" altLang="zh-CN" sz="3600" b="1" dirty="0">
                <a:solidFill>
                  <a:srgbClr val="FF0000"/>
                </a:solidFill>
                <a:latin typeface="Times New Roman" panose="02020603050405020304" pitchFamily="18" charset="0"/>
                <a:cs typeface="Times New Roman" panose="02020603050405020304" pitchFamily="18" charset="0"/>
              </a:rPr>
              <a:t>Have you ever seen a shooting</a:t>
            </a:r>
            <a:br>
              <a:rPr lang="en-US" altLang="zh-CN" sz="3600" b="1" dirty="0">
                <a:solidFill>
                  <a:srgbClr val="FF0000"/>
                </a:solidFill>
                <a:latin typeface="Times New Roman" panose="02020603050405020304" pitchFamily="18" charset="0"/>
                <a:cs typeface="Times New Roman" panose="02020603050405020304" pitchFamily="18" charset="0"/>
              </a:rPr>
            </a:br>
            <a:r>
              <a:rPr lang="en-US" altLang="zh-CN" sz="3600" b="1" dirty="0">
                <a:solidFill>
                  <a:srgbClr val="FF0000"/>
                </a:solidFill>
                <a:latin typeface="Times New Roman" panose="02020603050405020304" pitchFamily="18" charset="0"/>
                <a:cs typeface="Times New Roman" panose="02020603050405020304" pitchFamily="18" charset="0"/>
              </a:rPr>
              <a:t>star in the night sky? Can you describe</a:t>
            </a:r>
            <a:br>
              <a:rPr lang="en-US" altLang="zh-CN" sz="3600" b="1" dirty="0">
                <a:solidFill>
                  <a:srgbClr val="FF0000"/>
                </a:solidFill>
                <a:latin typeface="Times New Roman" panose="02020603050405020304" pitchFamily="18" charset="0"/>
                <a:cs typeface="Times New Roman" panose="02020603050405020304" pitchFamily="18" charset="0"/>
              </a:rPr>
            </a:br>
            <a:r>
              <a:rPr lang="en-US" altLang="zh-CN" sz="3600" b="1" dirty="0">
                <a:solidFill>
                  <a:srgbClr val="FF0000"/>
                </a:solidFill>
                <a:latin typeface="Times New Roman" panose="02020603050405020304" pitchFamily="18" charset="0"/>
                <a:cs typeface="Times New Roman" panose="02020603050405020304" pitchFamily="18" charset="0"/>
              </a:rPr>
              <a:t>what you saw?</a:t>
            </a:r>
            <a:r>
              <a:rPr lang="en-US" altLang="zh-CN" sz="3600" b="1" dirty="0" smtClean="0">
                <a:solidFill>
                  <a:srgbClr val="FF0000"/>
                </a:solidFill>
                <a:latin typeface="Times New Roman" panose="02020603050405020304" pitchFamily="18" charset="0"/>
                <a:cs typeface="Times New Roman" panose="02020603050405020304" pitchFamily="18" charset="0"/>
              </a:rPr>
              <a:t> </a:t>
            </a:r>
            <a:br>
              <a:rPr lang="en-US" altLang="zh-CN" sz="3600" b="1" dirty="0" smtClean="0">
                <a:solidFill>
                  <a:srgbClr val="FF0000"/>
                </a:solidFill>
                <a:latin typeface="Times New Roman" panose="02020603050405020304" pitchFamily="18" charset="0"/>
                <a:cs typeface="Times New Roman" panose="02020603050405020304" pitchFamily="18" charset="0"/>
              </a:rPr>
            </a:b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817341"/>
            <a:ext cx="10515600" cy="3359622"/>
          </a:xfrm>
        </p:spPr>
        <p:txBody>
          <a:bodyPr>
            <a:normAutofit/>
          </a:bodyPr>
          <a:lstStyle/>
          <a:p>
            <a:r>
              <a:rPr lang="en-US" altLang="zh-CN" sz="3600" dirty="0">
                <a:latin typeface="Times New Roman" panose="02020603050405020304" pitchFamily="18" charset="0"/>
                <a:cs typeface="Times New Roman" panose="02020603050405020304" pitchFamily="18" charset="0"/>
              </a:rPr>
              <a:t>It appears as an object with a </a:t>
            </a:r>
            <a:r>
              <a:rPr lang="en-US" altLang="zh-CN" sz="3600" dirty="0" smtClean="0">
                <a:latin typeface="Times New Roman" panose="02020603050405020304" pitchFamily="18" charset="0"/>
                <a:cs typeface="Times New Roman" panose="02020603050405020304" pitchFamily="18" charset="0"/>
              </a:rPr>
              <a:t>tail.</a:t>
            </a:r>
          </a:p>
          <a:p>
            <a:r>
              <a:rPr lang="en-US" altLang="zh-CN" sz="3600" dirty="0" smtClean="0">
                <a:latin typeface="Times New Roman" panose="02020603050405020304" pitchFamily="18" charset="0"/>
                <a:cs typeface="Times New Roman" panose="02020603050405020304" pitchFamily="18" charset="0"/>
              </a:rPr>
              <a:t>It </a:t>
            </a:r>
            <a:r>
              <a:rPr lang="en-US" altLang="zh-CN" sz="3600" dirty="0">
                <a:latin typeface="Times New Roman" panose="02020603050405020304" pitchFamily="18" charset="0"/>
                <a:cs typeface="Times New Roman" panose="02020603050405020304" pitchFamily="18" charset="0"/>
              </a:rPr>
              <a:t>travels quickly and appears to</a:t>
            </a:r>
            <a:br>
              <a:rPr lang="en-US" altLang="zh-CN" sz="3600" dirty="0">
                <a:latin typeface="Times New Roman" panose="02020603050405020304" pitchFamily="18" charset="0"/>
                <a:cs typeface="Times New Roman" panose="02020603050405020304" pitchFamily="18" charset="0"/>
              </a:rPr>
            </a:br>
            <a:r>
              <a:rPr lang="en-US" altLang="zh-CN" sz="3600" dirty="0">
                <a:latin typeface="Times New Roman" panose="02020603050405020304" pitchFamily="18" charset="0"/>
                <a:cs typeface="Times New Roman" panose="02020603050405020304" pitchFamily="18" charset="0"/>
              </a:rPr>
              <a:t>fall on the ground.</a:t>
            </a:r>
            <a:r>
              <a:rPr lang="en-US" altLang="zh-CN" sz="3600" dirty="0" smtClean="0">
                <a:latin typeface="Times New Roman" panose="02020603050405020304" pitchFamily="18" charset="0"/>
                <a:cs typeface="Times New Roman" panose="02020603050405020304" pitchFamily="18" charset="0"/>
              </a:rPr>
              <a:t> </a:t>
            </a:r>
            <a:br>
              <a:rPr lang="en-US" altLang="zh-CN" sz="3600" dirty="0" smtClean="0">
                <a:latin typeface="Times New Roman" panose="02020603050405020304" pitchFamily="18" charset="0"/>
                <a:cs typeface="Times New Roman" panose="02020603050405020304" pitchFamily="18" charset="0"/>
              </a:rPr>
            </a:b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altLang="zh-CN" sz="4000" dirty="0">
                <a:solidFill>
                  <a:srgbClr val="0070C0"/>
                </a:solidFill>
                <a:latin typeface="Times New Roman" panose="02020603050405020304" pitchFamily="18" charset="0"/>
                <a:cs typeface="Times New Roman" panose="02020603050405020304" pitchFamily="18" charset="0"/>
              </a:rPr>
              <a:t>A </a:t>
            </a:r>
            <a:r>
              <a:rPr lang="en-US" altLang="zh-CN" sz="4000" dirty="0" smtClean="0">
                <a:solidFill>
                  <a:srgbClr val="0070C0"/>
                </a:solidFill>
                <a:latin typeface="Times New Roman" panose="02020603050405020304" pitchFamily="18" charset="0"/>
                <a:cs typeface="Times New Roman" panose="02020603050405020304" pitchFamily="18" charset="0"/>
              </a:rPr>
              <a:t>shooting star </a:t>
            </a:r>
            <a:r>
              <a:rPr lang="en-US" altLang="zh-CN" sz="4000" dirty="0">
                <a:solidFill>
                  <a:srgbClr val="0070C0"/>
                </a:solidFill>
                <a:latin typeface="Times New Roman" panose="02020603050405020304" pitchFamily="18" charset="0"/>
                <a:cs typeface="Times New Roman" panose="02020603050405020304" pitchFamily="18" charset="0"/>
              </a:rPr>
              <a:t>is </a:t>
            </a:r>
            <a:r>
              <a:rPr lang="en-US" altLang="zh-CN" sz="4000" dirty="0" smtClean="0">
                <a:solidFill>
                  <a:srgbClr val="0070C0"/>
                </a:solidFill>
                <a:latin typeface="Times New Roman" panose="02020603050405020304" pitchFamily="18" charset="0"/>
                <a:cs typeface="Times New Roman" panose="02020603050405020304" pitchFamily="18" charset="0"/>
              </a:rPr>
              <a:t>another name </a:t>
            </a:r>
            <a:r>
              <a:rPr lang="en-US" altLang="zh-CN" sz="4000" dirty="0">
                <a:solidFill>
                  <a:srgbClr val="0070C0"/>
                </a:solidFill>
                <a:latin typeface="Times New Roman" panose="02020603050405020304" pitchFamily="18" charset="0"/>
                <a:cs typeface="Times New Roman" panose="02020603050405020304" pitchFamily="18" charset="0"/>
              </a:rPr>
              <a:t>for </a:t>
            </a:r>
            <a:r>
              <a:rPr lang="en-US" altLang="zh-CN" sz="4000" dirty="0" smtClean="0">
                <a:solidFill>
                  <a:srgbClr val="0070C0"/>
                </a:solidFill>
                <a:latin typeface="Times New Roman" panose="02020603050405020304" pitchFamily="18" charset="0"/>
                <a:cs typeface="Times New Roman" panose="02020603050405020304" pitchFamily="18" charset="0"/>
              </a:rPr>
              <a:t>a meteor</a:t>
            </a:r>
            <a:r>
              <a:rPr lang="en-US" altLang="zh-CN" sz="4000" dirty="0">
                <a:solidFill>
                  <a:srgbClr val="0070C0"/>
                </a:solidFill>
                <a:latin typeface="Times New Roman" panose="02020603050405020304" pitchFamily="18" charset="0"/>
                <a:cs typeface="Times New Roman" panose="02020603050405020304" pitchFamily="18" charset="0"/>
              </a:rPr>
              <a:t>. </a:t>
            </a:r>
            <a:endParaRPr lang="en-US" altLang="zh-CN" sz="4000"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altLang="zh-CN" sz="4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en-US" altLang="zh-CN" sz="4000" dirty="0">
                <a:solidFill>
                  <a:srgbClr val="0070C0"/>
                </a:solidFill>
                <a:latin typeface="Times New Roman" panose="02020603050405020304" pitchFamily="18" charset="0"/>
                <a:cs typeface="Times New Roman" panose="02020603050405020304" pitchFamily="18" charset="0"/>
              </a:rPr>
              <a:t> </a:t>
            </a:r>
            <a:r>
              <a:rPr lang="en-US" altLang="zh-CN" sz="4000" dirty="0" smtClean="0">
                <a:solidFill>
                  <a:srgbClr val="0070C0"/>
                </a:solidFill>
                <a:latin typeface="Times New Roman" panose="02020603050405020304" pitchFamily="18" charset="0"/>
                <a:cs typeface="Times New Roman" panose="02020603050405020304" pitchFamily="18" charset="0"/>
              </a:rPr>
              <a:t>                             </a:t>
            </a:r>
            <a:r>
              <a:rPr lang="en-US" altLang="zh-CN" sz="4000" dirty="0" smtClean="0">
                <a:solidFill>
                  <a:srgbClr val="FF0000"/>
                </a:solidFill>
                <a:latin typeface="Times New Roman" panose="02020603050405020304" pitchFamily="18" charset="0"/>
                <a:cs typeface="Times New Roman" panose="02020603050405020304" pitchFamily="18" charset="0"/>
              </a:rPr>
              <a:t>But</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smtClean="0">
                <a:solidFill>
                  <a:srgbClr val="FF0000"/>
                </a:solidFill>
                <a:latin typeface="Times New Roman" panose="02020603050405020304" pitchFamily="18" charset="0"/>
                <a:cs typeface="Times New Roman" panose="02020603050405020304" pitchFamily="18" charset="0"/>
              </a:rPr>
              <a:t>the </a:t>
            </a:r>
            <a:r>
              <a:rPr lang="en-US" altLang="zh-CN" sz="4000" dirty="0">
                <a:solidFill>
                  <a:srgbClr val="FF0000"/>
                </a:solidFill>
                <a:latin typeface="Times New Roman" panose="02020603050405020304" pitchFamily="18" charset="0"/>
                <a:cs typeface="Times New Roman" panose="02020603050405020304" pitchFamily="18" charset="0"/>
              </a:rPr>
              <a:t>truth is: </a:t>
            </a:r>
            <a:endParaRPr lang="en-US" altLang="zh-CN" sz="4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zh-CN" sz="4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en-US" altLang="zh-CN" sz="4000" dirty="0" smtClean="0">
                <a:solidFill>
                  <a:srgbClr val="0070C0"/>
                </a:solidFill>
                <a:latin typeface="Times New Roman" panose="02020603050405020304" pitchFamily="18" charset="0"/>
                <a:cs typeface="Times New Roman" panose="02020603050405020304" pitchFamily="18" charset="0"/>
              </a:rPr>
              <a:t>A meteor </a:t>
            </a:r>
            <a:r>
              <a:rPr lang="en-US" altLang="zh-CN" sz="4000" dirty="0">
                <a:solidFill>
                  <a:srgbClr val="0070C0"/>
                </a:solidFill>
                <a:latin typeface="Times New Roman" panose="02020603050405020304" pitchFamily="18" charset="0"/>
                <a:cs typeface="Times New Roman" panose="02020603050405020304" pitchFamily="18" charset="0"/>
              </a:rPr>
              <a:t>is not </a:t>
            </a:r>
            <a:r>
              <a:rPr lang="en-US" altLang="zh-CN" sz="4000" dirty="0" smtClean="0">
                <a:solidFill>
                  <a:srgbClr val="0070C0"/>
                </a:solidFill>
                <a:latin typeface="Times New Roman" panose="02020603050405020304" pitchFamily="18" charset="0"/>
                <a:cs typeface="Times New Roman" panose="02020603050405020304" pitchFamily="18" charset="0"/>
              </a:rPr>
              <a:t>a star </a:t>
            </a:r>
            <a:r>
              <a:rPr lang="en-US" altLang="zh-CN" sz="4000" dirty="0">
                <a:solidFill>
                  <a:srgbClr val="0070C0"/>
                </a:solidFill>
                <a:latin typeface="Times New Roman" panose="02020603050405020304" pitchFamily="18" charset="0"/>
                <a:cs typeface="Times New Roman" panose="02020603050405020304" pitchFamily="18" charset="0"/>
              </a:rPr>
              <a:t>at all.</a:t>
            </a:r>
            <a:r>
              <a:rPr lang="en-US" altLang="zh-CN" sz="4000" dirty="0" smtClean="0">
                <a:solidFill>
                  <a:srgbClr val="0070C0"/>
                </a:solidFill>
                <a:latin typeface="Times New Roman" panose="02020603050405020304" pitchFamily="18" charset="0"/>
                <a:cs typeface="Times New Roman" panose="02020603050405020304" pitchFamily="18" charset="0"/>
              </a:rPr>
              <a:t> </a:t>
            </a:r>
            <a:br>
              <a:rPr lang="en-US" altLang="zh-CN" sz="4000" dirty="0" smtClean="0">
                <a:solidFill>
                  <a:srgbClr val="0070C0"/>
                </a:solidFill>
                <a:latin typeface="Times New Roman" panose="02020603050405020304" pitchFamily="18" charset="0"/>
                <a:cs typeface="Times New Roman" panose="02020603050405020304" pitchFamily="18" charset="0"/>
              </a:rPr>
            </a:br>
            <a:endParaRPr lang="zh-CN" alt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87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3536"/>
            <a:ext cx="10515600" cy="1325563"/>
          </a:xfrm>
        </p:spPr>
        <p:txBody>
          <a:bodyPr/>
          <a:lstStyle/>
          <a:p>
            <a:r>
              <a:rPr lang="en-US" altLang="zh-CN" b="1" dirty="0">
                <a:solidFill>
                  <a:srgbClr val="FF0000"/>
                </a:solidFill>
              </a:rPr>
              <a:t>What is a meteor?</a:t>
            </a:r>
            <a:r>
              <a:rPr lang="en-US" altLang="zh-CN" b="1" dirty="0" smtClean="0">
                <a:solidFill>
                  <a:srgbClr val="FF0000"/>
                </a:solidFill>
              </a:rPr>
              <a:t> </a:t>
            </a:r>
            <a:endParaRPr lang="zh-CN" altLang="en-US" b="1" dirty="0">
              <a:solidFill>
                <a:srgbClr val="FF0000"/>
              </a:solidFill>
            </a:endParaRPr>
          </a:p>
        </p:txBody>
      </p:sp>
      <p:sp>
        <p:nvSpPr>
          <p:cNvPr id="3" name="Content Placeholder 2"/>
          <p:cNvSpPr>
            <a:spLocks noGrp="1"/>
          </p:cNvSpPr>
          <p:nvPr>
            <p:ph idx="1"/>
          </p:nvPr>
        </p:nvSpPr>
        <p:spPr>
          <a:xfrm>
            <a:off x="838200" y="2586681"/>
            <a:ext cx="10515600" cy="2331308"/>
          </a:xfrm>
        </p:spPr>
        <p:txBody>
          <a:bodyPr/>
          <a:lstStyle/>
          <a:p>
            <a:pPr marL="0" indent="0">
              <a:buNone/>
            </a:pPr>
            <a:r>
              <a:rPr lang="en-US" altLang="zh-CN" sz="3600" dirty="0"/>
              <a:t>A meteor is </a:t>
            </a:r>
            <a:r>
              <a:rPr lang="en-US" altLang="zh-CN" sz="3600" dirty="0" smtClean="0"/>
              <a:t>a light phenomenon or </a:t>
            </a:r>
            <a:r>
              <a:rPr lang="en-US" altLang="zh-CN" sz="3600" dirty="0"/>
              <a:t>a streak of </a:t>
            </a:r>
            <a:r>
              <a:rPr lang="en-US" altLang="zh-CN" sz="3600" dirty="0" smtClean="0"/>
              <a:t>light that </a:t>
            </a:r>
            <a:r>
              <a:rPr lang="en-US" altLang="zh-CN" sz="3600" dirty="0"/>
              <a:t>occurs when </a:t>
            </a:r>
            <a:r>
              <a:rPr lang="en-US" altLang="zh-CN" sz="3600" dirty="0" smtClean="0"/>
              <a:t>a meteoroid burns up </a:t>
            </a:r>
            <a:r>
              <a:rPr lang="en-US" altLang="zh-CN" sz="3600" dirty="0"/>
              <a:t>as it </a:t>
            </a:r>
            <a:r>
              <a:rPr lang="en-US" altLang="zh-CN" sz="3600" dirty="0" smtClean="0"/>
              <a:t>enters Earth’s atmosphere</a:t>
            </a:r>
            <a:r>
              <a:rPr lang="en-US" altLang="zh-CN" sz="3600" dirty="0"/>
              <a:t>.</a:t>
            </a:r>
            <a:r>
              <a:rPr lang="en-US" altLang="zh-CN" dirty="0" smtClean="0"/>
              <a:t> </a:t>
            </a:r>
            <a:br>
              <a:rPr lang="en-US" altLang="zh-CN" dirty="0" smtClean="0"/>
            </a:br>
            <a:endParaRPr lang="zh-CN" altLang="en-US" dirty="0"/>
          </a:p>
        </p:txBody>
      </p:sp>
    </p:spTree>
    <p:extLst>
      <p:ext uri="{BB962C8B-B14F-4D97-AF65-F5344CB8AC3E}">
        <p14:creationId xmlns:p14="http://schemas.microsoft.com/office/powerpoint/2010/main" val="3113498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076"/>
            <a:ext cx="10515600" cy="1886466"/>
          </a:xfrm>
        </p:spPr>
        <p:txBody>
          <a:bodyPr>
            <a:normAutofit/>
          </a:bodyPr>
          <a:lstStyle/>
          <a:p>
            <a:r>
              <a:rPr lang="en-US" altLang="zh-CN" b="1" dirty="0">
                <a:solidFill>
                  <a:srgbClr val="FF0000"/>
                </a:solidFill>
              </a:rPr>
              <a:t>What is </a:t>
            </a:r>
            <a:r>
              <a:rPr lang="en-US" altLang="zh-CN" b="1" dirty="0" smtClean="0">
                <a:solidFill>
                  <a:srgbClr val="FF0000"/>
                </a:solidFill>
              </a:rPr>
              <a:t>a meteoroid</a:t>
            </a:r>
            <a:r>
              <a:rPr lang="en-US" altLang="zh-CN" b="1" dirty="0">
                <a:solidFill>
                  <a:srgbClr val="FF0000"/>
                </a:solidFill>
              </a:rPr>
              <a:t>? </a:t>
            </a:r>
            <a:r>
              <a:rPr lang="en-US" altLang="zh-CN" b="1" dirty="0" smtClean="0">
                <a:solidFill>
                  <a:srgbClr val="FF0000"/>
                </a:solidFill>
              </a:rPr>
              <a:t/>
            </a:r>
            <a:br>
              <a:rPr lang="en-US" altLang="zh-CN" b="1" dirty="0" smtClean="0">
                <a:solidFill>
                  <a:srgbClr val="FF0000"/>
                </a:solidFill>
              </a:rPr>
            </a:br>
            <a:r>
              <a:rPr lang="en-US" altLang="zh-CN" b="1" dirty="0" smtClean="0">
                <a:solidFill>
                  <a:srgbClr val="FF0000"/>
                </a:solidFill>
              </a:rPr>
              <a:t>Where do </a:t>
            </a:r>
            <a:r>
              <a:rPr lang="en-US" altLang="zh-CN" b="1" dirty="0">
                <a:solidFill>
                  <a:srgbClr val="FF0000"/>
                </a:solidFill>
              </a:rPr>
              <a:t>you think </a:t>
            </a:r>
            <a:r>
              <a:rPr lang="en-US" altLang="zh-CN" b="1" dirty="0" smtClean="0">
                <a:solidFill>
                  <a:srgbClr val="FF0000"/>
                </a:solidFill>
              </a:rPr>
              <a:t>they come </a:t>
            </a:r>
            <a:r>
              <a:rPr lang="en-US" altLang="zh-CN" b="1" dirty="0">
                <a:solidFill>
                  <a:srgbClr val="FF0000"/>
                </a:solidFill>
              </a:rPr>
              <a:t>from?</a:t>
            </a:r>
            <a:r>
              <a:rPr lang="en-US" altLang="zh-CN" b="1" dirty="0" smtClean="0">
                <a:solidFill>
                  <a:srgbClr val="FF0000"/>
                </a:solidFill>
              </a:rPr>
              <a:t> </a:t>
            </a:r>
            <a:endParaRPr lang="zh-CN" altLang="en-US" b="1" dirty="0">
              <a:solidFill>
                <a:srgbClr val="FF0000"/>
              </a:solidFill>
            </a:endParaRPr>
          </a:p>
        </p:txBody>
      </p:sp>
      <p:sp>
        <p:nvSpPr>
          <p:cNvPr id="3" name="Content Placeholder 2"/>
          <p:cNvSpPr>
            <a:spLocks noGrp="1"/>
          </p:cNvSpPr>
          <p:nvPr>
            <p:ph idx="1"/>
          </p:nvPr>
        </p:nvSpPr>
        <p:spPr>
          <a:xfrm>
            <a:off x="838200" y="2512542"/>
            <a:ext cx="10515600" cy="3664421"/>
          </a:xfrm>
        </p:spPr>
        <p:txBody>
          <a:bodyPr>
            <a:normAutofit fontScale="92500"/>
          </a:bodyPr>
          <a:lstStyle/>
          <a:p>
            <a:pPr marL="0" indent="0">
              <a:buNone/>
            </a:pPr>
            <a:r>
              <a:rPr lang="en-US" altLang="zh-CN" sz="3600" dirty="0" smtClean="0"/>
              <a:t>Meteoroid </a:t>
            </a:r>
            <a:r>
              <a:rPr lang="en-US" altLang="zh-CN" sz="3600" dirty="0"/>
              <a:t>is a broken up </a:t>
            </a:r>
            <a:r>
              <a:rPr lang="en-US" altLang="zh-CN" sz="3600" dirty="0" smtClean="0"/>
              <a:t>rock and </a:t>
            </a:r>
            <a:r>
              <a:rPr lang="en-US" altLang="zh-CN" sz="3600" dirty="0"/>
              <a:t>dust from either a </a:t>
            </a:r>
            <a:r>
              <a:rPr lang="en-US" altLang="zh-CN" sz="3600" dirty="0" smtClean="0"/>
              <a:t>comet, asteroid</a:t>
            </a:r>
            <a:r>
              <a:rPr lang="en-US" altLang="zh-CN" sz="3600" dirty="0"/>
              <a:t>, the Moon or from Mars.</a:t>
            </a:r>
            <a:r>
              <a:rPr lang="en-US" altLang="zh-CN" sz="3600" dirty="0" smtClean="0"/>
              <a:t> </a:t>
            </a:r>
          </a:p>
          <a:p>
            <a:pPr marL="0" indent="0">
              <a:buNone/>
            </a:pPr>
            <a:endParaRPr lang="en-US" altLang="zh-CN" sz="3600" dirty="0"/>
          </a:p>
          <a:p>
            <a:pPr marL="0" indent="0">
              <a:buNone/>
            </a:pPr>
            <a:r>
              <a:rPr lang="en-US" altLang="zh-CN" sz="3600" dirty="0"/>
              <a:t>When a meteoroid </a:t>
            </a:r>
            <a:r>
              <a:rPr lang="en-US" altLang="zh-CN" sz="3600" dirty="0" smtClean="0"/>
              <a:t>enter Earth’s </a:t>
            </a:r>
            <a:r>
              <a:rPr lang="en-US" altLang="zh-CN" sz="3600" dirty="0"/>
              <a:t>atmosphere, the air </a:t>
            </a:r>
            <a:r>
              <a:rPr lang="en-US" altLang="zh-CN" sz="3600" dirty="0" smtClean="0"/>
              <a:t>in front </a:t>
            </a:r>
            <a:r>
              <a:rPr lang="en-US" altLang="zh-CN" sz="3600" dirty="0"/>
              <a:t>of the meteoroid </a:t>
            </a:r>
            <a:r>
              <a:rPr lang="en-US" altLang="zh-CN" sz="3600" dirty="0" smtClean="0"/>
              <a:t>heats up</a:t>
            </a:r>
            <a:r>
              <a:rPr lang="en-US" altLang="zh-CN" sz="3600" dirty="0"/>
              <a:t>, causing materials to </a:t>
            </a:r>
            <a:r>
              <a:rPr lang="en-US" altLang="zh-CN" sz="3600" dirty="0" smtClean="0"/>
              <a:t>burn up</a:t>
            </a:r>
            <a:r>
              <a:rPr lang="en-US" altLang="zh-CN" sz="3600" dirty="0"/>
              <a:t>.</a:t>
            </a:r>
            <a:r>
              <a:rPr lang="en-US" altLang="zh-CN" sz="3600" dirty="0" smtClean="0"/>
              <a:t> </a:t>
            </a:r>
            <a:br>
              <a:rPr lang="en-US" altLang="zh-CN" sz="3600" dirty="0" smtClean="0"/>
            </a:br>
            <a:r>
              <a:rPr lang="en-US" altLang="zh-CN" sz="3600" dirty="0" smtClean="0"/>
              <a:t/>
            </a:r>
            <a:br>
              <a:rPr lang="en-US" altLang="zh-CN" sz="3600" dirty="0" smtClean="0"/>
            </a:br>
            <a:endParaRPr lang="zh-CN" altLang="en-US" sz="3600" dirty="0"/>
          </a:p>
        </p:txBody>
      </p:sp>
    </p:spTree>
    <p:extLst>
      <p:ext uri="{BB962C8B-B14F-4D97-AF65-F5344CB8AC3E}">
        <p14:creationId xmlns:p14="http://schemas.microsoft.com/office/powerpoint/2010/main" val="3681334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22" y="955590"/>
            <a:ext cx="10515600" cy="1771136"/>
          </a:xfrm>
        </p:spPr>
        <p:txBody>
          <a:bodyPr>
            <a:normAutofit fontScale="90000"/>
          </a:bodyPr>
          <a:lstStyle/>
          <a:p>
            <a:r>
              <a:rPr lang="en-US" altLang="zh-CN" b="1" dirty="0">
                <a:solidFill>
                  <a:srgbClr val="FF0000"/>
                </a:solidFill>
              </a:rPr>
              <a:t>How can </a:t>
            </a:r>
            <a:r>
              <a:rPr lang="en-US" altLang="zh-CN" b="1" dirty="0" smtClean="0">
                <a:solidFill>
                  <a:srgbClr val="FF0000"/>
                </a:solidFill>
              </a:rPr>
              <a:t>you differentiate a </a:t>
            </a:r>
            <a:r>
              <a:rPr lang="en-US" altLang="zh-CN" b="1" dirty="0">
                <a:solidFill>
                  <a:srgbClr val="FF0000"/>
                </a:solidFill>
              </a:rPr>
              <a:t>meteor from a comet</a:t>
            </a:r>
            <a:br>
              <a:rPr lang="en-US" altLang="zh-CN" b="1" dirty="0">
                <a:solidFill>
                  <a:srgbClr val="FF0000"/>
                </a:solidFill>
              </a:rPr>
            </a:br>
            <a:r>
              <a:rPr lang="en-US" altLang="zh-CN" b="1" dirty="0">
                <a:solidFill>
                  <a:srgbClr val="FF0000"/>
                </a:solidFill>
              </a:rPr>
              <a:t>when viewed from Earth?</a:t>
            </a:r>
            <a:r>
              <a:rPr lang="en-US" altLang="zh-CN" dirty="0" smtClean="0"/>
              <a:t> </a:t>
            </a:r>
            <a:br>
              <a:rPr lang="en-US" altLang="zh-CN" dirty="0" smtClean="0"/>
            </a:br>
            <a:endParaRPr lang="zh-CN" altLang="en-US" b="1" dirty="0">
              <a:solidFill>
                <a:srgbClr val="FF0000"/>
              </a:solidFill>
            </a:endParaRPr>
          </a:p>
        </p:txBody>
      </p:sp>
      <p:sp>
        <p:nvSpPr>
          <p:cNvPr id="3" name="Content Placeholder 2"/>
          <p:cNvSpPr>
            <a:spLocks noGrp="1"/>
          </p:cNvSpPr>
          <p:nvPr>
            <p:ph idx="1"/>
          </p:nvPr>
        </p:nvSpPr>
        <p:spPr>
          <a:xfrm>
            <a:off x="838200" y="3220995"/>
            <a:ext cx="10515600" cy="2955968"/>
          </a:xfrm>
        </p:spPr>
        <p:txBody>
          <a:bodyPr/>
          <a:lstStyle/>
          <a:p>
            <a:r>
              <a:rPr lang="en-US" altLang="zh-CN" sz="3600" dirty="0"/>
              <a:t>A meteor moves swiftly </a:t>
            </a:r>
            <a:r>
              <a:rPr lang="en-US" altLang="zh-CN" sz="3600" dirty="0" smtClean="0"/>
              <a:t>and seems </a:t>
            </a:r>
            <a:r>
              <a:rPr lang="en-US" altLang="zh-CN" sz="3600" dirty="0"/>
              <a:t>to fall on the ground. </a:t>
            </a:r>
            <a:r>
              <a:rPr lang="en-US" altLang="zh-CN" sz="3600" dirty="0" smtClean="0"/>
              <a:t>It “shoots</a:t>
            </a:r>
            <a:r>
              <a:rPr lang="en-US" altLang="zh-CN" sz="3600" dirty="0"/>
              <a:t>” from a point in the </a:t>
            </a:r>
            <a:r>
              <a:rPr lang="en-US" altLang="zh-CN" sz="3600" dirty="0" smtClean="0"/>
              <a:t>sky, making </a:t>
            </a:r>
            <a:r>
              <a:rPr lang="en-US" altLang="zh-CN" sz="3600" dirty="0"/>
              <a:t>people think that it is </a:t>
            </a:r>
            <a:r>
              <a:rPr lang="en-US" altLang="zh-CN" sz="3600" dirty="0" smtClean="0"/>
              <a:t>a shooting </a:t>
            </a:r>
            <a:r>
              <a:rPr lang="en-US" altLang="zh-CN" sz="3600" dirty="0"/>
              <a:t>or falling star.</a:t>
            </a:r>
            <a:r>
              <a:rPr lang="en-US" altLang="zh-CN" sz="3600" dirty="0" smtClean="0"/>
              <a:t> </a:t>
            </a: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218921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2638"/>
            <a:ext cx="10515600" cy="1015185"/>
          </a:xfrm>
        </p:spPr>
        <p:txBody>
          <a:bodyPr/>
          <a:lstStyle/>
          <a:p>
            <a:r>
              <a:rPr lang="en-US" altLang="zh-CN" b="1" dirty="0">
                <a:solidFill>
                  <a:srgbClr val="FF0000"/>
                </a:solidFill>
              </a:rPr>
              <a:t>What is a meteorite?</a:t>
            </a:r>
            <a:r>
              <a:rPr lang="en-US" altLang="zh-CN" b="1" dirty="0" smtClean="0">
                <a:solidFill>
                  <a:srgbClr val="FF0000"/>
                </a:solidFill>
              </a:rPr>
              <a:t> </a:t>
            </a:r>
            <a:endParaRPr lang="zh-CN" altLang="en-US" b="1" dirty="0">
              <a:solidFill>
                <a:srgbClr val="FF0000"/>
              </a:solidFill>
            </a:endParaRPr>
          </a:p>
        </p:txBody>
      </p:sp>
      <p:sp>
        <p:nvSpPr>
          <p:cNvPr id="3" name="Content Placeholder 2"/>
          <p:cNvSpPr>
            <a:spLocks noGrp="1"/>
          </p:cNvSpPr>
          <p:nvPr>
            <p:ph idx="1"/>
          </p:nvPr>
        </p:nvSpPr>
        <p:spPr>
          <a:xfrm>
            <a:off x="838200" y="2240691"/>
            <a:ext cx="10515600" cy="3936271"/>
          </a:xfrm>
        </p:spPr>
        <p:txBody>
          <a:bodyPr>
            <a:normAutofit/>
          </a:bodyPr>
          <a:lstStyle/>
          <a:p>
            <a:r>
              <a:rPr lang="en-US" altLang="zh-CN" sz="3600" dirty="0"/>
              <a:t>A </a:t>
            </a:r>
            <a:r>
              <a:rPr lang="en-US" altLang="zh-CN" sz="3600" b="1" dirty="0" smtClean="0"/>
              <a:t>meteoroid </a:t>
            </a:r>
            <a:r>
              <a:rPr lang="en-US" altLang="zh-CN" sz="3600" dirty="0" smtClean="0"/>
              <a:t>usually </a:t>
            </a:r>
            <a:r>
              <a:rPr lang="en-US" altLang="zh-CN" sz="3600" dirty="0"/>
              <a:t>all burns </a:t>
            </a:r>
            <a:r>
              <a:rPr lang="en-US" altLang="zh-CN" sz="3600" dirty="0" smtClean="0"/>
              <a:t>up when </a:t>
            </a:r>
            <a:r>
              <a:rPr lang="en-US" altLang="zh-CN" sz="3600" dirty="0"/>
              <a:t>it </a:t>
            </a:r>
            <a:r>
              <a:rPr lang="en-US" altLang="zh-CN" sz="3600" dirty="0" smtClean="0"/>
              <a:t>enters Earth’s atmosphere</a:t>
            </a:r>
            <a:r>
              <a:rPr lang="en-US" altLang="zh-CN" sz="3600" dirty="0"/>
              <a:t>.</a:t>
            </a:r>
            <a:r>
              <a:rPr lang="en-US" altLang="zh-CN" sz="3600" dirty="0" smtClean="0"/>
              <a:t> </a:t>
            </a:r>
          </a:p>
          <a:p>
            <a:r>
              <a:rPr lang="en-US" altLang="zh-CN" sz="3600" dirty="0"/>
              <a:t>But when </a:t>
            </a:r>
            <a:r>
              <a:rPr lang="en-US" altLang="zh-CN" sz="3600" dirty="0" smtClean="0"/>
              <a:t>a fragment </a:t>
            </a:r>
            <a:r>
              <a:rPr lang="en-US" altLang="zh-CN" sz="3600" dirty="0"/>
              <a:t>from </a:t>
            </a:r>
            <a:r>
              <a:rPr lang="en-US" altLang="zh-CN" sz="3600" dirty="0" smtClean="0"/>
              <a:t>the meteoroid survives and </a:t>
            </a:r>
            <a:r>
              <a:rPr lang="en-US" altLang="zh-CN" sz="3600" dirty="0"/>
              <a:t>makes it to </a:t>
            </a:r>
            <a:r>
              <a:rPr lang="en-US" altLang="zh-CN" sz="3600" dirty="0" smtClean="0"/>
              <a:t>the ground</a:t>
            </a:r>
            <a:r>
              <a:rPr lang="en-US" altLang="zh-CN" sz="3600" dirty="0"/>
              <a:t>, this </a:t>
            </a:r>
            <a:r>
              <a:rPr lang="en-US" altLang="zh-CN" sz="3600" dirty="0" smtClean="0"/>
              <a:t>space rock </a:t>
            </a:r>
            <a:r>
              <a:rPr lang="en-US" altLang="zh-CN" sz="3600" dirty="0"/>
              <a:t>fragment </a:t>
            </a:r>
            <a:r>
              <a:rPr lang="en-US" altLang="zh-CN" sz="3600" dirty="0" smtClean="0"/>
              <a:t>is now </a:t>
            </a:r>
            <a:r>
              <a:rPr lang="en-US" altLang="zh-CN" sz="3600" dirty="0"/>
              <a:t>called </a:t>
            </a:r>
            <a:r>
              <a:rPr lang="en-US" altLang="zh-CN" sz="3600" dirty="0" smtClean="0"/>
              <a:t>a </a:t>
            </a:r>
            <a:r>
              <a:rPr lang="en-US" altLang="zh-CN" sz="3600" b="1" dirty="0" smtClean="0"/>
              <a:t>meteorite</a:t>
            </a:r>
            <a:r>
              <a:rPr lang="en-US" altLang="zh-CN" sz="3600" dirty="0"/>
              <a:t>.</a:t>
            </a:r>
            <a:r>
              <a:rPr lang="en-US" altLang="zh-CN" sz="3600" dirty="0" smtClean="0"/>
              <a:t> </a:t>
            </a:r>
            <a:r>
              <a:rPr lang="en-US" altLang="zh-CN" dirty="0" smtClean="0"/>
              <a:t/>
            </a:r>
            <a:br>
              <a:rPr lang="en-US" altLang="zh-CN" dirty="0" smtClean="0"/>
            </a:br>
            <a:r>
              <a:rPr lang="en-US" altLang="zh-CN" dirty="0" smtClean="0"/>
              <a:t/>
            </a:r>
            <a:br>
              <a:rPr lang="en-US" altLang="zh-CN" dirty="0" smtClean="0"/>
            </a:br>
            <a:endParaRPr lang="zh-CN" altLang="en-US" dirty="0"/>
          </a:p>
        </p:txBody>
      </p:sp>
    </p:spTree>
    <p:extLst>
      <p:ext uri="{BB962C8B-B14F-4D97-AF65-F5344CB8AC3E}">
        <p14:creationId xmlns:p14="http://schemas.microsoft.com/office/powerpoint/2010/main" val="389228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s the Difference Between a Meteor, Meteoroid and a Meteorit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951" y="889686"/>
            <a:ext cx="8031549" cy="511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3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465"/>
            <a:ext cx="10515600" cy="1532238"/>
          </a:xfrm>
        </p:spPr>
        <p:txBody>
          <a:bodyPr/>
          <a:lstStyle/>
          <a:p>
            <a:r>
              <a:rPr lang="en-US" altLang="zh-CN" b="1" dirty="0">
                <a:solidFill>
                  <a:srgbClr val="7030A0"/>
                </a:solidFill>
              </a:rPr>
              <a:t>Differentiate meteoroid from</a:t>
            </a:r>
            <a:br>
              <a:rPr lang="en-US" altLang="zh-CN" b="1" dirty="0">
                <a:solidFill>
                  <a:srgbClr val="7030A0"/>
                </a:solidFill>
              </a:rPr>
            </a:br>
            <a:r>
              <a:rPr lang="en-US" altLang="zh-CN" b="1" dirty="0">
                <a:solidFill>
                  <a:srgbClr val="7030A0"/>
                </a:solidFill>
              </a:rPr>
              <a:t>meteor and meteorite:</a:t>
            </a:r>
            <a:r>
              <a:rPr lang="en-US" altLang="zh-CN" b="1" dirty="0" smtClean="0">
                <a:solidFill>
                  <a:srgbClr val="7030A0"/>
                </a:solidFill>
              </a:rPr>
              <a:t> </a:t>
            </a:r>
            <a:endParaRPr lang="zh-CN" altLang="en-US" b="1" dirty="0">
              <a:solidFill>
                <a:srgbClr val="7030A0"/>
              </a:solidFill>
            </a:endParaRPr>
          </a:p>
        </p:txBody>
      </p:sp>
      <p:sp>
        <p:nvSpPr>
          <p:cNvPr id="3" name="Content Placeholder 2"/>
          <p:cNvSpPr>
            <a:spLocks noGrp="1"/>
          </p:cNvSpPr>
          <p:nvPr>
            <p:ph idx="1"/>
          </p:nvPr>
        </p:nvSpPr>
        <p:spPr>
          <a:xfrm>
            <a:off x="838200" y="1907058"/>
            <a:ext cx="10515600" cy="4621427"/>
          </a:xfrm>
        </p:spPr>
        <p:txBody>
          <a:bodyPr/>
          <a:lstStyle/>
          <a:p>
            <a:pPr marL="0" indent="0">
              <a:buNone/>
            </a:pPr>
            <a:endParaRPr lang="zh-CN" altLang="en-US" dirty="0"/>
          </a:p>
        </p:txBody>
      </p:sp>
      <p:sp>
        <p:nvSpPr>
          <p:cNvPr id="7" name="Isosceles Triangle 6"/>
          <p:cNvSpPr/>
          <p:nvPr/>
        </p:nvSpPr>
        <p:spPr>
          <a:xfrm>
            <a:off x="4444312" y="2067697"/>
            <a:ext cx="2693773" cy="1425146"/>
          </a:xfrm>
          <a:prstGeom prs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Meteor</a:t>
            </a:r>
            <a:endParaRPr lang="en-US" altLang="zh-CN" sz="2800" b="1" dirty="0">
              <a:solidFill>
                <a:srgbClr val="FF0000"/>
              </a:solidFill>
            </a:endParaRPr>
          </a:p>
        </p:txBody>
      </p:sp>
      <p:sp>
        <p:nvSpPr>
          <p:cNvPr id="8" name="Rectangle 7"/>
          <p:cNvSpPr/>
          <p:nvPr/>
        </p:nvSpPr>
        <p:spPr>
          <a:xfrm>
            <a:off x="4399003" y="3665837"/>
            <a:ext cx="2784389" cy="11038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FF0000"/>
                </a:solidFill>
              </a:rPr>
              <a:t>Meteoroid</a:t>
            </a:r>
            <a:endParaRPr lang="en-US" altLang="zh-CN" sz="2800" b="1" dirty="0">
              <a:solidFill>
                <a:srgbClr val="FF0000"/>
              </a:solidFill>
            </a:endParaRPr>
          </a:p>
        </p:txBody>
      </p:sp>
      <p:sp>
        <p:nvSpPr>
          <p:cNvPr id="9" name="Oval 8"/>
          <p:cNvSpPr/>
          <p:nvPr/>
        </p:nvSpPr>
        <p:spPr>
          <a:xfrm>
            <a:off x="4205413" y="4852087"/>
            <a:ext cx="3171568" cy="125627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Meteorite</a:t>
            </a:r>
            <a:endParaRPr lang="en-US" altLang="zh-CN" sz="2800" b="1" dirty="0">
              <a:solidFill>
                <a:srgbClr val="FF0000"/>
              </a:solidFill>
            </a:endParaRPr>
          </a:p>
        </p:txBody>
      </p:sp>
      <p:pic>
        <p:nvPicPr>
          <p:cNvPr id="10" name="Picture 9"/>
          <p:cNvPicPr>
            <a:picLocks noChangeAspect="1"/>
          </p:cNvPicPr>
          <p:nvPr/>
        </p:nvPicPr>
        <p:blipFill>
          <a:blip r:embed="rId2"/>
          <a:stretch>
            <a:fillRect/>
          </a:stretch>
        </p:blipFill>
        <p:spPr>
          <a:xfrm>
            <a:off x="6197066" y="2067697"/>
            <a:ext cx="2170364" cy="749873"/>
          </a:xfrm>
          <a:prstGeom prst="rect">
            <a:avLst/>
          </a:prstGeom>
        </p:spPr>
      </p:pic>
      <p:pic>
        <p:nvPicPr>
          <p:cNvPr id="11" name="Picture 10"/>
          <p:cNvPicPr>
            <a:picLocks noChangeAspect="1"/>
          </p:cNvPicPr>
          <p:nvPr/>
        </p:nvPicPr>
        <p:blipFill>
          <a:blip r:embed="rId3"/>
          <a:stretch>
            <a:fillRect/>
          </a:stretch>
        </p:blipFill>
        <p:spPr>
          <a:xfrm>
            <a:off x="7282248" y="3842834"/>
            <a:ext cx="2188654" cy="749873"/>
          </a:xfrm>
          <a:prstGeom prst="rect">
            <a:avLst/>
          </a:prstGeom>
        </p:spPr>
      </p:pic>
      <p:pic>
        <p:nvPicPr>
          <p:cNvPr id="12" name="Picture 11"/>
          <p:cNvPicPr>
            <a:picLocks noChangeAspect="1"/>
          </p:cNvPicPr>
          <p:nvPr/>
        </p:nvPicPr>
        <p:blipFill>
          <a:blip r:embed="rId4"/>
          <a:stretch>
            <a:fillRect/>
          </a:stretch>
        </p:blipFill>
        <p:spPr>
          <a:xfrm>
            <a:off x="7376981" y="5243034"/>
            <a:ext cx="1170533" cy="749873"/>
          </a:xfrm>
          <a:prstGeom prst="rect">
            <a:avLst/>
          </a:prstGeom>
        </p:spPr>
      </p:pic>
    </p:spTree>
    <p:extLst>
      <p:ext uri="{BB962C8B-B14F-4D97-AF65-F5344CB8AC3E}">
        <p14:creationId xmlns:p14="http://schemas.microsoft.com/office/powerpoint/2010/main" val="3618894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704</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宋体</vt:lpstr>
      <vt:lpstr>Arial</vt:lpstr>
      <vt:lpstr>Calibri</vt:lpstr>
      <vt:lpstr>Calibri Light</vt:lpstr>
      <vt:lpstr>Times New Roman</vt:lpstr>
      <vt:lpstr>Office Theme</vt:lpstr>
      <vt:lpstr>Meteor Meteoroids Meteorites</vt:lpstr>
      <vt:lpstr>Have you ever seen a shooting star in the night sky? Can you describe what you saw?  </vt:lpstr>
      <vt:lpstr>PowerPoint Presentation</vt:lpstr>
      <vt:lpstr>What is a meteor? </vt:lpstr>
      <vt:lpstr>What is a meteoroid?  Where do you think they come from? </vt:lpstr>
      <vt:lpstr>How can you differentiate a meteor from a comet when viewed from Earth?  </vt:lpstr>
      <vt:lpstr>What is a meteorite? </vt:lpstr>
      <vt:lpstr>PowerPoint Presentation</vt:lpstr>
      <vt:lpstr>Differentiate meteoroid from meteor and meteorite: </vt:lpstr>
      <vt:lpstr>PowerPoint Presentation</vt:lpstr>
      <vt:lpstr>PowerPoint Presentation</vt:lpstr>
      <vt:lpstr>The Three Main Types of Meteorites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 Meteoroids Meteorites</dc:title>
  <dc:creator>Shamim Akhtar Dr</dc:creator>
  <cp:lastModifiedBy>Shamim Akhtar Dr</cp:lastModifiedBy>
  <cp:revision>9</cp:revision>
  <dcterms:created xsi:type="dcterms:W3CDTF">2020-04-17T07:56:59Z</dcterms:created>
  <dcterms:modified xsi:type="dcterms:W3CDTF">2020-04-17T09:08:07Z</dcterms:modified>
</cp:coreProperties>
</file>