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4"/>
  </p:notesMasterIdLst>
  <p:sldIdLst>
    <p:sldId id="256" r:id="rId2"/>
    <p:sldId id="257" r:id="rId3"/>
    <p:sldId id="258" r:id="rId4"/>
    <p:sldId id="270" r:id="rId5"/>
    <p:sldId id="262" r:id="rId6"/>
    <p:sldId id="272" r:id="rId7"/>
    <p:sldId id="269" r:id="rId8"/>
    <p:sldId id="273" r:id="rId9"/>
    <p:sldId id="274" r:id="rId10"/>
    <p:sldId id="275" r:id="rId11"/>
    <p:sldId id="277" r:id="rId12"/>
    <p:sldId id="278" r:id="rId13"/>
    <p:sldId id="279" r:id="rId14"/>
    <p:sldId id="280" r:id="rId15"/>
    <p:sldId id="281" r:id="rId16"/>
    <p:sldId id="282" r:id="rId17"/>
    <p:sldId id="298" r:id="rId18"/>
    <p:sldId id="284" r:id="rId19"/>
    <p:sldId id="290" r:id="rId20"/>
    <p:sldId id="289" r:id="rId21"/>
    <p:sldId id="285" r:id="rId22"/>
    <p:sldId id="286" r:id="rId23"/>
    <p:sldId id="287" r:id="rId24"/>
    <p:sldId id="288" r:id="rId25"/>
    <p:sldId id="291" r:id="rId26"/>
    <p:sldId id="292" r:id="rId27"/>
    <p:sldId id="293" r:id="rId28"/>
    <p:sldId id="294" r:id="rId29"/>
    <p:sldId id="295" r:id="rId30"/>
    <p:sldId id="296" r:id="rId31"/>
    <p:sldId id="297" r:id="rId32"/>
    <p:sldId id="266"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91" autoAdjust="0"/>
  </p:normalViewPr>
  <p:slideViewPr>
    <p:cSldViewPr snapToGrid="0">
      <p:cViewPr>
        <p:scale>
          <a:sx n="51" d="100"/>
          <a:sy n="51" d="100"/>
        </p:scale>
        <p:origin x="1476" y="4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7B636B-AF79-4BA4-8C72-9C77C233DB54}" type="datetimeFigureOut">
              <a:rPr lang="en-US" smtClean="0"/>
              <a:t>2/17/2020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F3F7A1-9C10-4D31-8896-5224BF75C3D6}" type="slidenum">
              <a:rPr lang="en-US" smtClean="0"/>
              <a:t>‹#›</a:t>
            </a:fld>
            <a:endParaRPr lang="en-US"/>
          </a:p>
        </p:txBody>
      </p:sp>
    </p:spTree>
    <p:extLst>
      <p:ext uri="{BB962C8B-B14F-4D97-AF65-F5344CB8AC3E}">
        <p14:creationId xmlns:p14="http://schemas.microsoft.com/office/powerpoint/2010/main" val="2491310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Integrated Development Environment </a:t>
            </a:r>
          </a:p>
        </p:txBody>
      </p:sp>
      <p:sp>
        <p:nvSpPr>
          <p:cNvPr id="4" name="Slide Number Placeholder 3"/>
          <p:cNvSpPr>
            <a:spLocks noGrp="1"/>
          </p:cNvSpPr>
          <p:nvPr>
            <p:ph type="sldNum" sz="quarter" idx="5"/>
          </p:nvPr>
        </p:nvSpPr>
        <p:spPr/>
        <p:txBody>
          <a:bodyPr/>
          <a:lstStyle/>
          <a:p>
            <a:fld id="{0BF3F7A1-9C10-4D31-8896-5224BF75C3D6}" type="slidenum">
              <a:rPr lang="en-US" smtClean="0"/>
              <a:t>3</a:t>
            </a:fld>
            <a:endParaRPr lang="en-US"/>
          </a:p>
        </p:txBody>
      </p:sp>
    </p:spTree>
    <p:extLst>
      <p:ext uri="{BB962C8B-B14F-4D97-AF65-F5344CB8AC3E}">
        <p14:creationId xmlns:p14="http://schemas.microsoft.com/office/powerpoint/2010/main" val="629836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200" b="1" i="0" kern="1200" dirty="0">
                <a:solidFill>
                  <a:schemeClr val="tx1"/>
                </a:solidFill>
                <a:effectLst/>
                <a:latin typeface="+mn-lt"/>
                <a:ea typeface="+mn-ea"/>
                <a:cs typeface="+mn-cs"/>
              </a:rPr>
              <a:t>Dependency</a:t>
            </a:r>
            <a:r>
              <a:rPr lang="en-IN" sz="1200" b="0" i="0" kern="1200" dirty="0">
                <a:solidFill>
                  <a:schemeClr val="tx1"/>
                </a:solidFill>
                <a:effectLst/>
                <a:latin typeface="+mn-lt"/>
                <a:ea typeface="+mn-ea"/>
                <a:cs typeface="+mn-cs"/>
              </a:rPr>
              <a:t> is a broad software engineering term used to refer when a piece of software relies on another one. </a:t>
            </a:r>
            <a:endParaRPr lang="en-US" dirty="0"/>
          </a:p>
        </p:txBody>
      </p:sp>
      <p:sp>
        <p:nvSpPr>
          <p:cNvPr id="4" name="Slide Number Placeholder 3"/>
          <p:cNvSpPr>
            <a:spLocks noGrp="1"/>
          </p:cNvSpPr>
          <p:nvPr>
            <p:ph type="sldNum" sz="quarter" idx="5"/>
          </p:nvPr>
        </p:nvSpPr>
        <p:spPr/>
        <p:txBody>
          <a:bodyPr/>
          <a:lstStyle/>
          <a:p>
            <a:fld id="{0BF3F7A1-9C10-4D31-8896-5224BF75C3D6}" type="slidenum">
              <a:rPr lang="en-US" smtClean="0"/>
              <a:t>4</a:t>
            </a:fld>
            <a:endParaRPr lang="en-US"/>
          </a:p>
        </p:txBody>
      </p:sp>
    </p:spTree>
    <p:extLst>
      <p:ext uri="{BB962C8B-B14F-4D97-AF65-F5344CB8AC3E}">
        <p14:creationId xmlns:p14="http://schemas.microsoft.com/office/powerpoint/2010/main" val="362773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03A80A07-CC48-4E85-8084-1682EAAB797A}" type="datetimeFigureOut">
              <a:rPr lang="en-US" smtClean="0"/>
              <a:t>2/17/2020</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6E464F0D-D7EA-4217-A2C2-CC5C1139A6BF}"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59263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A80A07-CC48-4E85-8084-1682EAAB797A}" type="datetimeFigureOut">
              <a:rPr lang="en-US" smtClean="0"/>
              <a:t>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64F0D-D7EA-4217-A2C2-CC5C1139A6BF}" type="slidenum">
              <a:rPr lang="en-US" smtClean="0"/>
              <a:t>‹#›</a:t>
            </a:fld>
            <a:endParaRPr lang="en-US"/>
          </a:p>
        </p:txBody>
      </p:sp>
    </p:spTree>
    <p:extLst>
      <p:ext uri="{BB962C8B-B14F-4D97-AF65-F5344CB8AC3E}">
        <p14:creationId xmlns:p14="http://schemas.microsoft.com/office/powerpoint/2010/main" val="1363611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A80A07-CC48-4E85-8084-1682EAAB797A}" type="datetimeFigureOut">
              <a:rPr lang="en-US" smtClean="0"/>
              <a:t>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64F0D-D7EA-4217-A2C2-CC5C1139A6BF}" type="slidenum">
              <a:rPr lang="en-US" smtClean="0"/>
              <a:t>‹#›</a:t>
            </a:fld>
            <a:endParaRPr lang="en-US"/>
          </a:p>
        </p:txBody>
      </p:sp>
    </p:spTree>
    <p:extLst>
      <p:ext uri="{BB962C8B-B14F-4D97-AF65-F5344CB8AC3E}">
        <p14:creationId xmlns:p14="http://schemas.microsoft.com/office/powerpoint/2010/main" val="1395200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A80A07-CC48-4E85-8084-1682EAAB797A}" type="datetimeFigureOut">
              <a:rPr lang="en-US" smtClean="0"/>
              <a:t>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64F0D-D7EA-4217-A2C2-CC5C1139A6BF}" type="slidenum">
              <a:rPr lang="en-US" smtClean="0"/>
              <a:t>‹#›</a:t>
            </a:fld>
            <a:endParaRPr lang="en-US"/>
          </a:p>
        </p:txBody>
      </p:sp>
    </p:spTree>
    <p:extLst>
      <p:ext uri="{BB962C8B-B14F-4D97-AF65-F5344CB8AC3E}">
        <p14:creationId xmlns:p14="http://schemas.microsoft.com/office/powerpoint/2010/main" val="2870033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03A80A07-CC48-4E85-8084-1682EAAB797A}" type="datetimeFigureOut">
              <a:rPr lang="en-US" smtClean="0"/>
              <a:t>2/17/2020</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6E464F0D-D7EA-4217-A2C2-CC5C1139A6BF}"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44650912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3A80A07-CC48-4E85-8084-1682EAAB797A}" type="datetimeFigureOut">
              <a:rPr lang="en-US" smtClean="0"/>
              <a:t>2/17/2020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464F0D-D7EA-4217-A2C2-CC5C1139A6BF}" type="slidenum">
              <a:rPr lang="en-US" smtClean="0"/>
              <a:t>‹#›</a:t>
            </a:fld>
            <a:endParaRPr lang="en-US"/>
          </a:p>
        </p:txBody>
      </p:sp>
    </p:spTree>
    <p:extLst>
      <p:ext uri="{BB962C8B-B14F-4D97-AF65-F5344CB8AC3E}">
        <p14:creationId xmlns:p14="http://schemas.microsoft.com/office/powerpoint/2010/main" val="25064206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A80A07-CC48-4E85-8084-1682EAAB797A}" type="datetimeFigureOut">
              <a:rPr lang="en-US" smtClean="0"/>
              <a:t>2/17/2020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464F0D-D7EA-4217-A2C2-CC5C1139A6BF}" type="slidenum">
              <a:rPr lang="en-US" smtClean="0"/>
              <a:t>‹#›</a:t>
            </a:fld>
            <a:endParaRPr lang="en-US"/>
          </a:p>
        </p:txBody>
      </p:sp>
    </p:spTree>
    <p:extLst>
      <p:ext uri="{BB962C8B-B14F-4D97-AF65-F5344CB8AC3E}">
        <p14:creationId xmlns:p14="http://schemas.microsoft.com/office/powerpoint/2010/main" val="262446920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A80A07-CC48-4E85-8084-1682EAAB797A}" type="datetimeFigureOut">
              <a:rPr lang="en-US" smtClean="0"/>
              <a:t>2/17/2020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464F0D-D7EA-4217-A2C2-CC5C1139A6BF}" type="slidenum">
              <a:rPr lang="en-US" smtClean="0"/>
              <a:t>‹#›</a:t>
            </a:fld>
            <a:endParaRPr lang="en-US"/>
          </a:p>
        </p:txBody>
      </p:sp>
    </p:spTree>
    <p:extLst>
      <p:ext uri="{BB962C8B-B14F-4D97-AF65-F5344CB8AC3E}">
        <p14:creationId xmlns:p14="http://schemas.microsoft.com/office/powerpoint/2010/main" val="4228953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A80A07-CC48-4E85-8084-1682EAAB797A}" type="datetimeFigureOut">
              <a:rPr lang="en-US" smtClean="0"/>
              <a:t>2/17/2020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464F0D-D7EA-4217-A2C2-CC5C1139A6BF}" type="slidenum">
              <a:rPr lang="en-US" smtClean="0"/>
              <a:t>‹#›</a:t>
            </a:fld>
            <a:endParaRPr lang="en-US"/>
          </a:p>
        </p:txBody>
      </p:sp>
    </p:spTree>
    <p:extLst>
      <p:ext uri="{BB962C8B-B14F-4D97-AF65-F5344CB8AC3E}">
        <p14:creationId xmlns:p14="http://schemas.microsoft.com/office/powerpoint/2010/main" val="3033644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03A80A07-CC48-4E85-8084-1682EAAB797A}" type="datetimeFigureOut">
              <a:rPr lang="en-US" smtClean="0"/>
              <a:t>2/17/2020</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6E464F0D-D7EA-4217-A2C2-CC5C1139A6BF}"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93204237"/>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03A80A07-CC48-4E85-8084-1682EAAB797A}" type="datetimeFigureOut">
              <a:rPr lang="en-US" smtClean="0"/>
              <a:t>2/17/2020</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6E464F0D-D7EA-4217-A2C2-CC5C1139A6BF}" type="slidenum">
              <a:rPr lang="en-US" smtClean="0"/>
              <a:t>‹#›</a:t>
            </a:fld>
            <a:endParaRPr lang="en-US"/>
          </a:p>
        </p:txBody>
      </p:sp>
    </p:spTree>
    <p:extLst>
      <p:ext uri="{BB962C8B-B14F-4D97-AF65-F5344CB8AC3E}">
        <p14:creationId xmlns:p14="http://schemas.microsoft.com/office/powerpoint/2010/main" val="169502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03A80A07-CC48-4E85-8084-1682EAAB797A}" type="datetimeFigureOut">
              <a:rPr lang="en-US" smtClean="0"/>
              <a:t>2/17/2020</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6E464F0D-D7EA-4217-A2C2-CC5C1139A6BF}"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9798097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developer.android.com/guide/components/activities/activity-lifecycle#onresume"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37DA8-3FA0-4EC8-A638-9CF3F62D0454}"/>
              </a:ext>
            </a:extLst>
          </p:cNvPr>
          <p:cNvSpPr>
            <a:spLocks noGrp="1"/>
          </p:cNvSpPr>
          <p:nvPr>
            <p:ph type="ctrTitle"/>
          </p:nvPr>
        </p:nvSpPr>
        <p:spPr>
          <a:xfrm>
            <a:off x="1097280" y="758952"/>
            <a:ext cx="10347960" cy="3566160"/>
          </a:xfrm>
        </p:spPr>
        <p:txBody>
          <a:bodyPr/>
          <a:lstStyle/>
          <a:p>
            <a:r>
              <a:rPr lang="en-US" dirty="0"/>
              <a:t>Mobile Apps Development</a:t>
            </a:r>
          </a:p>
        </p:txBody>
      </p:sp>
      <p:sp>
        <p:nvSpPr>
          <p:cNvPr id="3" name="Subtitle 2">
            <a:extLst>
              <a:ext uri="{FF2B5EF4-FFF2-40B4-BE49-F238E27FC236}">
                <a16:creationId xmlns:a16="http://schemas.microsoft.com/office/drawing/2014/main" id="{E1B9EDD8-4D0B-426F-8A36-47E15296E746}"/>
              </a:ext>
            </a:extLst>
          </p:cNvPr>
          <p:cNvSpPr>
            <a:spLocks noGrp="1"/>
          </p:cNvSpPr>
          <p:nvPr>
            <p:ph type="subTitle" idx="1"/>
          </p:nvPr>
        </p:nvSpPr>
        <p:spPr/>
        <p:txBody>
          <a:bodyPr/>
          <a:lstStyle/>
          <a:p>
            <a:r>
              <a:rPr lang="en-US" dirty="0"/>
              <a:t>Lecture #05</a:t>
            </a:r>
          </a:p>
        </p:txBody>
      </p:sp>
    </p:spTree>
    <p:extLst>
      <p:ext uri="{BB962C8B-B14F-4D97-AF65-F5344CB8AC3E}">
        <p14:creationId xmlns:p14="http://schemas.microsoft.com/office/powerpoint/2010/main" val="3962412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E21CD-8ABE-45E7-9ABA-102AED87E552}"/>
              </a:ext>
            </a:extLst>
          </p:cNvPr>
          <p:cNvSpPr>
            <a:spLocks noGrp="1"/>
          </p:cNvSpPr>
          <p:nvPr>
            <p:ph type="title"/>
          </p:nvPr>
        </p:nvSpPr>
        <p:spPr/>
        <p:txBody>
          <a:bodyPr/>
          <a:lstStyle/>
          <a:p>
            <a:r>
              <a:rPr lang="en-US" dirty="0"/>
              <a:t>UI Control Sizing</a:t>
            </a:r>
          </a:p>
        </p:txBody>
      </p:sp>
      <p:sp>
        <p:nvSpPr>
          <p:cNvPr id="3" name="Content Placeholder 2">
            <a:extLst>
              <a:ext uri="{FF2B5EF4-FFF2-40B4-BE49-F238E27FC236}">
                <a16:creationId xmlns:a16="http://schemas.microsoft.com/office/drawing/2014/main" id="{8807E997-FDC0-4B6D-BC91-FFF406B017ED}"/>
              </a:ext>
            </a:extLst>
          </p:cNvPr>
          <p:cNvSpPr>
            <a:spLocks noGrp="1"/>
          </p:cNvSpPr>
          <p:nvPr>
            <p:ph idx="1"/>
          </p:nvPr>
        </p:nvSpPr>
        <p:spPr/>
        <p:txBody>
          <a:bodyPr>
            <a:normAutofit/>
          </a:bodyPr>
          <a:lstStyle/>
          <a:p>
            <a:pPr>
              <a:buFont typeface="Arial" panose="020B0604020202020204" pitchFamily="34" charset="0"/>
              <a:buChar char="•"/>
            </a:pPr>
            <a:r>
              <a:rPr lang="en-IN" sz="2400" b="1" i="1" dirty="0" err="1">
                <a:solidFill>
                  <a:srgbClr val="C00000"/>
                </a:solidFill>
              </a:rPr>
              <a:t>wrap_content</a:t>
            </a:r>
            <a:r>
              <a:rPr lang="en-IN" sz="2400" dirty="0"/>
              <a:t> tells your view to size itself to the dimensions required by its content.</a:t>
            </a:r>
          </a:p>
          <a:p>
            <a:pPr>
              <a:buFont typeface="Arial" panose="020B0604020202020204" pitchFamily="34" charset="0"/>
              <a:buChar char="•"/>
            </a:pPr>
            <a:r>
              <a:rPr lang="en-IN" sz="2400" b="1" i="1" dirty="0" err="1">
                <a:solidFill>
                  <a:srgbClr val="C00000"/>
                </a:solidFill>
              </a:rPr>
              <a:t>match_parent</a:t>
            </a:r>
            <a:r>
              <a:rPr lang="en-IN" sz="2400" b="1" i="1" dirty="0">
                <a:solidFill>
                  <a:srgbClr val="C00000"/>
                </a:solidFill>
              </a:rPr>
              <a:t> </a:t>
            </a:r>
            <a:r>
              <a:rPr lang="en-IN" sz="2400" dirty="0"/>
              <a:t>tells your view to become as big as its parent view group will allow.</a:t>
            </a:r>
          </a:p>
          <a:p>
            <a:pPr>
              <a:buFont typeface="Arial" panose="020B0604020202020204" pitchFamily="34" charset="0"/>
              <a:buChar char="•"/>
            </a:pPr>
            <a:r>
              <a:rPr lang="en-IN" sz="2400" dirty="0"/>
              <a:t>Create an instance of the view object and capture it from the layout (typically in the </a:t>
            </a:r>
            <a:r>
              <a:rPr lang="en-IN" sz="2400" dirty="0" err="1"/>
              <a:t>onCreate</a:t>
            </a:r>
            <a:r>
              <a:rPr lang="en-IN" sz="2400" dirty="0"/>
              <a:t>() method):</a:t>
            </a:r>
          </a:p>
          <a:p>
            <a:pPr>
              <a:buFont typeface="Arial" panose="020B0604020202020204" pitchFamily="34" charset="0"/>
              <a:buChar char="•"/>
            </a:pPr>
            <a:endParaRPr lang="en-US" sz="2400" dirty="0"/>
          </a:p>
        </p:txBody>
      </p:sp>
      <p:sp>
        <p:nvSpPr>
          <p:cNvPr id="7" name="Rectangle 2">
            <a:extLst>
              <a:ext uri="{FF2B5EF4-FFF2-40B4-BE49-F238E27FC236}">
                <a16:creationId xmlns:a16="http://schemas.microsoft.com/office/drawing/2014/main" id="{F33F1EE9-CDFF-49AA-8BED-4007FEC1B04D}"/>
              </a:ext>
            </a:extLst>
          </p:cNvPr>
          <p:cNvSpPr>
            <a:spLocks noChangeArrowheads="1"/>
          </p:cNvSpPr>
          <p:nvPr/>
        </p:nvSpPr>
        <p:spPr bwMode="auto">
          <a:xfrm>
            <a:off x="1158240" y="4557744"/>
            <a:ext cx="8442960" cy="369332"/>
          </a:xfrm>
          <a:prstGeom prst="rect">
            <a:avLst/>
          </a:prstGeom>
          <a:solidFill>
            <a:srgbClr val="F1F3F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9C27B0"/>
                </a:solidFill>
                <a:effectLst/>
                <a:latin typeface="Roboto Mono"/>
              </a:rPr>
              <a:t>Button</a:t>
            </a:r>
            <a:r>
              <a:rPr kumimoji="0" lang="en-US" altLang="en-US" sz="2400" b="0" i="0" u="none" strike="noStrike" cap="none" normalizeH="0" baseline="0" dirty="0">
                <a:ln>
                  <a:noFill/>
                </a:ln>
                <a:solidFill>
                  <a:srgbClr val="37474F"/>
                </a:solidFill>
                <a:effectLst/>
                <a:latin typeface="Roboto Mono"/>
              </a:rPr>
              <a:t>  b1 = </a:t>
            </a:r>
            <a:r>
              <a:rPr kumimoji="0" lang="en-US" altLang="en-US" sz="2400" b="0" i="0" u="none" strike="noStrike" cap="none" normalizeH="0" baseline="0" dirty="0" err="1">
                <a:ln>
                  <a:noFill/>
                </a:ln>
                <a:solidFill>
                  <a:srgbClr val="37474F"/>
                </a:solidFill>
                <a:effectLst/>
                <a:latin typeface="Roboto Mono"/>
              </a:rPr>
              <a:t>findViewById</a:t>
            </a:r>
            <a:r>
              <a:rPr kumimoji="0" lang="en-US" altLang="en-US" sz="2400" b="0" i="0" u="none" strike="noStrike" cap="none" normalizeH="0" baseline="0" dirty="0">
                <a:ln>
                  <a:noFill/>
                </a:ln>
                <a:solidFill>
                  <a:srgbClr val="37474F"/>
                </a:solidFill>
                <a:effectLst/>
                <a:latin typeface="Roboto Mono"/>
              </a:rPr>
              <a:t>(</a:t>
            </a:r>
            <a:r>
              <a:rPr kumimoji="0" lang="en-US" altLang="en-US" sz="2400" b="0" i="0" u="none" strike="noStrike" cap="none" normalizeH="0" baseline="0" dirty="0" err="1">
                <a:ln>
                  <a:noFill/>
                </a:ln>
                <a:solidFill>
                  <a:srgbClr val="37474F"/>
                </a:solidFill>
                <a:effectLst/>
                <a:latin typeface="Roboto Mono"/>
              </a:rPr>
              <a:t>R.id.</a:t>
            </a:r>
            <a:r>
              <a:rPr kumimoji="0" lang="en-US" altLang="en-US" sz="2400" b="0" i="0" u="none" strike="noStrike" cap="none" normalizeH="0" baseline="0" dirty="0" err="1">
                <a:ln>
                  <a:noFill/>
                </a:ln>
                <a:solidFill>
                  <a:srgbClr val="C00000"/>
                </a:solidFill>
                <a:effectLst/>
                <a:latin typeface="Roboto Mono"/>
              </a:rPr>
              <a:t>button</a:t>
            </a:r>
            <a:r>
              <a:rPr kumimoji="0" lang="en-US" altLang="en-US" sz="2400" b="0" i="0" u="none" strike="noStrike" cap="none" normalizeH="0" baseline="0" dirty="0">
                <a:ln>
                  <a:noFill/>
                </a:ln>
                <a:solidFill>
                  <a:srgbClr val="37474F"/>
                </a:solidFill>
                <a:effectLst/>
                <a:latin typeface="Roboto Mono"/>
              </a:rPr>
              <a:t>)</a:t>
            </a:r>
            <a:r>
              <a:rPr lang="en-US" altLang="en-US" sz="2400" dirty="0">
                <a:latin typeface="Roboto Mono"/>
              </a:rPr>
              <a:t>;</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76004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1C8B7-600C-4F7B-8975-5A0877C5B316}"/>
              </a:ext>
            </a:extLst>
          </p:cNvPr>
          <p:cNvSpPr>
            <a:spLocks noGrp="1"/>
          </p:cNvSpPr>
          <p:nvPr>
            <p:ph type="title"/>
          </p:nvPr>
        </p:nvSpPr>
        <p:spPr/>
        <p:txBody>
          <a:bodyPr/>
          <a:lstStyle/>
          <a:p>
            <a:r>
              <a:rPr lang="en-US" dirty="0"/>
              <a:t>Views and Events</a:t>
            </a:r>
          </a:p>
        </p:txBody>
      </p:sp>
      <p:sp>
        <p:nvSpPr>
          <p:cNvPr id="3" name="Content Placeholder 2">
            <a:extLst>
              <a:ext uri="{FF2B5EF4-FFF2-40B4-BE49-F238E27FC236}">
                <a16:creationId xmlns:a16="http://schemas.microsoft.com/office/drawing/2014/main" id="{9960B485-5F35-458F-98C0-F2C765C86839}"/>
              </a:ext>
            </a:extLst>
          </p:cNvPr>
          <p:cNvSpPr>
            <a:spLocks noGrp="1"/>
          </p:cNvSpPr>
          <p:nvPr>
            <p:ph idx="1"/>
          </p:nvPr>
        </p:nvSpPr>
        <p:spPr/>
        <p:txBody>
          <a:bodyPr>
            <a:normAutofit/>
          </a:bodyPr>
          <a:lstStyle/>
          <a:p>
            <a:pPr marL="457200" indent="-457200">
              <a:buFont typeface="+mj-lt"/>
              <a:buAutoNum type="arabicPeriod"/>
            </a:pPr>
            <a:r>
              <a:rPr lang="en-IN" sz="2400" dirty="0"/>
              <a:t> The users interacts with the Views …</a:t>
            </a:r>
          </a:p>
          <a:p>
            <a:pPr marL="457200" indent="-457200">
              <a:buFont typeface="+mj-lt"/>
              <a:buAutoNum type="arabicPeriod"/>
            </a:pPr>
            <a:r>
              <a:rPr lang="en-IN" sz="2400" dirty="0"/>
              <a:t> Upon certain action, an appropriate event will be fired</a:t>
            </a:r>
          </a:p>
          <a:p>
            <a:pPr marL="457200" indent="-457200">
              <a:buFont typeface="+mj-lt"/>
              <a:buAutoNum type="arabicPeriod"/>
            </a:pPr>
            <a:r>
              <a:rPr lang="en-IN" sz="2400" dirty="0"/>
              <a:t> Reacting to this events makes the activity interactive</a:t>
            </a:r>
          </a:p>
          <a:p>
            <a:pPr marL="457200" indent="-457200">
              <a:buFont typeface="+mj-lt"/>
              <a:buAutoNum type="arabicPeriod"/>
            </a:pPr>
            <a:r>
              <a:rPr lang="en-IN" sz="2400" dirty="0"/>
              <a:t> Events for click, long click, gestures, focus, external events …</a:t>
            </a:r>
          </a:p>
          <a:p>
            <a:pPr marL="457200" indent="-457200">
              <a:buFont typeface="+mj-lt"/>
              <a:buAutoNum type="arabicPeriod"/>
            </a:pPr>
            <a:r>
              <a:rPr lang="en-IN" sz="2400" dirty="0"/>
              <a:t> PROBLEM: How to handle these events?</a:t>
            </a:r>
          </a:p>
        </p:txBody>
      </p:sp>
    </p:spTree>
    <p:extLst>
      <p:ext uri="{BB962C8B-B14F-4D97-AF65-F5344CB8AC3E}">
        <p14:creationId xmlns:p14="http://schemas.microsoft.com/office/powerpoint/2010/main" val="297936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A866B-FD9E-412A-AB51-010F0CCA9100}"/>
              </a:ext>
            </a:extLst>
          </p:cNvPr>
          <p:cNvSpPr>
            <a:spLocks noGrp="1"/>
          </p:cNvSpPr>
          <p:nvPr>
            <p:ph type="title"/>
          </p:nvPr>
        </p:nvSpPr>
        <p:spPr/>
        <p:txBody>
          <a:bodyPr/>
          <a:lstStyle/>
          <a:p>
            <a:r>
              <a:rPr lang="en-US" dirty="0"/>
              <a:t>Event Listener</a:t>
            </a:r>
          </a:p>
        </p:txBody>
      </p:sp>
      <p:sp>
        <p:nvSpPr>
          <p:cNvPr id="3" name="Content Placeholder 2">
            <a:extLst>
              <a:ext uri="{FF2B5EF4-FFF2-40B4-BE49-F238E27FC236}">
                <a16:creationId xmlns:a16="http://schemas.microsoft.com/office/drawing/2014/main" id="{AE6B31DC-FFDE-4945-8FC3-519540F84DB2}"/>
              </a:ext>
            </a:extLst>
          </p:cNvPr>
          <p:cNvSpPr>
            <a:spLocks noGrp="1"/>
          </p:cNvSpPr>
          <p:nvPr>
            <p:ph idx="1"/>
          </p:nvPr>
        </p:nvSpPr>
        <p:spPr/>
        <p:txBody>
          <a:bodyPr>
            <a:normAutofit fontScale="92500"/>
          </a:bodyPr>
          <a:lstStyle/>
          <a:p>
            <a:pPr marL="457200" indent="-457200">
              <a:buFont typeface="+mj-lt"/>
              <a:buAutoNum type="arabicPeriod"/>
            </a:pPr>
            <a:r>
              <a:rPr lang="en-IN" sz="2400" dirty="0"/>
              <a:t> An event listener is an interface in the View class that contains a single </a:t>
            </a:r>
            <a:r>
              <a:rPr lang="en-IN" sz="2400" dirty="0" err="1"/>
              <a:t>callback</a:t>
            </a:r>
            <a:r>
              <a:rPr lang="en-IN" sz="2400" dirty="0"/>
              <a:t> method. These methods will be called by the Android framework when the View to which the listener has been registered is triggered by user interaction with the item in the UI.</a:t>
            </a:r>
          </a:p>
          <a:p>
            <a:pPr marL="457200" indent="-457200">
              <a:buFont typeface="+mj-lt"/>
              <a:buAutoNum type="arabicPeriod"/>
            </a:pPr>
            <a:r>
              <a:rPr lang="en-IN" sz="2400" dirty="0"/>
              <a:t>Event Registration is the process by which an Event Handler gets registered with an Event Listener so that the handler is called when the Event Listener fires the event.</a:t>
            </a:r>
          </a:p>
          <a:p>
            <a:pPr marL="457200" indent="-457200">
              <a:buFont typeface="+mj-lt"/>
              <a:buAutoNum type="arabicPeriod"/>
            </a:pPr>
            <a:r>
              <a:rPr lang="en-IN" sz="2400" dirty="0"/>
              <a:t>When an event happens and we have registered an event listener for the event, the event listener calls the Event Handlers, which is the method that actually handles the event.</a:t>
            </a:r>
          </a:p>
        </p:txBody>
      </p:sp>
    </p:spTree>
    <p:extLst>
      <p:ext uri="{BB962C8B-B14F-4D97-AF65-F5344CB8AC3E}">
        <p14:creationId xmlns:p14="http://schemas.microsoft.com/office/powerpoint/2010/main" val="3687946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ADB61-0B42-431D-96ED-D593774674FF}"/>
              </a:ext>
            </a:extLst>
          </p:cNvPr>
          <p:cNvSpPr>
            <a:spLocks noGrp="1"/>
          </p:cNvSpPr>
          <p:nvPr>
            <p:ph type="title"/>
          </p:nvPr>
        </p:nvSpPr>
        <p:spPr/>
        <p:txBody>
          <a:bodyPr/>
          <a:lstStyle/>
          <a:p>
            <a:r>
              <a:rPr lang="en-US" dirty="0"/>
              <a:t>Event Listener</a:t>
            </a:r>
          </a:p>
        </p:txBody>
      </p:sp>
      <p:sp>
        <p:nvSpPr>
          <p:cNvPr id="3" name="Content Placeholder 2">
            <a:extLst>
              <a:ext uri="{FF2B5EF4-FFF2-40B4-BE49-F238E27FC236}">
                <a16:creationId xmlns:a16="http://schemas.microsoft.com/office/drawing/2014/main" id="{8EE05A98-987C-449C-9EC6-5FDD830A4AB1}"/>
              </a:ext>
            </a:extLst>
          </p:cNvPr>
          <p:cNvSpPr>
            <a:spLocks noGrp="1"/>
          </p:cNvSpPr>
          <p:nvPr>
            <p:ph idx="1"/>
          </p:nvPr>
        </p:nvSpPr>
        <p:spPr/>
        <p:txBody>
          <a:bodyPr>
            <a:normAutofit lnSpcReduction="10000"/>
          </a:bodyPr>
          <a:lstStyle/>
          <a:p>
            <a:r>
              <a:rPr lang="en-US" dirty="0">
                <a:solidFill>
                  <a:schemeClr val="bg2">
                    <a:lumMod val="50000"/>
                  </a:schemeClr>
                </a:solidFill>
              </a:rPr>
              <a:t>Button</a:t>
            </a:r>
            <a:r>
              <a:rPr lang="en-US" dirty="0"/>
              <a:t> </a:t>
            </a:r>
            <a:r>
              <a:rPr lang="en-US" dirty="0" err="1"/>
              <a:t>bt</a:t>
            </a:r>
            <a:r>
              <a:rPr lang="en-US" dirty="0"/>
              <a:t>= </a:t>
            </a:r>
            <a:r>
              <a:rPr lang="en-US" dirty="0" err="1"/>
              <a:t>findViewById</a:t>
            </a:r>
            <a:r>
              <a:rPr lang="en-US" dirty="0"/>
              <a:t>(R.id.</a:t>
            </a:r>
            <a:r>
              <a:rPr lang="en-US" dirty="0">
                <a:solidFill>
                  <a:srgbClr val="C00000"/>
                </a:solidFill>
              </a:rPr>
              <a:t>bt1</a:t>
            </a:r>
            <a:r>
              <a:rPr lang="en-US" dirty="0"/>
              <a:t>);</a:t>
            </a:r>
          </a:p>
          <a:p>
            <a:r>
              <a:rPr lang="en-US" dirty="0"/>
              <a:t>        </a:t>
            </a:r>
            <a:r>
              <a:rPr lang="en-US" dirty="0" err="1"/>
              <a:t>bt.setOnClickListener</a:t>
            </a:r>
            <a:r>
              <a:rPr lang="en-US" dirty="0"/>
              <a:t>(new </a:t>
            </a:r>
            <a:r>
              <a:rPr lang="en-US" dirty="0" err="1"/>
              <a:t>View.OnClickListener</a:t>
            </a:r>
            <a:r>
              <a:rPr lang="en-US" dirty="0"/>
              <a:t>() {</a:t>
            </a:r>
          </a:p>
          <a:p>
            <a:r>
              <a:rPr lang="en-US" dirty="0"/>
              <a:t>           </a:t>
            </a:r>
            <a:r>
              <a:rPr lang="en-US" dirty="0">
                <a:solidFill>
                  <a:srgbClr val="0070C0"/>
                </a:solidFill>
              </a:rPr>
              <a:t> @Override</a:t>
            </a:r>
          </a:p>
          <a:p>
            <a:r>
              <a:rPr lang="en-US" dirty="0"/>
              <a:t>            public void </a:t>
            </a:r>
            <a:r>
              <a:rPr lang="en-US" dirty="0" err="1"/>
              <a:t>onClick</a:t>
            </a:r>
            <a:r>
              <a:rPr lang="en-US" dirty="0"/>
              <a:t>(View </a:t>
            </a:r>
            <a:r>
              <a:rPr lang="en-US" dirty="0">
                <a:solidFill>
                  <a:srgbClr val="0070C0"/>
                </a:solidFill>
              </a:rPr>
              <a:t>v</a:t>
            </a:r>
            <a:r>
              <a:rPr lang="en-US" dirty="0"/>
              <a:t>) {</a:t>
            </a:r>
          </a:p>
          <a:p>
            <a:r>
              <a:rPr lang="en-US" dirty="0"/>
              <a:t>                </a:t>
            </a:r>
            <a:r>
              <a:rPr lang="en-US" dirty="0" err="1"/>
              <a:t>Toast.makeText</a:t>
            </a:r>
            <a:r>
              <a:rPr lang="en-US" dirty="0"/>
              <a:t>(</a:t>
            </a:r>
            <a:r>
              <a:rPr lang="en-US" dirty="0" err="1"/>
              <a:t>MainActivity.</a:t>
            </a:r>
            <a:r>
              <a:rPr lang="en-US" dirty="0" err="1">
                <a:solidFill>
                  <a:srgbClr val="0070C0"/>
                </a:solidFill>
              </a:rPr>
              <a:t>this</a:t>
            </a:r>
            <a:r>
              <a:rPr lang="en-US" dirty="0"/>
              <a:t>, "Button Clicked",</a:t>
            </a:r>
            <a:r>
              <a:rPr lang="en-US" dirty="0" err="1"/>
              <a:t>Toast.LENGTH_LONG</a:t>
            </a:r>
            <a:r>
              <a:rPr lang="en-US" dirty="0"/>
              <a:t>).show();</a:t>
            </a:r>
          </a:p>
          <a:p>
            <a:r>
              <a:rPr lang="en-US" dirty="0"/>
              <a:t>                 </a:t>
            </a:r>
            <a:r>
              <a:rPr lang="en-US" dirty="0">
                <a:solidFill>
                  <a:srgbClr val="0070C0"/>
                </a:solidFill>
              </a:rPr>
              <a:t>Intent</a:t>
            </a:r>
            <a:r>
              <a:rPr lang="en-US" dirty="0"/>
              <a:t> </a:t>
            </a:r>
            <a:r>
              <a:rPr lang="en-US" dirty="0" err="1"/>
              <a:t>i</a:t>
            </a:r>
            <a:r>
              <a:rPr lang="en-US" dirty="0"/>
              <a:t> = </a:t>
            </a:r>
            <a:r>
              <a:rPr lang="en-US" dirty="0">
                <a:solidFill>
                  <a:srgbClr val="0070C0"/>
                </a:solidFill>
              </a:rPr>
              <a:t>new</a:t>
            </a:r>
            <a:r>
              <a:rPr lang="en-US" dirty="0"/>
              <a:t> Intent(</a:t>
            </a:r>
            <a:r>
              <a:rPr lang="en-US" dirty="0" err="1"/>
              <a:t>MainActivity.</a:t>
            </a:r>
            <a:r>
              <a:rPr lang="en-US" dirty="0" err="1">
                <a:solidFill>
                  <a:srgbClr val="0070C0"/>
                </a:solidFill>
              </a:rPr>
              <a:t>this</a:t>
            </a:r>
            <a:r>
              <a:rPr lang="en-US" dirty="0"/>
              <a:t>, </a:t>
            </a:r>
            <a:r>
              <a:rPr lang="en-US" dirty="0" err="1"/>
              <a:t>ActivityB.</a:t>
            </a:r>
            <a:r>
              <a:rPr lang="en-US" dirty="0" err="1">
                <a:solidFill>
                  <a:srgbClr val="0070C0"/>
                </a:solidFill>
              </a:rPr>
              <a:t>class</a:t>
            </a:r>
            <a:r>
              <a:rPr lang="en-US" dirty="0"/>
              <a:t>);</a:t>
            </a:r>
          </a:p>
          <a:p>
            <a:r>
              <a:rPr lang="en-US" dirty="0"/>
              <a:t>                 </a:t>
            </a:r>
            <a:r>
              <a:rPr lang="en-US" dirty="0" err="1"/>
              <a:t>startActivity</a:t>
            </a:r>
            <a:r>
              <a:rPr lang="en-US" dirty="0"/>
              <a:t>(</a:t>
            </a:r>
            <a:r>
              <a:rPr lang="en-US" dirty="0" err="1"/>
              <a:t>i</a:t>
            </a:r>
            <a:r>
              <a:rPr lang="en-US" dirty="0"/>
              <a:t>);</a:t>
            </a:r>
          </a:p>
          <a:p>
            <a:r>
              <a:rPr lang="en-US" dirty="0"/>
              <a:t>            }</a:t>
            </a:r>
          </a:p>
          <a:p>
            <a:r>
              <a:rPr lang="en-US" dirty="0"/>
              <a:t>        });</a:t>
            </a:r>
          </a:p>
        </p:txBody>
      </p:sp>
    </p:spTree>
    <p:extLst>
      <p:ext uri="{BB962C8B-B14F-4D97-AF65-F5344CB8AC3E}">
        <p14:creationId xmlns:p14="http://schemas.microsoft.com/office/powerpoint/2010/main" val="3197057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ADB61-0B42-431D-96ED-D593774674FF}"/>
              </a:ext>
            </a:extLst>
          </p:cNvPr>
          <p:cNvSpPr>
            <a:spLocks noGrp="1"/>
          </p:cNvSpPr>
          <p:nvPr>
            <p:ph type="title"/>
          </p:nvPr>
        </p:nvSpPr>
        <p:spPr/>
        <p:txBody>
          <a:bodyPr/>
          <a:lstStyle/>
          <a:p>
            <a:r>
              <a:rPr lang="en-US" dirty="0"/>
              <a:t>Event Listener</a:t>
            </a:r>
          </a:p>
        </p:txBody>
      </p:sp>
      <p:sp>
        <p:nvSpPr>
          <p:cNvPr id="3" name="Content Placeholder 2">
            <a:extLst>
              <a:ext uri="{FF2B5EF4-FFF2-40B4-BE49-F238E27FC236}">
                <a16:creationId xmlns:a16="http://schemas.microsoft.com/office/drawing/2014/main" id="{8EE05A98-987C-449C-9EC6-5FDD830A4AB1}"/>
              </a:ext>
            </a:extLst>
          </p:cNvPr>
          <p:cNvSpPr>
            <a:spLocks noGrp="1"/>
          </p:cNvSpPr>
          <p:nvPr>
            <p:ph idx="1"/>
          </p:nvPr>
        </p:nvSpPr>
        <p:spPr/>
        <p:txBody>
          <a:bodyPr>
            <a:normAutofit fontScale="92500" lnSpcReduction="20000"/>
          </a:bodyPr>
          <a:lstStyle/>
          <a:p>
            <a:r>
              <a:rPr lang="en-US" dirty="0">
                <a:solidFill>
                  <a:schemeClr val="bg2">
                    <a:lumMod val="50000"/>
                  </a:schemeClr>
                </a:solidFill>
              </a:rPr>
              <a:t>Button</a:t>
            </a:r>
            <a:r>
              <a:rPr lang="en-US" dirty="0"/>
              <a:t> </a:t>
            </a:r>
            <a:r>
              <a:rPr lang="en-US" dirty="0" err="1"/>
              <a:t>bt</a:t>
            </a:r>
            <a:r>
              <a:rPr lang="en-US" dirty="0"/>
              <a:t>= </a:t>
            </a:r>
            <a:r>
              <a:rPr lang="en-US" dirty="0" err="1"/>
              <a:t>findViewById</a:t>
            </a:r>
            <a:r>
              <a:rPr lang="en-US" dirty="0"/>
              <a:t>(R.id.</a:t>
            </a:r>
            <a:r>
              <a:rPr lang="en-US" dirty="0">
                <a:solidFill>
                  <a:srgbClr val="C00000"/>
                </a:solidFill>
              </a:rPr>
              <a:t>bt1</a:t>
            </a:r>
            <a:r>
              <a:rPr lang="en-US" dirty="0"/>
              <a:t>);</a:t>
            </a:r>
          </a:p>
          <a:p>
            <a:r>
              <a:rPr lang="en-US" dirty="0"/>
              <a:t>bt1.setOnClickListener(new </a:t>
            </a:r>
            <a:r>
              <a:rPr lang="en-US" dirty="0" err="1"/>
              <a:t>View.OnClickListener</a:t>
            </a:r>
            <a:r>
              <a:rPr lang="en-US" dirty="0"/>
              <a:t>() {</a:t>
            </a:r>
          </a:p>
          <a:p>
            <a:r>
              <a:rPr lang="en-US" dirty="0"/>
              <a:t>            @Override</a:t>
            </a:r>
          </a:p>
          <a:p>
            <a:r>
              <a:rPr lang="en-US" dirty="0"/>
              <a:t>            public void </a:t>
            </a:r>
            <a:r>
              <a:rPr lang="en-US" dirty="0" err="1"/>
              <a:t>onClick</a:t>
            </a:r>
            <a:r>
              <a:rPr lang="en-US" dirty="0"/>
              <a:t>(View v) {</a:t>
            </a:r>
          </a:p>
          <a:p>
            <a:r>
              <a:rPr lang="en-US" dirty="0"/>
              <a:t>                </a:t>
            </a:r>
            <a:r>
              <a:rPr lang="en-US" dirty="0" err="1"/>
              <a:t>Toast.makeText</a:t>
            </a:r>
            <a:r>
              <a:rPr lang="en-US" dirty="0"/>
              <a:t>(</a:t>
            </a:r>
            <a:r>
              <a:rPr lang="en-US" dirty="0" err="1"/>
              <a:t>MainActivity.this</a:t>
            </a:r>
            <a:r>
              <a:rPr lang="en-US" dirty="0"/>
              <a:t>, "Button Clicked", </a:t>
            </a:r>
            <a:r>
              <a:rPr lang="en-US" dirty="0" err="1"/>
              <a:t>Toast.LENGTH_LONG</a:t>
            </a:r>
            <a:r>
              <a:rPr lang="en-US" dirty="0"/>
              <a:t>).show();</a:t>
            </a:r>
          </a:p>
          <a:p>
            <a:r>
              <a:rPr lang="en-US" dirty="0"/>
              <a:t>                Intent </a:t>
            </a:r>
            <a:r>
              <a:rPr lang="en-US" dirty="0" err="1"/>
              <a:t>intent</a:t>
            </a:r>
            <a:r>
              <a:rPr lang="en-US" dirty="0"/>
              <a:t> = new Intent(</a:t>
            </a:r>
            <a:r>
              <a:rPr lang="en-US" dirty="0" err="1"/>
              <a:t>Intent.</a:t>
            </a:r>
            <a:r>
              <a:rPr lang="en-US" dirty="0" err="1">
                <a:solidFill>
                  <a:srgbClr val="0070C0"/>
                </a:solidFill>
              </a:rPr>
              <a:t>ACTION_VIEW</a:t>
            </a:r>
            <a:r>
              <a:rPr lang="en-US" dirty="0"/>
              <a:t>);</a:t>
            </a:r>
          </a:p>
          <a:p>
            <a:r>
              <a:rPr lang="en-US" dirty="0"/>
              <a:t>                </a:t>
            </a:r>
            <a:r>
              <a:rPr lang="en-US" dirty="0" err="1"/>
              <a:t>intent.setData</a:t>
            </a:r>
            <a:r>
              <a:rPr lang="en-US" dirty="0"/>
              <a:t>(</a:t>
            </a:r>
            <a:r>
              <a:rPr lang="en-US" dirty="0" err="1"/>
              <a:t>Uri.parse</a:t>
            </a:r>
            <a:r>
              <a:rPr lang="en-US" dirty="0"/>
              <a:t>("http://www.pslgame.com"));</a:t>
            </a:r>
          </a:p>
          <a:p>
            <a:r>
              <a:rPr lang="en-US" dirty="0"/>
              <a:t>                </a:t>
            </a:r>
            <a:r>
              <a:rPr lang="en-US" dirty="0" err="1"/>
              <a:t>startActivity</a:t>
            </a:r>
            <a:r>
              <a:rPr lang="en-US" dirty="0"/>
              <a:t>(intent);</a:t>
            </a:r>
          </a:p>
          <a:p>
            <a:r>
              <a:rPr lang="en-US" dirty="0"/>
              <a:t>            }</a:t>
            </a:r>
          </a:p>
          <a:p>
            <a:r>
              <a:rPr lang="en-US" dirty="0"/>
              <a:t>        });</a:t>
            </a:r>
          </a:p>
        </p:txBody>
      </p:sp>
    </p:spTree>
    <p:extLst>
      <p:ext uri="{BB962C8B-B14F-4D97-AF65-F5344CB8AC3E}">
        <p14:creationId xmlns:p14="http://schemas.microsoft.com/office/powerpoint/2010/main" val="1263904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61D06-8899-406D-9B8C-4237FAD5E979}"/>
              </a:ext>
            </a:extLst>
          </p:cNvPr>
          <p:cNvSpPr>
            <a:spLocks noGrp="1"/>
          </p:cNvSpPr>
          <p:nvPr>
            <p:ph type="title"/>
          </p:nvPr>
        </p:nvSpPr>
        <p:spPr/>
        <p:txBody>
          <a:bodyPr/>
          <a:lstStyle/>
          <a:p>
            <a:r>
              <a:rPr lang="en-US" dirty="0"/>
              <a:t>Android </a:t>
            </a:r>
            <a:r>
              <a:rPr lang="en-US" dirty="0" err="1"/>
              <a:t>SnackBar</a:t>
            </a:r>
            <a:r>
              <a:rPr lang="en-US" dirty="0"/>
              <a:t>	</a:t>
            </a:r>
          </a:p>
        </p:txBody>
      </p:sp>
      <p:sp>
        <p:nvSpPr>
          <p:cNvPr id="3" name="Content Placeholder 2">
            <a:extLst>
              <a:ext uri="{FF2B5EF4-FFF2-40B4-BE49-F238E27FC236}">
                <a16:creationId xmlns:a16="http://schemas.microsoft.com/office/drawing/2014/main" id="{48C84507-DE8C-4932-9C33-3F5885042C21}"/>
              </a:ext>
            </a:extLst>
          </p:cNvPr>
          <p:cNvSpPr>
            <a:spLocks noGrp="1"/>
          </p:cNvSpPr>
          <p:nvPr>
            <p:ph idx="1"/>
          </p:nvPr>
        </p:nvSpPr>
        <p:spPr/>
        <p:txBody>
          <a:bodyPr>
            <a:noAutofit/>
          </a:bodyPr>
          <a:lstStyle/>
          <a:p>
            <a:pPr algn="just"/>
            <a:r>
              <a:rPr lang="en-IN" dirty="0" err="1"/>
              <a:t>Snackbar</a:t>
            </a:r>
            <a:r>
              <a:rPr lang="en-IN" dirty="0"/>
              <a:t> in android is a new widget introduced with the Material Design library as a replacement of a Toast. </a:t>
            </a:r>
          </a:p>
          <a:p>
            <a:pPr algn="just"/>
            <a:r>
              <a:rPr lang="en-IN" dirty="0"/>
              <a:t>Android </a:t>
            </a:r>
            <a:r>
              <a:rPr lang="en-IN" dirty="0" err="1"/>
              <a:t>Snackbar</a:t>
            </a:r>
            <a:r>
              <a:rPr lang="en-IN" dirty="0"/>
              <a:t> is light-weight widget and they are used to show messages in the bottom of the application with swiping enabled. </a:t>
            </a:r>
          </a:p>
          <a:p>
            <a:pPr algn="just"/>
            <a:r>
              <a:rPr lang="en-IN" dirty="0"/>
              <a:t>It may contain an optional action button. </a:t>
            </a:r>
          </a:p>
          <a:p>
            <a:pPr algn="just"/>
            <a:r>
              <a:rPr lang="en-IN" dirty="0"/>
              <a:t>It provide lightweight feedback about an operation. </a:t>
            </a:r>
          </a:p>
          <a:p>
            <a:pPr algn="just"/>
            <a:r>
              <a:rPr lang="en-IN" dirty="0"/>
              <a:t>They show a brief message at the bottom of the screen. </a:t>
            </a:r>
          </a:p>
          <a:p>
            <a:pPr algn="just"/>
            <a:r>
              <a:rPr lang="en-IN" dirty="0"/>
              <a:t>It appear above all other elements on screen and only one can be displayed at a time. </a:t>
            </a:r>
          </a:p>
          <a:p>
            <a:pPr algn="just"/>
            <a:r>
              <a:rPr lang="en-IN" dirty="0"/>
              <a:t>It automatically disappear after a timeout or after user interaction elsewhere on the screen, particularly after interactions that summon a new surface or activity.</a:t>
            </a:r>
          </a:p>
        </p:txBody>
      </p:sp>
    </p:spTree>
    <p:extLst>
      <p:ext uri="{BB962C8B-B14F-4D97-AF65-F5344CB8AC3E}">
        <p14:creationId xmlns:p14="http://schemas.microsoft.com/office/powerpoint/2010/main" val="1237430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2FA39-8D98-4FFF-99F9-FC518E71B0BC}"/>
              </a:ext>
            </a:extLst>
          </p:cNvPr>
          <p:cNvSpPr>
            <a:spLocks noGrp="1"/>
          </p:cNvSpPr>
          <p:nvPr>
            <p:ph type="title"/>
          </p:nvPr>
        </p:nvSpPr>
        <p:spPr/>
        <p:txBody>
          <a:bodyPr/>
          <a:lstStyle/>
          <a:p>
            <a:r>
              <a:rPr lang="en-IN" dirty="0"/>
              <a:t>Difference between Toast and </a:t>
            </a:r>
            <a:r>
              <a:rPr lang="en-IN" dirty="0" err="1"/>
              <a:t>Snackbar</a:t>
            </a:r>
            <a:endParaRPr lang="en-US" dirty="0"/>
          </a:p>
        </p:txBody>
      </p:sp>
      <p:sp>
        <p:nvSpPr>
          <p:cNvPr id="3" name="Content Placeholder 2">
            <a:extLst>
              <a:ext uri="{FF2B5EF4-FFF2-40B4-BE49-F238E27FC236}">
                <a16:creationId xmlns:a16="http://schemas.microsoft.com/office/drawing/2014/main" id="{6695634A-6E57-42C3-BE62-93352E427D44}"/>
              </a:ext>
            </a:extLst>
          </p:cNvPr>
          <p:cNvSpPr>
            <a:spLocks noGrp="1"/>
          </p:cNvSpPr>
          <p:nvPr>
            <p:ph idx="1"/>
          </p:nvPr>
        </p:nvSpPr>
        <p:spPr/>
        <p:txBody>
          <a:bodyPr/>
          <a:lstStyle/>
          <a:p>
            <a:r>
              <a:rPr lang="en-IN" dirty="0"/>
              <a:t>A Toast messages can be customised and printed anywhere on the screen, but a </a:t>
            </a:r>
            <a:r>
              <a:rPr lang="en-IN" dirty="0" err="1"/>
              <a:t>Snackbar</a:t>
            </a:r>
            <a:r>
              <a:rPr lang="en-IN" dirty="0"/>
              <a:t> can be only showed in the bottom of the screen</a:t>
            </a:r>
          </a:p>
          <a:p>
            <a:r>
              <a:rPr lang="en-IN" dirty="0"/>
              <a:t>A Toast message don’t have action button, but </a:t>
            </a:r>
            <a:r>
              <a:rPr lang="en-IN" dirty="0" err="1"/>
              <a:t>Snackbar</a:t>
            </a:r>
            <a:r>
              <a:rPr lang="en-IN" dirty="0"/>
              <a:t> may have action button optionally. Though, A </a:t>
            </a:r>
            <a:r>
              <a:rPr lang="en-IN" dirty="0" err="1"/>
              <a:t>Snackbar</a:t>
            </a:r>
            <a:r>
              <a:rPr lang="en-IN" dirty="0"/>
              <a:t> shouldn’t have more than one action button</a:t>
            </a:r>
          </a:p>
          <a:p>
            <a:r>
              <a:rPr lang="en-IN" dirty="0"/>
              <a:t>Toast message cannot be off until the time limit finish, but </a:t>
            </a:r>
            <a:r>
              <a:rPr lang="en-IN" dirty="0" err="1"/>
              <a:t>Snackbar</a:t>
            </a:r>
            <a:r>
              <a:rPr lang="en-IN" dirty="0"/>
              <a:t> can be swiped off before the time limit</a:t>
            </a:r>
          </a:p>
          <a:p>
            <a:r>
              <a:rPr lang="en-IN" b="1" dirty="0"/>
              <a:t>Note</a:t>
            </a:r>
            <a:r>
              <a:rPr lang="en-IN" dirty="0"/>
              <a:t>: Toast message and </a:t>
            </a:r>
            <a:r>
              <a:rPr lang="en-IN" dirty="0" err="1"/>
              <a:t>Snackbar</a:t>
            </a:r>
            <a:r>
              <a:rPr lang="en-IN" dirty="0"/>
              <a:t> have display length property in common.</a:t>
            </a:r>
          </a:p>
        </p:txBody>
      </p:sp>
    </p:spTree>
    <p:extLst>
      <p:ext uri="{BB962C8B-B14F-4D97-AF65-F5344CB8AC3E}">
        <p14:creationId xmlns:p14="http://schemas.microsoft.com/office/powerpoint/2010/main" val="13478236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Snackbar</a:t>
            </a:r>
            <a:endParaRPr lang="en-IN"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24792" y="2951018"/>
            <a:ext cx="10435490" cy="2355273"/>
          </a:xfrm>
        </p:spPr>
      </p:pic>
    </p:spTree>
    <p:extLst>
      <p:ext uri="{BB962C8B-B14F-4D97-AF65-F5344CB8AC3E}">
        <p14:creationId xmlns:p14="http://schemas.microsoft.com/office/powerpoint/2010/main" val="24107504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Permission overview</a:t>
            </a:r>
            <a:endParaRPr lang="en-IN" dirty="0"/>
          </a:p>
        </p:txBody>
      </p:sp>
      <p:sp>
        <p:nvSpPr>
          <p:cNvPr id="3" name="Content Placeholder 2"/>
          <p:cNvSpPr>
            <a:spLocks noGrp="1"/>
          </p:cNvSpPr>
          <p:nvPr>
            <p:ph idx="1"/>
          </p:nvPr>
        </p:nvSpPr>
        <p:spPr/>
        <p:txBody>
          <a:bodyPr/>
          <a:lstStyle/>
          <a:p>
            <a:r>
              <a:rPr lang="en-IN" dirty="0"/>
              <a:t>The purpose of a </a:t>
            </a:r>
            <a:r>
              <a:rPr lang="en-IN" i="1" dirty="0"/>
              <a:t>permission</a:t>
            </a:r>
            <a:r>
              <a:rPr lang="en-IN" dirty="0"/>
              <a:t> is to protect the privacy of an Android user.  Android apps must request permission to access sensitive user data (such as contacts and SMS), as well as certain system features (such as camera and internet).  Depending on the feature, the system might grant the permission automatically or might prompt the user to approve the request.</a:t>
            </a:r>
          </a:p>
          <a:p>
            <a:r>
              <a:rPr lang="en-IN" dirty="0"/>
              <a:t>An app must publicize the permissions it requires by including </a:t>
            </a:r>
            <a:r>
              <a:rPr lang="en-IN" dirty="0">
                <a:solidFill>
                  <a:srgbClr val="FF0000"/>
                </a:solidFill>
              </a:rPr>
              <a:t>&lt;uses-permission&gt; </a:t>
            </a:r>
            <a:r>
              <a:rPr lang="en-IN" dirty="0"/>
              <a:t>tags in the app manifest. For example, an app that needs to send SMS messages would have this line in the manifest:</a:t>
            </a:r>
          </a:p>
        </p:txBody>
      </p:sp>
    </p:spTree>
    <p:extLst>
      <p:ext uri="{BB962C8B-B14F-4D97-AF65-F5344CB8AC3E}">
        <p14:creationId xmlns:p14="http://schemas.microsoft.com/office/powerpoint/2010/main" val="2877248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PERMISSION LEVEL</a:t>
            </a:r>
            <a:endParaRPr lang="en-IN" dirty="0"/>
          </a:p>
        </p:txBody>
      </p:sp>
      <p:sp>
        <p:nvSpPr>
          <p:cNvPr id="3" name="Content Placeholder 2"/>
          <p:cNvSpPr>
            <a:spLocks noGrp="1"/>
          </p:cNvSpPr>
          <p:nvPr>
            <p:ph idx="1"/>
          </p:nvPr>
        </p:nvSpPr>
        <p:spPr/>
        <p:txBody>
          <a:bodyPr>
            <a:normAutofit fontScale="85000" lnSpcReduction="10000"/>
          </a:bodyPr>
          <a:lstStyle/>
          <a:p>
            <a:r>
              <a:rPr lang="en-IN" i="1" dirty="0"/>
              <a:t>Normal</a:t>
            </a:r>
            <a:r>
              <a:rPr lang="en-IN" dirty="0"/>
              <a:t> permissions cover areas where your app needs to access data or resources outside the app's sandbox, but where there's very little risk to the user's privacy or the operation of other apps. For example, permission to set the time zone is a normal permission.</a:t>
            </a:r>
          </a:p>
          <a:p>
            <a:r>
              <a:rPr lang="en-IN" i="1" dirty="0"/>
              <a:t>Dangerous</a:t>
            </a:r>
            <a:r>
              <a:rPr lang="en-IN" dirty="0"/>
              <a:t> permissions cover areas where the app wants data or resources that involve the user's private information, or could potentially affect the user's stored data or the operation of other apps. For example, the ability to read the user's contacts is a dangerous permission. If an app declares that it needs a dangerous permission, the user has to explicitly grant the permission to the app. Until the user approves the permission, your app cannot provide functionality that depends on that permission.</a:t>
            </a:r>
          </a:p>
          <a:p>
            <a:r>
              <a:rPr lang="en-IN" i="1" dirty="0"/>
              <a:t>Special Permissions</a:t>
            </a:r>
            <a:r>
              <a:rPr lang="en-IN" dirty="0"/>
              <a:t> are that don't behave like normal and dangerous permissions. SYSTEM_ALERT_WINDOW and WRITE_SETTINGS are particularly sensitive, so most apps should not use them. If an app needs one of these permissions, it must declare the permission in the manifest, and send an intent requesting the user's authorization. The system responds to the intent by showing a detailed management screen to the user.</a:t>
            </a:r>
          </a:p>
        </p:txBody>
      </p:sp>
    </p:spTree>
    <p:extLst>
      <p:ext uri="{BB962C8B-B14F-4D97-AF65-F5344CB8AC3E}">
        <p14:creationId xmlns:p14="http://schemas.microsoft.com/office/powerpoint/2010/main" val="3839521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79F78-F275-4A07-85AC-B4FA5839F099}"/>
              </a:ext>
            </a:extLst>
          </p:cNvPr>
          <p:cNvSpPr>
            <a:spLocks noGrp="1"/>
          </p:cNvSpPr>
          <p:nvPr>
            <p:ph type="title"/>
          </p:nvPr>
        </p:nvSpPr>
        <p:spPr/>
        <p:txBody>
          <a:bodyPr/>
          <a:lstStyle/>
          <a:p>
            <a:r>
              <a:rPr lang="en-US" dirty="0"/>
              <a:t>Topics</a:t>
            </a:r>
          </a:p>
        </p:txBody>
      </p:sp>
      <p:sp>
        <p:nvSpPr>
          <p:cNvPr id="3" name="Content Placeholder 2">
            <a:extLst>
              <a:ext uri="{FF2B5EF4-FFF2-40B4-BE49-F238E27FC236}">
                <a16:creationId xmlns:a16="http://schemas.microsoft.com/office/drawing/2014/main" id="{D9A5F84C-27A4-471F-A521-F6690A822B56}"/>
              </a:ext>
            </a:extLst>
          </p:cNvPr>
          <p:cNvSpPr>
            <a:spLocks noGrp="1"/>
          </p:cNvSpPr>
          <p:nvPr>
            <p:ph idx="1"/>
          </p:nvPr>
        </p:nvSpPr>
        <p:spPr/>
        <p:txBody>
          <a:bodyPr>
            <a:normAutofit/>
          </a:bodyPr>
          <a:lstStyle/>
          <a:p>
            <a:pPr marL="457200" indent="-457200">
              <a:buFont typeface="+mj-lt"/>
              <a:buAutoNum type="arabicPeriod"/>
            </a:pPr>
            <a:r>
              <a:rPr lang="en-US" sz="2500" dirty="0"/>
              <a:t>Layouts</a:t>
            </a:r>
          </a:p>
          <a:p>
            <a:pPr marL="457200" indent="-457200">
              <a:buFont typeface="+mj-lt"/>
              <a:buAutoNum type="arabicPeriod"/>
            </a:pPr>
            <a:r>
              <a:rPr lang="en-US" sz="2500" dirty="0"/>
              <a:t>Event Listener</a:t>
            </a:r>
          </a:p>
          <a:p>
            <a:pPr marL="457200" indent="-457200">
              <a:buFont typeface="+mj-lt"/>
              <a:buAutoNum type="arabicPeriod"/>
            </a:pPr>
            <a:r>
              <a:rPr lang="en-US" sz="2500" dirty="0"/>
              <a:t>Snack Bar</a:t>
            </a:r>
          </a:p>
          <a:p>
            <a:pPr marL="457200" indent="-457200">
              <a:buFont typeface="+mj-lt"/>
              <a:buAutoNum type="arabicPeriod"/>
            </a:pPr>
            <a:r>
              <a:rPr lang="en-US" sz="2500" dirty="0"/>
              <a:t>Permissions</a:t>
            </a:r>
          </a:p>
          <a:p>
            <a:pPr marL="457200" indent="-457200">
              <a:buFont typeface="+mj-lt"/>
              <a:buAutoNum type="arabicPeriod"/>
            </a:pPr>
            <a:r>
              <a:rPr lang="en-US" sz="2500" dirty="0"/>
              <a:t>Activity Lifecycle</a:t>
            </a:r>
          </a:p>
          <a:p>
            <a:pPr marL="457200" indent="-457200">
              <a:buFont typeface="+mj-lt"/>
              <a:buAutoNum type="arabicPeriod"/>
            </a:pPr>
            <a:endParaRPr lang="en-US" sz="2500" dirty="0"/>
          </a:p>
          <a:p>
            <a:pPr marL="457200" indent="-457200">
              <a:buFont typeface="+mj-lt"/>
              <a:buAutoNum type="arabicPeriod"/>
            </a:pPr>
            <a:endParaRPr lang="en-US" sz="2500" dirty="0"/>
          </a:p>
        </p:txBody>
      </p:sp>
    </p:spTree>
    <p:extLst>
      <p:ext uri="{BB962C8B-B14F-4D97-AF65-F5344CB8AC3E}">
        <p14:creationId xmlns:p14="http://schemas.microsoft.com/office/powerpoint/2010/main" val="25797912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Tenets of working with Android permissions</a:t>
            </a:r>
          </a:p>
        </p:txBody>
      </p:sp>
      <p:sp>
        <p:nvSpPr>
          <p:cNvPr id="3" name="Content Placeholder 2"/>
          <p:cNvSpPr>
            <a:spLocks noGrp="1"/>
          </p:cNvSpPr>
          <p:nvPr>
            <p:ph idx="1"/>
          </p:nvPr>
        </p:nvSpPr>
        <p:spPr/>
        <p:txBody>
          <a:bodyPr>
            <a:normAutofit fontScale="92500" lnSpcReduction="20000"/>
          </a:bodyPr>
          <a:lstStyle/>
          <a:p>
            <a:r>
              <a:rPr lang="en-IN" b="1" i="1" dirty="0"/>
              <a:t>#1: Only use the permissions necessary for your app to work</a:t>
            </a:r>
            <a:r>
              <a:rPr lang="en-IN" dirty="0"/>
              <a:t>. Depending on how you are using the permissions, there may be another way to do what you need (system intents, identifiers, backgrounding for phone calls) without relying on access to sensitive information.</a:t>
            </a:r>
          </a:p>
          <a:p>
            <a:r>
              <a:rPr lang="en-IN" b="1" i="1" dirty="0"/>
              <a:t>#2: Pay attention to permissions required by libraries.</a:t>
            </a:r>
            <a:r>
              <a:rPr lang="en-IN" dirty="0"/>
              <a:t> When you include a library, you also inherit its permission requirements. You should be aware of what you're including, the permissions they require, and what those permissions are used for.</a:t>
            </a:r>
          </a:p>
          <a:p>
            <a:r>
              <a:rPr lang="en-IN" b="1" i="1" dirty="0"/>
              <a:t>#3: Be transparent.</a:t>
            </a:r>
            <a:r>
              <a:rPr lang="en-IN" dirty="0"/>
              <a:t> When you make a permissions request, be clear about what you’re accessing, and why, so users can make informed decisions. Make this information available alongside the permission request including install, runtime, or update permission dialogues.</a:t>
            </a:r>
          </a:p>
          <a:p>
            <a:r>
              <a:rPr lang="en-IN" b="1" i="1" dirty="0"/>
              <a:t>#4: Make system accesses explicit.</a:t>
            </a:r>
            <a:r>
              <a:rPr lang="en-IN" dirty="0"/>
              <a:t> Providing continuous indications when you access sensitive capabilities (for example, the camera or microphone) makes it clear to users when you’re collecting data and avoids the perception that you're collecting data surreptitiously.</a:t>
            </a:r>
          </a:p>
          <a:p>
            <a:pPr marL="0" indent="0">
              <a:buNone/>
            </a:pPr>
            <a:endParaRPr lang="en-IN" dirty="0"/>
          </a:p>
        </p:txBody>
      </p:sp>
    </p:spTree>
    <p:extLst>
      <p:ext uri="{BB962C8B-B14F-4D97-AF65-F5344CB8AC3E}">
        <p14:creationId xmlns:p14="http://schemas.microsoft.com/office/powerpoint/2010/main" val="2606485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Permission approval</a:t>
            </a:r>
            <a:endParaRPr lang="en-IN"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1678" y="2167515"/>
            <a:ext cx="9618309" cy="2792412"/>
          </a:xfrm>
        </p:spPr>
      </p:pic>
    </p:spTree>
    <p:extLst>
      <p:ext uri="{BB962C8B-B14F-4D97-AF65-F5344CB8AC3E}">
        <p14:creationId xmlns:p14="http://schemas.microsoft.com/office/powerpoint/2010/main" val="35322737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 for dangerous permissions</a:t>
            </a:r>
            <a:endParaRPr lang="en-IN" dirty="0"/>
          </a:p>
        </p:txBody>
      </p:sp>
      <p:sp>
        <p:nvSpPr>
          <p:cNvPr id="3" name="Content Placeholder 2"/>
          <p:cNvSpPr>
            <a:spLocks noGrp="1"/>
          </p:cNvSpPr>
          <p:nvPr>
            <p:ph idx="1"/>
          </p:nvPr>
        </p:nvSpPr>
        <p:spPr/>
        <p:txBody>
          <a:bodyPr/>
          <a:lstStyle/>
          <a:p>
            <a:r>
              <a:rPr lang="en-IN" dirty="0"/>
              <a:t>If your app lists dangerous permissions in its manifest (that is, permissions that could potentially affect the user's privacy or the device's normal operation), such as the SEND_SMS permission above, the user must explicitly agree to grant those permissions.</a:t>
            </a:r>
          </a:p>
          <a:p>
            <a:r>
              <a:rPr lang="en-IN" dirty="0"/>
              <a:t>Only dangerous permissions require user agreement. The way Android asks the user to grant dangerous permissions depends on the version of Android running on the user's device, and the system version targeted by your app.</a:t>
            </a:r>
          </a:p>
          <a:p>
            <a:r>
              <a:rPr lang="en-IN" dirty="0"/>
              <a:t>If the user checks the </a:t>
            </a:r>
            <a:r>
              <a:rPr lang="en-IN" b="1" dirty="0"/>
              <a:t>Never ask again</a:t>
            </a:r>
            <a:r>
              <a:rPr lang="en-IN" dirty="0"/>
              <a:t> box and taps </a:t>
            </a:r>
            <a:r>
              <a:rPr lang="en-IN" b="1" dirty="0"/>
              <a:t>Deny</a:t>
            </a:r>
            <a:r>
              <a:rPr lang="en-IN" dirty="0"/>
              <a:t>, the system no longer prompts the user if you later attempt to requests the same permission.</a:t>
            </a:r>
          </a:p>
          <a:p>
            <a:endParaRPr lang="en-IN" dirty="0"/>
          </a:p>
        </p:txBody>
      </p:sp>
    </p:spTree>
    <p:extLst>
      <p:ext uri="{BB962C8B-B14F-4D97-AF65-F5344CB8AC3E}">
        <p14:creationId xmlns:p14="http://schemas.microsoft.com/office/powerpoint/2010/main" val="21422261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Runtime permission request</a:t>
            </a:r>
            <a:endParaRPr lang="en-IN"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964873" y="1579418"/>
            <a:ext cx="5791199" cy="4897980"/>
          </a:xfrm>
        </p:spPr>
      </p:pic>
    </p:spTree>
    <p:extLst>
      <p:ext uri="{BB962C8B-B14F-4D97-AF65-F5344CB8AC3E}">
        <p14:creationId xmlns:p14="http://schemas.microsoft.com/office/powerpoint/2010/main" val="221553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 App permission</a:t>
            </a:r>
            <a:endParaRPr lang="en-IN"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04183" y="2618509"/>
            <a:ext cx="9957443" cy="2895600"/>
          </a:xfrm>
        </p:spPr>
      </p:pic>
    </p:spTree>
    <p:extLst>
      <p:ext uri="{BB962C8B-B14F-4D97-AF65-F5344CB8AC3E}">
        <p14:creationId xmlns:p14="http://schemas.microsoft.com/office/powerpoint/2010/main" val="32873513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 App permission</a:t>
            </a:r>
            <a:endParaRPr lang="en-IN"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4237" y="2119745"/>
            <a:ext cx="10158378" cy="3769757"/>
          </a:xfrm>
        </p:spPr>
      </p:pic>
    </p:spTree>
    <p:extLst>
      <p:ext uri="{BB962C8B-B14F-4D97-AF65-F5344CB8AC3E}">
        <p14:creationId xmlns:p14="http://schemas.microsoft.com/office/powerpoint/2010/main" val="40438688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 lifecycle</a:t>
            </a:r>
            <a:endParaRPr lang="en-IN" dirty="0"/>
          </a:p>
        </p:txBody>
      </p:sp>
      <p:sp>
        <p:nvSpPr>
          <p:cNvPr id="3" name="Content Placeholder 2"/>
          <p:cNvSpPr>
            <a:spLocks noGrp="1"/>
          </p:cNvSpPr>
          <p:nvPr>
            <p:ph idx="1"/>
          </p:nvPr>
        </p:nvSpPr>
        <p:spPr/>
        <p:txBody>
          <a:bodyPr/>
          <a:lstStyle/>
          <a:p>
            <a:r>
              <a:rPr lang="en-IN" dirty="0"/>
              <a:t>As a user navigates through, out of, and back to your app, the Activity instances in your app transition through different states in their lifecycle. The Activity class provides a number of </a:t>
            </a:r>
            <a:r>
              <a:rPr lang="en-IN" dirty="0" err="1"/>
              <a:t>callbacks</a:t>
            </a:r>
            <a:r>
              <a:rPr lang="en-IN" dirty="0"/>
              <a:t> that allow the activity to know that a state has changed: that the system is creating, stopping, or resuming an activity, or destroying the process in which the activity resides.</a:t>
            </a:r>
          </a:p>
          <a:p>
            <a:endParaRPr lang="en-IN" dirty="0"/>
          </a:p>
          <a:p>
            <a:r>
              <a:rPr lang="en-IN" dirty="0"/>
              <a:t>To navigate transitions between stages of the activity lifecycle, the Activity class provides a core set of six </a:t>
            </a:r>
            <a:r>
              <a:rPr lang="en-IN" dirty="0" err="1"/>
              <a:t>callbacks</a:t>
            </a:r>
            <a:r>
              <a:rPr lang="en-IN" dirty="0"/>
              <a:t>: </a:t>
            </a:r>
            <a:r>
              <a:rPr lang="en-IN" dirty="0" err="1"/>
              <a:t>onCreate</a:t>
            </a:r>
            <a:r>
              <a:rPr lang="en-IN" dirty="0"/>
              <a:t>(), </a:t>
            </a:r>
            <a:r>
              <a:rPr lang="en-IN" dirty="0" err="1"/>
              <a:t>onStart</a:t>
            </a:r>
            <a:r>
              <a:rPr lang="en-IN" dirty="0"/>
              <a:t>(), </a:t>
            </a:r>
            <a:r>
              <a:rPr lang="en-IN" dirty="0" err="1"/>
              <a:t>onResume</a:t>
            </a:r>
            <a:r>
              <a:rPr lang="en-IN" dirty="0"/>
              <a:t>(), </a:t>
            </a:r>
            <a:r>
              <a:rPr lang="en-IN" dirty="0" err="1"/>
              <a:t>onPause</a:t>
            </a:r>
            <a:r>
              <a:rPr lang="en-IN" dirty="0"/>
              <a:t>(), </a:t>
            </a:r>
            <a:r>
              <a:rPr lang="en-IN" dirty="0" err="1"/>
              <a:t>onStop</a:t>
            </a:r>
            <a:r>
              <a:rPr lang="en-IN" dirty="0"/>
              <a:t>(), and </a:t>
            </a:r>
            <a:r>
              <a:rPr lang="en-IN" dirty="0" err="1"/>
              <a:t>onDestroy</a:t>
            </a:r>
            <a:r>
              <a:rPr lang="en-IN" dirty="0"/>
              <a:t>(). The system invokes each of these </a:t>
            </a:r>
            <a:r>
              <a:rPr lang="en-IN" dirty="0" err="1"/>
              <a:t>callbacks</a:t>
            </a:r>
            <a:r>
              <a:rPr lang="en-IN" dirty="0"/>
              <a:t> as an activity enters a new state.</a:t>
            </a:r>
          </a:p>
        </p:txBody>
      </p:sp>
    </p:spTree>
    <p:extLst>
      <p:ext uri="{BB962C8B-B14F-4D97-AF65-F5344CB8AC3E}">
        <p14:creationId xmlns:p14="http://schemas.microsoft.com/office/powerpoint/2010/main" val="34859174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 lifecycle</a:t>
            </a:r>
            <a:endParaRPr lang="en-IN" dirty="0"/>
          </a:p>
        </p:txBody>
      </p:sp>
      <p:sp>
        <p:nvSpPr>
          <p:cNvPr id="3" name="Content Placeholder 2"/>
          <p:cNvSpPr>
            <a:spLocks noGrp="1"/>
          </p:cNvSpPr>
          <p:nvPr>
            <p:ph idx="1"/>
          </p:nvPr>
        </p:nvSpPr>
        <p:spPr/>
        <p:txBody>
          <a:bodyPr/>
          <a:lstStyle/>
          <a:p>
            <a:pPr marL="0" indent="0">
              <a:buNone/>
            </a:pPr>
            <a:r>
              <a:rPr lang="en-IN" dirty="0"/>
              <a:t>For example, good implementation of the lifecycle </a:t>
            </a:r>
            <a:r>
              <a:rPr lang="en-IN" dirty="0" err="1"/>
              <a:t>callbacks</a:t>
            </a:r>
            <a:r>
              <a:rPr lang="en-IN" dirty="0"/>
              <a:t> can help ensure that your app avoids:</a:t>
            </a:r>
          </a:p>
          <a:p>
            <a:endParaRPr lang="en-IN" dirty="0"/>
          </a:p>
          <a:p>
            <a:r>
              <a:rPr lang="en-IN" dirty="0"/>
              <a:t>Crashing if the user receives a phone call or switches to another app while using your app.</a:t>
            </a:r>
          </a:p>
          <a:p>
            <a:r>
              <a:rPr lang="en-IN" dirty="0"/>
              <a:t>Consuming valuable system resources when the user is not actively using it.</a:t>
            </a:r>
          </a:p>
          <a:p>
            <a:r>
              <a:rPr lang="en-IN" dirty="0"/>
              <a:t>Losing the user's progress if they leave your app and return to it at a later time.</a:t>
            </a:r>
          </a:p>
          <a:p>
            <a:r>
              <a:rPr lang="en-IN" dirty="0"/>
              <a:t>Crashing or losing the user's progress when the screen rotates between landscape and portrait orientation.</a:t>
            </a:r>
          </a:p>
          <a:p>
            <a:endParaRPr lang="en-IN" dirty="0"/>
          </a:p>
        </p:txBody>
      </p:sp>
    </p:spTree>
    <p:extLst>
      <p:ext uri="{BB962C8B-B14F-4D97-AF65-F5344CB8AC3E}">
        <p14:creationId xmlns:p14="http://schemas.microsoft.com/office/powerpoint/2010/main" val="168194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08308" y="-12131"/>
            <a:ext cx="5301063" cy="6851081"/>
          </a:xfrm>
        </p:spPr>
      </p:pic>
    </p:spTree>
    <p:extLst>
      <p:ext uri="{BB962C8B-B14F-4D97-AF65-F5344CB8AC3E}">
        <p14:creationId xmlns:p14="http://schemas.microsoft.com/office/powerpoint/2010/main" val="35981265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 lifecycle callbacks</a:t>
            </a:r>
            <a:endParaRPr lang="en-IN" dirty="0"/>
          </a:p>
        </p:txBody>
      </p:sp>
      <p:sp>
        <p:nvSpPr>
          <p:cNvPr id="3" name="Content Placeholder 2"/>
          <p:cNvSpPr>
            <a:spLocks noGrp="1"/>
          </p:cNvSpPr>
          <p:nvPr>
            <p:ph idx="1"/>
          </p:nvPr>
        </p:nvSpPr>
        <p:spPr/>
        <p:txBody>
          <a:bodyPr/>
          <a:lstStyle/>
          <a:p>
            <a:pPr marL="0" indent="0">
              <a:buNone/>
            </a:pPr>
            <a:r>
              <a:rPr lang="en-IN" dirty="0" err="1"/>
              <a:t>onCreate</a:t>
            </a:r>
            <a:r>
              <a:rPr lang="en-IN" dirty="0"/>
              <a:t>()</a:t>
            </a:r>
          </a:p>
          <a:p>
            <a:r>
              <a:rPr lang="en-IN" dirty="0"/>
              <a:t>You must implement this </a:t>
            </a:r>
            <a:r>
              <a:rPr lang="en-IN" dirty="0" err="1"/>
              <a:t>callback</a:t>
            </a:r>
            <a:r>
              <a:rPr lang="en-IN" dirty="0"/>
              <a:t>, which fires when the system first creates the activity. On activity creation, the activity enters the Created state. In the </a:t>
            </a:r>
            <a:r>
              <a:rPr lang="en-IN" dirty="0" err="1"/>
              <a:t>onCreate</a:t>
            </a:r>
            <a:r>
              <a:rPr lang="en-IN" dirty="0"/>
              <a:t>() method, you perform basic application </a:t>
            </a:r>
            <a:r>
              <a:rPr lang="en-IN" dirty="0" err="1"/>
              <a:t>startup</a:t>
            </a:r>
            <a:r>
              <a:rPr lang="en-IN" dirty="0"/>
              <a:t> logic that should happen only once for the entire life of the activity.</a:t>
            </a:r>
          </a:p>
          <a:p>
            <a:pPr marL="0" indent="0">
              <a:buNone/>
            </a:pPr>
            <a:r>
              <a:rPr lang="en-IN" dirty="0" err="1"/>
              <a:t>onStart</a:t>
            </a:r>
            <a:r>
              <a:rPr lang="en-IN" dirty="0"/>
              <a:t>()</a:t>
            </a:r>
          </a:p>
          <a:p>
            <a:r>
              <a:rPr lang="en-IN" dirty="0"/>
              <a:t>When the activity enters the Started state, the system invokes this </a:t>
            </a:r>
            <a:r>
              <a:rPr lang="en-IN" dirty="0" err="1"/>
              <a:t>callback</a:t>
            </a:r>
            <a:r>
              <a:rPr lang="en-IN" dirty="0"/>
              <a:t>. The </a:t>
            </a:r>
            <a:r>
              <a:rPr lang="en-IN" dirty="0" err="1"/>
              <a:t>onStart</a:t>
            </a:r>
            <a:r>
              <a:rPr lang="en-IN" dirty="0"/>
              <a:t>() call makes the activity visible to the user, as the app prepares for the activity to enter the foreground and become interactive. For example, this method is where the app initializes the code that maintains the UI.</a:t>
            </a:r>
          </a:p>
        </p:txBody>
      </p:sp>
    </p:spTree>
    <p:extLst>
      <p:ext uri="{BB962C8B-B14F-4D97-AF65-F5344CB8AC3E}">
        <p14:creationId xmlns:p14="http://schemas.microsoft.com/office/powerpoint/2010/main" val="4277327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60DF9-8FF3-4260-BF7C-A86CB13E1195}"/>
              </a:ext>
            </a:extLst>
          </p:cNvPr>
          <p:cNvSpPr>
            <a:spLocks noGrp="1"/>
          </p:cNvSpPr>
          <p:nvPr>
            <p:ph type="title"/>
          </p:nvPr>
        </p:nvSpPr>
        <p:spPr/>
        <p:txBody>
          <a:bodyPr/>
          <a:lstStyle/>
          <a:p>
            <a:r>
              <a:rPr lang="en-US" dirty="0"/>
              <a:t>Layouts</a:t>
            </a:r>
          </a:p>
        </p:txBody>
      </p:sp>
      <p:sp>
        <p:nvSpPr>
          <p:cNvPr id="3" name="Content Placeholder 2">
            <a:extLst>
              <a:ext uri="{FF2B5EF4-FFF2-40B4-BE49-F238E27FC236}">
                <a16:creationId xmlns:a16="http://schemas.microsoft.com/office/drawing/2014/main" id="{34B44CAE-B198-46B4-A8E2-D15EEB9C4F32}"/>
              </a:ext>
            </a:extLst>
          </p:cNvPr>
          <p:cNvSpPr>
            <a:spLocks noGrp="1"/>
          </p:cNvSpPr>
          <p:nvPr>
            <p:ph idx="1"/>
          </p:nvPr>
        </p:nvSpPr>
        <p:spPr/>
        <p:txBody>
          <a:bodyPr>
            <a:normAutofit fontScale="92500" lnSpcReduction="10000"/>
          </a:bodyPr>
          <a:lstStyle/>
          <a:p>
            <a:pPr marL="457200" indent="-457200">
              <a:buFont typeface="+mj-lt"/>
              <a:buAutoNum type="arabicPeriod"/>
            </a:pPr>
            <a:r>
              <a:rPr lang="en-IN" sz="3200" dirty="0"/>
              <a:t>A layout defines the structure for a user interface in your app, such as in an activity. All elements in the layout are built using a hierarchy of View and </a:t>
            </a:r>
            <a:r>
              <a:rPr lang="en-IN" sz="3200" dirty="0" err="1"/>
              <a:t>ViewGroup</a:t>
            </a:r>
            <a:r>
              <a:rPr lang="en-IN" sz="3200" dirty="0"/>
              <a:t> objects. </a:t>
            </a:r>
          </a:p>
          <a:p>
            <a:pPr marL="457200" indent="-457200">
              <a:buFont typeface="+mj-lt"/>
              <a:buAutoNum type="arabicPeriod"/>
            </a:pPr>
            <a:r>
              <a:rPr lang="en-IN" sz="3200" dirty="0"/>
              <a:t> A View usually draws something the user can see and interact with. Whereas a </a:t>
            </a:r>
            <a:r>
              <a:rPr lang="en-IN" sz="3200" dirty="0" err="1"/>
              <a:t>ViewGroup</a:t>
            </a:r>
            <a:r>
              <a:rPr lang="en-IN" sz="3200" dirty="0"/>
              <a:t> is an invisible container that defines the layout structure for View and other </a:t>
            </a:r>
            <a:r>
              <a:rPr lang="en-IN" sz="3200" dirty="0" err="1"/>
              <a:t>ViewGroup</a:t>
            </a:r>
            <a:r>
              <a:rPr lang="en-IN" sz="3200" dirty="0"/>
              <a:t> objects.</a:t>
            </a:r>
          </a:p>
        </p:txBody>
      </p:sp>
    </p:spTree>
    <p:extLst>
      <p:ext uri="{BB962C8B-B14F-4D97-AF65-F5344CB8AC3E}">
        <p14:creationId xmlns:p14="http://schemas.microsoft.com/office/powerpoint/2010/main" val="11998242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 lifecycle callbacks</a:t>
            </a:r>
            <a:endParaRPr lang="en-IN" dirty="0"/>
          </a:p>
        </p:txBody>
      </p:sp>
      <p:sp>
        <p:nvSpPr>
          <p:cNvPr id="3" name="Content Placeholder 2"/>
          <p:cNvSpPr>
            <a:spLocks noGrp="1"/>
          </p:cNvSpPr>
          <p:nvPr>
            <p:ph idx="1"/>
          </p:nvPr>
        </p:nvSpPr>
        <p:spPr/>
        <p:txBody>
          <a:bodyPr>
            <a:normAutofit lnSpcReduction="10000"/>
          </a:bodyPr>
          <a:lstStyle/>
          <a:p>
            <a:pPr marL="0" indent="0">
              <a:buNone/>
            </a:pPr>
            <a:r>
              <a:rPr lang="en-IN" dirty="0" err="1"/>
              <a:t>onResume</a:t>
            </a:r>
            <a:r>
              <a:rPr lang="en-IN" dirty="0"/>
              <a:t>()</a:t>
            </a:r>
          </a:p>
          <a:p>
            <a:r>
              <a:rPr lang="en-IN" dirty="0"/>
              <a:t>When the activity enters the Resumed state, it comes to the foreground, and then the system invokes the </a:t>
            </a:r>
            <a:r>
              <a:rPr lang="en-IN" dirty="0" err="1"/>
              <a:t>onResume</a:t>
            </a:r>
            <a:r>
              <a:rPr lang="en-IN" dirty="0"/>
              <a:t>() </a:t>
            </a:r>
            <a:r>
              <a:rPr lang="en-IN" dirty="0" err="1"/>
              <a:t>callback</a:t>
            </a:r>
            <a:r>
              <a:rPr lang="en-IN" dirty="0"/>
              <a:t>.</a:t>
            </a:r>
          </a:p>
          <a:p>
            <a:r>
              <a:rPr lang="en-IN" dirty="0" err="1"/>
              <a:t>onPause</a:t>
            </a:r>
            <a:r>
              <a:rPr lang="en-IN" dirty="0"/>
              <a:t>()</a:t>
            </a:r>
          </a:p>
          <a:p>
            <a:r>
              <a:rPr lang="en-IN" dirty="0"/>
              <a:t>The system calls this method as the first indication that the user is leaving your activity (though it does not always mean the activity is being destroyed); it indicates that the activity is no longer in the foreground (though it may still be visible if the user is in multi-window mode).</a:t>
            </a:r>
          </a:p>
          <a:p>
            <a:r>
              <a:rPr lang="en-IN" dirty="0"/>
              <a:t> There are several reasons why an activity may enter this state. For example: Some event interrupts app execution, as described in the </a:t>
            </a:r>
            <a:r>
              <a:rPr lang="en-IN" dirty="0" err="1">
                <a:hlinkClick r:id="rId2"/>
              </a:rPr>
              <a:t>onResume</a:t>
            </a:r>
            <a:r>
              <a:rPr lang="en-IN" dirty="0">
                <a:hlinkClick r:id="rId2"/>
              </a:rPr>
              <a:t>()</a:t>
            </a:r>
            <a:r>
              <a:rPr lang="en-IN" dirty="0"/>
              <a:t> section. This is the most common case.</a:t>
            </a:r>
          </a:p>
          <a:p>
            <a:endParaRPr lang="en-IN" dirty="0"/>
          </a:p>
        </p:txBody>
      </p:sp>
    </p:spTree>
    <p:extLst>
      <p:ext uri="{BB962C8B-B14F-4D97-AF65-F5344CB8AC3E}">
        <p14:creationId xmlns:p14="http://schemas.microsoft.com/office/powerpoint/2010/main" val="19430843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 lifecycle callbacks</a:t>
            </a:r>
            <a:endParaRPr lang="en-IN" dirty="0"/>
          </a:p>
        </p:txBody>
      </p:sp>
      <p:sp>
        <p:nvSpPr>
          <p:cNvPr id="3" name="Content Placeholder 2"/>
          <p:cNvSpPr>
            <a:spLocks noGrp="1"/>
          </p:cNvSpPr>
          <p:nvPr>
            <p:ph idx="1"/>
          </p:nvPr>
        </p:nvSpPr>
        <p:spPr/>
        <p:txBody>
          <a:bodyPr>
            <a:normAutofit fontScale="85000" lnSpcReduction="10000"/>
          </a:bodyPr>
          <a:lstStyle/>
          <a:p>
            <a:pPr marL="0" indent="0">
              <a:buNone/>
            </a:pPr>
            <a:r>
              <a:rPr lang="en-IN" b="1" dirty="0" err="1"/>
              <a:t>onStop</a:t>
            </a:r>
            <a:r>
              <a:rPr lang="en-IN" b="1" dirty="0"/>
              <a:t>()</a:t>
            </a:r>
          </a:p>
          <a:p>
            <a:r>
              <a:rPr lang="en-IN" dirty="0"/>
              <a:t>When your activity is no longer visible to the user, it has entered the Stopped state, and the system invokes the </a:t>
            </a:r>
            <a:r>
              <a:rPr lang="en-IN" dirty="0" err="1"/>
              <a:t>onStop</a:t>
            </a:r>
            <a:r>
              <a:rPr lang="en-IN" dirty="0"/>
              <a:t>() </a:t>
            </a:r>
            <a:r>
              <a:rPr lang="en-IN" dirty="0" err="1"/>
              <a:t>callback</a:t>
            </a:r>
            <a:r>
              <a:rPr lang="en-IN" dirty="0"/>
              <a:t>. This may occur, for example, when a newly launched activity covers the entire screen. The system may also call </a:t>
            </a:r>
            <a:r>
              <a:rPr lang="en-IN" dirty="0" err="1"/>
              <a:t>onStop</a:t>
            </a:r>
            <a:r>
              <a:rPr lang="en-IN" dirty="0"/>
              <a:t>() when the activity has finished running, and is about to be terminated.</a:t>
            </a:r>
          </a:p>
          <a:p>
            <a:pPr marL="0" indent="0">
              <a:buNone/>
            </a:pPr>
            <a:r>
              <a:rPr lang="en-IN" b="1" dirty="0" err="1"/>
              <a:t>onDestroy</a:t>
            </a:r>
            <a:r>
              <a:rPr lang="en-IN" b="1" dirty="0"/>
              <a:t>()</a:t>
            </a:r>
          </a:p>
          <a:p>
            <a:r>
              <a:rPr lang="en-IN" dirty="0" err="1"/>
              <a:t>onDestroy</a:t>
            </a:r>
            <a:r>
              <a:rPr lang="en-IN" dirty="0"/>
              <a:t>() is called before the activity is destroyed. The system invokes this </a:t>
            </a:r>
            <a:r>
              <a:rPr lang="en-IN" dirty="0" err="1"/>
              <a:t>callback</a:t>
            </a:r>
            <a:r>
              <a:rPr lang="en-IN" dirty="0"/>
              <a:t> either because:</a:t>
            </a:r>
          </a:p>
          <a:p>
            <a:r>
              <a:rPr lang="en-IN" dirty="0"/>
              <a:t>the activity is finishing (due to the user completely dismissing the activity or due to finish() being called on the activity), or</a:t>
            </a:r>
          </a:p>
          <a:p>
            <a:r>
              <a:rPr lang="en-IN" dirty="0"/>
              <a:t>the system is temporarily destroying the activity due to a configuration change (such as device rotation or multi-window mode)</a:t>
            </a:r>
          </a:p>
        </p:txBody>
      </p:sp>
    </p:spTree>
    <p:extLst>
      <p:ext uri="{BB962C8B-B14F-4D97-AF65-F5344CB8AC3E}">
        <p14:creationId xmlns:p14="http://schemas.microsoft.com/office/powerpoint/2010/main" val="4430432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D7C3A-D9DA-4D6E-8024-0F3F132978C4}"/>
              </a:ext>
            </a:extLst>
          </p:cNvPr>
          <p:cNvSpPr>
            <a:spLocks noGrp="1"/>
          </p:cNvSpPr>
          <p:nvPr>
            <p:ph type="title"/>
          </p:nvPr>
        </p:nvSpPr>
        <p:spPr/>
        <p:txBody>
          <a:bodyPr/>
          <a:lstStyle/>
          <a:p>
            <a:r>
              <a:rPr lang="en-US" dirty="0"/>
              <a:t>Thank You !</a:t>
            </a:r>
          </a:p>
        </p:txBody>
      </p:sp>
      <p:sp>
        <p:nvSpPr>
          <p:cNvPr id="5" name="Text Placeholder 4">
            <a:extLst>
              <a:ext uri="{FF2B5EF4-FFF2-40B4-BE49-F238E27FC236}">
                <a16:creationId xmlns:a16="http://schemas.microsoft.com/office/drawing/2014/main" id="{99A7C2E2-CA08-4317-8812-BC714621D4A9}"/>
              </a:ext>
            </a:extLst>
          </p:cNvPr>
          <p:cNvSpPr>
            <a:spLocks noGrp="1"/>
          </p:cNvSpPr>
          <p:nvPr>
            <p:ph type="body" idx="1"/>
          </p:nvPr>
        </p:nvSpPr>
        <p:spPr/>
        <p:txBody>
          <a:bodyPr/>
          <a:lstStyle/>
          <a:p>
            <a:r>
              <a:rPr lang="en-US"/>
              <a:t>Developer.android.com/guide</a:t>
            </a:r>
            <a:endParaRPr lang="en-US" dirty="0"/>
          </a:p>
        </p:txBody>
      </p:sp>
    </p:spTree>
    <p:extLst>
      <p:ext uri="{BB962C8B-B14F-4D97-AF65-F5344CB8AC3E}">
        <p14:creationId xmlns:p14="http://schemas.microsoft.com/office/powerpoint/2010/main" val="2593299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60DF9-8FF3-4260-BF7C-A86CB13E1195}"/>
              </a:ext>
            </a:extLst>
          </p:cNvPr>
          <p:cNvSpPr>
            <a:spLocks noGrp="1"/>
          </p:cNvSpPr>
          <p:nvPr>
            <p:ph type="title"/>
          </p:nvPr>
        </p:nvSpPr>
        <p:spPr/>
        <p:txBody>
          <a:bodyPr/>
          <a:lstStyle/>
          <a:p>
            <a:r>
              <a:rPr lang="en-US" dirty="0"/>
              <a:t>Layouts</a:t>
            </a:r>
          </a:p>
        </p:txBody>
      </p:sp>
      <p:pic>
        <p:nvPicPr>
          <p:cNvPr id="5" name="Content Placeholder 4" descr="A screenshot of a cell phone&#10;&#10;Description automatically generated">
            <a:extLst>
              <a:ext uri="{FF2B5EF4-FFF2-40B4-BE49-F238E27FC236}">
                <a16:creationId xmlns:a16="http://schemas.microsoft.com/office/drawing/2014/main" id="{EED47664-2CE4-4A63-AF52-8FEA12FC896A}"/>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18312" y="1846263"/>
            <a:ext cx="9185222" cy="4022725"/>
          </a:xfrm>
        </p:spPr>
      </p:pic>
    </p:spTree>
    <p:extLst>
      <p:ext uri="{BB962C8B-B14F-4D97-AF65-F5344CB8AC3E}">
        <p14:creationId xmlns:p14="http://schemas.microsoft.com/office/powerpoint/2010/main" val="275415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37927-5D94-469C-9B3C-C07E32734B02}"/>
              </a:ext>
            </a:extLst>
          </p:cNvPr>
          <p:cNvSpPr>
            <a:spLocks noGrp="1"/>
          </p:cNvSpPr>
          <p:nvPr>
            <p:ph type="title"/>
          </p:nvPr>
        </p:nvSpPr>
        <p:spPr/>
        <p:txBody>
          <a:bodyPr/>
          <a:lstStyle/>
          <a:p>
            <a:r>
              <a:rPr lang="en-US" dirty="0"/>
              <a:t>Layouts</a:t>
            </a:r>
          </a:p>
        </p:txBody>
      </p:sp>
      <p:sp>
        <p:nvSpPr>
          <p:cNvPr id="3" name="Content Placeholder 2">
            <a:extLst>
              <a:ext uri="{FF2B5EF4-FFF2-40B4-BE49-F238E27FC236}">
                <a16:creationId xmlns:a16="http://schemas.microsoft.com/office/drawing/2014/main" id="{57E0FBFF-28A2-4720-9B78-896769B1D782}"/>
              </a:ext>
            </a:extLst>
          </p:cNvPr>
          <p:cNvSpPr>
            <a:spLocks noGrp="1"/>
          </p:cNvSpPr>
          <p:nvPr>
            <p:ph idx="1"/>
          </p:nvPr>
        </p:nvSpPr>
        <p:spPr/>
        <p:txBody>
          <a:bodyPr>
            <a:normAutofit/>
          </a:bodyPr>
          <a:lstStyle/>
          <a:p>
            <a:pPr marL="457200" indent="-457200">
              <a:buFont typeface="+mj-lt"/>
              <a:buAutoNum type="arabicPeriod"/>
            </a:pPr>
            <a:r>
              <a:rPr lang="en-IN" sz="2400" dirty="0"/>
              <a:t>The View objects are usually called "widgets" and can be one of many subclasses, such as Button or </a:t>
            </a:r>
            <a:r>
              <a:rPr lang="en-IN" sz="2400" dirty="0" err="1"/>
              <a:t>TextView</a:t>
            </a:r>
            <a:r>
              <a:rPr lang="en-IN" sz="2400" dirty="0"/>
              <a:t>. </a:t>
            </a:r>
          </a:p>
          <a:p>
            <a:pPr marL="457200" indent="-457200">
              <a:buFont typeface="+mj-lt"/>
              <a:buAutoNum type="arabicPeriod"/>
            </a:pPr>
            <a:r>
              <a:rPr lang="en-IN" sz="2400" dirty="0"/>
              <a:t>The </a:t>
            </a:r>
            <a:r>
              <a:rPr lang="en-IN" sz="2400" dirty="0" err="1"/>
              <a:t>ViewGroup</a:t>
            </a:r>
            <a:r>
              <a:rPr lang="en-IN" sz="2400" dirty="0"/>
              <a:t> objects are usually called "layouts" can be one of many types that provide a different layout structure, such as </a:t>
            </a:r>
            <a:r>
              <a:rPr lang="en-IN" sz="2400" dirty="0" err="1"/>
              <a:t>LinearLayout</a:t>
            </a:r>
            <a:r>
              <a:rPr lang="en-IN" sz="2400" dirty="0"/>
              <a:t> or </a:t>
            </a:r>
            <a:r>
              <a:rPr lang="en-IN" sz="2400" dirty="0" err="1"/>
              <a:t>ConstraintLayout</a:t>
            </a:r>
            <a:r>
              <a:rPr lang="en-IN" sz="2400" dirty="0"/>
              <a:t> .</a:t>
            </a:r>
            <a:endParaRPr lang="en-US" sz="2800" dirty="0"/>
          </a:p>
        </p:txBody>
      </p:sp>
    </p:spTree>
    <p:extLst>
      <p:ext uri="{BB962C8B-B14F-4D97-AF65-F5344CB8AC3E}">
        <p14:creationId xmlns:p14="http://schemas.microsoft.com/office/powerpoint/2010/main" val="3359854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CA0AD12-A9E3-4EC2-A86A-F550C2D8D0DF}"/>
              </a:ext>
            </a:extLst>
          </p:cNvPr>
          <p:cNvSpPr>
            <a:spLocks noGrp="1"/>
          </p:cNvSpPr>
          <p:nvPr>
            <p:ph type="title"/>
          </p:nvPr>
        </p:nvSpPr>
        <p:spPr/>
        <p:txBody>
          <a:bodyPr/>
          <a:lstStyle/>
          <a:p>
            <a:r>
              <a:rPr lang="en-US" dirty="0"/>
              <a:t>Common Layouts</a:t>
            </a:r>
          </a:p>
        </p:txBody>
      </p:sp>
      <p:sp>
        <p:nvSpPr>
          <p:cNvPr id="3" name="Content Placeholder 2">
            <a:extLst>
              <a:ext uri="{FF2B5EF4-FFF2-40B4-BE49-F238E27FC236}">
                <a16:creationId xmlns:a16="http://schemas.microsoft.com/office/drawing/2014/main" id="{D0FD2B83-7AC0-447D-8B51-B94EA3C1F4FA}"/>
              </a:ext>
            </a:extLst>
          </p:cNvPr>
          <p:cNvSpPr>
            <a:spLocks noGrp="1"/>
          </p:cNvSpPr>
          <p:nvPr>
            <p:ph idx="1"/>
          </p:nvPr>
        </p:nvSpPr>
        <p:spPr>
          <a:xfrm>
            <a:off x="1097280" y="1874520"/>
            <a:ext cx="10058400" cy="3994574"/>
          </a:xfrm>
        </p:spPr>
        <p:txBody>
          <a:bodyPr>
            <a:noAutofit/>
          </a:bodyPr>
          <a:lstStyle/>
          <a:p>
            <a:pPr marL="0" indent="0">
              <a:buNone/>
            </a:pPr>
            <a:r>
              <a:rPr lang="en-IN" sz="2400" dirty="0"/>
              <a:t>Each subclass of the </a:t>
            </a:r>
            <a:r>
              <a:rPr lang="en-IN" sz="2400" dirty="0" err="1"/>
              <a:t>ViewGroup</a:t>
            </a:r>
            <a:r>
              <a:rPr lang="en-IN" sz="2400" dirty="0"/>
              <a:t> class provides a unique way to display the views you nest within it. Below are some of the more common layout types that are built into the Android platform.</a:t>
            </a:r>
          </a:p>
          <a:p>
            <a:pPr marL="457200" indent="-457200">
              <a:buFont typeface="+mj-lt"/>
              <a:buAutoNum type="arabicPeriod"/>
            </a:pPr>
            <a:r>
              <a:rPr lang="en-IN" sz="2400" dirty="0" err="1"/>
              <a:t>LinearLayout</a:t>
            </a:r>
            <a:r>
              <a:rPr lang="en-IN" sz="2400" dirty="0"/>
              <a:t>: A layout that organizes its children into a single horizontal or vertical row. It creates a scrollbar if the length of the window exceeds the length of the screen.</a:t>
            </a:r>
          </a:p>
          <a:p>
            <a:pPr marL="457200" indent="-457200">
              <a:buFont typeface="+mj-lt"/>
              <a:buAutoNum type="arabicPeriod"/>
            </a:pPr>
            <a:r>
              <a:rPr lang="en-IN" sz="2400" dirty="0" err="1"/>
              <a:t>RelativeLayout</a:t>
            </a:r>
            <a:r>
              <a:rPr lang="en-IN" sz="2400" dirty="0"/>
              <a:t>: Enables you to specify the location of child objects relative to each other (child A to the left of child B) or to the parent (aligned to the top of the parent).</a:t>
            </a:r>
          </a:p>
          <a:p>
            <a:pPr marL="457200" indent="-457200">
              <a:buFont typeface="+mj-lt"/>
              <a:buAutoNum type="arabicPeriod"/>
            </a:pPr>
            <a:r>
              <a:rPr lang="en-IN" sz="2400" dirty="0" err="1"/>
              <a:t>ConstraintLayout</a:t>
            </a:r>
            <a:r>
              <a:rPr lang="en-IN" sz="2400" dirty="0"/>
              <a:t>: Allow you to position and size children in a flexible way.</a:t>
            </a:r>
          </a:p>
        </p:txBody>
      </p:sp>
    </p:spTree>
    <p:extLst>
      <p:ext uri="{BB962C8B-B14F-4D97-AF65-F5344CB8AC3E}">
        <p14:creationId xmlns:p14="http://schemas.microsoft.com/office/powerpoint/2010/main" val="865491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F486B-7BA1-4413-9D70-28FD28F10606}"/>
              </a:ext>
            </a:extLst>
          </p:cNvPr>
          <p:cNvSpPr>
            <a:spLocks noGrp="1"/>
          </p:cNvSpPr>
          <p:nvPr>
            <p:ph type="title"/>
          </p:nvPr>
        </p:nvSpPr>
        <p:spPr/>
        <p:txBody>
          <a:bodyPr/>
          <a:lstStyle/>
          <a:p>
            <a:r>
              <a:rPr lang="en-US" dirty="0"/>
              <a:t>Common Layouts</a:t>
            </a:r>
          </a:p>
        </p:txBody>
      </p:sp>
      <p:sp>
        <p:nvSpPr>
          <p:cNvPr id="3" name="Content Placeholder 2">
            <a:extLst>
              <a:ext uri="{FF2B5EF4-FFF2-40B4-BE49-F238E27FC236}">
                <a16:creationId xmlns:a16="http://schemas.microsoft.com/office/drawing/2014/main" id="{D0FD2B83-7AC0-447D-8B51-B94EA3C1F4FA}"/>
              </a:ext>
            </a:extLst>
          </p:cNvPr>
          <p:cNvSpPr>
            <a:spLocks noGrp="1"/>
          </p:cNvSpPr>
          <p:nvPr>
            <p:ph idx="1"/>
          </p:nvPr>
        </p:nvSpPr>
        <p:spPr/>
        <p:txBody>
          <a:bodyPr>
            <a:normAutofit lnSpcReduction="10000"/>
          </a:bodyPr>
          <a:lstStyle/>
          <a:p>
            <a:pPr marL="457200" indent="-457200">
              <a:buFont typeface="+mj-lt"/>
              <a:buAutoNum type="arabicPeriod" startAt="4"/>
            </a:pPr>
            <a:r>
              <a:rPr lang="en-US" sz="2400" dirty="0" err="1"/>
              <a:t>ListView</a:t>
            </a:r>
            <a:r>
              <a:rPr lang="en-US" sz="2400" dirty="0"/>
              <a:t>: To show list of data with scrollbar. Its used only for static/simple data.</a:t>
            </a:r>
          </a:p>
          <a:p>
            <a:pPr marL="457200" indent="-457200">
              <a:buFont typeface="+mj-lt"/>
              <a:buAutoNum type="arabicPeriod" startAt="4"/>
            </a:pPr>
            <a:r>
              <a:rPr lang="en-IN" sz="2400" dirty="0" err="1"/>
              <a:t>RecyclerView</a:t>
            </a:r>
            <a:r>
              <a:rPr lang="en-IN" sz="2400" dirty="0"/>
              <a:t>: If your app needs to display a scrolling list of elements based on large data sets (or data that frequently changes), you should use </a:t>
            </a:r>
            <a:r>
              <a:rPr lang="en-IN" sz="2400" dirty="0" err="1"/>
              <a:t>RecyclerView</a:t>
            </a:r>
            <a:r>
              <a:rPr lang="en-IN" sz="2400" dirty="0"/>
              <a:t>.</a:t>
            </a:r>
            <a:endParaRPr lang="en-US" sz="2400" dirty="0"/>
          </a:p>
          <a:p>
            <a:pPr marL="457200" indent="-457200">
              <a:buFont typeface="+mj-lt"/>
              <a:buAutoNum type="arabicPeriod" startAt="4"/>
            </a:pPr>
            <a:r>
              <a:rPr lang="en-US" sz="2400" dirty="0"/>
              <a:t>WebView: To show webpages.</a:t>
            </a:r>
          </a:p>
          <a:p>
            <a:pPr marL="457200" indent="-457200">
              <a:buFont typeface="+mj-lt"/>
              <a:buAutoNum type="arabicPeriod" startAt="4"/>
            </a:pPr>
            <a:r>
              <a:rPr lang="en-US" sz="2400" dirty="0" err="1"/>
              <a:t>TabLayout</a:t>
            </a:r>
            <a:r>
              <a:rPr lang="en-US" sz="2400" dirty="0"/>
              <a:t>: Used to implements horizontal tabs.</a:t>
            </a:r>
          </a:p>
          <a:p>
            <a:pPr marL="457200" indent="-457200">
              <a:buFont typeface="+mj-lt"/>
              <a:buAutoNum type="arabicPeriod" startAt="4"/>
            </a:pPr>
            <a:r>
              <a:rPr lang="en-US" sz="2400" dirty="0" err="1"/>
              <a:t>TableLayout</a:t>
            </a:r>
            <a:r>
              <a:rPr lang="en-US" sz="2400" dirty="0"/>
              <a:t>: </a:t>
            </a:r>
            <a:r>
              <a:rPr lang="en-IN" sz="2400" dirty="0"/>
              <a:t>Used to arrange groups of views into rows and columns</a:t>
            </a:r>
            <a:endParaRPr lang="en-US" sz="2400" dirty="0"/>
          </a:p>
        </p:txBody>
      </p:sp>
    </p:spTree>
    <p:extLst>
      <p:ext uri="{BB962C8B-B14F-4D97-AF65-F5344CB8AC3E}">
        <p14:creationId xmlns:p14="http://schemas.microsoft.com/office/powerpoint/2010/main" val="4081990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A2831-8EB1-4CA6-BC52-CA96735E9CC9}"/>
              </a:ext>
            </a:extLst>
          </p:cNvPr>
          <p:cNvSpPr>
            <a:spLocks noGrp="1"/>
          </p:cNvSpPr>
          <p:nvPr>
            <p:ph type="title"/>
          </p:nvPr>
        </p:nvSpPr>
        <p:spPr/>
        <p:txBody>
          <a:bodyPr/>
          <a:lstStyle/>
          <a:p>
            <a:r>
              <a:rPr lang="en-US" dirty="0"/>
              <a:t>Widgets/Views</a:t>
            </a:r>
          </a:p>
        </p:txBody>
      </p:sp>
      <p:sp>
        <p:nvSpPr>
          <p:cNvPr id="3" name="Content Placeholder 2">
            <a:extLst>
              <a:ext uri="{FF2B5EF4-FFF2-40B4-BE49-F238E27FC236}">
                <a16:creationId xmlns:a16="http://schemas.microsoft.com/office/drawing/2014/main" id="{FF4DE7A2-4464-4C02-B1A2-6A0E8F572632}"/>
              </a:ext>
            </a:extLst>
          </p:cNvPr>
          <p:cNvSpPr>
            <a:spLocks noGrp="1"/>
          </p:cNvSpPr>
          <p:nvPr>
            <p:ph idx="1"/>
          </p:nvPr>
        </p:nvSpPr>
        <p:spPr/>
        <p:txBody>
          <a:bodyPr>
            <a:normAutofit fontScale="92500" lnSpcReduction="10000"/>
          </a:bodyPr>
          <a:lstStyle/>
          <a:p>
            <a:r>
              <a:rPr lang="en-US" sz="2400" dirty="0"/>
              <a:t>Predefined, common used view objects.</a:t>
            </a:r>
          </a:p>
          <a:p>
            <a:pPr marL="457200" indent="-457200">
              <a:buFont typeface="+mj-lt"/>
              <a:buAutoNum type="arabicPeriod"/>
            </a:pPr>
            <a:r>
              <a:rPr lang="en-US" sz="2400" dirty="0"/>
              <a:t>Button</a:t>
            </a:r>
          </a:p>
          <a:p>
            <a:pPr marL="457200" indent="-457200">
              <a:buFont typeface="+mj-lt"/>
              <a:buAutoNum type="arabicPeriod"/>
            </a:pPr>
            <a:r>
              <a:rPr lang="en-US" sz="2400" dirty="0" err="1"/>
              <a:t>TextView</a:t>
            </a:r>
            <a:endParaRPr lang="en-US" sz="2400" dirty="0"/>
          </a:p>
          <a:p>
            <a:pPr marL="457200" indent="-457200">
              <a:buFont typeface="+mj-lt"/>
              <a:buAutoNum type="arabicPeriod"/>
            </a:pPr>
            <a:r>
              <a:rPr lang="en-US" sz="2400" dirty="0" err="1"/>
              <a:t>EditText</a:t>
            </a:r>
            <a:endParaRPr lang="en-US" sz="2400" dirty="0"/>
          </a:p>
          <a:p>
            <a:pPr marL="457200" indent="-457200">
              <a:buFont typeface="+mj-lt"/>
              <a:buAutoNum type="arabicPeriod"/>
            </a:pPr>
            <a:r>
              <a:rPr lang="en-US" sz="2400" dirty="0" err="1"/>
              <a:t>CheckBox</a:t>
            </a:r>
            <a:endParaRPr lang="en-US" sz="2400" dirty="0"/>
          </a:p>
          <a:p>
            <a:pPr marL="457200" indent="-457200">
              <a:buFont typeface="+mj-lt"/>
              <a:buAutoNum type="arabicPeriod"/>
            </a:pPr>
            <a:r>
              <a:rPr lang="en-US" sz="2400" dirty="0"/>
              <a:t>Spinner</a:t>
            </a:r>
          </a:p>
          <a:p>
            <a:pPr marL="457200" indent="-457200">
              <a:buFont typeface="+mj-lt"/>
              <a:buAutoNum type="arabicPeriod"/>
            </a:pPr>
            <a:r>
              <a:rPr lang="en-US" sz="2400" dirty="0" err="1"/>
              <a:t>DatePicker</a:t>
            </a:r>
            <a:endParaRPr lang="en-US" sz="2400" dirty="0"/>
          </a:p>
          <a:p>
            <a:pPr marL="457200" indent="-457200">
              <a:buFont typeface="+mj-lt"/>
              <a:buAutoNum type="arabicPeriod"/>
            </a:pPr>
            <a:r>
              <a:rPr lang="en-US" sz="2400" dirty="0" err="1"/>
              <a:t>AutoCompleteEditText</a:t>
            </a:r>
            <a:endParaRPr lang="en-US" sz="2400" dirty="0"/>
          </a:p>
        </p:txBody>
      </p:sp>
    </p:spTree>
    <p:extLst>
      <p:ext uri="{BB962C8B-B14F-4D97-AF65-F5344CB8AC3E}">
        <p14:creationId xmlns:p14="http://schemas.microsoft.com/office/powerpoint/2010/main" val="3158356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C20961D-7D7B-43A1-ADAA-444FD0E28468}"/>
              </a:ext>
            </a:extLst>
          </p:cNvPr>
          <p:cNvSpPr>
            <a:spLocks noGrp="1" noChangeArrowheads="1"/>
          </p:cNvSpPr>
          <p:nvPr>
            <p:ph idx="1"/>
          </p:nvPr>
        </p:nvSpPr>
        <p:spPr bwMode="auto">
          <a:xfrm>
            <a:off x="1097280" y="1010542"/>
            <a:ext cx="10622280" cy="4708981"/>
          </a:xfrm>
          <a:prstGeom prst="rect">
            <a:avLst/>
          </a:prstGeom>
          <a:solidFill>
            <a:srgbClr val="F1F3F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37474F"/>
                </a:solidFill>
                <a:effectLst/>
                <a:latin typeface="Roboto Mono"/>
              </a:rPr>
              <a:t>&lt;?xml version=</a:t>
            </a:r>
            <a:r>
              <a:rPr kumimoji="0" lang="en-US" altLang="en-US" sz="1800" b="0" i="0" u="none" strike="noStrike" cap="none" normalizeH="0" baseline="0" dirty="0">
                <a:ln>
                  <a:noFill/>
                </a:ln>
                <a:solidFill>
                  <a:srgbClr val="0D904F"/>
                </a:solidFill>
                <a:effectLst/>
                <a:latin typeface="Roboto Mono"/>
              </a:rPr>
              <a:t>"1.0"</a:t>
            </a:r>
            <a:r>
              <a:rPr kumimoji="0" lang="en-US" altLang="en-US" sz="1800" b="0" i="0" u="none" strike="noStrike" cap="none" normalizeH="0" baseline="0" dirty="0">
                <a:ln>
                  <a:noFill/>
                </a:ln>
                <a:solidFill>
                  <a:srgbClr val="37474F"/>
                </a:solidFill>
                <a:effectLst/>
                <a:latin typeface="Roboto Mono"/>
              </a:rPr>
              <a:t> encoding=</a:t>
            </a:r>
            <a:r>
              <a:rPr kumimoji="0" lang="en-US" altLang="en-US" sz="1800" b="0" i="0" u="none" strike="noStrike" cap="none" normalizeH="0" baseline="0" dirty="0">
                <a:ln>
                  <a:noFill/>
                </a:ln>
                <a:solidFill>
                  <a:srgbClr val="0D904F"/>
                </a:solidFill>
                <a:effectLst/>
                <a:latin typeface="Roboto Mono"/>
              </a:rPr>
              <a:t>"utf-8"</a:t>
            </a:r>
            <a:r>
              <a:rPr kumimoji="0" lang="en-US" altLang="en-US" sz="1800" b="0" i="0" u="none" strike="noStrike" cap="none" normalizeH="0" baseline="0" dirty="0">
                <a:ln>
                  <a:noFill/>
                </a:ln>
                <a:solidFill>
                  <a:srgbClr val="37474F"/>
                </a:solidFill>
                <a:effectLst/>
                <a:latin typeface="Roboto Mono"/>
              </a:rPr>
              <a:t>?&gt;</a:t>
            </a:r>
            <a:br>
              <a:rPr kumimoji="0" lang="en-US" altLang="en-US" sz="1800" b="0" i="0" u="none" strike="noStrike" cap="none" normalizeH="0" baseline="0" dirty="0">
                <a:ln>
                  <a:noFill/>
                </a:ln>
                <a:solidFill>
                  <a:srgbClr val="37474F"/>
                </a:solidFill>
                <a:effectLst/>
                <a:latin typeface="Roboto Mono"/>
              </a:rPr>
            </a:br>
            <a:r>
              <a:rPr kumimoji="0" lang="en-US" altLang="en-US" sz="1800" b="0" i="0" u="none" strike="noStrike" cap="none" normalizeH="0" baseline="0" dirty="0">
                <a:ln>
                  <a:noFill/>
                </a:ln>
                <a:solidFill>
                  <a:srgbClr val="3B78E7"/>
                </a:solidFill>
                <a:effectLst/>
                <a:latin typeface="Roboto Mono"/>
              </a:rPr>
              <a:t>&lt;</a:t>
            </a:r>
            <a:r>
              <a:rPr kumimoji="0" lang="en-US" altLang="en-US" sz="1800" b="0" i="0" u="none" strike="noStrike" cap="none" normalizeH="0" baseline="0" dirty="0" err="1">
                <a:ln>
                  <a:noFill/>
                </a:ln>
                <a:solidFill>
                  <a:srgbClr val="3B78E7"/>
                </a:solidFill>
                <a:effectLst/>
                <a:latin typeface="Roboto Mono"/>
              </a:rPr>
              <a:t>LinearLayout</a:t>
            </a:r>
            <a:r>
              <a:rPr kumimoji="0" lang="en-US" altLang="en-US" sz="1800" b="0" i="0" u="none" strike="noStrike" cap="none" normalizeH="0" baseline="0" dirty="0">
                <a:ln>
                  <a:noFill/>
                </a:ln>
                <a:solidFill>
                  <a:srgbClr val="37474F"/>
                </a:solidFill>
                <a:effectLst/>
                <a:latin typeface="Roboto Mono"/>
              </a:rPr>
              <a:t> </a:t>
            </a:r>
            <a:r>
              <a:rPr kumimoji="0" lang="en-US" altLang="en-US" sz="1800" b="0" i="0" u="none" strike="noStrike" cap="none" normalizeH="0" baseline="0" dirty="0" err="1">
                <a:ln>
                  <a:noFill/>
                </a:ln>
                <a:solidFill>
                  <a:srgbClr val="9C27B0"/>
                </a:solidFill>
                <a:effectLst/>
                <a:latin typeface="Roboto Mono"/>
              </a:rPr>
              <a:t>xmlns:android</a:t>
            </a:r>
            <a:r>
              <a:rPr kumimoji="0" lang="en-US" altLang="en-US" sz="1800" b="0" i="0" u="none" strike="noStrike" cap="none" normalizeH="0" baseline="0" dirty="0">
                <a:ln>
                  <a:noFill/>
                </a:ln>
                <a:solidFill>
                  <a:srgbClr val="37474F"/>
                </a:solidFill>
                <a:effectLst/>
                <a:latin typeface="Roboto Mono"/>
              </a:rPr>
              <a:t>=</a:t>
            </a:r>
            <a:r>
              <a:rPr kumimoji="0" lang="en-US" altLang="en-US" sz="1800" b="0" i="0" u="none" strike="noStrike" cap="none" normalizeH="0" baseline="0" dirty="0">
                <a:ln>
                  <a:noFill/>
                </a:ln>
                <a:solidFill>
                  <a:srgbClr val="0D904F"/>
                </a:solidFill>
                <a:effectLst/>
                <a:latin typeface="Roboto Mono"/>
              </a:rPr>
              <a:t>"http://schemas.android.com/</a:t>
            </a:r>
            <a:r>
              <a:rPr kumimoji="0" lang="en-US" altLang="en-US" sz="1800" b="0" i="0" u="none" strike="noStrike" cap="none" normalizeH="0" baseline="0" dirty="0" err="1">
                <a:ln>
                  <a:noFill/>
                </a:ln>
                <a:solidFill>
                  <a:srgbClr val="0D904F"/>
                </a:solidFill>
                <a:effectLst/>
                <a:latin typeface="Roboto Mono"/>
              </a:rPr>
              <a:t>apk</a:t>
            </a:r>
            <a:r>
              <a:rPr kumimoji="0" lang="en-US" altLang="en-US" sz="1800" b="0" i="0" u="none" strike="noStrike" cap="none" normalizeH="0" baseline="0" dirty="0">
                <a:ln>
                  <a:noFill/>
                </a:ln>
                <a:solidFill>
                  <a:srgbClr val="0D904F"/>
                </a:solidFill>
                <a:effectLst/>
                <a:latin typeface="Roboto Mono"/>
              </a:rPr>
              <a:t>/res/android"</a:t>
            </a:r>
            <a:br>
              <a:rPr kumimoji="0" lang="en-US" altLang="en-US" sz="1800" b="0" i="0" u="none" strike="noStrike" cap="none" normalizeH="0" baseline="0" dirty="0">
                <a:ln>
                  <a:noFill/>
                </a:ln>
                <a:solidFill>
                  <a:srgbClr val="37474F"/>
                </a:solidFill>
                <a:effectLst/>
                <a:latin typeface="Roboto Mono"/>
              </a:rPr>
            </a:br>
            <a:r>
              <a:rPr kumimoji="0" lang="en-US" altLang="en-US" sz="1800" b="0" i="0" u="none" strike="noStrike" cap="none" normalizeH="0" baseline="0" dirty="0">
                <a:ln>
                  <a:noFill/>
                </a:ln>
                <a:solidFill>
                  <a:srgbClr val="37474F"/>
                </a:solidFill>
                <a:effectLst/>
                <a:latin typeface="Roboto Mono"/>
              </a:rPr>
              <a:t>              </a:t>
            </a:r>
            <a:r>
              <a:rPr kumimoji="0" lang="en-US" altLang="en-US" sz="1800" b="0" i="0" u="none" strike="noStrike" cap="none" normalizeH="0" baseline="0" dirty="0" err="1">
                <a:ln>
                  <a:noFill/>
                </a:ln>
                <a:solidFill>
                  <a:srgbClr val="9C27B0"/>
                </a:solidFill>
                <a:effectLst/>
                <a:latin typeface="Roboto Mono"/>
              </a:rPr>
              <a:t>android:layout_width</a:t>
            </a:r>
            <a:r>
              <a:rPr kumimoji="0" lang="en-US" altLang="en-US" sz="1800" b="0" i="0" u="none" strike="noStrike" cap="none" normalizeH="0" baseline="0" dirty="0">
                <a:ln>
                  <a:noFill/>
                </a:ln>
                <a:solidFill>
                  <a:srgbClr val="37474F"/>
                </a:solidFill>
                <a:effectLst/>
                <a:latin typeface="Roboto Mono"/>
              </a:rPr>
              <a:t>=</a:t>
            </a:r>
            <a:r>
              <a:rPr kumimoji="0" lang="en-US" altLang="en-US" sz="1800" b="0" i="0" u="none" strike="noStrike" cap="none" normalizeH="0" baseline="0" dirty="0">
                <a:ln>
                  <a:noFill/>
                </a:ln>
                <a:solidFill>
                  <a:srgbClr val="0D904F"/>
                </a:solidFill>
                <a:effectLst/>
                <a:latin typeface="Roboto Mono"/>
              </a:rPr>
              <a:t>"</a:t>
            </a:r>
            <a:r>
              <a:rPr kumimoji="0" lang="en-US" altLang="en-US" sz="1800" b="0" i="0" u="none" strike="noStrike" cap="none" normalizeH="0" baseline="0" dirty="0" err="1">
                <a:ln>
                  <a:noFill/>
                </a:ln>
                <a:solidFill>
                  <a:srgbClr val="0D904F"/>
                </a:solidFill>
                <a:effectLst/>
                <a:latin typeface="Roboto Mono"/>
              </a:rPr>
              <a:t>match_parent</a:t>
            </a:r>
            <a:r>
              <a:rPr kumimoji="0" lang="en-US" altLang="en-US" sz="1800" b="0" i="0" u="none" strike="noStrike" cap="none" normalizeH="0" baseline="0" dirty="0">
                <a:ln>
                  <a:noFill/>
                </a:ln>
                <a:solidFill>
                  <a:srgbClr val="0D904F"/>
                </a:solidFill>
                <a:effectLst/>
                <a:latin typeface="Roboto Mono"/>
              </a:rPr>
              <a:t>"</a:t>
            </a:r>
            <a:br>
              <a:rPr kumimoji="0" lang="en-US" altLang="en-US" sz="1800" b="0" i="0" u="none" strike="noStrike" cap="none" normalizeH="0" baseline="0" dirty="0">
                <a:ln>
                  <a:noFill/>
                </a:ln>
                <a:solidFill>
                  <a:srgbClr val="37474F"/>
                </a:solidFill>
                <a:effectLst/>
                <a:latin typeface="Roboto Mono"/>
              </a:rPr>
            </a:br>
            <a:r>
              <a:rPr kumimoji="0" lang="en-US" altLang="en-US" sz="1800" b="0" i="0" u="none" strike="noStrike" cap="none" normalizeH="0" baseline="0" dirty="0">
                <a:ln>
                  <a:noFill/>
                </a:ln>
                <a:solidFill>
                  <a:srgbClr val="37474F"/>
                </a:solidFill>
                <a:effectLst/>
                <a:latin typeface="Roboto Mono"/>
              </a:rPr>
              <a:t>              </a:t>
            </a:r>
            <a:r>
              <a:rPr kumimoji="0" lang="en-US" altLang="en-US" sz="1800" b="0" i="0" u="none" strike="noStrike" cap="none" normalizeH="0" baseline="0" dirty="0" err="1">
                <a:ln>
                  <a:noFill/>
                </a:ln>
                <a:solidFill>
                  <a:srgbClr val="9C27B0"/>
                </a:solidFill>
                <a:effectLst/>
                <a:latin typeface="Roboto Mono"/>
              </a:rPr>
              <a:t>android:layout_height</a:t>
            </a:r>
            <a:r>
              <a:rPr kumimoji="0" lang="en-US" altLang="en-US" sz="1800" b="0" i="0" u="none" strike="noStrike" cap="none" normalizeH="0" baseline="0" dirty="0">
                <a:ln>
                  <a:noFill/>
                </a:ln>
                <a:solidFill>
                  <a:srgbClr val="37474F"/>
                </a:solidFill>
                <a:effectLst/>
                <a:latin typeface="Roboto Mono"/>
              </a:rPr>
              <a:t>=</a:t>
            </a:r>
            <a:r>
              <a:rPr kumimoji="0" lang="en-US" altLang="en-US" sz="1800" b="0" i="0" u="none" strike="noStrike" cap="none" normalizeH="0" baseline="0" dirty="0">
                <a:ln>
                  <a:noFill/>
                </a:ln>
                <a:solidFill>
                  <a:srgbClr val="0D904F"/>
                </a:solidFill>
                <a:effectLst/>
                <a:latin typeface="Roboto Mono"/>
              </a:rPr>
              <a:t>"</a:t>
            </a:r>
            <a:r>
              <a:rPr kumimoji="0" lang="en-US" altLang="en-US" sz="1800" b="0" i="0" u="none" strike="noStrike" cap="none" normalizeH="0" baseline="0" dirty="0" err="1">
                <a:ln>
                  <a:noFill/>
                </a:ln>
                <a:solidFill>
                  <a:srgbClr val="0D904F"/>
                </a:solidFill>
                <a:effectLst/>
                <a:latin typeface="Roboto Mono"/>
              </a:rPr>
              <a:t>match_parent</a:t>
            </a:r>
            <a:r>
              <a:rPr kumimoji="0" lang="en-US" altLang="en-US" sz="1800" b="0" i="0" u="none" strike="noStrike" cap="none" normalizeH="0" baseline="0" dirty="0">
                <a:ln>
                  <a:noFill/>
                </a:ln>
                <a:solidFill>
                  <a:srgbClr val="0D904F"/>
                </a:solidFill>
                <a:effectLst/>
                <a:latin typeface="Roboto Mono"/>
              </a:rPr>
              <a:t>"</a:t>
            </a:r>
            <a:br>
              <a:rPr kumimoji="0" lang="en-US" altLang="en-US" sz="1800" b="0" i="0" u="none" strike="noStrike" cap="none" normalizeH="0" baseline="0" dirty="0">
                <a:ln>
                  <a:noFill/>
                </a:ln>
                <a:solidFill>
                  <a:srgbClr val="37474F"/>
                </a:solidFill>
                <a:effectLst/>
                <a:latin typeface="Roboto Mono"/>
              </a:rPr>
            </a:br>
            <a:r>
              <a:rPr kumimoji="0" lang="en-US" altLang="en-US" sz="1800" b="0" i="0" u="none" strike="noStrike" cap="none" normalizeH="0" baseline="0" dirty="0">
                <a:ln>
                  <a:noFill/>
                </a:ln>
                <a:solidFill>
                  <a:srgbClr val="37474F"/>
                </a:solidFill>
                <a:effectLst/>
                <a:latin typeface="Roboto Mono"/>
              </a:rPr>
              <a:t>              </a:t>
            </a:r>
            <a:r>
              <a:rPr kumimoji="0" lang="en-US" altLang="en-US" sz="1800" b="0" i="0" u="none" strike="noStrike" cap="none" normalizeH="0" baseline="0" dirty="0" err="1">
                <a:ln>
                  <a:noFill/>
                </a:ln>
                <a:solidFill>
                  <a:srgbClr val="9C27B0"/>
                </a:solidFill>
                <a:effectLst/>
                <a:latin typeface="Roboto Mono"/>
              </a:rPr>
              <a:t>android:orientation</a:t>
            </a:r>
            <a:r>
              <a:rPr kumimoji="0" lang="en-US" altLang="en-US" sz="1800" b="0" i="0" u="none" strike="noStrike" cap="none" normalizeH="0" baseline="0" dirty="0">
                <a:ln>
                  <a:noFill/>
                </a:ln>
                <a:solidFill>
                  <a:srgbClr val="37474F"/>
                </a:solidFill>
                <a:effectLst/>
                <a:latin typeface="Roboto Mono"/>
              </a:rPr>
              <a:t>=</a:t>
            </a:r>
            <a:r>
              <a:rPr kumimoji="0" lang="en-US" altLang="en-US" sz="1800" b="0" i="0" u="none" strike="noStrike" cap="none" normalizeH="0" baseline="0" dirty="0">
                <a:ln>
                  <a:noFill/>
                </a:ln>
                <a:solidFill>
                  <a:srgbClr val="0D904F"/>
                </a:solidFill>
                <a:effectLst/>
                <a:latin typeface="Roboto Mono"/>
              </a:rPr>
              <a:t>"vertical"</a:t>
            </a:r>
            <a:r>
              <a:rPr kumimoji="0" lang="en-US" altLang="en-US" sz="1800" b="0" i="0" u="none" strike="noStrike" cap="none" normalizeH="0" baseline="0" dirty="0">
                <a:ln>
                  <a:noFill/>
                </a:ln>
                <a:solidFill>
                  <a:srgbClr val="37474F"/>
                </a:solidFill>
                <a:effectLst/>
                <a:latin typeface="Roboto Mono"/>
              </a:rPr>
              <a:t> </a:t>
            </a:r>
            <a:r>
              <a:rPr kumimoji="0" lang="en-US" altLang="en-US" sz="1800" b="0" i="0" u="none" strike="noStrike" cap="none" normalizeH="0" baseline="0" dirty="0">
                <a:ln>
                  <a:noFill/>
                </a:ln>
                <a:solidFill>
                  <a:srgbClr val="3B78E7"/>
                </a:solidFill>
                <a:effectLst/>
                <a:latin typeface="Roboto Mono"/>
              </a:rPr>
              <a:t>&gt;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rgbClr val="37474F"/>
                </a:solidFill>
                <a:effectLst/>
                <a:latin typeface="Roboto Mono"/>
              </a:rPr>
            </a:br>
            <a:r>
              <a:rPr kumimoji="0" lang="en-US" altLang="en-US" sz="1800" b="0" i="0" u="none" strike="noStrike" cap="none" normalizeH="0" baseline="0" dirty="0">
                <a:ln>
                  <a:noFill/>
                </a:ln>
                <a:solidFill>
                  <a:srgbClr val="37474F"/>
                </a:solidFill>
                <a:effectLst/>
                <a:latin typeface="Roboto Mono"/>
              </a:rPr>
              <a:t>    </a:t>
            </a:r>
            <a:r>
              <a:rPr kumimoji="0" lang="en-US" altLang="en-US" sz="1800" b="0" i="0" u="none" strike="noStrike" cap="none" normalizeH="0" baseline="0" dirty="0">
                <a:ln>
                  <a:noFill/>
                </a:ln>
                <a:solidFill>
                  <a:srgbClr val="3B78E7"/>
                </a:solidFill>
                <a:effectLst/>
                <a:latin typeface="Roboto Mono"/>
              </a:rPr>
              <a:t>&lt;</a:t>
            </a:r>
            <a:r>
              <a:rPr kumimoji="0" lang="en-US" altLang="en-US" sz="1800" b="0" i="0" u="none" strike="noStrike" cap="none" normalizeH="0" baseline="0" dirty="0" err="1">
                <a:ln>
                  <a:noFill/>
                </a:ln>
                <a:solidFill>
                  <a:srgbClr val="3B78E7"/>
                </a:solidFill>
                <a:effectLst/>
                <a:latin typeface="Roboto Mono"/>
              </a:rPr>
              <a:t>TextView</a:t>
            </a:r>
            <a:r>
              <a:rPr kumimoji="0" lang="en-US" altLang="en-US" sz="1800" b="0" i="0" u="none" strike="noStrike" cap="none" normalizeH="0" baseline="0" dirty="0">
                <a:ln>
                  <a:noFill/>
                </a:ln>
                <a:solidFill>
                  <a:srgbClr val="37474F"/>
                </a:solidFill>
                <a:effectLst/>
                <a:latin typeface="Roboto Mono"/>
              </a:rPr>
              <a:t> </a:t>
            </a:r>
            <a:r>
              <a:rPr kumimoji="0" lang="en-US" altLang="en-US" sz="1800" b="0" i="0" u="none" strike="noStrike" cap="none" normalizeH="0" baseline="0" dirty="0" err="1">
                <a:ln>
                  <a:noFill/>
                </a:ln>
                <a:solidFill>
                  <a:srgbClr val="9C27B0"/>
                </a:solidFill>
                <a:effectLst/>
                <a:latin typeface="Roboto Mono"/>
              </a:rPr>
              <a:t>android:id</a:t>
            </a:r>
            <a:r>
              <a:rPr kumimoji="0" lang="en-US" altLang="en-US" sz="1800" b="0" i="0" u="none" strike="noStrike" cap="none" normalizeH="0" baseline="0" dirty="0">
                <a:ln>
                  <a:noFill/>
                </a:ln>
                <a:solidFill>
                  <a:srgbClr val="37474F"/>
                </a:solidFill>
                <a:effectLst/>
                <a:latin typeface="Roboto Mono"/>
              </a:rPr>
              <a:t>=</a:t>
            </a:r>
            <a:r>
              <a:rPr kumimoji="0" lang="en-US" altLang="en-US" sz="1800" b="0" i="0" u="none" strike="noStrike" cap="none" normalizeH="0" baseline="0" dirty="0">
                <a:ln>
                  <a:noFill/>
                </a:ln>
                <a:solidFill>
                  <a:srgbClr val="0D904F"/>
                </a:solidFill>
                <a:effectLst/>
                <a:latin typeface="Roboto Mono"/>
              </a:rPr>
              <a:t>"@+id/text"</a:t>
            </a:r>
            <a:br>
              <a:rPr kumimoji="0" lang="en-US" altLang="en-US" sz="1800" b="0" i="0" u="none" strike="noStrike" cap="none" normalizeH="0" baseline="0" dirty="0">
                <a:ln>
                  <a:noFill/>
                </a:ln>
                <a:solidFill>
                  <a:srgbClr val="37474F"/>
                </a:solidFill>
                <a:effectLst/>
                <a:latin typeface="Roboto Mono"/>
              </a:rPr>
            </a:br>
            <a:r>
              <a:rPr kumimoji="0" lang="en-US" altLang="en-US" sz="1800" b="0" i="0" u="none" strike="noStrike" cap="none" normalizeH="0" baseline="0" dirty="0">
                <a:ln>
                  <a:noFill/>
                </a:ln>
                <a:solidFill>
                  <a:srgbClr val="37474F"/>
                </a:solidFill>
                <a:effectLst/>
                <a:latin typeface="Roboto Mono"/>
              </a:rPr>
              <a:t>              </a:t>
            </a:r>
            <a:r>
              <a:rPr kumimoji="0" lang="en-US" altLang="en-US" sz="1800" b="0" i="0" u="none" strike="noStrike" cap="none" normalizeH="0" baseline="0" dirty="0" err="1">
                <a:ln>
                  <a:noFill/>
                </a:ln>
                <a:solidFill>
                  <a:srgbClr val="9C27B0"/>
                </a:solidFill>
                <a:effectLst/>
                <a:latin typeface="Roboto Mono"/>
              </a:rPr>
              <a:t>android:layout_width</a:t>
            </a:r>
            <a:r>
              <a:rPr kumimoji="0" lang="en-US" altLang="en-US" sz="1800" b="0" i="0" u="none" strike="noStrike" cap="none" normalizeH="0" baseline="0" dirty="0">
                <a:ln>
                  <a:noFill/>
                </a:ln>
                <a:solidFill>
                  <a:srgbClr val="37474F"/>
                </a:solidFill>
                <a:effectLst/>
                <a:latin typeface="Roboto Mono"/>
              </a:rPr>
              <a:t>=</a:t>
            </a:r>
            <a:r>
              <a:rPr kumimoji="0" lang="en-US" altLang="en-US" sz="1800" b="0" i="0" u="none" strike="noStrike" cap="none" normalizeH="0" baseline="0" dirty="0">
                <a:ln>
                  <a:noFill/>
                </a:ln>
                <a:solidFill>
                  <a:srgbClr val="0D904F"/>
                </a:solidFill>
                <a:effectLst/>
                <a:latin typeface="Roboto Mono"/>
              </a:rPr>
              <a:t>"</a:t>
            </a:r>
            <a:r>
              <a:rPr kumimoji="0" lang="en-US" altLang="en-US" sz="1800" b="0" i="0" u="none" strike="noStrike" cap="none" normalizeH="0" baseline="0" dirty="0" err="1">
                <a:ln>
                  <a:noFill/>
                </a:ln>
                <a:solidFill>
                  <a:srgbClr val="0D904F"/>
                </a:solidFill>
                <a:effectLst/>
                <a:latin typeface="Roboto Mono"/>
              </a:rPr>
              <a:t>wrap_content</a:t>
            </a:r>
            <a:r>
              <a:rPr kumimoji="0" lang="en-US" altLang="en-US" sz="1800" b="0" i="0" u="none" strike="noStrike" cap="none" normalizeH="0" baseline="0" dirty="0">
                <a:ln>
                  <a:noFill/>
                </a:ln>
                <a:solidFill>
                  <a:srgbClr val="0D904F"/>
                </a:solidFill>
                <a:effectLst/>
                <a:latin typeface="Roboto Mono"/>
              </a:rPr>
              <a:t>"</a:t>
            </a:r>
            <a:br>
              <a:rPr kumimoji="0" lang="en-US" altLang="en-US" sz="1800" b="0" i="0" u="none" strike="noStrike" cap="none" normalizeH="0" baseline="0" dirty="0">
                <a:ln>
                  <a:noFill/>
                </a:ln>
                <a:solidFill>
                  <a:srgbClr val="37474F"/>
                </a:solidFill>
                <a:effectLst/>
                <a:latin typeface="Roboto Mono"/>
              </a:rPr>
            </a:br>
            <a:r>
              <a:rPr kumimoji="0" lang="en-US" altLang="en-US" sz="1800" b="0" i="0" u="none" strike="noStrike" cap="none" normalizeH="0" baseline="0" dirty="0">
                <a:ln>
                  <a:noFill/>
                </a:ln>
                <a:solidFill>
                  <a:srgbClr val="37474F"/>
                </a:solidFill>
                <a:effectLst/>
                <a:latin typeface="Roboto Mono"/>
              </a:rPr>
              <a:t>              </a:t>
            </a:r>
            <a:r>
              <a:rPr kumimoji="0" lang="en-US" altLang="en-US" sz="1800" b="0" i="0" u="none" strike="noStrike" cap="none" normalizeH="0" baseline="0" dirty="0" err="1">
                <a:ln>
                  <a:noFill/>
                </a:ln>
                <a:solidFill>
                  <a:srgbClr val="9C27B0"/>
                </a:solidFill>
                <a:effectLst/>
                <a:latin typeface="Roboto Mono"/>
              </a:rPr>
              <a:t>android:layout_height</a:t>
            </a:r>
            <a:r>
              <a:rPr kumimoji="0" lang="en-US" altLang="en-US" sz="1800" b="0" i="0" u="none" strike="noStrike" cap="none" normalizeH="0" baseline="0" dirty="0">
                <a:ln>
                  <a:noFill/>
                </a:ln>
                <a:solidFill>
                  <a:srgbClr val="37474F"/>
                </a:solidFill>
                <a:effectLst/>
                <a:latin typeface="Roboto Mono"/>
              </a:rPr>
              <a:t>=</a:t>
            </a:r>
            <a:r>
              <a:rPr kumimoji="0" lang="en-US" altLang="en-US" sz="1800" b="0" i="0" u="none" strike="noStrike" cap="none" normalizeH="0" baseline="0" dirty="0">
                <a:ln>
                  <a:noFill/>
                </a:ln>
                <a:solidFill>
                  <a:srgbClr val="0D904F"/>
                </a:solidFill>
                <a:effectLst/>
                <a:latin typeface="Roboto Mono"/>
              </a:rPr>
              <a:t>"</a:t>
            </a:r>
            <a:r>
              <a:rPr kumimoji="0" lang="en-US" altLang="en-US" sz="1800" b="0" i="0" u="none" strike="noStrike" cap="none" normalizeH="0" baseline="0" dirty="0" err="1">
                <a:ln>
                  <a:noFill/>
                </a:ln>
                <a:solidFill>
                  <a:srgbClr val="0D904F"/>
                </a:solidFill>
                <a:effectLst/>
                <a:latin typeface="Roboto Mono"/>
              </a:rPr>
              <a:t>wrap_content</a:t>
            </a:r>
            <a:r>
              <a:rPr kumimoji="0" lang="en-US" altLang="en-US" sz="1800" b="0" i="0" u="none" strike="noStrike" cap="none" normalizeH="0" baseline="0" dirty="0">
                <a:ln>
                  <a:noFill/>
                </a:ln>
                <a:solidFill>
                  <a:srgbClr val="0D904F"/>
                </a:solidFill>
                <a:effectLst/>
                <a:latin typeface="Roboto Mono"/>
              </a:rPr>
              <a:t>"</a:t>
            </a:r>
            <a:br>
              <a:rPr kumimoji="0" lang="en-US" altLang="en-US" sz="1800" b="0" i="0" u="none" strike="noStrike" cap="none" normalizeH="0" baseline="0" dirty="0">
                <a:ln>
                  <a:noFill/>
                </a:ln>
                <a:solidFill>
                  <a:srgbClr val="37474F"/>
                </a:solidFill>
                <a:effectLst/>
                <a:latin typeface="Roboto Mono"/>
              </a:rPr>
            </a:br>
            <a:r>
              <a:rPr kumimoji="0" lang="en-US" altLang="en-US" sz="1800" b="0" i="0" u="none" strike="noStrike" cap="none" normalizeH="0" baseline="0" dirty="0">
                <a:ln>
                  <a:noFill/>
                </a:ln>
                <a:solidFill>
                  <a:srgbClr val="37474F"/>
                </a:solidFill>
                <a:effectLst/>
                <a:latin typeface="Roboto Mono"/>
              </a:rPr>
              <a:t>              </a:t>
            </a:r>
            <a:r>
              <a:rPr kumimoji="0" lang="en-US" altLang="en-US" sz="1800" b="0" i="0" u="none" strike="noStrike" cap="none" normalizeH="0" baseline="0" dirty="0" err="1">
                <a:ln>
                  <a:noFill/>
                </a:ln>
                <a:solidFill>
                  <a:srgbClr val="9C27B0"/>
                </a:solidFill>
                <a:effectLst/>
                <a:latin typeface="Roboto Mono"/>
              </a:rPr>
              <a:t>android:text</a:t>
            </a:r>
            <a:r>
              <a:rPr kumimoji="0" lang="en-US" altLang="en-US" sz="1800" b="0" i="0" u="none" strike="noStrike" cap="none" normalizeH="0" baseline="0" dirty="0">
                <a:ln>
                  <a:noFill/>
                </a:ln>
                <a:solidFill>
                  <a:srgbClr val="37474F"/>
                </a:solidFill>
                <a:effectLst/>
                <a:latin typeface="Roboto Mono"/>
              </a:rPr>
              <a:t>=</a:t>
            </a:r>
            <a:r>
              <a:rPr kumimoji="0" lang="en-US" altLang="en-US" sz="1800" b="0" i="0" u="none" strike="noStrike" cap="none" normalizeH="0" baseline="0" dirty="0">
                <a:ln>
                  <a:noFill/>
                </a:ln>
                <a:solidFill>
                  <a:srgbClr val="0D904F"/>
                </a:solidFill>
                <a:effectLst/>
                <a:latin typeface="Roboto Mono"/>
              </a:rPr>
              <a:t>"Hello, I am a </a:t>
            </a:r>
            <a:r>
              <a:rPr kumimoji="0" lang="en-US" altLang="en-US" sz="1800" b="0" i="0" u="none" strike="noStrike" cap="none" normalizeH="0" baseline="0" dirty="0" err="1">
                <a:ln>
                  <a:noFill/>
                </a:ln>
                <a:solidFill>
                  <a:srgbClr val="0D904F"/>
                </a:solidFill>
                <a:effectLst/>
                <a:latin typeface="Roboto Mono"/>
              </a:rPr>
              <a:t>TextView</a:t>
            </a:r>
            <a:r>
              <a:rPr kumimoji="0" lang="en-US" altLang="en-US" sz="1800" b="0" i="0" u="none" strike="noStrike" cap="none" normalizeH="0" baseline="0" dirty="0">
                <a:ln>
                  <a:noFill/>
                </a:ln>
                <a:solidFill>
                  <a:srgbClr val="0D904F"/>
                </a:solidFill>
                <a:effectLst/>
                <a:latin typeface="Roboto Mono"/>
              </a:rPr>
              <a:t>"</a:t>
            </a:r>
            <a:r>
              <a:rPr kumimoji="0" lang="en-US" altLang="en-US" sz="1800" b="0" i="0" u="none" strike="noStrike" cap="none" normalizeH="0" baseline="0" dirty="0">
                <a:ln>
                  <a:noFill/>
                </a:ln>
                <a:solidFill>
                  <a:srgbClr val="37474F"/>
                </a:solidFill>
                <a:effectLst/>
                <a:latin typeface="Roboto Mono"/>
              </a:rPr>
              <a:t> </a:t>
            </a:r>
            <a:r>
              <a:rPr kumimoji="0" lang="en-US" altLang="en-US" sz="1800" b="0" i="0" u="none" strike="noStrike" cap="none" normalizeH="0" baseline="0" dirty="0">
                <a:ln>
                  <a:noFill/>
                </a:ln>
                <a:solidFill>
                  <a:srgbClr val="3B78E7"/>
                </a:solidFill>
                <a:effectLst/>
                <a:latin typeface="Roboto Mono"/>
              </a:rPr>
              <a:t>/&gt;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rgbClr val="37474F"/>
                </a:solidFill>
                <a:effectLst/>
                <a:latin typeface="Roboto Mono"/>
              </a:rPr>
            </a:br>
            <a:r>
              <a:rPr kumimoji="0" lang="en-US" altLang="en-US" sz="1800" b="0" i="0" u="none" strike="noStrike" cap="none" normalizeH="0" baseline="0" dirty="0">
                <a:ln>
                  <a:noFill/>
                </a:ln>
                <a:solidFill>
                  <a:srgbClr val="37474F"/>
                </a:solidFill>
                <a:effectLst/>
                <a:latin typeface="Roboto Mono"/>
              </a:rPr>
              <a:t>    </a:t>
            </a:r>
            <a:r>
              <a:rPr kumimoji="0" lang="en-US" altLang="en-US" sz="1800" b="0" i="0" u="none" strike="noStrike" cap="none" normalizeH="0" baseline="0" dirty="0">
                <a:ln>
                  <a:noFill/>
                </a:ln>
                <a:solidFill>
                  <a:srgbClr val="3B78E7"/>
                </a:solidFill>
                <a:effectLst/>
                <a:latin typeface="Roboto Mono"/>
              </a:rPr>
              <a:t>&lt;Button</a:t>
            </a:r>
            <a:r>
              <a:rPr kumimoji="0" lang="en-US" altLang="en-US" sz="1800" b="0" i="0" u="none" strike="noStrike" cap="none" normalizeH="0" baseline="0" dirty="0">
                <a:ln>
                  <a:noFill/>
                </a:ln>
                <a:solidFill>
                  <a:srgbClr val="37474F"/>
                </a:solidFill>
                <a:effectLst/>
                <a:latin typeface="Roboto Mono"/>
              </a:rPr>
              <a:t> </a:t>
            </a:r>
            <a:r>
              <a:rPr kumimoji="0" lang="en-US" altLang="en-US" sz="1800" b="0" i="0" u="none" strike="noStrike" cap="none" normalizeH="0" baseline="0" dirty="0" err="1">
                <a:ln>
                  <a:noFill/>
                </a:ln>
                <a:solidFill>
                  <a:srgbClr val="9C27B0"/>
                </a:solidFill>
                <a:effectLst/>
                <a:latin typeface="Roboto Mono"/>
              </a:rPr>
              <a:t>android:id</a:t>
            </a:r>
            <a:r>
              <a:rPr kumimoji="0" lang="en-US" altLang="en-US" sz="1800" b="0" i="0" u="none" strike="noStrike" cap="none" normalizeH="0" baseline="0" dirty="0">
                <a:ln>
                  <a:noFill/>
                </a:ln>
                <a:solidFill>
                  <a:srgbClr val="37474F"/>
                </a:solidFill>
                <a:effectLst/>
                <a:latin typeface="Roboto Mono"/>
              </a:rPr>
              <a:t>=</a:t>
            </a:r>
            <a:r>
              <a:rPr kumimoji="0" lang="en-US" altLang="en-US" sz="1800" b="0" i="0" u="none" strike="noStrike" cap="none" normalizeH="0" baseline="0" dirty="0">
                <a:ln>
                  <a:noFill/>
                </a:ln>
                <a:solidFill>
                  <a:srgbClr val="0D904F"/>
                </a:solidFill>
                <a:effectLst/>
                <a:latin typeface="Roboto Mono"/>
              </a:rPr>
              <a:t>"@+id/button"</a:t>
            </a:r>
            <a:br>
              <a:rPr kumimoji="0" lang="en-US" altLang="en-US" sz="1800" b="0" i="0" u="none" strike="noStrike" cap="none" normalizeH="0" baseline="0" dirty="0">
                <a:ln>
                  <a:noFill/>
                </a:ln>
                <a:solidFill>
                  <a:srgbClr val="37474F"/>
                </a:solidFill>
                <a:effectLst/>
                <a:latin typeface="Roboto Mono"/>
              </a:rPr>
            </a:br>
            <a:r>
              <a:rPr kumimoji="0" lang="en-US" altLang="en-US" sz="1800" b="0" i="0" u="none" strike="noStrike" cap="none" normalizeH="0" baseline="0" dirty="0">
                <a:ln>
                  <a:noFill/>
                </a:ln>
                <a:solidFill>
                  <a:srgbClr val="37474F"/>
                </a:solidFill>
                <a:effectLst/>
                <a:latin typeface="Roboto Mono"/>
              </a:rPr>
              <a:t>            </a:t>
            </a:r>
            <a:r>
              <a:rPr kumimoji="0" lang="en-US" altLang="en-US" sz="1800" b="0" i="0" u="none" strike="noStrike" cap="none" normalizeH="0" baseline="0" dirty="0" err="1">
                <a:ln>
                  <a:noFill/>
                </a:ln>
                <a:solidFill>
                  <a:srgbClr val="9C27B0"/>
                </a:solidFill>
                <a:effectLst/>
                <a:latin typeface="Roboto Mono"/>
              </a:rPr>
              <a:t>android:layout_width</a:t>
            </a:r>
            <a:r>
              <a:rPr kumimoji="0" lang="en-US" altLang="en-US" sz="1800" b="0" i="0" u="none" strike="noStrike" cap="none" normalizeH="0" baseline="0" dirty="0">
                <a:ln>
                  <a:noFill/>
                </a:ln>
                <a:solidFill>
                  <a:srgbClr val="37474F"/>
                </a:solidFill>
                <a:effectLst/>
                <a:latin typeface="Roboto Mono"/>
              </a:rPr>
              <a:t>=</a:t>
            </a:r>
            <a:r>
              <a:rPr kumimoji="0" lang="en-US" altLang="en-US" sz="1800" b="0" i="0" u="none" strike="noStrike" cap="none" normalizeH="0" baseline="0" dirty="0">
                <a:ln>
                  <a:noFill/>
                </a:ln>
                <a:solidFill>
                  <a:srgbClr val="0D904F"/>
                </a:solidFill>
                <a:effectLst/>
                <a:latin typeface="Roboto Mono"/>
              </a:rPr>
              <a:t>"</a:t>
            </a:r>
            <a:r>
              <a:rPr kumimoji="0" lang="en-US" altLang="en-US" sz="1800" b="0" i="0" u="none" strike="noStrike" cap="none" normalizeH="0" baseline="0" dirty="0" err="1">
                <a:ln>
                  <a:noFill/>
                </a:ln>
                <a:solidFill>
                  <a:srgbClr val="0D904F"/>
                </a:solidFill>
                <a:effectLst/>
                <a:latin typeface="Roboto Mono"/>
              </a:rPr>
              <a:t>wrap_content</a:t>
            </a:r>
            <a:r>
              <a:rPr kumimoji="0" lang="en-US" altLang="en-US" sz="1800" b="0" i="0" u="none" strike="noStrike" cap="none" normalizeH="0" baseline="0" dirty="0">
                <a:ln>
                  <a:noFill/>
                </a:ln>
                <a:solidFill>
                  <a:srgbClr val="0D904F"/>
                </a:solidFill>
                <a:effectLst/>
                <a:latin typeface="Roboto Mono"/>
              </a:rPr>
              <a:t>"</a:t>
            </a:r>
            <a:br>
              <a:rPr kumimoji="0" lang="en-US" altLang="en-US" sz="1800" b="0" i="0" u="none" strike="noStrike" cap="none" normalizeH="0" baseline="0" dirty="0">
                <a:ln>
                  <a:noFill/>
                </a:ln>
                <a:solidFill>
                  <a:srgbClr val="37474F"/>
                </a:solidFill>
                <a:effectLst/>
                <a:latin typeface="Roboto Mono"/>
              </a:rPr>
            </a:br>
            <a:r>
              <a:rPr kumimoji="0" lang="en-US" altLang="en-US" sz="1800" b="0" i="0" u="none" strike="noStrike" cap="none" normalizeH="0" baseline="0" dirty="0">
                <a:ln>
                  <a:noFill/>
                </a:ln>
                <a:solidFill>
                  <a:srgbClr val="37474F"/>
                </a:solidFill>
                <a:effectLst/>
                <a:latin typeface="Roboto Mono"/>
              </a:rPr>
              <a:t>            </a:t>
            </a:r>
            <a:r>
              <a:rPr kumimoji="0" lang="en-US" altLang="en-US" sz="1800" b="0" i="0" u="none" strike="noStrike" cap="none" normalizeH="0" baseline="0" dirty="0" err="1">
                <a:ln>
                  <a:noFill/>
                </a:ln>
                <a:solidFill>
                  <a:srgbClr val="9C27B0"/>
                </a:solidFill>
                <a:effectLst/>
                <a:latin typeface="Roboto Mono"/>
              </a:rPr>
              <a:t>android:layout_height</a:t>
            </a:r>
            <a:r>
              <a:rPr kumimoji="0" lang="en-US" altLang="en-US" sz="1800" b="0" i="0" u="none" strike="noStrike" cap="none" normalizeH="0" baseline="0" dirty="0">
                <a:ln>
                  <a:noFill/>
                </a:ln>
                <a:solidFill>
                  <a:srgbClr val="37474F"/>
                </a:solidFill>
                <a:effectLst/>
                <a:latin typeface="Roboto Mono"/>
              </a:rPr>
              <a:t>=</a:t>
            </a:r>
            <a:r>
              <a:rPr kumimoji="0" lang="en-US" altLang="en-US" sz="1800" b="0" i="0" u="none" strike="noStrike" cap="none" normalizeH="0" baseline="0" dirty="0">
                <a:ln>
                  <a:noFill/>
                </a:ln>
                <a:solidFill>
                  <a:srgbClr val="0D904F"/>
                </a:solidFill>
                <a:effectLst/>
                <a:latin typeface="Roboto Mono"/>
              </a:rPr>
              <a:t>"</a:t>
            </a:r>
            <a:r>
              <a:rPr kumimoji="0" lang="en-US" altLang="en-US" sz="1800" b="0" i="0" u="none" strike="noStrike" cap="none" normalizeH="0" baseline="0" dirty="0" err="1">
                <a:ln>
                  <a:noFill/>
                </a:ln>
                <a:solidFill>
                  <a:srgbClr val="0D904F"/>
                </a:solidFill>
                <a:effectLst/>
                <a:latin typeface="Roboto Mono"/>
              </a:rPr>
              <a:t>wrap_content</a:t>
            </a:r>
            <a:r>
              <a:rPr kumimoji="0" lang="en-US" altLang="en-US" sz="1800" b="0" i="0" u="none" strike="noStrike" cap="none" normalizeH="0" baseline="0" dirty="0">
                <a:ln>
                  <a:noFill/>
                </a:ln>
                <a:solidFill>
                  <a:srgbClr val="0D904F"/>
                </a:solidFill>
                <a:effectLst/>
                <a:latin typeface="Roboto Mono"/>
              </a:rPr>
              <a:t>"</a:t>
            </a:r>
            <a:br>
              <a:rPr kumimoji="0" lang="en-US" altLang="en-US" sz="1800" b="0" i="0" u="none" strike="noStrike" cap="none" normalizeH="0" baseline="0" dirty="0">
                <a:ln>
                  <a:noFill/>
                </a:ln>
                <a:solidFill>
                  <a:srgbClr val="37474F"/>
                </a:solidFill>
                <a:effectLst/>
                <a:latin typeface="Roboto Mono"/>
              </a:rPr>
            </a:br>
            <a:r>
              <a:rPr kumimoji="0" lang="en-US" altLang="en-US" sz="1800" b="0" i="0" u="none" strike="noStrike" cap="none" normalizeH="0" baseline="0" dirty="0">
                <a:ln>
                  <a:noFill/>
                </a:ln>
                <a:solidFill>
                  <a:srgbClr val="37474F"/>
                </a:solidFill>
                <a:effectLst/>
                <a:latin typeface="Roboto Mono"/>
              </a:rPr>
              <a:t>            </a:t>
            </a:r>
            <a:r>
              <a:rPr kumimoji="0" lang="en-US" altLang="en-US" sz="1800" b="0" i="0" u="none" strike="noStrike" cap="none" normalizeH="0" baseline="0" dirty="0" err="1">
                <a:ln>
                  <a:noFill/>
                </a:ln>
                <a:solidFill>
                  <a:srgbClr val="9C27B0"/>
                </a:solidFill>
                <a:effectLst/>
                <a:latin typeface="Roboto Mono"/>
              </a:rPr>
              <a:t>android:text</a:t>
            </a:r>
            <a:r>
              <a:rPr kumimoji="0" lang="en-US" altLang="en-US" sz="1800" b="0" i="0" u="none" strike="noStrike" cap="none" normalizeH="0" baseline="0" dirty="0">
                <a:ln>
                  <a:noFill/>
                </a:ln>
                <a:solidFill>
                  <a:srgbClr val="37474F"/>
                </a:solidFill>
                <a:effectLst/>
                <a:latin typeface="Roboto Mono"/>
              </a:rPr>
              <a:t>=</a:t>
            </a:r>
            <a:r>
              <a:rPr kumimoji="0" lang="en-US" altLang="en-US" sz="1800" b="0" i="0" u="none" strike="noStrike" cap="none" normalizeH="0" baseline="0" dirty="0">
                <a:ln>
                  <a:noFill/>
                </a:ln>
                <a:solidFill>
                  <a:srgbClr val="0D904F"/>
                </a:solidFill>
                <a:effectLst/>
                <a:latin typeface="Roboto Mono"/>
              </a:rPr>
              <a:t>"Hello, I am a Button"</a:t>
            </a:r>
            <a:r>
              <a:rPr kumimoji="0" lang="en-US" altLang="en-US" sz="1800" b="0" i="0" u="none" strike="noStrike" cap="none" normalizeH="0" baseline="0" dirty="0">
                <a:ln>
                  <a:noFill/>
                </a:ln>
                <a:solidFill>
                  <a:srgbClr val="37474F"/>
                </a:solidFill>
                <a:effectLst/>
                <a:latin typeface="Roboto Mono"/>
              </a:rPr>
              <a:t> </a:t>
            </a:r>
            <a:r>
              <a:rPr kumimoji="0" lang="en-US" altLang="en-US" sz="1800" b="0" i="0" u="none" strike="noStrike" cap="none" normalizeH="0" baseline="0" dirty="0">
                <a:ln>
                  <a:noFill/>
                </a:ln>
                <a:solidFill>
                  <a:srgbClr val="3B78E7"/>
                </a:solidFill>
                <a:effectLst/>
                <a:latin typeface="Roboto Mono"/>
              </a:rPr>
              <a:t>/&gt;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rgbClr val="37474F"/>
                </a:solidFill>
                <a:effectLst/>
                <a:latin typeface="Roboto Mono"/>
              </a:rPr>
            </a:br>
            <a:r>
              <a:rPr kumimoji="0" lang="en-US" altLang="en-US" sz="1800" b="0" i="0" u="none" strike="noStrike" cap="none" normalizeH="0" baseline="0" dirty="0">
                <a:ln>
                  <a:noFill/>
                </a:ln>
                <a:solidFill>
                  <a:srgbClr val="3B78E7"/>
                </a:solidFill>
                <a:effectLst/>
                <a:latin typeface="Roboto Mono"/>
              </a:rPr>
              <a:t>&lt;/</a:t>
            </a:r>
            <a:r>
              <a:rPr kumimoji="0" lang="en-US" altLang="en-US" sz="1800" b="0" i="0" u="none" strike="noStrike" cap="none" normalizeH="0" baseline="0" dirty="0" err="1">
                <a:ln>
                  <a:noFill/>
                </a:ln>
                <a:solidFill>
                  <a:srgbClr val="3B78E7"/>
                </a:solidFill>
                <a:effectLst/>
                <a:latin typeface="Roboto Mono"/>
              </a:rPr>
              <a:t>LinearLayout</a:t>
            </a:r>
            <a:r>
              <a:rPr kumimoji="0" lang="en-US" altLang="en-US" sz="1800" b="0" i="0" u="none" strike="noStrike" cap="none" normalizeH="0" baseline="0" dirty="0">
                <a:ln>
                  <a:noFill/>
                </a:ln>
                <a:solidFill>
                  <a:srgbClr val="3B78E7"/>
                </a:solidFill>
                <a:effectLst/>
                <a:latin typeface="Roboto Mono"/>
              </a:rPr>
              <a:t>&gt;</a:t>
            </a:r>
            <a:r>
              <a:rPr kumimoji="0" lang="en-US" altLang="en-US" sz="1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50351926"/>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TM10001106[[fn=Badge]]</Template>
  <TotalTime>492</TotalTime>
  <Words>2530</Words>
  <Application>Microsoft Office PowerPoint</Application>
  <PresentationFormat>Widescreen</PresentationFormat>
  <Paragraphs>144</Paragraphs>
  <Slides>32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Gill Sans MT</vt:lpstr>
      <vt:lpstr>Impact</vt:lpstr>
      <vt:lpstr>Roboto Mono</vt:lpstr>
      <vt:lpstr>Badge</vt:lpstr>
      <vt:lpstr>Mobile Apps Development</vt:lpstr>
      <vt:lpstr>Topics</vt:lpstr>
      <vt:lpstr>Layouts</vt:lpstr>
      <vt:lpstr>Layouts</vt:lpstr>
      <vt:lpstr>Layouts</vt:lpstr>
      <vt:lpstr>Common Layouts</vt:lpstr>
      <vt:lpstr>Common Layouts</vt:lpstr>
      <vt:lpstr>Widgets/Views</vt:lpstr>
      <vt:lpstr>PowerPoint Presentation</vt:lpstr>
      <vt:lpstr>UI Control Sizing</vt:lpstr>
      <vt:lpstr>Views and Events</vt:lpstr>
      <vt:lpstr>Event Listener</vt:lpstr>
      <vt:lpstr>Event Listener</vt:lpstr>
      <vt:lpstr>Event Listener</vt:lpstr>
      <vt:lpstr>Android SnackBar </vt:lpstr>
      <vt:lpstr>Difference between Toast and Snackbar</vt:lpstr>
      <vt:lpstr>Snackbar</vt:lpstr>
      <vt:lpstr>Permission overview</vt:lpstr>
      <vt:lpstr>PERMISSION LEVEL</vt:lpstr>
      <vt:lpstr>Tenets of working with Android permissions</vt:lpstr>
      <vt:lpstr>Permission approval</vt:lpstr>
      <vt:lpstr>Request for dangerous permissions</vt:lpstr>
      <vt:lpstr>Runtime permission request</vt:lpstr>
      <vt:lpstr>Request App permission</vt:lpstr>
      <vt:lpstr>Request App permission</vt:lpstr>
      <vt:lpstr>Activity lifecycle</vt:lpstr>
      <vt:lpstr>Activity lifecycle</vt:lpstr>
      <vt:lpstr>PowerPoint Presentation</vt:lpstr>
      <vt:lpstr>Activity lifecycle callbacks</vt:lpstr>
      <vt:lpstr>Activity lifecycle callbacks</vt:lpstr>
      <vt:lpstr>Activity lifecycle callbacks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Mobile Apps Development – (IT 4548)</dc:title>
  <dc:creator>Tariq Mahmood</dc:creator>
  <cp:lastModifiedBy>Tariq Mahmood</cp:lastModifiedBy>
  <cp:revision>132</cp:revision>
  <dcterms:created xsi:type="dcterms:W3CDTF">2019-09-05T01:27:10Z</dcterms:created>
  <dcterms:modified xsi:type="dcterms:W3CDTF">2020-02-17T07:06:30Z</dcterms:modified>
</cp:coreProperties>
</file>