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E8039-E75F-4D44-A94B-C7127BDF012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CC305-3C41-489C-925C-0C8A49CCF3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CC305-3C41-489C-925C-0C8A49CCF3B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133600"/>
            <a:ext cx="82586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Cell culture contamination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357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2-Biological contamination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632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Bacterial, mould, and yeast.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Viruses.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Protozoa.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Mycoplasmas.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Cross-contamination by other cell culture.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990600"/>
            <a:ext cx="4491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Source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21336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Contact with non-sterile supplies, media or solution.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Particulate or aerosol fallout during manipulation, transportation, or incubation.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Swimming, crawling, or growing into culture vessels.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Accidents and mistakes.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1" y="838200"/>
            <a:ext cx="6464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Bacteria , molds and yeast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Found virtually everywhere and are able to quickly colonize and flourish in environment provided by cell culture.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In the absence of antibiotic, microbes can be detected in a culture within a few days, either by direct microscopic examination or by its effects on culture (pH shifts, turbidity and cell destruction)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46482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When antibiotic are routinely used, resistant organisms </a:t>
            </a:r>
            <a:r>
              <a:rPr lang="en-US" sz="2400" smtClean="0"/>
              <a:t>may </a:t>
            </a:r>
            <a:r>
              <a:rPr lang="en-US" sz="2400" smtClean="0"/>
              <a:t>develop low </a:t>
            </a:r>
            <a:r>
              <a:rPr lang="en-US" sz="2400" dirty="0" smtClean="0"/>
              <a:t>level infection that are very difficult to detect by direct visual observation.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45848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Viruses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Due to their small size, viruses are the most difficult cell culture contaminants to detect in culture 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Their small size also make them difficult to remove from media, solution, and other solution of biological origin.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 major concern of using virally infected cultures is not their effect on the cultures, but potential health hazards they pose for laboratory personnel.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4800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Caution should always be used when working with tissues or cells from human or other primates to avoid possible transmission of viral infection (HIV, HBV, EBV, etc.).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85800"/>
            <a:ext cx="4846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Protozoa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305800" cy="4231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Both parasitic and free living amoeba occasionally identified as cell culture contaminants.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can cause chronic eosinphilic pneumonia (CPE) resembling viral damage and completely destroy a culture within 10 days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Because of their slow growth and morphological similarities to cultured cells, amoeba are difficult to detect in culture.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Fortunately, this type of contaminants are rare, but it is important to be alert to the possibility of their occurrence. 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57854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Mycoplasma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1st detected in cell culture by Robinson and coworkers in 1956. When they attempt to study the effects of PPLO on Hela cells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At least 11 to 15% of cell cultures are currently infected by mycoplasmas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Mycoplasmas are not benign culture contaminants but have the ability to alter culture cell function, growth, metabolism, morphology , virus propagation and yield, and cause chromosomal aberrations and damage, and CPE including plaque formation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What gives mycoplasma the ability to infect so many cultures?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21336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3 basic characters: </a:t>
            </a:r>
          </a:p>
          <a:p>
            <a:endParaRPr lang="en-US" sz="2400" dirty="0" smtClean="0"/>
          </a:p>
          <a:p>
            <a:r>
              <a:rPr lang="en-US" sz="2400" dirty="0" smtClean="0"/>
              <a:t>1-smallest self replicating organism known. </a:t>
            </a:r>
          </a:p>
          <a:p>
            <a:endParaRPr lang="en-US" sz="2400" dirty="0" smtClean="0"/>
          </a:p>
          <a:p>
            <a:r>
              <a:rPr lang="en-US" sz="2400" dirty="0" smtClean="0"/>
              <a:t>2-lack cell wall. </a:t>
            </a:r>
          </a:p>
          <a:p>
            <a:endParaRPr lang="en-US" sz="2400" dirty="0" smtClean="0"/>
          </a:p>
          <a:p>
            <a:r>
              <a:rPr lang="en-US" sz="2400" dirty="0" smtClean="0"/>
              <a:t>3-fastidious growth requirement </a:t>
            </a:r>
          </a:p>
          <a:p>
            <a:endParaRPr lang="en-US" sz="2400" dirty="0" smtClean="0"/>
          </a:p>
          <a:p>
            <a:r>
              <a:rPr lang="en-US" sz="2400" dirty="0" smtClean="0"/>
              <a:t>characters allow growth to very high densities in cell culture without any visible signs of contamination.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Also, small size make them like viruses, very difficult to remove from sera by membrane filtration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In addition, fastidious growth requirements (provided by cell culture) make them very difficult to grow and detect using standard microbiological cultivation methods.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ability to alter every cell function parameter make them the most serious, widespread, and devastating culture contaminants.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Mycoplasmas have been described as “crabgrass "of cell culture 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How can cell culture contamination be controlled?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Use good aseptic techniques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Reduce accidents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Keep the laboratory clean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Routinely monitor for contamination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 frozen cell repository strategically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 antibiotics sparingly if at all 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8676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Dealing with cell culture contamination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153400" cy="5046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1- Use the microscope to examine all tissue culture flasks for any contamination (tiny dots of bacteria or stings of hyphen from fungi / mould)</a:t>
            </a:r>
          </a:p>
          <a:p>
            <a:endParaRPr lang="en-US" sz="2400" dirty="0" smtClean="0"/>
          </a:p>
          <a:p>
            <a:r>
              <a:rPr lang="en-US" sz="2400" dirty="0" smtClean="0"/>
              <a:t> 2- Remove all infected flasks into an appropriate laboratory where no tissue culture occurs </a:t>
            </a:r>
          </a:p>
          <a:p>
            <a:endParaRPr lang="en-US" sz="2400" dirty="0" smtClean="0"/>
          </a:p>
          <a:p>
            <a:r>
              <a:rPr lang="en-US" sz="2400" dirty="0" smtClean="0"/>
              <a:t>3- Half fill the contaminated flask with 10% sodium hypochlorite. Leave for 2 hours before rinsing down the sink </a:t>
            </a:r>
          </a:p>
          <a:p>
            <a:endParaRPr lang="en-US" sz="2400" dirty="0" smtClean="0"/>
          </a:p>
          <a:p>
            <a:r>
              <a:rPr lang="en-US" sz="2400" dirty="0" smtClean="0"/>
              <a:t>4- With copious amounts of water, wipe the outside of all non-infected flasks with 2.5% sodium hypochlorite and 70% isopropanol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Introduction 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2133600"/>
            <a:ext cx="7848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No cell culture problem is as universal as that of culture loss due to contamination.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Contamination problems can be divided into 3 classes: 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r>
              <a:rPr lang="en-US" sz="2800" b="1" dirty="0" smtClean="0"/>
              <a:t>1.Minor annoyances:</a:t>
            </a:r>
          </a:p>
          <a:p>
            <a:r>
              <a:rPr lang="en-US" sz="2400" dirty="0" smtClean="0"/>
              <a:t>                                     when up to several plates or flasks are occasionally to contamination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. 5- Clean the CO2 incubator thoroughly, including the water tray, with 2.5% sodium hypochlorite. The sodium hypochlorite should be left to soak for a maximum of 5 minutes and rinsed off with water for irrigation and </a:t>
            </a:r>
          </a:p>
          <a:p>
            <a:endParaRPr lang="en-US" sz="2400" dirty="0" smtClean="0"/>
          </a:p>
          <a:p>
            <a:r>
              <a:rPr lang="en-US" sz="2400" dirty="0" smtClean="0"/>
              <a:t>6- absorbent tissue (to prevent sodium hypochlorite corroding the metal of the cabinet). Spray incubator with 70% isopropanol and wipe with dry tissues to remove any residual sodium hypochlorite and water. </a:t>
            </a:r>
          </a:p>
          <a:p>
            <a:endParaRPr lang="en-US" sz="2400" dirty="0" smtClean="0"/>
          </a:p>
          <a:p>
            <a:r>
              <a:rPr lang="en-US" sz="2400" dirty="0" smtClean="0"/>
              <a:t>7- Refill the water tray with 1 liter of water for irrigation and a suitable concentration of mild detergent / fungicide commercially available for water trays and incubators. Return the tray to incubator. 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8- Discard all culture medium prepared at the same time as the culture medium used in the infected flasks</a:t>
            </a:r>
          </a:p>
          <a:p>
            <a:endParaRPr lang="en-US" sz="2400" dirty="0" smtClean="0"/>
          </a:p>
          <a:p>
            <a:r>
              <a:rPr lang="en-US" sz="2400" dirty="0" smtClean="0"/>
              <a:t>9 - Wipe out the cabinet used with 2.5% sodium hypochlorite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sodium hypochlorite should be left to soak for a maximum of 5 minutes and rinsed off with water for irrigation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absorbent tissue (to prevent sodium hypochlorite corroding the metal of the cabinet)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Spray the cabinet with 70 isopropanol and wipe with dry tissues to remove any residual sodium hypochlorite and water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10- Put all gowns to laundry when cleaning has been completed. Use freshly laundered gowns when cleaning precautions are complete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686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Persistent contamination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20574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We recommend the following must be performed in addition to the points described in the above section if contamination occurs frequently (more than once in a week)</a:t>
            </a:r>
          </a:p>
          <a:p>
            <a:endParaRPr lang="en-US" sz="2400" dirty="0" smtClean="0"/>
          </a:p>
          <a:p>
            <a:r>
              <a:rPr lang="en-US" sz="2400" dirty="0" smtClean="0"/>
              <a:t> 1- Discard all cell culture flasks</a:t>
            </a:r>
          </a:p>
          <a:p>
            <a:endParaRPr lang="en-US" sz="2400" dirty="0" smtClean="0"/>
          </a:p>
          <a:p>
            <a:r>
              <a:rPr lang="en-US" sz="2400" dirty="0" smtClean="0"/>
              <a:t>2- Discard all aliquots of penicillin /streptomycin, glutamine and fetal bovine serum and any open bottles of water for irrigation.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3- Decontaminate the Class I / II cabinet by formaldehyde fumigation if possible</a:t>
            </a:r>
          </a:p>
          <a:p>
            <a:endParaRPr lang="en-US" sz="2400" dirty="0" smtClean="0"/>
          </a:p>
          <a:p>
            <a:r>
              <a:rPr lang="en-US" sz="2400" dirty="0" smtClean="0"/>
              <a:t> 4- Decontaminate incubator by using the usual laboratory cabinet cleaning procedure including disinfectants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362200"/>
            <a:ext cx="4772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2.Serious problems:</a:t>
            </a:r>
          </a:p>
          <a:p>
            <a:r>
              <a:rPr lang="en-US" sz="2400" dirty="0" smtClean="0"/>
              <a:t>                                   when contamination frequency increases or entire experiments or cell culture are lost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800" b="1" dirty="0" smtClean="0"/>
              <a:t>3.Major catastrophes:</a:t>
            </a:r>
          </a:p>
          <a:p>
            <a:r>
              <a:rPr lang="en-US" sz="2800" b="1" dirty="0" smtClean="0"/>
              <a:t>                                        </a:t>
            </a:r>
            <a:r>
              <a:rPr lang="en-US" sz="2400" dirty="0" smtClean="0"/>
              <a:t>contaminants are discovered that call into doubt of past or current 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1" y="685800"/>
            <a:ext cx="87269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Some consequences of contamination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18288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Loss of time, money and effort.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Adverse effects on the cultures.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Inaccurate experimental results.</a:t>
            </a:r>
          </a:p>
          <a:p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Personal embarrassment.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Loss of valuable products.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3716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What are the major cell culture contaminants?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What are the source of biological contaminants?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How can cell culture contamination be controlled?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8501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What are the major cell culture contaminants?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21336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cell culture contaminant can be defined as some elements in the culture system that’s undesirable because of its possible adverse effects on either the system or its use.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Can be divided into: 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Chemical contamination.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 Biological contamination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544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1-Chemical contamination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8458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Media</a:t>
            </a:r>
            <a:r>
              <a:rPr lang="en-US" sz="2400" dirty="0" smtClean="0"/>
              <a:t>: from reagent and water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Sera</a:t>
            </a:r>
            <a:r>
              <a:rPr lang="en-US" sz="2400" dirty="0" smtClean="0"/>
              <a:t>: uncontrolled lot to lot variation in hormone and growth factors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Water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800" b="1" dirty="0" smtClean="0"/>
              <a:t>Endotoxins</a:t>
            </a:r>
            <a:r>
              <a:rPr lang="en-US" sz="2400" dirty="0" smtClean="0"/>
              <a:t>: from water, sera and some culture additives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Storage vessels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800" b="1" dirty="0" smtClean="0"/>
              <a:t>Fluorescent lights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800" b="1" dirty="0" smtClean="0"/>
              <a:t>Incubators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85800"/>
            <a:ext cx="4231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Source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Deposits on glassware, pipettes, instruments etc., left by disinfection or detergents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Metal ions, endotoxins, and other components of media, sera, and water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Plasticizers in plastic tubing and storage bottle</a:t>
            </a:r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48006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Free radicals generated in media by the photo-activation of tryptophan, riboflavin or HEPES exposed to fluorescent light.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Residues from germicides used to disinfect </a:t>
            </a:r>
            <a:r>
              <a:rPr lang="en-US" sz="2400" dirty="0" smtClean="0"/>
              <a:t>incubators</a:t>
            </a:r>
            <a:r>
              <a:rPr lang="en-US" sz="2400" dirty="0" smtClean="0"/>
              <a:t>, equipments and labs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Impurities in gases used in CO2 incubators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1260</Words>
  <Application>Microsoft Office PowerPoint</Application>
  <PresentationFormat>On-screen Show (4:3)</PresentationFormat>
  <Paragraphs>171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Slide 1</vt:lpstr>
      <vt:lpstr>Introduction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Fareeha Nosheen</dc:creator>
  <cp:lastModifiedBy>Hp</cp:lastModifiedBy>
  <cp:revision>11</cp:revision>
  <dcterms:created xsi:type="dcterms:W3CDTF">2006-08-16T00:00:00Z</dcterms:created>
  <dcterms:modified xsi:type="dcterms:W3CDTF">2020-04-14T05:30:10Z</dcterms:modified>
</cp:coreProperties>
</file>