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63" r:id="rId3"/>
    <p:sldId id="264" r:id="rId4"/>
    <p:sldId id="276" r:id="rId5"/>
    <p:sldId id="266" r:id="rId6"/>
    <p:sldId id="277" r:id="rId7"/>
    <p:sldId id="267" r:id="rId8"/>
    <p:sldId id="278" r:id="rId9"/>
    <p:sldId id="268" r:id="rId10"/>
    <p:sldId id="279" r:id="rId11"/>
    <p:sldId id="269" r:id="rId12"/>
    <p:sldId id="280" r:id="rId13"/>
    <p:sldId id="270" r:id="rId14"/>
    <p:sldId id="271" r:id="rId15"/>
    <p:sldId id="281" r:id="rId16"/>
    <p:sldId id="272" r:id="rId17"/>
    <p:sldId id="282" r:id="rId18"/>
    <p:sldId id="283" r:id="rId19"/>
    <p:sldId id="273" r:id="rId20"/>
    <p:sldId id="28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5C4C-510A-4D14-B9A5-8D33CF353B2B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DFB61-F343-4BF7-988F-C4732390F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694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5C4C-510A-4D14-B9A5-8D33CF353B2B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DFB61-F343-4BF7-988F-C4732390F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093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5C4C-510A-4D14-B9A5-8D33CF353B2B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DFB61-F343-4BF7-988F-C4732390F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22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5C4C-510A-4D14-B9A5-8D33CF353B2B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DFB61-F343-4BF7-988F-C4732390F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852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5C4C-510A-4D14-B9A5-8D33CF353B2B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DFB61-F343-4BF7-988F-C4732390F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3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5C4C-510A-4D14-B9A5-8D33CF353B2B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DFB61-F343-4BF7-988F-C4732390F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09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5C4C-510A-4D14-B9A5-8D33CF353B2B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DFB61-F343-4BF7-988F-C4732390F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69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5C4C-510A-4D14-B9A5-8D33CF353B2B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DFB61-F343-4BF7-988F-C4732390F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90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5C4C-510A-4D14-B9A5-8D33CF353B2B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DFB61-F343-4BF7-988F-C4732390F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4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5C4C-510A-4D14-B9A5-8D33CF353B2B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DFB61-F343-4BF7-988F-C4732390F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834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5C4C-510A-4D14-B9A5-8D33CF353B2B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DFB61-F343-4BF7-988F-C4732390F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304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C5C4C-510A-4D14-B9A5-8D33CF353B2B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DFB61-F343-4BF7-988F-C4732390F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46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Smoking and </a:t>
            </a:r>
            <a:r>
              <a:rPr lang="en-GB" smtClean="0"/>
              <a:t>Chewing Products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373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578" y="6043436"/>
            <a:ext cx="10515600" cy="6508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err="1"/>
              <a:t>Lophophora</a:t>
            </a:r>
            <a:r>
              <a:rPr lang="en-US" b="1" i="1" dirty="0"/>
              <a:t> </a:t>
            </a:r>
            <a:r>
              <a:rPr lang="en-US" b="1" i="1" dirty="0" err="1"/>
              <a:t>williamsii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259184" cy="5734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489" y="0"/>
            <a:ext cx="4865511" cy="486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90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u="sng" dirty="0"/>
              <a:t>Fly Agaric</a:t>
            </a:r>
          </a:p>
          <a:p>
            <a:r>
              <a:rPr lang="en-US" b="1" dirty="0" smtClean="0"/>
              <a:t>Fly </a:t>
            </a:r>
            <a:r>
              <a:rPr lang="en-US" b="1" dirty="0"/>
              <a:t>agaric, </a:t>
            </a:r>
            <a:r>
              <a:rPr lang="en-US" b="1" i="1" dirty="0"/>
              <a:t>Amanita </a:t>
            </a:r>
            <a:r>
              <a:rPr lang="en-US" b="1" i="1" dirty="0" err="1"/>
              <a:t>muscaria</a:t>
            </a:r>
            <a:r>
              <a:rPr lang="en-US" b="1" dirty="0"/>
              <a:t>, is known in Asia, America and Europe as one of the most poisonous fungi.  </a:t>
            </a:r>
            <a:endParaRPr lang="en-US" b="1" dirty="0" smtClean="0"/>
          </a:p>
          <a:p>
            <a:r>
              <a:rPr lang="en-US" b="1" dirty="0" smtClean="0"/>
              <a:t>Despite </a:t>
            </a:r>
            <a:r>
              <a:rPr lang="en-US" b="1" dirty="0"/>
              <a:t>this quantities of this mushroom are consumed in Siberia and other parts of Northeastern Asia for its intoxicating effect.  </a:t>
            </a:r>
            <a:endParaRPr lang="en-US" b="1" dirty="0" smtClean="0"/>
          </a:p>
          <a:p>
            <a:r>
              <a:rPr lang="en-US" b="1" dirty="0" smtClean="0"/>
              <a:t>Dried </a:t>
            </a:r>
            <a:r>
              <a:rPr lang="en-US" b="1" dirty="0"/>
              <a:t>agarics are chewed until soft, rolled into cylinder like pieces and swallowed.  </a:t>
            </a:r>
            <a:endParaRPr lang="en-US" b="1" dirty="0" smtClean="0"/>
          </a:p>
          <a:p>
            <a:r>
              <a:rPr lang="en-US" b="1" dirty="0" smtClean="0"/>
              <a:t>Using </a:t>
            </a:r>
            <a:r>
              <a:rPr lang="en-US" b="1" dirty="0"/>
              <a:t>this fungus produces hallucinations and illusions accompanied by giddiness, involuntary words and actions and finally unconsciousness.  </a:t>
            </a:r>
            <a:endParaRPr lang="en-US" b="1" dirty="0" smtClean="0"/>
          </a:p>
          <a:p>
            <a:r>
              <a:rPr lang="en-US" b="1" dirty="0" smtClean="0"/>
              <a:t>Two </a:t>
            </a:r>
            <a:r>
              <a:rPr lang="en-US" b="1" dirty="0"/>
              <a:t>small fungi are enough to produce an intoxication that will last a whole day.  </a:t>
            </a:r>
            <a:endParaRPr lang="en-US" b="1" dirty="0" smtClean="0"/>
          </a:p>
          <a:p>
            <a:r>
              <a:rPr lang="en-US" b="1" dirty="0" smtClean="0"/>
              <a:t>Prolonged </a:t>
            </a:r>
            <a:r>
              <a:rPr lang="en-US" b="1" dirty="0"/>
              <a:t>use of this narcotic will completely shatter the nervous system, yet cravings for the drug among its addicts is very great.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724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263569"/>
            <a:ext cx="10515600" cy="59443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/>
              <a:t>Amanita </a:t>
            </a:r>
            <a:r>
              <a:rPr lang="en-US" b="1" i="1" dirty="0" err="1"/>
              <a:t>muscaria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8333" y="19401"/>
            <a:ext cx="9990667" cy="62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95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marL="0" indent="0">
              <a:buNone/>
            </a:pPr>
            <a:r>
              <a:rPr lang="en-US" sz="3600" b="1" u="sng" dirty="0" err="1"/>
              <a:t>Ololiuqui</a:t>
            </a:r>
            <a:endParaRPr lang="en-US" sz="3600" b="1" u="sng" dirty="0"/>
          </a:p>
          <a:p>
            <a:r>
              <a:rPr lang="en-US" b="1" dirty="0" smtClean="0"/>
              <a:t>The </a:t>
            </a:r>
            <a:r>
              <a:rPr lang="en-US" b="1" dirty="0"/>
              <a:t>native people of southwestern Mexico were using a narcotic plant in religious ceremonies and as an intoxicant in Pre-Columbian times.  </a:t>
            </a:r>
            <a:endParaRPr lang="en-US" b="1" dirty="0" smtClean="0"/>
          </a:p>
          <a:p>
            <a:r>
              <a:rPr lang="en-US" b="1" dirty="0" err="1" smtClean="0"/>
              <a:t>Ololiuqui</a:t>
            </a:r>
            <a:r>
              <a:rPr lang="en-US" b="1" dirty="0" smtClean="0"/>
              <a:t> </a:t>
            </a:r>
            <a:r>
              <a:rPr lang="en-US" b="1" dirty="0"/>
              <a:t>is a decoction made from the seeds of </a:t>
            </a:r>
            <a:r>
              <a:rPr lang="en-US" b="1" i="1" dirty="0" err="1"/>
              <a:t>Rivea</a:t>
            </a:r>
            <a:r>
              <a:rPr lang="en-US" b="1" i="1" dirty="0"/>
              <a:t> </a:t>
            </a:r>
            <a:r>
              <a:rPr lang="en-US" b="1" i="1" dirty="0" err="1" smtClean="0"/>
              <a:t>corymbosa</a:t>
            </a:r>
            <a:r>
              <a:rPr lang="en-US" b="1" dirty="0" smtClean="0"/>
              <a:t>.  </a:t>
            </a:r>
          </a:p>
          <a:p>
            <a:r>
              <a:rPr lang="en-US" b="1" dirty="0" smtClean="0"/>
              <a:t>It </a:t>
            </a:r>
            <a:r>
              <a:rPr lang="en-US" b="1" dirty="0"/>
              <a:t>is still used primarily in Oaxaca in medicine as a means of divination and as a narcotic.  </a:t>
            </a:r>
            <a:endParaRPr lang="en-US" b="1" dirty="0" smtClean="0"/>
          </a:p>
          <a:p>
            <a:r>
              <a:rPr lang="en-US" b="1" dirty="0" err="1" smtClean="0"/>
              <a:t>Ololiuqui</a:t>
            </a:r>
            <a:r>
              <a:rPr lang="en-US" b="1" dirty="0" smtClean="0"/>
              <a:t> </a:t>
            </a:r>
            <a:r>
              <a:rPr lang="en-US" b="1" dirty="0"/>
              <a:t>induces a hypnotic sleep or coma with hallucinations and a feeling of ecstasy, but with no unpleasant aftereffects.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556" y="3702549"/>
            <a:ext cx="4694060" cy="31554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933" y="3724049"/>
            <a:ext cx="4240800" cy="313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667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u="sng" dirty="0" err="1"/>
              <a:t>Caapi</a:t>
            </a:r>
            <a:endParaRPr lang="en-US" sz="3600" b="1" u="sng" dirty="0"/>
          </a:p>
          <a:p>
            <a:r>
              <a:rPr lang="en-US" b="1" dirty="0"/>
              <a:t> </a:t>
            </a:r>
            <a:r>
              <a:rPr lang="en-US" b="1" dirty="0" smtClean="0"/>
              <a:t>Amerindians </a:t>
            </a:r>
            <a:r>
              <a:rPr lang="en-US" b="1" dirty="0"/>
              <a:t>living in the Amazon Basin utilize </a:t>
            </a:r>
            <a:r>
              <a:rPr lang="en-US" b="1" i="1" dirty="0" err="1"/>
              <a:t>Banisteriopsis</a:t>
            </a:r>
            <a:r>
              <a:rPr lang="en-US" b="1" i="1" dirty="0"/>
              <a:t> </a:t>
            </a:r>
            <a:r>
              <a:rPr lang="en-US" b="1" i="1" dirty="0" err="1"/>
              <a:t>caapi</a:t>
            </a:r>
            <a:r>
              <a:rPr lang="en-US" b="1" dirty="0"/>
              <a:t>, </a:t>
            </a:r>
            <a:r>
              <a:rPr lang="en-US" b="1" i="1" dirty="0"/>
              <a:t>B. </a:t>
            </a:r>
            <a:r>
              <a:rPr lang="en-US" b="1" i="1" dirty="0" err="1"/>
              <a:t>inebrians</a:t>
            </a:r>
            <a:r>
              <a:rPr lang="en-US" b="1" dirty="0"/>
              <a:t>, </a:t>
            </a:r>
            <a:r>
              <a:rPr lang="en-US" b="1" i="1" dirty="0"/>
              <a:t>B. </a:t>
            </a:r>
            <a:r>
              <a:rPr lang="en-US" b="1" i="1" dirty="0" err="1"/>
              <a:t>quilensis</a:t>
            </a:r>
            <a:r>
              <a:rPr lang="en-US" b="1" dirty="0"/>
              <a:t> and species of the genus </a:t>
            </a:r>
            <a:r>
              <a:rPr lang="en-US" b="1" i="1" dirty="0" err="1"/>
              <a:t>Tetrapterys</a:t>
            </a:r>
            <a:r>
              <a:rPr lang="en-US" b="1" dirty="0"/>
              <a:t> as the source of a narcotic beverage.  </a:t>
            </a:r>
            <a:endParaRPr lang="en-US" b="1" dirty="0" smtClean="0"/>
          </a:p>
          <a:p>
            <a:r>
              <a:rPr lang="en-US" b="1" dirty="0" smtClean="0"/>
              <a:t>These </a:t>
            </a:r>
            <a:r>
              <a:rPr lang="en-US" b="1" dirty="0"/>
              <a:t>plants are called </a:t>
            </a:r>
            <a:r>
              <a:rPr lang="en-US" b="1" dirty="0" err="1"/>
              <a:t>caapi</a:t>
            </a:r>
            <a:r>
              <a:rPr lang="en-US" b="1" dirty="0"/>
              <a:t> in Brazil, </a:t>
            </a:r>
            <a:r>
              <a:rPr lang="en-US" b="1" dirty="0" err="1"/>
              <a:t>ayahusca</a:t>
            </a:r>
            <a:r>
              <a:rPr lang="en-US" b="1" dirty="0"/>
              <a:t> in Peru &amp; Ecuador and </a:t>
            </a:r>
            <a:r>
              <a:rPr lang="en-US" b="1" dirty="0" err="1"/>
              <a:t>yaje</a:t>
            </a:r>
            <a:r>
              <a:rPr lang="en-US" b="1" dirty="0"/>
              <a:t> in Columbia.  </a:t>
            </a:r>
            <a:endParaRPr lang="en-US" b="1" dirty="0" smtClean="0"/>
          </a:p>
          <a:p>
            <a:r>
              <a:rPr lang="en-US" b="1" dirty="0" smtClean="0"/>
              <a:t>They </a:t>
            </a:r>
            <a:r>
              <a:rPr lang="en-US" b="1" dirty="0"/>
              <a:t>are lianas that grow naturally in the virgin forests and are sometimes cultivated in native villages.  </a:t>
            </a:r>
            <a:endParaRPr lang="en-US" b="1" dirty="0" smtClean="0"/>
          </a:p>
          <a:p>
            <a:r>
              <a:rPr lang="en-US" b="1" dirty="0" smtClean="0"/>
              <a:t>To </a:t>
            </a:r>
            <a:r>
              <a:rPr lang="en-US" b="1" dirty="0"/>
              <a:t>prepare the beverage the lower part of the stem is cut off, cleaned, macerated and boiled or utilized as a cold decoction.  </a:t>
            </a:r>
            <a:endParaRPr lang="en-US" b="1" dirty="0" smtClean="0"/>
          </a:p>
          <a:p>
            <a:r>
              <a:rPr lang="en-US" b="1" dirty="0" err="1" smtClean="0"/>
              <a:t>Caapi</a:t>
            </a:r>
            <a:r>
              <a:rPr lang="en-US" b="1" dirty="0" smtClean="0"/>
              <a:t> </a:t>
            </a:r>
            <a:r>
              <a:rPr lang="en-US" b="1" dirty="0"/>
              <a:t>is used in religious ceremonies.  </a:t>
            </a:r>
            <a:endParaRPr lang="en-US" b="1" dirty="0" smtClean="0"/>
          </a:p>
          <a:p>
            <a:r>
              <a:rPr lang="en-US" b="1" dirty="0" smtClean="0"/>
              <a:t>It </a:t>
            </a:r>
            <a:r>
              <a:rPr lang="en-US" b="1" dirty="0"/>
              <a:t>produces visions, dreams and other mental disorientations.  </a:t>
            </a:r>
            <a:endParaRPr lang="en-US" b="1" dirty="0" smtClean="0"/>
          </a:p>
          <a:p>
            <a:r>
              <a:rPr lang="en-US" b="1" dirty="0" smtClean="0"/>
              <a:t>It </a:t>
            </a:r>
            <a:r>
              <a:rPr lang="en-US" b="1" dirty="0"/>
              <a:t>is also an excitant and induces courage.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264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689" y="6280862"/>
            <a:ext cx="4264378" cy="594431"/>
          </a:xfrm>
        </p:spPr>
        <p:txBody>
          <a:bodyPr>
            <a:normAutofit/>
          </a:bodyPr>
          <a:lstStyle/>
          <a:p>
            <a:r>
              <a:rPr lang="en-US" sz="3600" b="1" i="1" dirty="0" err="1"/>
              <a:t>Banisteriopsis</a:t>
            </a:r>
            <a:r>
              <a:rPr lang="en-US" sz="3600" b="1" i="1" dirty="0"/>
              <a:t> </a:t>
            </a:r>
            <a:r>
              <a:rPr lang="en-US" sz="3600" b="1" i="1" dirty="0" err="1"/>
              <a:t>caapi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8222" y="0"/>
            <a:ext cx="4018844" cy="3014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222" y="3225102"/>
            <a:ext cx="4016492" cy="30123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04848" y="6237471"/>
            <a:ext cx="4255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/>
              <a:t>Banisteriopsis</a:t>
            </a:r>
            <a:r>
              <a:rPr lang="en-US" sz="3200" i="1" dirty="0"/>
              <a:t> </a:t>
            </a:r>
            <a:r>
              <a:rPr lang="en-US" sz="3200" i="1" dirty="0" err="1"/>
              <a:t>inebrians</a:t>
            </a:r>
            <a:endParaRPr lang="en-US" sz="320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848" y="3162644"/>
            <a:ext cx="4051359" cy="30314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848" y="0"/>
            <a:ext cx="4018844" cy="301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57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b="1" dirty="0" err="1"/>
              <a:t>Solanaceous</a:t>
            </a:r>
            <a:r>
              <a:rPr lang="en-US" sz="3500" b="1" dirty="0"/>
              <a:t> Narcotics</a:t>
            </a:r>
          </a:p>
          <a:p>
            <a:r>
              <a:rPr lang="en-US" b="1" dirty="0" smtClean="0"/>
              <a:t>Certain </a:t>
            </a:r>
            <a:r>
              <a:rPr lang="en-US" b="1" dirty="0"/>
              <a:t>plants in the family </a:t>
            </a:r>
            <a:r>
              <a:rPr lang="en-US" b="1" dirty="0" err="1"/>
              <a:t>Solanaceae</a:t>
            </a:r>
            <a:r>
              <a:rPr lang="en-US" b="1" dirty="0"/>
              <a:t> contain alkaloids that produce disorders of the brain and excitation when smoked or consumed.  </a:t>
            </a:r>
            <a:endParaRPr lang="en-US" b="1" dirty="0" smtClean="0"/>
          </a:p>
          <a:p>
            <a:r>
              <a:rPr lang="en-US" b="1" dirty="0" smtClean="0"/>
              <a:t>The </a:t>
            </a:r>
            <a:r>
              <a:rPr lang="en-US" b="1" dirty="0"/>
              <a:t>genus </a:t>
            </a:r>
            <a:r>
              <a:rPr lang="en-US" b="1" i="1" dirty="0" err="1"/>
              <a:t>Datura</a:t>
            </a:r>
            <a:r>
              <a:rPr lang="en-US" b="1" dirty="0"/>
              <a:t> has been and still is extensively used in all the continents except Australia for its narcotic and hypnotic properties.  </a:t>
            </a:r>
            <a:endParaRPr lang="en-US" b="1" dirty="0" smtClean="0"/>
          </a:p>
          <a:p>
            <a:r>
              <a:rPr lang="en-US" b="1" dirty="0" smtClean="0"/>
              <a:t>The </a:t>
            </a:r>
            <a:r>
              <a:rPr lang="en-US" b="1" dirty="0"/>
              <a:t>Jimson weed, </a:t>
            </a:r>
            <a:r>
              <a:rPr lang="en-US" b="1" i="1" dirty="0" err="1"/>
              <a:t>Datura</a:t>
            </a:r>
            <a:r>
              <a:rPr lang="en-US" b="1" i="1" dirty="0"/>
              <a:t> </a:t>
            </a:r>
            <a:r>
              <a:rPr lang="en-US" b="1" i="1" dirty="0" err="1"/>
              <a:t>stramonium</a:t>
            </a:r>
            <a:r>
              <a:rPr lang="en-US" b="1" dirty="0"/>
              <a:t>, the source of the drug </a:t>
            </a:r>
            <a:r>
              <a:rPr lang="en-US" b="1" dirty="0" err="1" smtClean="0"/>
              <a:t>stramonium</a:t>
            </a:r>
            <a:r>
              <a:rPr lang="en-US" b="1" dirty="0" smtClean="0"/>
              <a:t>.  </a:t>
            </a:r>
          </a:p>
          <a:p>
            <a:r>
              <a:rPr lang="en-US" b="1" dirty="0" smtClean="0"/>
              <a:t>It </a:t>
            </a:r>
            <a:r>
              <a:rPr lang="en-US" b="1" dirty="0"/>
              <a:t>is still a favorite source for “knockout drops” in the tropics.  </a:t>
            </a:r>
            <a:endParaRPr lang="en-US" b="1" dirty="0" smtClean="0"/>
          </a:p>
          <a:p>
            <a:r>
              <a:rPr lang="en-US" b="1" dirty="0" smtClean="0"/>
              <a:t>The </a:t>
            </a:r>
            <a:r>
              <a:rPr lang="en-US" b="1" dirty="0" err="1"/>
              <a:t>maikoa</a:t>
            </a:r>
            <a:r>
              <a:rPr lang="en-US" b="1" dirty="0"/>
              <a:t>, </a:t>
            </a:r>
            <a:r>
              <a:rPr lang="en-US" b="1" i="1" dirty="0"/>
              <a:t>D. </a:t>
            </a:r>
            <a:r>
              <a:rPr lang="en-US" b="1" i="1" dirty="0" err="1"/>
              <a:t>arborea</a:t>
            </a:r>
            <a:r>
              <a:rPr lang="en-US" b="1" dirty="0"/>
              <a:t>, and </a:t>
            </a:r>
            <a:r>
              <a:rPr lang="en-US" b="1" i="1" dirty="0" err="1"/>
              <a:t>Datura</a:t>
            </a:r>
            <a:r>
              <a:rPr lang="en-US" b="1" i="1" dirty="0"/>
              <a:t> </a:t>
            </a:r>
            <a:r>
              <a:rPr lang="en-US" b="1" i="1" dirty="0" err="1"/>
              <a:t>sanguinea</a:t>
            </a:r>
            <a:r>
              <a:rPr lang="en-US" b="1" dirty="0"/>
              <a:t> are subtropical shrubs of South America that have been used by various groups of the westernmost Amazon Region for their narcotic properties. </a:t>
            </a:r>
            <a:endParaRPr lang="en-US" b="1" dirty="0" smtClean="0"/>
          </a:p>
          <a:p>
            <a:r>
              <a:rPr lang="en-US" b="1" i="1" dirty="0" smtClean="0"/>
              <a:t>The </a:t>
            </a:r>
            <a:r>
              <a:rPr lang="en-US" b="1" i="1" dirty="0"/>
              <a:t>Aztecs in Mexico as a medicine and in their religious ceremonies used </a:t>
            </a:r>
            <a:r>
              <a:rPr lang="en-US" b="1" i="1" dirty="0" err="1" smtClean="0"/>
              <a:t>Datura</a:t>
            </a:r>
            <a:r>
              <a:rPr lang="en-US" b="1" i="1" dirty="0" smtClean="0"/>
              <a:t> </a:t>
            </a:r>
            <a:r>
              <a:rPr lang="en-US" b="1" i="1" dirty="0" err="1"/>
              <a:t>innoxia</a:t>
            </a:r>
            <a:r>
              <a:rPr lang="en-US" b="1" dirty="0"/>
              <a:t>.  It is still used by some of the local inhabitants.  </a:t>
            </a:r>
            <a:endParaRPr lang="en-US" b="1" dirty="0" smtClean="0"/>
          </a:p>
          <a:p>
            <a:r>
              <a:rPr lang="en-US" b="1" dirty="0" smtClean="0"/>
              <a:t>Other </a:t>
            </a:r>
            <a:r>
              <a:rPr lang="en-US" b="1" dirty="0"/>
              <a:t>species are also used elsewhere, all of them producing comparable effects, such as sense illusions and motor disturbances as well as senseless activities and loss of memory.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679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6348237"/>
            <a:ext cx="4445000" cy="413808"/>
          </a:xfrm>
        </p:spPr>
        <p:txBody>
          <a:bodyPr>
            <a:normAutofit fontScale="90000"/>
          </a:bodyPr>
          <a:lstStyle/>
          <a:p>
            <a:r>
              <a:rPr lang="en-US" b="1" i="1" dirty="0" err="1"/>
              <a:t>Datura</a:t>
            </a:r>
            <a:r>
              <a:rPr lang="en-US" b="1" i="1" dirty="0"/>
              <a:t> </a:t>
            </a:r>
            <a:r>
              <a:rPr lang="en-US" b="1" i="1" dirty="0" err="1"/>
              <a:t>stramonium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5956" y="3176367"/>
            <a:ext cx="4074936" cy="3056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080933" cy="3060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892" y="32455"/>
            <a:ext cx="4037659" cy="3028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7093" y="3182290"/>
            <a:ext cx="4067039" cy="30502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36178" y="6115714"/>
            <a:ext cx="3826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/>
              <a:t>Datura</a:t>
            </a:r>
            <a:r>
              <a:rPr lang="en-US" sz="3600" i="1" dirty="0"/>
              <a:t> </a:t>
            </a:r>
            <a:r>
              <a:rPr lang="en-US" sz="3600" i="1" dirty="0" err="1"/>
              <a:t>arborea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1918187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141233" cy="310444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170289" y="6348237"/>
            <a:ext cx="4445000" cy="413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 err="1" smtClean="0"/>
              <a:t>Datura</a:t>
            </a:r>
            <a:r>
              <a:rPr lang="en-US" b="1" i="1" dirty="0" smtClean="0"/>
              <a:t> </a:t>
            </a:r>
            <a:r>
              <a:rPr lang="en-US" b="1" i="1" dirty="0" err="1"/>
              <a:t>sanguinea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131755" y="6348237"/>
            <a:ext cx="4445000" cy="413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 err="1"/>
              <a:t>Datura</a:t>
            </a:r>
            <a:r>
              <a:rPr lang="en-US" b="1" i="1" dirty="0"/>
              <a:t> </a:t>
            </a:r>
            <a:r>
              <a:rPr lang="en-US" b="1" i="1" dirty="0" err="1"/>
              <a:t>innoxia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00" y="3104444"/>
            <a:ext cx="4256264" cy="31960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3464" y="-1481"/>
            <a:ext cx="4141233" cy="31059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0577" y="3104444"/>
            <a:ext cx="4261423" cy="319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767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u="sng" dirty="0" err="1"/>
              <a:t>Kavakava</a:t>
            </a:r>
            <a:endParaRPr lang="en-US" sz="3600" b="1" u="sng" dirty="0"/>
          </a:p>
          <a:p>
            <a:r>
              <a:rPr lang="en-US" b="1" dirty="0" err="1" smtClean="0"/>
              <a:t>Kavakava</a:t>
            </a:r>
            <a:r>
              <a:rPr lang="en-US" b="1" dirty="0"/>
              <a:t>, </a:t>
            </a:r>
            <a:r>
              <a:rPr lang="en-US" b="1" i="1" dirty="0"/>
              <a:t>Piper </a:t>
            </a:r>
            <a:r>
              <a:rPr lang="en-US" b="1" i="1" dirty="0" err="1" smtClean="0"/>
              <a:t>methysticum</a:t>
            </a:r>
            <a:r>
              <a:rPr lang="en-US" b="1" dirty="0" err="1" smtClean="0"/>
              <a:t>is</a:t>
            </a:r>
            <a:r>
              <a:rPr lang="en-US" b="1" dirty="0" smtClean="0"/>
              <a:t> </a:t>
            </a:r>
            <a:r>
              <a:rPr lang="en-US" b="1" dirty="0"/>
              <a:t>indigenous to Fiji and other Pacific islands but is now grown throughout the islands of the Pacific.  </a:t>
            </a:r>
            <a:endParaRPr lang="en-US" b="1" dirty="0" smtClean="0"/>
          </a:p>
          <a:p>
            <a:r>
              <a:rPr lang="en-US" b="1" dirty="0" smtClean="0"/>
              <a:t>The </a:t>
            </a:r>
            <a:r>
              <a:rPr lang="en-US" b="1" dirty="0"/>
              <a:t>thick, knotty, grayish-green roots are the source.  </a:t>
            </a:r>
            <a:endParaRPr lang="en-US" b="1" dirty="0" smtClean="0"/>
          </a:p>
          <a:p>
            <a:r>
              <a:rPr lang="en-US" b="1" dirty="0" smtClean="0"/>
              <a:t>These </a:t>
            </a:r>
            <a:r>
              <a:rPr lang="en-US" b="1" dirty="0"/>
              <a:t>are dug up and the bark is removed.  </a:t>
            </a:r>
            <a:endParaRPr lang="en-US" b="1" dirty="0" smtClean="0"/>
          </a:p>
          <a:p>
            <a:r>
              <a:rPr lang="en-US" b="1" dirty="0" smtClean="0"/>
              <a:t>After </a:t>
            </a:r>
            <a:r>
              <a:rPr lang="en-US" b="1" dirty="0"/>
              <a:t>cleaning they are cut up into small pieces.  </a:t>
            </a:r>
            <a:endParaRPr lang="en-US" b="1" dirty="0" smtClean="0"/>
          </a:p>
          <a:p>
            <a:r>
              <a:rPr lang="en-US" b="1" dirty="0" smtClean="0"/>
              <a:t>It </a:t>
            </a:r>
            <a:r>
              <a:rPr lang="en-US" b="1" dirty="0"/>
              <a:t>is allied with the entire social, political and religious life of the people.  </a:t>
            </a:r>
            <a:endParaRPr lang="en-US" b="1" dirty="0" smtClean="0"/>
          </a:p>
          <a:p>
            <a:r>
              <a:rPr lang="en-US" b="1" dirty="0" smtClean="0"/>
              <a:t>It </a:t>
            </a:r>
            <a:r>
              <a:rPr lang="en-US" b="1" dirty="0"/>
              <a:t>is used as a beverage that acts as a sedative, a soporific and a hypnotic, bringing about pleasant dreams and sensations.  </a:t>
            </a:r>
            <a:endParaRPr lang="en-US" b="1" dirty="0" smtClean="0"/>
          </a:p>
          <a:p>
            <a:r>
              <a:rPr lang="en-US" b="1" dirty="0" smtClean="0"/>
              <a:t>Excessive </a:t>
            </a:r>
            <a:r>
              <a:rPr lang="en-US" b="1" dirty="0"/>
              <a:t>use may produce skin diseases and weaken the eyesight</a:t>
            </a:r>
            <a:r>
              <a:rPr lang="en-US" b="1"/>
              <a:t>.  </a:t>
            </a:r>
            <a:endParaRPr lang="en-US" b="1" smtClean="0"/>
          </a:p>
          <a:p>
            <a:r>
              <a:rPr lang="en-US" b="1" smtClean="0"/>
              <a:t>The </a:t>
            </a:r>
            <a:r>
              <a:rPr lang="en-US" b="1" dirty="0"/>
              <a:t>active principle is a resinous substance that is stimulating in small amounts. 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699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True Narcotics</a:t>
            </a:r>
          </a:p>
          <a:p>
            <a:r>
              <a:rPr lang="en-US" b="1" dirty="0" smtClean="0"/>
              <a:t>Narcotic </a:t>
            </a:r>
            <a:r>
              <a:rPr lang="en-US" b="1" dirty="0"/>
              <a:t>plants contain alkaloids that are valuable in medicine when used in exceedingly small amounts.  </a:t>
            </a:r>
            <a:endParaRPr lang="en-US" b="1" dirty="0" smtClean="0"/>
          </a:p>
          <a:p>
            <a:r>
              <a:rPr lang="en-US" b="1" dirty="0" smtClean="0"/>
              <a:t>They </a:t>
            </a:r>
            <a:r>
              <a:rPr lang="en-US" b="1" dirty="0"/>
              <a:t>are used to relieve pain, produce sleep and quiet anxiety.  </a:t>
            </a:r>
            <a:endParaRPr lang="en-US" b="1" dirty="0" smtClean="0"/>
          </a:p>
          <a:p>
            <a:r>
              <a:rPr lang="en-US" b="1" dirty="0" smtClean="0"/>
              <a:t>However</a:t>
            </a:r>
            <a:r>
              <a:rPr lang="en-US" b="1" dirty="0"/>
              <a:t>, serious physiological effects can easily result if they are not used with the utmost discretion.</a:t>
            </a:r>
            <a:endParaRPr lang="en-US" dirty="0"/>
          </a:p>
          <a:p>
            <a:r>
              <a:rPr lang="en-US" b="1" dirty="0" smtClean="0"/>
              <a:t>Narcotic </a:t>
            </a:r>
            <a:r>
              <a:rPr lang="en-US" b="1" dirty="0"/>
              <a:t>drugs vary markedly in their effects on the human body.  </a:t>
            </a:r>
            <a:endParaRPr lang="en-US" b="1" dirty="0" smtClean="0"/>
          </a:p>
          <a:p>
            <a:r>
              <a:rPr lang="en-US" b="1" dirty="0" smtClean="0"/>
              <a:t>Cocaine </a:t>
            </a:r>
            <a:r>
              <a:rPr lang="en-US" b="1" dirty="0"/>
              <a:t>and opium act as sedatives on mental activity and bring about a state of physical and mental comfort.  </a:t>
            </a:r>
            <a:endParaRPr lang="en-US" b="1" dirty="0" smtClean="0"/>
          </a:p>
          <a:p>
            <a:r>
              <a:rPr lang="en-US" b="1" dirty="0" smtClean="0"/>
              <a:t>A </a:t>
            </a:r>
            <a:r>
              <a:rPr lang="en-US" b="1" dirty="0"/>
              <a:t>lowering, and even suspension, of emotion and perception, accompanies this.  </a:t>
            </a:r>
            <a:endParaRPr lang="en-US" b="1" dirty="0" smtClean="0"/>
          </a:p>
          <a:p>
            <a:r>
              <a:rPr lang="en-US" b="1" dirty="0" smtClean="0"/>
              <a:t>Sometimes </a:t>
            </a:r>
            <a:r>
              <a:rPr lang="en-US" b="1" dirty="0"/>
              <a:t>complete suppression of consciousness results.  </a:t>
            </a:r>
            <a:endParaRPr lang="en-US" b="1" dirty="0" smtClean="0"/>
          </a:p>
          <a:p>
            <a:r>
              <a:rPr lang="en-US" b="1" dirty="0" smtClean="0"/>
              <a:t>Cannabis</a:t>
            </a:r>
            <a:r>
              <a:rPr lang="en-US" b="1" dirty="0"/>
              <a:t>, peyote, fly agaric, </a:t>
            </a:r>
            <a:r>
              <a:rPr lang="en-US" b="1" dirty="0" err="1"/>
              <a:t>caapi</a:t>
            </a:r>
            <a:r>
              <a:rPr lang="en-US" b="1" dirty="0"/>
              <a:t> and the </a:t>
            </a:r>
            <a:r>
              <a:rPr lang="en-US" b="1" dirty="0" err="1"/>
              <a:t>solanaceous</a:t>
            </a:r>
            <a:r>
              <a:rPr lang="en-US" b="1" dirty="0"/>
              <a:t> narcotics cause cerebral excitation and cause hallucinations, visions and illusions.  </a:t>
            </a:r>
            <a:endParaRPr lang="en-US" b="1" dirty="0" smtClean="0"/>
          </a:p>
          <a:p>
            <a:r>
              <a:rPr lang="en-US" b="1" dirty="0" smtClean="0"/>
              <a:t>Their </a:t>
            </a:r>
            <a:r>
              <a:rPr lang="en-US" b="1" dirty="0"/>
              <a:t>use causes intoxication and may be accompanied or followed by unconsciousness or other symptoms of abnormal brain function.  </a:t>
            </a:r>
            <a:endParaRPr lang="en-US" b="1" dirty="0" smtClean="0"/>
          </a:p>
          <a:p>
            <a:r>
              <a:rPr lang="en-US" b="1" dirty="0" err="1" smtClean="0"/>
              <a:t>Kavakava</a:t>
            </a:r>
            <a:r>
              <a:rPr lang="en-US" b="1" dirty="0" smtClean="0"/>
              <a:t> </a:t>
            </a:r>
            <a:r>
              <a:rPr lang="en-US" b="1" dirty="0"/>
              <a:t>is a sleep-producing drug that also produces a hypnotic state.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824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176963"/>
            <a:ext cx="10515600" cy="63958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/>
              <a:t>Piper </a:t>
            </a:r>
            <a:r>
              <a:rPr lang="en-US" b="1" i="1" dirty="0" err="1"/>
              <a:t>methysticum</a:t>
            </a:r>
            <a:r>
              <a:rPr lang="en-US" b="1" dirty="0" err="1"/>
              <a:t>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CF5732"/>
              </a:clrFrom>
              <a:clrTo>
                <a:srgbClr val="CF573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" y="-1"/>
            <a:ext cx="7233645" cy="4662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204" y="2175669"/>
            <a:ext cx="4787047" cy="400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82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u="sng" dirty="0"/>
              <a:t>Coca</a:t>
            </a:r>
            <a:endParaRPr lang="en-US" b="1" dirty="0"/>
          </a:p>
          <a:p>
            <a:r>
              <a:rPr lang="en-US" b="1" dirty="0" smtClean="0"/>
              <a:t>Coca</a:t>
            </a:r>
            <a:r>
              <a:rPr lang="en-US" b="1" dirty="0"/>
              <a:t>, </a:t>
            </a:r>
            <a:r>
              <a:rPr lang="en-US" b="1" i="1" dirty="0" err="1"/>
              <a:t>Erythroxylon</a:t>
            </a:r>
            <a:r>
              <a:rPr lang="en-US" b="1" i="1" dirty="0"/>
              <a:t> coca</a:t>
            </a:r>
            <a:r>
              <a:rPr lang="en-US" b="1" dirty="0"/>
              <a:t>, is the source of the drug cocaine.   </a:t>
            </a:r>
            <a:endParaRPr lang="en-US" b="1" dirty="0" smtClean="0"/>
          </a:p>
          <a:p>
            <a:r>
              <a:rPr lang="en-US" b="1" dirty="0" smtClean="0"/>
              <a:t>Chewing </a:t>
            </a:r>
            <a:r>
              <a:rPr lang="en-US" b="1" dirty="0"/>
              <a:t>or the whole or finely powdered leaves of the plant is an ancient custom among the Amerindians of the Andes and the western half of the Amazon Basin.  </a:t>
            </a:r>
            <a:endParaRPr lang="en-US" b="1" dirty="0" smtClean="0"/>
          </a:p>
          <a:p>
            <a:r>
              <a:rPr lang="en-US" b="1" dirty="0" smtClean="0"/>
              <a:t>The </a:t>
            </a:r>
            <a:r>
              <a:rPr lang="en-US" b="1" dirty="0"/>
              <a:t>use of coca gradually spread among the common people in South America and Pizarro found it in widespread use in 1553.  </a:t>
            </a:r>
            <a:endParaRPr lang="en-US" b="1" dirty="0" smtClean="0"/>
          </a:p>
          <a:p>
            <a:r>
              <a:rPr lang="en-US" b="1" dirty="0" smtClean="0"/>
              <a:t>Some </a:t>
            </a:r>
            <a:r>
              <a:rPr lang="en-US" b="1" dirty="0"/>
              <a:t>evidence suggests that cocaine was used in Ancient </a:t>
            </a:r>
            <a:r>
              <a:rPr lang="en-US" b="1" dirty="0" smtClean="0"/>
              <a:t>Egypt.</a:t>
            </a:r>
            <a:endParaRPr lang="en-US" dirty="0"/>
          </a:p>
          <a:p>
            <a:r>
              <a:rPr lang="en-US" b="1" dirty="0"/>
              <a:t> </a:t>
            </a:r>
            <a:r>
              <a:rPr lang="en-US" b="1" dirty="0" smtClean="0"/>
              <a:t>The </a:t>
            </a:r>
            <a:r>
              <a:rPr lang="en-US" b="1" dirty="0"/>
              <a:t>use of coca aids one to resist physical and mental fatigue and to work for long periods without food or drink.  </a:t>
            </a:r>
            <a:endParaRPr lang="en-US" b="1" dirty="0" smtClean="0"/>
          </a:p>
          <a:p>
            <a:r>
              <a:rPr lang="en-US" b="1" dirty="0" smtClean="0"/>
              <a:t>The </a:t>
            </a:r>
            <a:r>
              <a:rPr lang="en-US" b="1" dirty="0"/>
              <a:t>chewing of coca is followed after a short period of rest by greatly stimulated activity.  </a:t>
            </a:r>
            <a:endParaRPr lang="en-US" b="1" dirty="0" smtClean="0"/>
          </a:p>
          <a:p>
            <a:r>
              <a:rPr lang="en-US" b="1" dirty="0" smtClean="0"/>
              <a:t>The </a:t>
            </a:r>
            <a:r>
              <a:rPr lang="en-US" b="1" dirty="0"/>
              <a:t>narcotic acts directly on the central nervous system, causing immediate psychic exaltation to such an extent that the consumer is able to forget hunger or other pain.  </a:t>
            </a:r>
            <a:endParaRPr lang="en-US" b="1" dirty="0" smtClean="0"/>
          </a:p>
          <a:p>
            <a:r>
              <a:rPr lang="en-US" b="1" dirty="0" smtClean="0"/>
              <a:t>It </a:t>
            </a:r>
            <a:r>
              <a:rPr lang="en-US" b="1" dirty="0"/>
              <a:t>is habit forming and may lead to physical deterioration, sickness and even death as it favors malnutrition.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931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567" y="6149445"/>
            <a:ext cx="10515600" cy="708555"/>
          </a:xfrm>
        </p:spPr>
        <p:txBody>
          <a:bodyPr/>
          <a:lstStyle/>
          <a:p>
            <a:pPr algn="ctr"/>
            <a:r>
              <a:rPr lang="en-US" b="1" i="1" dirty="0" err="1"/>
              <a:t>Erythroxylon</a:t>
            </a:r>
            <a:r>
              <a:rPr lang="en-US" b="1" i="1" dirty="0"/>
              <a:t> coca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7732" y="2998420"/>
            <a:ext cx="4899379" cy="30696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33" y="1458544"/>
            <a:ext cx="3810000" cy="38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9288" y="1"/>
            <a:ext cx="4052711" cy="3002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8533" y="1"/>
            <a:ext cx="3454400" cy="299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42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000" b="1" u="sng" dirty="0"/>
              <a:t>Opium</a:t>
            </a:r>
          </a:p>
          <a:p>
            <a:r>
              <a:rPr lang="en-US" b="1" dirty="0" smtClean="0"/>
              <a:t>Opium </a:t>
            </a:r>
            <a:r>
              <a:rPr lang="en-US" b="1" dirty="0"/>
              <a:t>is an ancient narcotic that is the dried juice that exudes from injured capsules of the opium poppy, </a:t>
            </a:r>
            <a:r>
              <a:rPr lang="en-US" b="1" i="1" dirty="0" err="1"/>
              <a:t>Papaver</a:t>
            </a:r>
            <a:r>
              <a:rPr lang="en-US" b="1" i="1" dirty="0"/>
              <a:t> </a:t>
            </a:r>
            <a:r>
              <a:rPr lang="en-US" b="1" i="1" dirty="0" err="1"/>
              <a:t>somniferum</a:t>
            </a:r>
            <a:r>
              <a:rPr lang="en-US" b="1" dirty="0"/>
              <a:t>.  </a:t>
            </a:r>
            <a:endParaRPr lang="en-US" b="1" dirty="0" smtClean="0"/>
          </a:p>
          <a:p>
            <a:r>
              <a:rPr lang="en-US" b="1" dirty="0" smtClean="0"/>
              <a:t>Its </a:t>
            </a:r>
            <a:r>
              <a:rPr lang="en-US" b="1" dirty="0"/>
              <a:t>origin is probably Asia Minor, but it has spread to the West.  </a:t>
            </a:r>
            <a:endParaRPr lang="en-US" b="1" dirty="0" smtClean="0"/>
          </a:p>
          <a:p>
            <a:r>
              <a:rPr lang="en-US" b="1" dirty="0" smtClean="0"/>
              <a:t>It </a:t>
            </a:r>
            <a:r>
              <a:rPr lang="en-US" b="1" dirty="0"/>
              <a:t>had also reached Iran, India and China by the 8th Century.  </a:t>
            </a:r>
            <a:endParaRPr lang="en-US" b="1" dirty="0" smtClean="0"/>
          </a:p>
          <a:p>
            <a:r>
              <a:rPr lang="en-US" b="1" dirty="0" smtClean="0"/>
              <a:t>When </a:t>
            </a:r>
            <a:r>
              <a:rPr lang="en-US" b="1" dirty="0"/>
              <a:t>properly utilized, opium and the alkaloids derived from it are valuable medicinally and have proved a blessing to humans in the relief of pain.  </a:t>
            </a:r>
            <a:endParaRPr lang="en-US" b="1" dirty="0" smtClean="0"/>
          </a:p>
          <a:p>
            <a:r>
              <a:rPr lang="en-US" b="1" dirty="0" smtClean="0"/>
              <a:t>Excessive </a:t>
            </a:r>
            <a:r>
              <a:rPr lang="en-US" b="1" dirty="0"/>
              <a:t>use of the drug and the resulting opium addiction has been and continue to be the cause of unbelievable suffering.  </a:t>
            </a:r>
            <a:endParaRPr lang="en-US" b="1" dirty="0" smtClean="0"/>
          </a:p>
          <a:p>
            <a:r>
              <a:rPr lang="en-US" b="1" dirty="0" smtClean="0"/>
              <a:t>No </a:t>
            </a:r>
            <a:r>
              <a:rPr lang="en-US" b="1" dirty="0"/>
              <a:t>other drug has caused so much corruption and tragedy.  </a:t>
            </a:r>
            <a:endParaRPr lang="en-US" b="1" dirty="0" smtClean="0"/>
          </a:p>
          <a:p>
            <a:r>
              <a:rPr lang="en-US" b="1" dirty="0" smtClean="0"/>
              <a:t>In </a:t>
            </a:r>
            <a:r>
              <a:rPr lang="en-US" b="1" dirty="0"/>
              <a:t>China the usual method of consumption was opium smoking by placing a small pellet in the bowl of a special pipe and inhaling the fumes.  </a:t>
            </a:r>
            <a:endParaRPr lang="en-US" b="1" dirty="0" smtClean="0"/>
          </a:p>
          <a:p>
            <a:r>
              <a:rPr lang="en-US" b="1" dirty="0" smtClean="0"/>
              <a:t>In </a:t>
            </a:r>
            <a:r>
              <a:rPr lang="en-US" b="1" dirty="0"/>
              <a:t>this way more morphine is said to be absorbed and the effects on the body may be greater.</a:t>
            </a:r>
            <a:endParaRPr lang="en-US" dirty="0"/>
          </a:p>
          <a:p>
            <a:r>
              <a:rPr lang="en-US" b="1" dirty="0" smtClean="0"/>
              <a:t>In </a:t>
            </a:r>
            <a:r>
              <a:rPr lang="en-US" b="1" dirty="0"/>
              <a:t>Europe and the United States, although opium, morphine, heroin, codeine and other derivatives are used as medicines, the smuggling and use of these narcotics are matters of utmost concern.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95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5536" y="6195836"/>
            <a:ext cx="10515600" cy="66216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err="1"/>
              <a:t>Papaver</a:t>
            </a:r>
            <a:r>
              <a:rPr lang="en-US" b="1" i="1" dirty="0"/>
              <a:t> </a:t>
            </a:r>
            <a:r>
              <a:rPr lang="en-US" b="1" i="1" dirty="0" err="1"/>
              <a:t>somniferum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4348" y="3518663"/>
            <a:ext cx="3685588" cy="27641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2807" y="3668889"/>
            <a:ext cx="4538133" cy="2613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344"/>
            <a:ext cx="4628444" cy="3471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1225" y="0"/>
            <a:ext cx="5020252" cy="366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15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-1"/>
            <a:ext cx="12192000" cy="677333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4000" b="1" u="sng" dirty="0"/>
              <a:t>Cannabis</a:t>
            </a:r>
            <a:endParaRPr lang="en-US" b="1" dirty="0"/>
          </a:p>
          <a:p>
            <a:r>
              <a:rPr lang="en-US" b="1" dirty="0" smtClean="0"/>
              <a:t>The </a:t>
            </a:r>
            <a:r>
              <a:rPr lang="en-US" b="1" dirty="0"/>
              <a:t>hemp plant, </a:t>
            </a:r>
            <a:r>
              <a:rPr lang="en-US" b="1" i="1" dirty="0"/>
              <a:t>Cannabis sativa</a:t>
            </a:r>
            <a:r>
              <a:rPr lang="en-US" b="1" dirty="0"/>
              <a:t>, is the source of a textile fiber and a drying oil also yields a narcotic drug.  </a:t>
            </a:r>
            <a:endParaRPr lang="en-US" b="1" dirty="0" smtClean="0"/>
          </a:p>
          <a:p>
            <a:r>
              <a:rPr lang="en-US" b="1" dirty="0" smtClean="0"/>
              <a:t>The </a:t>
            </a:r>
            <a:r>
              <a:rPr lang="en-US" b="1" dirty="0"/>
              <a:t>dried flowering tops of females plants, pressed together into solid masses, constitute the official “cannabis </a:t>
            </a:r>
            <a:r>
              <a:rPr lang="en-US" b="1" dirty="0" err="1"/>
              <a:t>indica</a:t>
            </a:r>
            <a:r>
              <a:rPr lang="en-US" b="1" dirty="0"/>
              <a:t>.”  </a:t>
            </a:r>
            <a:endParaRPr lang="en-US" b="1" dirty="0" smtClean="0"/>
          </a:p>
          <a:p>
            <a:r>
              <a:rPr lang="en-US" b="1" dirty="0" smtClean="0"/>
              <a:t>The </a:t>
            </a:r>
            <a:r>
              <a:rPr lang="en-US" b="1" dirty="0"/>
              <a:t>drug can be used in medicine to relieve pain and in the treatment of hysteria and various nervous disorders.  </a:t>
            </a:r>
            <a:endParaRPr lang="en-US" b="1" dirty="0" smtClean="0"/>
          </a:p>
          <a:p>
            <a:r>
              <a:rPr lang="en-US" b="1" dirty="0" smtClean="0"/>
              <a:t>The </a:t>
            </a:r>
            <a:r>
              <a:rPr lang="en-US" b="1" dirty="0"/>
              <a:t>active principle is resinous in nature and contains 3-4 very powerful alkaloids.  </a:t>
            </a:r>
            <a:endParaRPr lang="en-US" b="1" dirty="0" smtClean="0"/>
          </a:p>
          <a:p>
            <a:r>
              <a:rPr lang="en-US" b="1" dirty="0" smtClean="0"/>
              <a:t>The </a:t>
            </a:r>
            <a:r>
              <a:rPr lang="en-US" b="1" dirty="0"/>
              <a:t>use of hemp as a narcotic is old and extends back to 3,000 B.C., first in China and later in India. </a:t>
            </a:r>
            <a:endParaRPr lang="en-US" b="1" dirty="0" smtClean="0"/>
          </a:p>
          <a:p>
            <a:r>
              <a:rPr lang="en-US" b="1" dirty="0" smtClean="0"/>
              <a:t>The </a:t>
            </a:r>
            <a:r>
              <a:rPr lang="en-US" b="1" dirty="0"/>
              <a:t>pure, undiluted sticky yellow resin, which is naturally exuded from the flowering tops of cultivated female plants, is known as </a:t>
            </a:r>
            <a:r>
              <a:rPr lang="en-US" b="1" u="sng" dirty="0" err="1"/>
              <a:t>charas</a:t>
            </a:r>
            <a:r>
              <a:rPr lang="en-US" b="1" u="sng" dirty="0"/>
              <a:t> </a:t>
            </a:r>
            <a:r>
              <a:rPr lang="en-US" b="1" dirty="0"/>
              <a:t>or </a:t>
            </a:r>
            <a:r>
              <a:rPr lang="en-US" b="1" u="sng" dirty="0"/>
              <a:t>hashish</a:t>
            </a:r>
            <a:r>
              <a:rPr lang="en-US" b="1" dirty="0"/>
              <a:t>.  </a:t>
            </a:r>
            <a:r>
              <a:rPr lang="en-US" b="1" dirty="0" err="1" smtClean="0"/>
              <a:t>Charas</a:t>
            </a:r>
            <a:r>
              <a:rPr lang="en-US" b="1" dirty="0" smtClean="0"/>
              <a:t> </a:t>
            </a:r>
            <a:r>
              <a:rPr lang="en-US" b="1" dirty="0"/>
              <a:t>is smoked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Bhang </a:t>
            </a:r>
            <a:r>
              <a:rPr lang="en-US" b="1" dirty="0"/>
              <a:t>consists of the tops of wild plants, which have lower resin content in a water or milk mixture.  It is also smoked.  </a:t>
            </a:r>
            <a:endParaRPr lang="en-US" b="1" dirty="0" smtClean="0"/>
          </a:p>
          <a:p>
            <a:r>
              <a:rPr lang="en-US" b="1" dirty="0" smtClean="0"/>
              <a:t>In </a:t>
            </a:r>
            <a:r>
              <a:rPr lang="en-US" b="1" dirty="0"/>
              <a:t>America this type of hemp is known as </a:t>
            </a:r>
            <a:r>
              <a:rPr lang="en-US" b="1" u="sng" dirty="0"/>
              <a:t>marijuana</a:t>
            </a:r>
            <a:r>
              <a:rPr lang="en-US" b="1" dirty="0"/>
              <a:t>.  </a:t>
            </a:r>
            <a:endParaRPr lang="en-US" b="1" dirty="0" smtClean="0"/>
          </a:p>
          <a:p>
            <a:r>
              <a:rPr lang="en-US" b="1" u="sng" dirty="0" smtClean="0"/>
              <a:t>Ganja </a:t>
            </a:r>
            <a:r>
              <a:rPr lang="en-US" b="1" dirty="0"/>
              <a:t>is a specially cultivated and harvested grade of hemp used for smoking and in beverages and candies.  </a:t>
            </a:r>
            <a:endParaRPr lang="en-US" b="1" dirty="0" smtClean="0"/>
          </a:p>
          <a:p>
            <a:r>
              <a:rPr lang="en-US" b="1" dirty="0" smtClean="0"/>
              <a:t>Cannabis </a:t>
            </a:r>
            <a:r>
              <a:rPr lang="en-US" b="1" dirty="0"/>
              <a:t>in its different forms can produce serious side effects for the consumer.  It causes a stupefying and hypnotic effect, accompanied by hallucinations, agreeable and often erotic dreams, and a general state of </a:t>
            </a:r>
            <a:r>
              <a:rPr lang="en-US" b="1" dirty="0" smtClean="0"/>
              <a:t>ecstasy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862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378" y="6297436"/>
            <a:ext cx="10515600" cy="56056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/>
              <a:t>Cannabis sativa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03047"/>
            <a:ext cx="6542981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240" y="0"/>
            <a:ext cx="55245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43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u="sng" dirty="0"/>
              <a:t>Peyote</a:t>
            </a:r>
          </a:p>
          <a:p>
            <a:r>
              <a:rPr lang="en-US" b="1" dirty="0" smtClean="0"/>
              <a:t>The </a:t>
            </a:r>
            <a:r>
              <a:rPr lang="en-US" b="1" dirty="0"/>
              <a:t>cactus, </a:t>
            </a:r>
            <a:r>
              <a:rPr lang="en-US" b="1" i="1" dirty="0" err="1"/>
              <a:t>Lophophora</a:t>
            </a:r>
            <a:r>
              <a:rPr lang="en-US" b="1" i="1" dirty="0"/>
              <a:t> </a:t>
            </a:r>
            <a:r>
              <a:rPr lang="en-US" b="1" i="1" dirty="0" err="1"/>
              <a:t>williamsii</a:t>
            </a:r>
            <a:r>
              <a:rPr lang="en-US" b="1" dirty="0"/>
              <a:t>, is the source of peyote or mescal buttons.  </a:t>
            </a:r>
            <a:endParaRPr lang="en-US" b="1" dirty="0" smtClean="0"/>
          </a:p>
          <a:p>
            <a:r>
              <a:rPr lang="en-US" b="1" dirty="0" smtClean="0"/>
              <a:t>It </a:t>
            </a:r>
            <a:r>
              <a:rPr lang="en-US" b="1" dirty="0"/>
              <a:t>is indigenous to northern Mexico and the southwestern United States.  </a:t>
            </a:r>
            <a:endParaRPr lang="en-US" b="1" dirty="0" smtClean="0"/>
          </a:p>
          <a:p>
            <a:r>
              <a:rPr lang="en-US" b="1" dirty="0" smtClean="0"/>
              <a:t>Peyote </a:t>
            </a:r>
            <a:r>
              <a:rPr lang="en-US" b="1" dirty="0"/>
              <a:t>contains several powerful alkaloids with narcotic properties.  </a:t>
            </a:r>
            <a:endParaRPr lang="en-US" b="1" dirty="0" smtClean="0"/>
          </a:p>
          <a:p>
            <a:r>
              <a:rPr lang="en-US" b="1" dirty="0" smtClean="0"/>
              <a:t>Amerindians </a:t>
            </a:r>
            <a:r>
              <a:rPr lang="en-US" b="1" dirty="0"/>
              <a:t>of the region have used peyote for hundreds of years during their religious ceremonies.  </a:t>
            </a:r>
            <a:endParaRPr lang="en-US" b="1" dirty="0" smtClean="0"/>
          </a:p>
          <a:p>
            <a:r>
              <a:rPr lang="en-US" b="1" dirty="0" smtClean="0"/>
              <a:t>Despite </a:t>
            </a:r>
            <a:r>
              <a:rPr lang="en-US" b="1" dirty="0"/>
              <a:t>serious opposition the habit is actively practiced among some Amerindian groups that still maintain a sacred cult. </a:t>
            </a:r>
            <a:r>
              <a:rPr lang="en-US" b="1" dirty="0" smtClean="0"/>
              <a:t>Peyote </a:t>
            </a:r>
            <a:r>
              <a:rPr lang="en-US" b="1" dirty="0"/>
              <a:t>produces a state of ease and well-being, accompanied by visions and hypnotic trances.  </a:t>
            </a:r>
            <a:endParaRPr lang="en-US" b="1" dirty="0" smtClean="0"/>
          </a:p>
          <a:p>
            <a:r>
              <a:rPr lang="en-US" b="1" dirty="0" smtClean="0"/>
              <a:t>Users </a:t>
            </a:r>
            <a:r>
              <a:rPr lang="en-US" b="1" dirty="0"/>
              <a:t>find themselves in a world full of new sensations and pleasures.  </a:t>
            </a:r>
            <a:endParaRPr lang="en-US" b="1" dirty="0" smtClean="0"/>
          </a:p>
          <a:p>
            <a:r>
              <a:rPr lang="en-US" b="1" dirty="0" smtClean="0"/>
              <a:t>Peyote </a:t>
            </a:r>
            <a:r>
              <a:rPr lang="en-US" b="1" dirty="0"/>
              <a:t>also has also been used extensively for its presumed medicinal value as it is supposed to cure bodily ills.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7026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1294</Words>
  <Application>Microsoft Office PowerPoint</Application>
  <PresentationFormat>Widescreen</PresentationFormat>
  <Paragraphs>99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Smoking and Chewing Products</vt:lpstr>
      <vt:lpstr>PowerPoint Presentation</vt:lpstr>
      <vt:lpstr>PowerPoint Presentation</vt:lpstr>
      <vt:lpstr>Erythroxylon coca</vt:lpstr>
      <vt:lpstr>PowerPoint Presentation</vt:lpstr>
      <vt:lpstr>Papaver somniferum</vt:lpstr>
      <vt:lpstr>PowerPoint Presentation</vt:lpstr>
      <vt:lpstr>Cannabis sativa</vt:lpstr>
      <vt:lpstr>PowerPoint Presentation</vt:lpstr>
      <vt:lpstr>Lophophora williamsii</vt:lpstr>
      <vt:lpstr>PowerPoint Presentation</vt:lpstr>
      <vt:lpstr>Amanita muscaria</vt:lpstr>
      <vt:lpstr>PowerPoint Presentation</vt:lpstr>
      <vt:lpstr>PowerPoint Presentation</vt:lpstr>
      <vt:lpstr>Banisteriopsis caapi</vt:lpstr>
      <vt:lpstr>PowerPoint Presentation</vt:lpstr>
      <vt:lpstr>Datura stramonium</vt:lpstr>
      <vt:lpstr>PowerPoint Presentation</vt:lpstr>
      <vt:lpstr>PowerPoint Presentation</vt:lpstr>
      <vt:lpstr>Piper methysticumis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Smoking &amp; Chewing Products</dc:title>
  <dc:creator>Dr.Mansoor</dc:creator>
  <cp:lastModifiedBy>Dr. Iftikhar Ahmad</cp:lastModifiedBy>
  <cp:revision>24</cp:revision>
  <dcterms:created xsi:type="dcterms:W3CDTF">2015-04-04T01:04:11Z</dcterms:created>
  <dcterms:modified xsi:type="dcterms:W3CDTF">2020-05-03T07:19:30Z</dcterms:modified>
</cp:coreProperties>
</file>