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3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58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479" autoAdjust="0"/>
    <p:restoredTop sz="99010" autoAdjust="0"/>
  </p:normalViewPr>
  <p:slideViewPr>
    <p:cSldViewPr snapToGrid="0" snapToObjects="1">
      <p:cViewPr varScale="1">
        <p:scale>
          <a:sx n="74" d="100"/>
          <a:sy n="74" d="100"/>
        </p:scale>
        <p:origin x="17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BA84AD3-C2B7-4E4E-9D1B-D6BEA4F21BE3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E97ED8D-7617-F840-9DB2-F466BDCE168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gricultural_experiment_station" TargetMode="External"/><Relationship Id="rId2" Type="http://schemas.openxmlformats.org/officeDocument/2006/relationships/hyperlink" Target="https://en.wikipedia.org/wiki/Hatch_Act_of_18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ooperative_extension" TargetMode="External"/><Relationship Id="rId5" Type="http://schemas.openxmlformats.org/officeDocument/2006/relationships/hyperlink" Target="https://en.wikipedia.org/wiki/Smith-Lever_Act_of_1914" TargetMode="External"/><Relationship Id="rId4" Type="http://schemas.openxmlformats.org/officeDocument/2006/relationships/hyperlink" Target="https://en.wikipedia.org/wiki/Land-grant_university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800" y="1676400"/>
            <a:ext cx="7899400" cy="1524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BRIEF HISTORY OF AGRICULTURAL EXTENSION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253673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689" y="4572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4. Diverse </a:t>
            </a:r>
            <a:r>
              <a:rPr lang="en-US" b="1" dirty="0" smtClean="0"/>
              <a:t>bottom-</a:t>
            </a:r>
            <a:r>
              <a:rPr lang="en-US" b="1" dirty="0"/>
              <a:t>up extension: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When </a:t>
            </a:r>
            <a:r>
              <a:rPr lang="en-US" sz="2400" dirty="0">
                <a:latin typeface="Times New Roman"/>
                <a:cs typeface="Times New Roman"/>
              </a:rPr>
              <a:t>World Bank funding came to an end, the T&amp;V system collapsed in many countries 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Leaving </a:t>
            </a:r>
            <a:r>
              <a:rPr lang="en-US" sz="2400" dirty="0">
                <a:latin typeface="Times New Roman"/>
                <a:cs typeface="Times New Roman"/>
              </a:rPr>
              <a:t>behind a patchwork (mixed) of programs and projects funded from various other sources. 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The </a:t>
            </a:r>
            <a:r>
              <a:rPr lang="en-US" sz="2400" dirty="0">
                <a:latin typeface="Times New Roman"/>
                <a:cs typeface="Times New Roman"/>
              </a:rPr>
              <a:t>decline of central planning, combined with a growing concern for sustainability and equity, has resulted in </a:t>
            </a:r>
            <a:r>
              <a:rPr lang="en-US" sz="2400" dirty="0" smtClean="0">
                <a:latin typeface="Times New Roman"/>
                <a:cs typeface="Times New Roman"/>
              </a:rPr>
              <a:t>participatory </a:t>
            </a:r>
            <a:r>
              <a:rPr lang="en-US" sz="2400" dirty="0">
                <a:latin typeface="Times New Roman"/>
                <a:cs typeface="Times New Roman"/>
              </a:rPr>
              <a:t>methods gradually replacing top-down approaches.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747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46038"/>
            <a:ext cx="8674100" cy="754062"/>
          </a:xfrm>
        </p:spPr>
        <p:txBody>
          <a:bodyPr>
            <a:normAutofit fontScale="90000"/>
          </a:bodyPr>
          <a:lstStyle/>
          <a:p>
            <a:r>
              <a:rPr lang="en-US" dirty="0"/>
              <a:t>Scope </a:t>
            </a:r>
            <a:r>
              <a:rPr lang="en-US" dirty="0" smtClean="0"/>
              <a:t>&amp; Objectives of agri. extension</a:t>
            </a:r>
            <a:endParaRPr lang="en-US" dirty="0"/>
          </a:p>
        </p:txBody>
      </p:sp>
      <p:sp>
        <p:nvSpPr>
          <p:cNvPr id="4" name="object 2"/>
          <p:cNvSpPr txBox="1">
            <a:spLocks noGrp="1"/>
          </p:cNvSpPr>
          <p:nvPr>
            <p:ph idx="1"/>
          </p:nvPr>
        </p:nvSpPr>
        <p:spPr>
          <a:xfrm>
            <a:off x="88900" y="914402"/>
            <a:ext cx="8928100" cy="4839272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286385" marR="7620" indent="-274320" algn="just">
              <a:lnSpc>
                <a:spcPct val="120000"/>
              </a:lnSpc>
              <a:spcBef>
                <a:spcPts val="359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Extension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education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is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for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betterment 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of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people and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for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changing their behavior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i.e.  knowledge, skill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and</a:t>
            </a:r>
            <a:r>
              <a:rPr sz="2800" spc="2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attitude.</a:t>
            </a:r>
            <a:endParaRPr sz="2800" dirty="0">
              <a:solidFill>
                <a:schemeClr val="bg2">
                  <a:lumMod val="10000"/>
                  <a:lumOff val="90000"/>
                </a:schemeClr>
              </a:solidFill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20000"/>
              </a:lnSpc>
              <a:spcBef>
                <a:spcPts val="600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370840" algn="l"/>
              </a:tabLst>
            </a:pPr>
            <a:r>
              <a:rPr sz="28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Extension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education is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dissemination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of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useful 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research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findings and ideas among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rural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people </a:t>
            </a:r>
            <a:r>
              <a:rPr sz="280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to 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bring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out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desirable changes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in their social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and 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cultural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800" spc="-4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behavior.</a:t>
            </a:r>
            <a:endParaRPr sz="2800" dirty="0">
              <a:solidFill>
                <a:schemeClr val="bg2">
                  <a:lumMod val="10000"/>
                  <a:lumOff val="90000"/>
                </a:schemeClr>
              </a:solidFill>
              <a:latin typeface="Times New Roman"/>
              <a:cs typeface="Times New Roman"/>
            </a:endParaRPr>
          </a:p>
          <a:p>
            <a:pPr marL="286385" marR="5080" indent="-274320" algn="just">
              <a:lnSpc>
                <a:spcPct val="120000"/>
              </a:lnSpc>
              <a:spcBef>
                <a:spcPts val="600"/>
              </a:spcBef>
              <a:buClr>
                <a:srgbClr val="B03E9A"/>
              </a:buClr>
              <a:buSzPct val="72727"/>
              <a:buFont typeface="Wingdings 2"/>
              <a:buChar char=""/>
              <a:tabLst>
                <a:tab pos="287020" algn="l"/>
              </a:tabLst>
            </a:pP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Extension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education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is an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applied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science consisting  of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research</a:t>
            </a:r>
            <a:r>
              <a:rPr lang="en-GB"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 findings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, field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experiences and relevant principles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f</a:t>
            </a:r>
            <a:r>
              <a:rPr lang="en-GB"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r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om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behavioral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sciences</a:t>
            </a:r>
            <a:r>
              <a:rPr sz="2800" spc="-30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, </a:t>
            </a:r>
            <a:r>
              <a:rPr sz="2800" spc="-10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and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methods focused on the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problems of  </a:t>
            </a:r>
            <a:r>
              <a:rPr sz="2800" spc="-5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out of school education for </a:t>
            </a:r>
            <a:r>
              <a:rPr sz="2800" spc="-10" dirty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adults and </a:t>
            </a:r>
            <a:r>
              <a:rPr sz="2800" spc="-5" dirty="0" smtClean="0">
                <a:solidFill>
                  <a:schemeClr val="bg2">
                    <a:lumMod val="10000"/>
                    <a:lumOff val="90000"/>
                  </a:schemeClr>
                </a:solidFill>
                <a:latin typeface="Times New Roman"/>
                <a:cs typeface="Times New Roman"/>
              </a:rPr>
              <a:t>youths</a:t>
            </a:r>
            <a:endParaRPr sz="2800" dirty="0">
              <a:solidFill>
                <a:schemeClr val="bg2">
                  <a:lumMod val="10000"/>
                  <a:lumOff val="90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20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6"/>
          <p:cNvSpPr txBox="1">
            <a:spLocks noGrp="1"/>
          </p:cNvSpPr>
          <p:nvPr>
            <p:ph idx="1"/>
          </p:nvPr>
        </p:nvSpPr>
        <p:spPr>
          <a:xfrm>
            <a:off x="0" y="355600"/>
            <a:ext cx="9055100" cy="5708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0" algn="just">
              <a:lnSpc>
                <a:spcPct val="110000"/>
              </a:lnSpc>
              <a:spcBef>
                <a:spcPts val="595"/>
              </a:spcBef>
              <a:buClr>
                <a:srgbClr val="B03E9A"/>
              </a:buClr>
              <a:buSzPct val="73076"/>
              <a:buNone/>
              <a:tabLst>
                <a:tab pos="287020" algn="l"/>
              </a:tabLst>
            </a:pPr>
            <a:endParaRPr sz="4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469265" marR="6350" indent="-457200" algn="just">
              <a:lnSpc>
                <a:spcPct val="11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" charset="2"/>
              <a:buChar char="Ø"/>
              <a:tabLst>
                <a:tab pos="287020" algn="l"/>
              </a:tabLst>
            </a:pPr>
            <a:r>
              <a:rPr lang="en-GB" sz="2400" spc="-165" dirty="0" smtClean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raise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standard of </a:t>
            </a:r>
            <a:r>
              <a:rPr lang="en-GB"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living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lang="en-GB"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rural 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people.</a:t>
            </a:r>
          </a:p>
          <a:p>
            <a:pPr marL="354965" marR="5080" indent="-342900" algn="just">
              <a:lnSpc>
                <a:spcPct val="110000"/>
              </a:lnSpc>
              <a:spcBef>
                <a:spcPts val="605"/>
              </a:spcBef>
              <a:buClr>
                <a:srgbClr val="B03E9A"/>
              </a:buClr>
              <a:buSzPct val="73076"/>
              <a:buFont typeface="Wingdings" charset="2"/>
              <a:buChar char="Ø"/>
              <a:tabLst>
                <a:tab pos="380365" algn="l"/>
              </a:tabLst>
            </a:pPr>
            <a:r>
              <a:rPr lang="en-GB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basic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objectives of the extension  education are ensure the </a:t>
            </a:r>
            <a:r>
              <a:rPr lang="en-GB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overall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development of  the </a:t>
            </a:r>
            <a:r>
              <a:rPr lang="en-GB"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rural</a:t>
            </a: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people.</a:t>
            </a:r>
          </a:p>
          <a:p>
            <a:pPr marL="354965" marR="5080" indent="-342900" algn="just">
              <a:lnSpc>
                <a:spcPct val="11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" charset="2"/>
              <a:buChar char="Ø"/>
              <a:tabLst>
                <a:tab pos="287020" algn="l"/>
              </a:tabLst>
            </a:pPr>
            <a:r>
              <a:rPr lang="en-GB" sz="2400" spc="-16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lang="en-GB" sz="24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bring about </a:t>
            </a:r>
            <a:r>
              <a:rPr lang="en-GB"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desirable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changes </a:t>
            </a:r>
            <a:r>
              <a:rPr lang="en-GB" sz="2400" spc="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the  human </a:t>
            </a:r>
            <a:r>
              <a:rPr lang="en-GB" sz="2400" spc="-25" dirty="0" smtClean="0">
                <a:solidFill>
                  <a:srgbClr val="FFFFFF"/>
                </a:solidFill>
                <a:latin typeface="Times New Roman"/>
                <a:cs typeface="Times New Roman"/>
              </a:rPr>
              <a:t>behaviour, </a:t>
            </a:r>
            <a:r>
              <a:rPr lang="en-GB"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includes change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in  knowledge, skill and</a:t>
            </a:r>
            <a:r>
              <a:rPr lang="en-GB"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2400" dirty="0">
                <a:solidFill>
                  <a:srgbClr val="FFFFFF"/>
                </a:solidFill>
                <a:latin typeface="Times New Roman"/>
                <a:cs typeface="Times New Roman"/>
              </a:rPr>
              <a:t>attitude</a:t>
            </a:r>
            <a:r>
              <a:rPr lang="en-GB"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</a:p>
          <a:p>
            <a:pPr marL="354965" marR="6985" indent="-342900" algn="just">
              <a:lnSpc>
                <a:spcPct val="80000"/>
              </a:lnSpc>
              <a:spcBef>
                <a:spcPts val="675"/>
              </a:spcBef>
              <a:buFont typeface="Wingdings" charset="2"/>
              <a:buChar char="Ø"/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information relating to agriculture, including  improved seeds, fertilizers, implements,  pesticides, improved cultural practices, </a:t>
            </a:r>
            <a:r>
              <a:rPr lang="en-GB" sz="2400" spc="-15" dirty="0" smtClean="0">
                <a:solidFill>
                  <a:srgbClr val="FFFFFF"/>
                </a:solidFill>
                <a:latin typeface="Times New Roman"/>
                <a:cs typeface="Times New Roman"/>
              </a:rPr>
              <a:t>dairy farming,  </a:t>
            </a: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poultry nutrition etc.</a:t>
            </a:r>
          </a:p>
          <a:p>
            <a:pPr marL="354965" marR="6350" indent="-342900" algn="just">
              <a:lnSpc>
                <a:spcPts val="2300"/>
              </a:lnSpc>
              <a:buFont typeface="Wingdings" charset="2"/>
              <a:buChar char="Ø"/>
              <a:tabLst>
                <a:tab pos="452120" algn="l"/>
              </a:tabLst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To make the people aware that agriculture is a  profit table profession.</a:t>
            </a:r>
          </a:p>
          <a:p>
            <a:pPr marL="354965" marR="5080" indent="-342900" algn="just">
              <a:lnSpc>
                <a:spcPts val="2310"/>
              </a:lnSpc>
              <a:buFont typeface="Wingdings" charset="2"/>
              <a:buChar char="Ø"/>
              <a:tabLst>
                <a:tab pos="395605" algn="l"/>
              </a:tabLst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To create an environment for rural people so that  they can show their talent, leadership and  efficiency.</a:t>
            </a:r>
          </a:p>
          <a:p>
            <a:pPr marL="354965" marR="5715" indent="-342900" algn="just">
              <a:lnSpc>
                <a:spcPct val="80000"/>
              </a:lnSpc>
              <a:buFont typeface="Wingdings" charset="2"/>
              <a:buChar char="Ø"/>
              <a:tabLst>
                <a:tab pos="448945" algn="l"/>
              </a:tabLst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To provide appropriate solution of the farmer’s  problems.</a:t>
            </a:r>
          </a:p>
          <a:p>
            <a:pPr marL="354965" indent="-342900">
              <a:buFont typeface="Wingdings" charset="2"/>
              <a:buChar char="Ø"/>
              <a:tabLst>
                <a:tab pos="372745" algn="l"/>
              </a:tabLst>
            </a:pPr>
            <a:r>
              <a:rPr lang="en-GB" sz="2400" spc="-15" dirty="0">
                <a:solidFill>
                  <a:srgbClr val="FFFFFF"/>
                </a:solidFill>
                <a:latin typeface="Times New Roman"/>
                <a:cs typeface="Times New Roman"/>
              </a:rPr>
              <a:t>To bring the scientist closer to the farmers.</a:t>
            </a:r>
          </a:p>
          <a:p>
            <a:pPr marL="286385" marR="5080" algn="just">
              <a:lnSpc>
                <a:spcPct val="11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endParaRPr lang="en-GB" sz="28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34667" y="0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2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0" y="38100"/>
            <a:ext cx="7772400" cy="698500"/>
          </a:xfrm>
        </p:spPr>
        <p:txBody>
          <a:bodyPr/>
          <a:lstStyle/>
          <a:p>
            <a:r>
              <a:rPr lang="en-US" b="1" dirty="0" smtClean="0"/>
              <a:t>Concept of extension</a:t>
            </a:r>
            <a:endParaRPr lang="en-US" b="1" dirty="0"/>
          </a:p>
        </p:txBody>
      </p:sp>
      <p:sp>
        <p:nvSpPr>
          <p:cNvPr id="4" name="object 25"/>
          <p:cNvSpPr txBox="1">
            <a:spLocks noGrp="1"/>
          </p:cNvSpPr>
          <p:nvPr>
            <p:ph idx="1"/>
          </p:nvPr>
        </p:nvSpPr>
        <p:spPr>
          <a:xfrm>
            <a:off x="215900" y="698500"/>
            <a:ext cx="8763000" cy="48359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5"/>
              </a:spcBef>
            </a:pP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Derived from </a:t>
            </a:r>
            <a:r>
              <a:rPr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Latin </a:t>
            </a:r>
            <a:r>
              <a:rPr lang="en-GB" sz="3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words</a:t>
            </a:r>
            <a:r>
              <a:rPr sz="3000" spc="-5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0000FF"/>
                </a:solidFill>
                <a:latin typeface="Times New Roman"/>
                <a:cs typeface="Times New Roman"/>
              </a:rPr>
              <a:t>“ex</a:t>
            </a:r>
            <a:r>
              <a:rPr sz="3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”</a:t>
            </a:r>
            <a:r>
              <a:rPr lang="en-GB" sz="3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means</a:t>
            </a:r>
            <a:r>
              <a:rPr lang="en-GB" sz="3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out</a:t>
            </a:r>
            <a:r>
              <a:rPr lang="en-GB" sz="3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“</a:t>
            </a:r>
            <a:r>
              <a:rPr sz="3000" b="1" dirty="0">
                <a:solidFill>
                  <a:srgbClr val="0000FF"/>
                </a:solidFill>
                <a:latin typeface="Times New Roman"/>
                <a:cs typeface="Times New Roman"/>
              </a:rPr>
              <a:t>tensio</a:t>
            </a:r>
            <a:r>
              <a:rPr sz="3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”</a:t>
            </a:r>
            <a:r>
              <a:rPr lang="en-GB" sz="3000" b="1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means </a:t>
            </a:r>
            <a:r>
              <a:rPr sz="3000" b="1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Stretching</a:t>
            </a:r>
            <a:endParaRPr lang="en-GB" sz="30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50000"/>
              </a:lnSpc>
              <a:spcBef>
                <a:spcPts val="105"/>
              </a:spcBef>
            </a:pPr>
            <a:r>
              <a:rPr lang="en-GB"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Agriculture </a:t>
            </a:r>
            <a:r>
              <a:rPr sz="3000" spc="-5" dirty="0" smtClean="0">
                <a:solidFill>
                  <a:srgbClr val="FFFFFF"/>
                </a:solidFill>
                <a:latin typeface="Times New Roman"/>
                <a:cs typeface="Times New Roman"/>
              </a:rPr>
              <a:t>Extension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is that type of education which </a:t>
            </a:r>
            <a:r>
              <a:rPr sz="300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stretched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out 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people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 the </a:t>
            </a:r>
            <a:r>
              <a:rPr sz="3000" b="1" spc="-15" dirty="0">
                <a:solidFill>
                  <a:srgbClr val="FFFFFF"/>
                </a:solidFill>
                <a:latin typeface="Times New Roman"/>
                <a:cs typeface="Times New Roman"/>
              </a:rPr>
              <a:t>rural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areas far and </a:t>
            </a:r>
            <a:r>
              <a:rPr sz="30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near,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beyond the 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limits of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educational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institutions </a:t>
            </a:r>
            <a:r>
              <a:rPr sz="3000" spc="-1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000" spc="-5" dirty="0">
                <a:solidFill>
                  <a:srgbClr val="FFFFFF"/>
                </a:solidFill>
                <a:latin typeface="Times New Roman"/>
                <a:cs typeface="Times New Roman"/>
              </a:rPr>
              <a:t>which the </a:t>
            </a:r>
            <a:r>
              <a:rPr sz="30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formal  type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of education is usually</a:t>
            </a:r>
            <a:r>
              <a:rPr sz="30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000" b="1" dirty="0">
                <a:solidFill>
                  <a:srgbClr val="FFFFFF"/>
                </a:solidFill>
                <a:latin typeface="Times New Roman"/>
                <a:cs typeface="Times New Roman"/>
              </a:rPr>
              <a:t>confined.</a:t>
            </a:r>
            <a:endParaRPr sz="3000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22488"/>
            <a:ext cx="9143999" cy="481047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latin typeface="Times New Roman"/>
                <a:cs typeface="Times New Roman"/>
              </a:rPr>
              <a:t>The birth of the modern extension service has been attributed to events that took place in Ireland in the middle of the 19th century.</a:t>
            </a:r>
            <a:r>
              <a:rPr lang="en-US" sz="2400" baseline="30000" dirty="0">
                <a:latin typeface="Times New Roman"/>
                <a:cs typeface="Times New Roman"/>
              </a:rPr>
              <a:t> </a:t>
            </a:r>
            <a:endParaRPr lang="en-US" sz="2400" baseline="300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Between </a:t>
            </a:r>
            <a:r>
              <a:rPr lang="en-US" sz="2400" dirty="0">
                <a:latin typeface="Times New Roman"/>
                <a:cs typeface="Times New Roman"/>
              </a:rPr>
              <a:t>1845–51 the Irish potato crop was destroyed by fungal diseases and a severe famine occurred. </a:t>
            </a:r>
            <a:endParaRPr lang="en-US" sz="24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/>
                <a:cs typeface="Times New Roman"/>
              </a:rPr>
              <a:t>The British Government arranged for "practical instructors" to travel to rural areas and teach small farmers how to cultivate alternative crops. </a:t>
            </a:r>
            <a:endParaRPr lang="en-US" sz="2400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/>
                <a:cs typeface="Times New Roman"/>
              </a:rPr>
              <a:t>This scheme attracted the attention of government officials in Germany, who organized their own system of traveling </a:t>
            </a:r>
            <a:r>
              <a:rPr lang="en-US" sz="2400" dirty="0" smtClean="0">
                <a:latin typeface="Times New Roman"/>
                <a:cs typeface="Times New Roman"/>
              </a:rPr>
              <a:t>instructors.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Times New Roman"/>
                <a:cs typeface="Times New Roman"/>
              </a:rPr>
              <a:t>By the end of the 19th century, the idea had spread to Denmark, Netherlands, Italy, and France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  <a:endParaRPr lang="en-GB" sz="2400" dirty="0">
              <a:latin typeface="Times New Roman"/>
              <a:cs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02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6385" marR="5080" algn="just"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Extension” originated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lang="en-US"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England 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lang="en-US"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1866  </a:t>
            </a: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 of University Extension which  was taken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up first </a:t>
            </a:r>
            <a:r>
              <a:rPr lang="en-US"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Cambridge and Oxford  Universities.</a:t>
            </a:r>
            <a:endParaRPr lang="en-US" sz="2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  <a:buClr>
                <a:srgbClr val="B03E9A"/>
              </a:buClr>
              <a:buFont typeface="Wingdings 2"/>
              <a:buChar char=""/>
            </a:pPr>
            <a:endParaRPr lang="en-US" sz="280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286385" marR="5080" algn="just"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1873-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term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Extension </a:t>
            </a:r>
            <a:r>
              <a:rPr lang="en-US" sz="2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Education</a:t>
            </a:r>
            <a:r>
              <a:rPr lang="en-US"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” was  used 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Cambridge</a:t>
            </a:r>
            <a:r>
              <a:rPr lang="en-US" sz="2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University</a:t>
            </a:r>
            <a:r>
              <a:rPr lang="en-US" sz="28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44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89" y="795867"/>
            <a:ext cx="8777111" cy="4721578"/>
          </a:xfrm>
        </p:spPr>
        <p:txBody>
          <a:bodyPr>
            <a:noAutofit/>
          </a:bodyPr>
          <a:lstStyle/>
          <a:p>
            <a:pPr marL="68580" indent="0">
              <a:lnSpc>
                <a:spcPct val="140000"/>
              </a:lnSpc>
              <a:buNone/>
            </a:pPr>
            <a:r>
              <a:rPr lang="en-US" sz="2800" dirty="0">
                <a:latin typeface="Times New Roman"/>
                <a:cs typeface="Times New Roman"/>
              </a:rPr>
              <a:t>In the United States, the </a:t>
            </a:r>
            <a:r>
              <a:rPr lang="en-US" sz="2800" dirty="0">
                <a:latin typeface="Times New Roman"/>
                <a:cs typeface="Times New Roman"/>
                <a:hlinkClick r:id="rId2"/>
              </a:rPr>
              <a:t>Hatch Act of 1887</a:t>
            </a:r>
            <a:r>
              <a:rPr lang="en-US" sz="2800" dirty="0">
                <a:latin typeface="Times New Roman"/>
                <a:cs typeface="Times New Roman"/>
              </a:rPr>
              <a:t> established a system of </a:t>
            </a:r>
            <a:r>
              <a:rPr lang="en-US" sz="2800" dirty="0">
                <a:latin typeface="Times New Roman"/>
                <a:cs typeface="Times New Roman"/>
                <a:hlinkClick r:id="rId3"/>
              </a:rPr>
              <a:t>agricultural experiment stations</a:t>
            </a:r>
            <a:r>
              <a:rPr lang="en-US" sz="2800" dirty="0">
                <a:latin typeface="Times New Roman"/>
                <a:cs typeface="Times New Roman"/>
              </a:rPr>
              <a:t> in conjunction with each state's </a:t>
            </a:r>
            <a:r>
              <a:rPr lang="en-US" sz="2800" dirty="0">
                <a:latin typeface="Times New Roman"/>
                <a:cs typeface="Times New Roman"/>
                <a:hlinkClick r:id="rId4"/>
              </a:rPr>
              <a:t>land-grant university</a:t>
            </a:r>
            <a:r>
              <a:rPr lang="en-US" sz="2800" dirty="0">
                <a:latin typeface="Times New Roman"/>
                <a:cs typeface="Times New Roman"/>
              </a:rPr>
              <a:t>, and the </a:t>
            </a:r>
            <a:r>
              <a:rPr lang="en-US" sz="2800" dirty="0">
                <a:latin typeface="Times New Roman"/>
                <a:cs typeface="Times New Roman"/>
                <a:hlinkClick r:id="rId5"/>
              </a:rPr>
              <a:t>Smith-Lever Act of 1914</a:t>
            </a:r>
            <a:r>
              <a:rPr lang="en-US" sz="2800" dirty="0">
                <a:latin typeface="Times New Roman"/>
                <a:cs typeface="Times New Roman"/>
              </a:rPr>
              <a:t> created a system of </a:t>
            </a:r>
            <a:r>
              <a:rPr lang="en-US" sz="2800" dirty="0">
                <a:latin typeface="Times New Roman"/>
                <a:cs typeface="Times New Roman"/>
                <a:hlinkClick r:id="rId6"/>
              </a:rPr>
              <a:t>cooperative extension</a:t>
            </a:r>
            <a:r>
              <a:rPr lang="en-US" sz="2800" dirty="0">
                <a:latin typeface="Times New Roman"/>
                <a:cs typeface="Times New Roman"/>
              </a:rPr>
              <a:t> to be operated by </a:t>
            </a:r>
            <a:r>
              <a:rPr lang="en-US" sz="2800" dirty="0" smtClean="0">
                <a:latin typeface="Times New Roman"/>
                <a:cs typeface="Times New Roman"/>
              </a:rPr>
              <a:t>the </a:t>
            </a:r>
            <a:r>
              <a:rPr lang="en-US" sz="2800" dirty="0">
                <a:latin typeface="Times New Roman"/>
                <a:cs typeface="Times New Roman"/>
              </a:rPr>
              <a:t>universities in order to inform people about current developments in agriculture, home economics, and related subjects.</a:t>
            </a:r>
            <a:endParaRPr lang="en-GB" sz="2800" dirty="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19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1" y="556855"/>
            <a:ext cx="8904111" cy="5404555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Since independence in 1947 </a:t>
            </a:r>
            <a:r>
              <a:rPr lang="en-US" sz="2400" dirty="0" smtClean="0">
                <a:latin typeface="Times New Roman"/>
                <a:cs typeface="Times New Roman"/>
              </a:rPr>
              <a:t>to </a:t>
            </a:r>
            <a:r>
              <a:rPr lang="en-US" sz="2400" dirty="0">
                <a:latin typeface="Times New Roman"/>
                <a:cs typeface="Times New Roman"/>
              </a:rPr>
              <a:t>1962 in Pakistan there was no separate wing to carry out extension and outreach </a:t>
            </a:r>
            <a:r>
              <a:rPr lang="en-US" sz="2400" dirty="0" smtClean="0">
                <a:latin typeface="Times New Roman"/>
                <a:cs typeface="Times New Roman"/>
              </a:rPr>
              <a:t>activities. </a:t>
            </a:r>
            <a:endParaRPr lang="en-US" sz="2400" dirty="0">
              <a:latin typeface="Times New Roman"/>
              <a:cs typeface="Times New Roman"/>
            </a:endParaRPr>
          </a:p>
          <a:p>
            <a:r>
              <a:rPr lang="en-US" sz="2400" dirty="0" smtClean="0">
                <a:latin typeface="Times New Roman"/>
                <a:cs typeface="Times New Roman"/>
              </a:rPr>
              <a:t>During </a:t>
            </a:r>
            <a:r>
              <a:rPr lang="en-US" sz="2400" dirty="0">
                <a:latin typeface="Times New Roman"/>
                <a:cs typeface="Times New Roman"/>
              </a:rPr>
              <a:t>this period the teaching staff of Agricultural College, Lyallpur was responsible to carry out agricultural extension </a:t>
            </a:r>
            <a:r>
              <a:rPr lang="en-US" sz="2400" dirty="0" smtClean="0">
                <a:latin typeface="Times New Roman"/>
                <a:cs typeface="Times New Roman"/>
              </a:rPr>
              <a:t>activities </a:t>
            </a:r>
            <a:r>
              <a:rPr lang="en-US" sz="2400" dirty="0">
                <a:latin typeface="Times New Roman"/>
                <a:cs typeface="Times New Roman"/>
              </a:rPr>
              <a:t>besides research and teaching ac6vi6es at college.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In </a:t>
            </a:r>
            <a:r>
              <a:rPr lang="en-US" sz="2400" dirty="0">
                <a:latin typeface="Times New Roman"/>
                <a:cs typeface="Times New Roman"/>
              </a:rPr>
              <a:t>1962 West Pakistan Agriculture University Lyallpur (presently UAF) was established </a:t>
            </a:r>
          </a:p>
          <a:p>
            <a:r>
              <a:rPr lang="en-US" sz="2400" dirty="0">
                <a:latin typeface="Times New Roman"/>
                <a:cs typeface="Times New Roman"/>
              </a:rPr>
              <a:t> Agricultural </a:t>
            </a:r>
            <a:r>
              <a:rPr lang="en-US" sz="2400" dirty="0" smtClean="0">
                <a:latin typeface="Times New Roman"/>
                <a:cs typeface="Times New Roman"/>
              </a:rPr>
              <a:t>education </a:t>
            </a:r>
            <a:r>
              <a:rPr lang="en-US" sz="2400" dirty="0">
                <a:latin typeface="Times New Roman"/>
                <a:cs typeface="Times New Roman"/>
              </a:rPr>
              <a:t>wing was separated from agricultural extension and research wing.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At </a:t>
            </a:r>
            <a:r>
              <a:rPr lang="en-US" sz="2400" dirty="0">
                <a:latin typeface="Times New Roman"/>
                <a:cs typeface="Times New Roman"/>
              </a:rPr>
              <a:t>the same </a:t>
            </a:r>
            <a:r>
              <a:rPr lang="en-US" sz="2400" dirty="0" smtClean="0">
                <a:latin typeface="Times New Roman"/>
                <a:cs typeface="Times New Roman"/>
              </a:rPr>
              <a:t>time </a:t>
            </a:r>
            <a:r>
              <a:rPr lang="en-US" sz="2400" dirty="0">
                <a:latin typeface="Times New Roman"/>
                <a:cs typeface="Times New Roman"/>
              </a:rPr>
              <a:t>agricultural extension wing was established under the </a:t>
            </a:r>
            <a:r>
              <a:rPr lang="en-US" sz="2400" dirty="0" smtClean="0">
                <a:latin typeface="Times New Roman"/>
                <a:cs typeface="Times New Roman"/>
              </a:rPr>
              <a:t>administrative </a:t>
            </a:r>
            <a:r>
              <a:rPr lang="en-US" sz="2400" dirty="0">
                <a:latin typeface="Times New Roman"/>
                <a:cs typeface="Times New Roman"/>
              </a:rPr>
              <a:t>control of each provincial government in Pakistan.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Secretary </a:t>
            </a:r>
            <a:r>
              <a:rPr lang="en-US" sz="2400" dirty="0">
                <a:latin typeface="Times New Roman"/>
                <a:cs typeface="Times New Roman"/>
              </a:rPr>
              <a:t>Agriculture, is primarily act as a head of all wings of Agricultural Department including Agricultural Extension &amp; Adop6ve Research.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44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889" y="34749"/>
            <a:ext cx="8509000" cy="783695"/>
          </a:xfrm>
        </p:spPr>
        <p:txBody>
          <a:bodyPr>
            <a:noAutofit/>
          </a:bodyPr>
          <a:lstStyle/>
          <a:p>
            <a:r>
              <a:rPr lang="en-US" sz="2800" b="1" dirty="0"/>
              <a:t>Four </a:t>
            </a:r>
            <a:r>
              <a:rPr lang="en-US" sz="2800" b="1" dirty="0" smtClean="0"/>
              <a:t>generations </a:t>
            </a:r>
            <a:r>
              <a:rPr lang="en-US" sz="2800" b="1" dirty="0"/>
              <a:t>of extension in Asia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1" y="818444"/>
            <a:ext cx="8734778" cy="526344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The </a:t>
            </a:r>
            <a:r>
              <a:rPr lang="en-US" sz="2400" dirty="0">
                <a:latin typeface="Times New Roman"/>
                <a:cs typeface="Times New Roman"/>
              </a:rPr>
              <a:t>development of extension services in modern Asia has differed from country to country. Despite the </a:t>
            </a:r>
            <a:r>
              <a:rPr lang="en-US" sz="2400" dirty="0" smtClean="0">
                <a:latin typeface="Times New Roman"/>
                <a:cs typeface="Times New Roman"/>
              </a:rPr>
              <a:t>variations</a:t>
            </a:r>
            <a:r>
              <a:rPr lang="en-US" sz="2400" dirty="0">
                <a:latin typeface="Times New Roman"/>
                <a:cs typeface="Times New Roman"/>
              </a:rPr>
              <a:t>, it is possible to </a:t>
            </a:r>
            <a:r>
              <a:rPr lang="en-US" sz="2400" dirty="0" smtClean="0">
                <a:latin typeface="Times New Roman"/>
                <a:cs typeface="Times New Roman"/>
              </a:rPr>
              <a:t>identify </a:t>
            </a:r>
            <a:r>
              <a:rPr lang="en-US" sz="2400" dirty="0">
                <a:latin typeface="Times New Roman"/>
                <a:cs typeface="Times New Roman"/>
              </a:rPr>
              <a:t>a general sequence of four periods or "</a:t>
            </a:r>
            <a:r>
              <a:rPr lang="en-US" sz="2400" dirty="0" smtClean="0">
                <a:latin typeface="Times New Roman"/>
                <a:cs typeface="Times New Roman"/>
              </a:rPr>
              <a:t>generations</a:t>
            </a:r>
            <a:r>
              <a:rPr lang="en-US" sz="2400" dirty="0">
                <a:latin typeface="Times New Roman"/>
                <a:cs typeface="Times New Roman"/>
              </a:rPr>
              <a:t>” </a:t>
            </a:r>
            <a:endParaRPr lang="en-US" sz="2400" dirty="0" smtClean="0">
              <a:latin typeface="Times New Roman"/>
              <a:cs typeface="Times New Roman"/>
            </a:endParaRPr>
          </a:p>
          <a:p>
            <a:pPr marL="68580" indent="0">
              <a:buNone/>
            </a:pPr>
            <a:r>
              <a:rPr lang="en-US" sz="3200" b="1" dirty="0" smtClean="0">
                <a:latin typeface="Times New Roman"/>
                <a:cs typeface="Times New Roman"/>
              </a:rPr>
              <a:t> 1- Colonial </a:t>
            </a:r>
            <a:r>
              <a:rPr lang="en-US" sz="3200" b="1" dirty="0">
                <a:latin typeface="Times New Roman"/>
                <a:cs typeface="Times New Roman"/>
              </a:rPr>
              <a:t>agriculture: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Experimental stations </a:t>
            </a:r>
            <a:r>
              <a:rPr lang="en-US" sz="2400" dirty="0">
                <a:latin typeface="Times New Roman"/>
                <a:cs typeface="Times New Roman"/>
              </a:rPr>
              <a:t>were established in many Asian countries by the colonial powers.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The focus of </a:t>
            </a:r>
            <a:r>
              <a:rPr lang="en-US" sz="2400" dirty="0" smtClean="0">
                <a:latin typeface="Times New Roman"/>
                <a:cs typeface="Times New Roman"/>
              </a:rPr>
              <a:t>attention </a:t>
            </a:r>
            <a:r>
              <a:rPr lang="en-US" sz="2400" dirty="0">
                <a:latin typeface="Times New Roman"/>
                <a:cs typeface="Times New Roman"/>
              </a:rPr>
              <a:t>was usually on export crops such as rubber, tea, </a:t>
            </a:r>
            <a:r>
              <a:rPr lang="en-US" sz="2400" dirty="0" smtClean="0">
                <a:latin typeface="Times New Roman"/>
                <a:cs typeface="Times New Roman"/>
              </a:rPr>
              <a:t>cotton</a:t>
            </a:r>
            <a:r>
              <a:rPr lang="en-US" sz="2400" dirty="0">
                <a:latin typeface="Times New Roman"/>
                <a:cs typeface="Times New Roman"/>
              </a:rPr>
              <a:t>, and sugar.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Technical </a:t>
            </a:r>
            <a:r>
              <a:rPr lang="en-US" sz="2400" dirty="0">
                <a:latin typeface="Times New Roman"/>
                <a:cs typeface="Times New Roman"/>
              </a:rPr>
              <a:t>advice was provided to </a:t>
            </a:r>
            <a:r>
              <a:rPr lang="en-US" sz="2400" dirty="0" smtClean="0">
                <a:latin typeface="Times New Roman"/>
                <a:cs typeface="Times New Roman"/>
              </a:rPr>
              <a:t>plantation </a:t>
            </a:r>
            <a:r>
              <a:rPr lang="en-US" sz="2400" dirty="0">
                <a:latin typeface="Times New Roman"/>
                <a:cs typeface="Times New Roman"/>
              </a:rPr>
              <a:t>managers and large landowners. </a:t>
            </a:r>
          </a:p>
          <a:p>
            <a:r>
              <a:rPr lang="en-US" sz="2400" dirty="0" smtClean="0">
                <a:latin typeface="Times New Roman"/>
                <a:cs typeface="Times New Roman"/>
              </a:rPr>
              <a:t>Assistance </a:t>
            </a:r>
            <a:r>
              <a:rPr lang="en-US" sz="2400" dirty="0">
                <a:latin typeface="Times New Roman"/>
                <a:cs typeface="Times New Roman"/>
              </a:rPr>
              <a:t>to small farmers who grew subsistence crops was rare, except in </a:t>
            </a:r>
            <a:r>
              <a:rPr lang="en-US" sz="2400" dirty="0" smtClean="0">
                <a:latin typeface="Times New Roman"/>
                <a:cs typeface="Times New Roman"/>
              </a:rPr>
              <a:t>times </a:t>
            </a:r>
            <a:r>
              <a:rPr lang="en-US" sz="2400" dirty="0">
                <a:latin typeface="Times New Roman"/>
                <a:cs typeface="Times New Roman"/>
              </a:rPr>
              <a:t>of crisis </a:t>
            </a:r>
          </a:p>
        </p:txBody>
      </p:sp>
    </p:spTree>
    <p:extLst>
      <p:ext uri="{BB962C8B-B14F-4D97-AF65-F5344CB8AC3E}">
        <p14:creationId xmlns:p14="http://schemas.microsoft.com/office/powerpoint/2010/main" val="2527672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0416"/>
            <a:ext cx="7772400" cy="769584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latin typeface="Times New Roman"/>
                <a:cs typeface="Times New Roman"/>
              </a:rPr>
              <a:t>2- Diverse </a:t>
            </a:r>
            <a:r>
              <a:rPr lang="en-US" sz="2800" b="1" dirty="0">
                <a:latin typeface="Times New Roman"/>
                <a:cs typeface="Times New Roman"/>
              </a:rPr>
              <a:t>top-down extension: </a:t>
            </a:r>
            <a:r>
              <a:rPr lang="en-US" sz="2800" dirty="0">
                <a:latin typeface="Times New Roman"/>
                <a:cs typeface="Times New Roman"/>
              </a:rPr>
              <a:t/>
            </a:r>
            <a:br>
              <a:rPr lang="en-US" sz="2800" dirty="0">
                <a:latin typeface="Times New Roman"/>
                <a:cs typeface="Times New Roman"/>
              </a:rPr>
            </a:b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7" y="1270000"/>
            <a:ext cx="8720666" cy="4064001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2800" dirty="0" smtClean="0">
                <a:latin typeface="Times New Roman"/>
                <a:cs typeface="Times New Roman"/>
              </a:rPr>
              <a:t>After </a:t>
            </a:r>
            <a:r>
              <a:rPr lang="en-US" sz="2800" dirty="0">
                <a:latin typeface="Times New Roman"/>
                <a:cs typeface="Times New Roman"/>
              </a:rPr>
              <a:t>independence, commodity-based extension services emerged from the </a:t>
            </a:r>
            <a:r>
              <a:rPr lang="en-US" sz="2800" dirty="0" smtClean="0">
                <a:latin typeface="Times New Roman"/>
                <a:cs typeface="Times New Roman"/>
              </a:rPr>
              <a:t>leftovers </a:t>
            </a:r>
            <a:r>
              <a:rPr lang="en-US" sz="2800" dirty="0">
                <a:latin typeface="Times New Roman"/>
                <a:cs typeface="Times New Roman"/>
              </a:rPr>
              <a:t>of the colonial system, 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latin typeface="Times New Roman"/>
                <a:cs typeface="Times New Roman"/>
              </a:rPr>
              <a:t>With production </a:t>
            </a:r>
            <a:r>
              <a:rPr lang="en-US" sz="2800" dirty="0">
                <a:latin typeface="Times New Roman"/>
                <a:cs typeface="Times New Roman"/>
              </a:rPr>
              <a:t>targets established as part of five- year development plans. </a:t>
            </a:r>
          </a:p>
          <a:p>
            <a:pPr>
              <a:lnSpc>
                <a:spcPct val="130000"/>
              </a:lnSpc>
            </a:pPr>
            <a:r>
              <a:rPr lang="en-US" sz="2800" dirty="0" smtClean="0">
                <a:latin typeface="Times New Roman"/>
                <a:cs typeface="Times New Roman"/>
              </a:rPr>
              <a:t>In addition</a:t>
            </a:r>
            <a:r>
              <a:rPr lang="en-US" sz="2800" dirty="0">
                <a:latin typeface="Times New Roman"/>
                <a:cs typeface="Times New Roman"/>
              </a:rPr>
              <a:t>, various schemes were </a:t>
            </a:r>
            <a:r>
              <a:rPr lang="en-US" sz="2800" dirty="0" smtClean="0">
                <a:latin typeface="Times New Roman"/>
                <a:cs typeface="Times New Roman"/>
              </a:rPr>
              <a:t>initiated </a:t>
            </a:r>
            <a:r>
              <a:rPr lang="en-US" sz="2800" dirty="0">
                <a:latin typeface="Times New Roman"/>
                <a:cs typeface="Times New Roman"/>
              </a:rPr>
              <a:t>to meet the needs of small farmers, with support from foreign donors.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12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1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Unified top-down extension: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During </a:t>
            </a:r>
            <a:r>
              <a:rPr lang="en-US" sz="2400" dirty="0">
                <a:latin typeface="Times New Roman"/>
                <a:cs typeface="Times New Roman"/>
              </a:rPr>
              <a:t>the 1970s and 1980s, the Training and Visit system (T&amp;V) was introduced by the World Bank. 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Existing organizations </a:t>
            </a:r>
            <a:r>
              <a:rPr lang="en-US" sz="2400" dirty="0">
                <a:latin typeface="Times New Roman"/>
                <a:cs typeface="Times New Roman"/>
              </a:rPr>
              <a:t>were merged into a single </a:t>
            </a:r>
            <a:r>
              <a:rPr lang="en-US" sz="2400" dirty="0" smtClean="0">
                <a:latin typeface="Times New Roman"/>
                <a:cs typeface="Times New Roman"/>
              </a:rPr>
              <a:t>national </a:t>
            </a:r>
            <a:r>
              <a:rPr lang="en-US" sz="2400" dirty="0">
                <a:latin typeface="Times New Roman"/>
                <a:cs typeface="Times New Roman"/>
              </a:rPr>
              <a:t>service. 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latin typeface="Times New Roman"/>
                <a:cs typeface="Times New Roman"/>
              </a:rPr>
              <a:t>Regular </a:t>
            </a:r>
            <a:r>
              <a:rPr lang="en-US" sz="2400" dirty="0">
                <a:latin typeface="Times New Roman"/>
                <a:cs typeface="Times New Roman"/>
              </a:rPr>
              <a:t>messages were delivered to groups of farmers, </a:t>
            </a:r>
            <a:r>
              <a:rPr lang="en-US" sz="2400" dirty="0" smtClean="0">
                <a:latin typeface="Times New Roman"/>
                <a:cs typeface="Times New Roman"/>
              </a:rPr>
              <a:t>promoting </a:t>
            </a:r>
            <a:r>
              <a:rPr lang="en-US" sz="2400" dirty="0">
                <a:latin typeface="Times New Roman"/>
                <a:cs typeface="Times New Roman"/>
              </a:rPr>
              <a:t>the </a:t>
            </a:r>
            <a:r>
              <a:rPr lang="en-US" sz="2400" dirty="0" smtClean="0">
                <a:latin typeface="Times New Roman"/>
                <a:cs typeface="Times New Roman"/>
              </a:rPr>
              <a:t>adoption </a:t>
            </a:r>
            <a:r>
              <a:rPr lang="en-US" sz="2400" dirty="0">
                <a:latin typeface="Times New Roman"/>
                <a:cs typeface="Times New Roman"/>
              </a:rPr>
              <a:t>of "Green </a:t>
            </a:r>
            <a:r>
              <a:rPr lang="en-US" sz="2400" dirty="0" smtClean="0">
                <a:latin typeface="Times New Roman"/>
                <a:cs typeface="Times New Roman"/>
              </a:rPr>
              <a:t>Revolution</a:t>
            </a:r>
            <a:r>
              <a:rPr lang="en-US" sz="2400" dirty="0">
                <a:latin typeface="Times New Roman"/>
                <a:cs typeface="Times New Roman"/>
              </a:rPr>
              <a:t>" technologies.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34667" y="33635"/>
            <a:ext cx="2709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Continued</a:t>
            </a:r>
            <a:r>
              <a:rPr lang="is-IS" sz="2800" dirty="0" smtClean="0">
                <a:solidFill>
                  <a:srgbClr val="FF0000"/>
                </a:solidFill>
              </a:rPr>
              <a:t>….......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783536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1313</TotalTime>
  <Words>777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Gill Sans MT</vt:lpstr>
      <vt:lpstr>Times New Roman</vt:lpstr>
      <vt:lpstr>Wingdings</vt:lpstr>
      <vt:lpstr>Wingdings 2</vt:lpstr>
      <vt:lpstr>Wingdings 3</vt:lpstr>
      <vt:lpstr>Urban Pop</vt:lpstr>
      <vt:lpstr>BRIEF HISTORY OF AGRICULTURAL EXTENSION</vt:lpstr>
      <vt:lpstr>Concept of extension</vt:lpstr>
      <vt:lpstr>PowerPoint Presentation</vt:lpstr>
      <vt:lpstr>PowerPoint Presentation</vt:lpstr>
      <vt:lpstr>PowerPoint Presentation</vt:lpstr>
      <vt:lpstr>PowerPoint Presentation</vt:lpstr>
      <vt:lpstr>Four generations of extension in Asia </vt:lpstr>
      <vt:lpstr>2- Diverse top-down extension:  </vt:lpstr>
      <vt:lpstr>3. Unified top-down extension: </vt:lpstr>
      <vt:lpstr>4. Diverse bottom-up extension: </vt:lpstr>
      <vt:lpstr>Scope &amp; Objectives of agri. extension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HISTORY OF AGRICULTURAL EXTENSION</dc:title>
  <dc:creator>Mohammed Yaseen</dc:creator>
  <cp:lastModifiedBy>Saima</cp:lastModifiedBy>
  <cp:revision>36</cp:revision>
  <dcterms:created xsi:type="dcterms:W3CDTF">2020-03-30T13:21:29Z</dcterms:created>
  <dcterms:modified xsi:type="dcterms:W3CDTF">2020-12-02T07:54:40Z</dcterms:modified>
</cp:coreProperties>
</file>