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6" r:id="rId16"/>
    <p:sldId id="270" r:id="rId17"/>
    <p:sldId id="271" r:id="rId18"/>
    <p:sldId id="307" r:id="rId19"/>
    <p:sldId id="272" r:id="rId20"/>
    <p:sldId id="308" r:id="rId21"/>
    <p:sldId id="274" r:id="rId22"/>
    <p:sldId id="275" r:id="rId23"/>
    <p:sldId id="276" r:id="rId24"/>
    <p:sldId id="309" r:id="rId25"/>
    <p:sldId id="277" r:id="rId26"/>
    <p:sldId id="278" r:id="rId27"/>
    <p:sldId id="279" r:id="rId28"/>
    <p:sldId id="280" r:id="rId29"/>
    <p:sldId id="282" r:id="rId30"/>
    <p:sldId id="310" r:id="rId31"/>
    <p:sldId id="283" r:id="rId32"/>
    <p:sldId id="284" r:id="rId33"/>
    <p:sldId id="285" r:id="rId34"/>
    <p:sldId id="311" r:id="rId35"/>
    <p:sldId id="286" r:id="rId36"/>
    <p:sldId id="312" r:id="rId37"/>
    <p:sldId id="287" r:id="rId38"/>
    <p:sldId id="288" r:id="rId39"/>
    <p:sldId id="313" r:id="rId40"/>
    <p:sldId id="289" r:id="rId41"/>
    <p:sldId id="290" r:id="rId42"/>
    <p:sldId id="291" r:id="rId43"/>
    <p:sldId id="292" r:id="rId44"/>
    <p:sldId id="293" r:id="rId45"/>
    <p:sldId id="314" r:id="rId46"/>
    <p:sldId id="294" r:id="rId47"/>
    <p:sldId id="295" r:id="rId48"/>
    <p:sldId id="296" r:id="rId49"/>
    <p:sldId id="297" r:id="rId50"/>
    <p:sldId id="298" r:id="rId51"/>
    <p:sldId id="315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9E893E-9882-4C39-BC6D-1F7F53DF300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E8AA93-490F-445F-BFBE-7C7DBE550C9B}">
      <dgm:prSet phldrT="[Text]"/>
      <dgm:spPr/>
      <dgm:t>
        <a:bodyPr/>
        <a:lstStyle/>
        <a:p>
          <a:r>
            <a:rPr lang="en-US" dirty="0" smtClean="0"/>
            <a:t>Stress characters</a:t>
          </a:r>
          <a:endParaRPr lang="en-US" dirty="0"/>
        </a:p>
      </dgm:t>
    </dgm:pt>
    <dgm:pt modelId="{69374661-1693-4A1F-AEA6-9273387883C1}" type="parTrans" cxnId="{13DF635D-1B3E-411C-9812-7505E8D92E0B}">
      <dgm:prSet/>
      <dgm:spPr/>
      <dgm:t>
        <a:bodyPr/>
        <a:lstStyle/>
        <a:p>
          <a:endParaRPr lang="en-US"/>
        </a:p>
      </dgm:t>
    </dgm:pt>
    <dgm:pt modelId="{C2D4F0AB-0692-4CD0-95DD-C122A225F2B1}" type="sibTrans" cxnId="{13DF635D-1B3E-411C-9812-7505E8D92E0B}">
      <dgm:prSet/>
      <dgm:spPr/>
      <dgm:t>
        <a:bodyPr/>
        <a:lstStyle/>
        <a:p>
          <a:endParaRPr lang="en-US"/>
        </a:p>
      </dgm:t>
    </dgm:pt>
    <dgm:pt modelId="{5D58F538-834C-4441-9FAF-0A164C3126C7}">
      <dgm:prSet phldrT="[Text]"/>
      <dgm:spPr/>
      <dgm:t>
        <a:bodyPr/>
        <a:lstStyle/>
        <a:p>
          <a:r>
            <a:rPr lang="en-US" dirty="0" smtClean="0"/>
            <a:t>Severity</a:t>
          </a:r>
          <a:endParaRPr lang="en-US" dirty="0"/>
        </a:p>
      </dgm:t>
    </dgm:pt>
    <dgm:pt modelId="{B09844A3-F17B-4AEF-8322-4A7597721835}" type="parTrans" cxnId="{F7206E71-A8BC-4DFB-98C8-DE2F1B555C65}">
      <dgm:prSet/>
      <dgm:spPr/>
      <dgm:t>
        <a:bodyPr/>
        <a:lstStyle/>
        <a:p>
          <a:endParaRPr lang="en-US"/>
        </a:p>
      </dgm:t>
    </dgm:pt>
    <dgm:pt modelId="{4EC09194-0A04-4050-ABA6-7D8148323557}" type="sibTrans" cxnId="{F7206E71-A8BC-4DFB-98C8-DE2F1B555C65}">
      <dgm:prSet/>
      <dgm:spPr/>
      <dgm:t>
        <a:bodyPr/>
        <a:lstStyle/>
        <a:p>
          <a:endParaRPr lang="en-US"/>
        </a:p>
      </dgm:t>
    </dgm:pt>
    <dgm:pt modelId="{9F8759F0-D406-4D09-97B5-EC7ECE741ABD}">
      <dgm:prSet phldrT="[Text]"/>
      <dgm:spPr/>
      <dgm:t>
        <a:bodyPr/>
        <a:lstStyle/>
        <a:p>
          <a:r>
            <a:rPr lang="en-US" dirty="0" smtClean="0"/>
            <a:t>Continuation of stress</a:t>
          </a:r>
          <a:endParaRPr lang="en-US" dirty="0"/>
        </a:p>
      </dgm:t>
    </dgm:pt>
    <dgm:pt modelId="{B7860845-7668-4B98-8EB8-A7623B882D8B}" type="parTrans" cxnId="{CBD88564-8C77-41AA-9BBE-545B6445E196}">
      <dgm:prSet/>
      <dgm:spPr/>
      <dgm:t>
        <a:bodyPr/>
        <a:lstStyle/>
        <a:p>
          <a:endParaRPr lang="en-US"/>
        </a:p>
      </dgm:t>
    </dgm:pt>
    <dgm:pt modelId="{D4FBCC83-28CA-42CF-AC1D-DE4A2824755F}" type="sibTrans" cxnId="{CBD88564-8C77-41AA-9BBE-545B6445E196}">
      <dgm:prSet/>
      <dgm:spPr/>
      <dgm:t>
        <a:bodyPr/>
        <a:lstStyle/>
        <a:p>
          <a:endParaRPr lang="en-US"/>
        </a:p>
      </dgm:t>
    </dgm:pt>
    <dgm:pt modelId="{95BFAB87-69FA-408F-BE77-05F9CDA137AC}">
      <dgm:prSet phldrT="[Text]"/>
      <dgm:spPr/>
      <dgm:t>
        <a:bodyPr/>
        <a:lstStyle/>
        <a:p>
          <a:r>
            <a:rPr lang="en-US" dirty="0" smtClean="0"/>
            <a:t>Plant Character</a:t>
          </a:r>
          <a:endParaRPr lang="en-US" dirty="0"/>
        </a:p>
      </dgm:t>
    </dgm:pt>
    <dgm:pt modelId="{8EA24011-8268-4004-8FAB-479CC0B85F64}" type="parTrans" cxnId="{09E5C0EA-F494-4DE3-A66C-4CAF0FCCBA25}">
      <dgm:prSet/>
      <dgm:spPr/>
      <dgm:t>
        <a:bodyPr/>
        <a:lstStyle/>
        <a:p>
          <a:endParaRPr lang="en-US"/>
        </a:p>
      </dgm:t>
    </dgm:pt>
    <dgm:pt modelId="{D1DD5EBB-5FD8-42EB-B8AD-532B45D22B29}" type="sibTrans" cxnId="{09E5C0EA-F494-4DE3-A66C-4CAF0FCCBA25}">
      <dgm:prSet/>
      <dgm:spPr/>
      <dgm:t>
        <a:bodyPr/>
        <a:lstStyle/>
        <a:p>
          <a:endParaRPr lang="en-US"/>
        </a:p>
      </dgm:t>
    </dgm:pt>
    <dgm:pt modelId="{F42AFC7A-4E2C-409F-ADA3-46B25F344EA8}">
      <dgm:prSet phldrT="[Text]"/>
      <dgm:spPr/>
      <dgm:t>
        <a:bodyPr/>
        <a:lstStyle/>
        <a:p>
          <a:r>
            <a:rPr lang="en-US" dirty="0" smtClean="0"/>
            <a:t>Organs or tissues in question </a:t>
          </a:r>
          <a:endParaRPr lang="en-US" dirty="0"/>
        </a:p>
      </dgm:t>
    </dgm:pt>
    <dgm:pt modelId="{48A72B8D-ADDE-4636-9EC7-952C5C3F3CCE}" type="parTrans" cxnId="{08B5B15D-57B5-44FC-9ABB-995F1E03BE7A}">
      <dgm:prSet/>
      <dgm:spPr/>
      <dgm:t>
        <a:bodyPr/>
        <a:lstStyle/>
        <a:p>
          <a:endParaRPr lang="en-US"/>
        </a:p>
      </dgm:t>
    </dgm:pt>
    <dgm:pt modelId="{C977C218-1D49-4258-9207-4BCD2E1D0F64}" type="sibTrans" cxnId="{08B5B15D-57B5-44FC-9ABB-995F1E03BE7A}">
      <dgm:prSet/>
      <dgm:spPr/>
      <dgm:t>
        <a:bodyPr/>
        <a:lstStyle/>
        <a:p>
          <a:endParaRPr lang="en-US"/>
        </a:p>
      </dgm:t>
    </dgm:pt>
    <dgm:pt modelId="{D2CC6E91-8D78-4DE0-967B-0994075A56EA}">
      <dgm:prSet phldrT="[Text]"/>
      <dgm:spPr/>
      <dgm:t>
        <a:bodyPr/>
        <a:lstStyle/>
        <a:p>
          <a:r>
            <a:rPr lang="en-US" dirty="0" smtClean="0"/>
            <a:t>Response and result</a:t>
          </a:r>
          <a:endParaRPr lang="en-US" dirty="0"/>
        </a:p>
      </dgm:t>
    </dgm:pt>
    <dgm:pt modelId="{36879D4B-343F-490A-AB72-18C08EC402FC}" type="parTrans" cxnId="{19BC2870-709E-4110-912D-273A6A7E6695}">
      <dgm:prSet/>
      <dgm:spPr/>
      <dgm:t>
        <a:bodyPr/>
        <a:lstStyle/>
        <a:p>
          <a:endParaRPr lang="en-US"/>
        </a:p>
      </dgm:t>
    </dgm:pt>
    <dgm:pt modelId="{67941552-C24E-42F0-8661-CC3FB6CD879A}" type="sibTrans" cxnId="{19BC2870-709E-4110-912D-273A6A7E6695}">
      <dgm:prSet/>
      <dgm:spPr/>
      <dgm:t>
        <a:bodyPr/>
        <a:lstStyle/>
        <a:p>
          <a:endParaRPr lang="en-US"/>
        </a:p>
      </dgm:t>
    </dgm:pt>
    <dgm:pt modelId="{BF131E2A-B457-4F9F-9A7D-244239010FE3}">
      <dgm:prSet phldrT="[Text]"/>
      <dgm:spPr/>
      <dgm:t>
        <a:bodyPr/>
        <a:lstStyle/>
        <a:p>
          <a:r>
            <a:rPr lang="en-US" dirty="0" err="1" smtClean="0"/>
            <a:t>Resistence</a:t>
          </a:r>
          <a:r>
            <a:rPr lang="en-US" dirty="0" smtClean="0"/>
            <a:t> Survival and growth</a:t>
          </a:r>
          <a:endParaRPr lang="en-US" dirty="0"/>
        </a:p>
      </dgm:t>
    </dgm:pt>
    <dgm:pt modelId="{CAF627A9-9A84-4F54-B5FA-2B1F36A45EF2}" type="parTrans" cxnId="{2D3B7DA2-6BF9-482F-8427-2857A3CE32CA}">
      <dgm:prSet/>
      <dgm:spPr/>
      <dgm:t>
        <a:bodyPr/>
        <a:lstStyle/>
        <a:p>
          <a:endParaRPr lang="en-US"/>
        </a:p>
      </dgm:t>
    </dgm:pt>
    <dgm:pt modelId="{FA3098E1-F6DC-4CDA-ABBA-D5B27EFBF6BD}" type="sibTrans" cxnId="{2D3B7DA2-6BF9-482F-8427-2857A3CE32CA}">
      <dgm:prSet/>
      <dgm:spPr/>
      <dgm:t>
        <a:bodyPr/>
        <a:lstStyle/>
        <a:p>
          <a:endParaRPr lang="en-US"/>
        </a:p>
      </dgm:t>
    </dgm:pt>
    <dgm:pt modelId="{AEBECFA8-3752-424D-A795-32D4F4A3C82F}">
      <dgm:prSet phldrT="[Text]"/>
      <dgm:spPr/>
      <dgm:t>
        <a:bodyPr/>
        <a:lstStyle/>
        <a:p>
          <a:r>
            <a:rPr lang="en-US" dirty="0" smtClean="0"/>
            <a:t>Duration</a:t>
          </a:r>
          <a:endParaRPr lang="en-US" dirty="0"/>
        </a:p>
      </dgm:t>
    </dgm:pt>
    <dgm:pt modelId="{030FD8BF-7F1F-42DA-B152-8289AF5013FB}" type="parTrans" cxnId="{48D2CFC4-9FDC-4A37-88D9-098DA0450148}">
      <dgm:prSet/>
      <dgm:spPr/>
      <dgm:t>
        <a:bodyPr/>
        <a:lstStyle/>
        <a:p>
          <a:endParaRPr lang="en-US"/>
        </a:p>
      </dgm:t>
    </dgm:pt>
    <dgm:pt modelId="{A934F686-AF24-4457-86BC-80440D994512}" type="sibTrans" cxnId="{48D2CFC4-9FDC-4A37-88D9-098DA0450148}">
      <dgm:prSet/>
      <dgm:spPr/>
      <dgm:t>
        <a:bodyPr/>
        <a:lstStyle/>
        <a:p>
          <a:endParaRPr lang="en-US"/>
        </a:p>
      </dgm:t>
    </dgm:pt>
    <dgm:pt modelId="{0E37E6A7-FE2D-43C1-937F-83FA1AE79659}">
      <dgm:prSet phldrT="[Text]"/>
      <dgm:spPr/>
      <dgm:t>
        <a:bodyPr/>
        <a:lstStyle/>
        <a:p>
          <a:r>
            <a:rPr lang="en-US" dirty="0" smtClean="0"/>
            <a:t>No of exposure</a:t>
          </a:r>
          <a:endParaRPr lang="en-US" dirty="0"/>
        </a:p>
      </dgm:t>
    </dgm:pt>
    <dgm:pt modelId="{1BE67FCA-C01D-4C35-A07D-54898594D082}" type="parTrans" cxnId="{4317A149-FB53-4B7D-92BE-64BE8DD2867A}">
      <dgm:prSet/>
      <dgm:spPr/>
      <dgm:t>
        <a:bodyPr/>
        <a:lstStyle/>
        <a:p>
          <a:endParaRPr lang="en-US"/>
        </a:p>
      </dgm:t>
    </dgm:pt>
    <dgm:pt modelId="{1ECC58E6-9998-4E6D-9F0E-6B77F134DFE2}" type="sibTrans" cxnId="{4317A149-FB53-4B7D-92BE-64BE8DD2867A}">
      <dgm:prSet/>
      <dgm:spPr/>
      <dgm:t>
        <a:bodyPr/>
        <a:lstStyle/>
        <a:p>
          <a:endParaRPr lang="en-US"/>
        </a:p>
      </dgm:t>
    </dgm:pt>
    <dgm:pt modelId="{68DC0FAC-EF3A-49C7-881A-D946C265471D}">
      <dgm:prSet phldrT="[Text]"/>
      <dgm:spPr/>
      <dgm:t>
        <a:bodyPr/>
        <a:lstStyle/>
        <a:p>
          <a:r>
            <a:rPr lang="en-US" dirty="0" smtClean="0"/>
            <a:t>Stage of Development</a:t>
          </a:r>
          <a:endParaRPr lang="en-US" dirty="0"/>
        </a:p>
      </dgm:t>
    </dgm:pt>
    <dgm:pt modelId="{51027D22-5DD4-4DC8-AEF5-B751964E5329}" type="parTrans" cxnId="{8A90519A-B22F-4562-8603-1175AF6F8220}">
      <dgm:prSet/>
      <dgm:spPr/>
      <dgm:t>
        <a:bodyPr/>
        <a:lstStyle/>
        <a:p>
          <a:endParaRPr lang="en-US"/>
        </a:p>
      </dgm:t>
    </dgm:pt>
    <dgm:pt modelId="{426C748A-31DE-4228-8717-259385E13C7C}" type="sibTrans" cxnId="{8A90519A-B22F-4562-8603-1175AF6F8220}">
      <dgm:prSet/>
      <dgm:spPr/>
      <dgm:t>
        <a:bodyPr/>
        <a:lstStyle/>
        <a:p>
          <a:endParaRPr lang="en-US"/>
        </a:p>
      </dgm:t>
    </dgm:pt>
    <dgm:pt modelId="{94282D3E-1532-4D80-A834-AA4459CB734F}">
      <dgm:prSet phldrT="[Text]"/>
      <dgm:spPr/>
      <dgm:t>
        <a:bodyPr/>
        <a:lstStyle/>
        <a:p>
          <a:r>
            <a:rPr lang="en-US" dirty="0" smtClean="0"/>
            <a:t>Genotype</a:t>
          </a:r>
          <a:endParaRPr lang="en-US" dirty="0"/>
        </a:p>
      </dgm:t>
    </dgm:pt>
    <dgm:pt modelId="{AF93E3DD-8A3F-4EF0-9677-79748369FEE8}" type="parTrans" cxnId="{7923A257-47DF-4B19-89FC-D9006CED370F}">
      <dgm:prSet/>
      <dgm:spPr/>
      <dgm:t>
        <a:bodyPr/>
        <a:lstStyle/>
        <a:p>
          <a:endParaRPr lang="en-US"/>
        </a:p>
      </dgm:t>
    </dgm:pt>
    <dgm:pt modelId="{BEACFDD5-D2B3-4CC4-A08D-67F5924B43FB}" type="sibTrans" cxnId="{7923A257-47DF-4B19-89FC-D9006CED370F}">
      <dgm:prSet/>
      <dgm:spPr/>
      <dgm:t>
        <a:bodyPr/>
        <a:lstStyle/>
        <a:p>
          <a:endParaRPr lang="en-US"/>
        </a:p>
      </dgm:t>
    </dgm:pt>
    <dgm:pt modelId="{96E2AD12-CB75-4B78-B11E-CFCF935FBBA5}">
      <dgm:prSet phldrT="[Text]"/>
      <dgm:spPr/>
      <dgm:t>
        <a:bodyPr/>
        <a:lstStyle/>
        <a:p>
          <a:r>
            <a:rPr lang="en-US" dirty="0" smtClean="0"/>
            <a:t>Susceptibility Death</a:t>
          </a:r>
          <a:endParaRPr lang="en-US" dirty="0"/>
        </a:p>
      </dgm:t>
    </dgm:pt>
    <dgm:pt modelId="{A2C3AFB0-744E-4807-AD0F-D5911DC3D17D}" type="parTrans" cxnId="{5BF39540-64D0-418F-9E6A-812A9D6429E9}">
      <dgm:prSet/>
      <dgm:spPr/>
      <dgm:t>
        <a:bodyPr/>
        <a:lstStyle/>
        <a:p>
          <a:endParaRPr lang="en-US"/>
        </a:p>
      </dgm:t>
    </dgm:pt>
    <dgm:pt modelId="{F7520E7C-E7F6-4798-81C4-C7AB9E12FCA3}" type="sibTrans" cxnId="{5BF39540-64D0-418F-9E6A-812A9D6429E9}">
      <dgm:prSet/>
      <dgm:spPr/>
      <dgm:t>
        <a:bodyPr/>
        <a:lstStyle/>
        <a:p>
          <a:endParaRPr lang="en-US"/>
        </a:p>
      </dgm:t>
    </dgm:pt>
    <dgm:pt modelId="{7FC2510E-D9C0-4171-A880-2C5704F4218D}" type="pres">
      <dgm:prSet presAssocID="{549E893E-9882-4C39-BC6D-1F7F53DF30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777B18-E042-465D-AED1-E093C3C0138A}" type="pres">
      <dgm:prSet presAssocID="{DDE8AA93-490F-445F-BFBE-7C7DBE550C9B}" presName="composite" presStyleCnt="0"/>
      <dgm:spPr/>
    </dgm:pt>
    <dgm:pt modelId="{239F6577-A273-4EBA-B012-B547DD098920}" type="pres">
      <dgm:prSet presAssocID="{DDE8AA93-490F-445F-BFBE-7C7DBE550C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190D3-F35C-4A3E-A57B-C767F48DE2FA}" type="pres">
      <dgm:prSet presAssocID="{DDE8AA93-490F-445F-BFBE-7C7DBE550C9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BCADE-8D2F-460B-9A14-AF8AE00984C3}" type="pres">
      <dgm:prSet presAssocID="{C2D4F0AB-0692-4CD0-95DD-C122A225F2B1}" presName="space" presStyleCnt="0"/>
      <dgm:spPr/>
    </dgm:pt>
    <dgm:pt modelId="{7FCABBEA-FE0B-4CA0-A82D-0B1CF4DEEA3F}" type="pres">
      <dgm:prSet presAssocID="{95BFAB87-69FA-408F-BE77-05F9CDA137AC}" presName="composite" presStyleCnt="0"/>
      <dgm:spPr/>
    </dgm:pt>
    <dgm:pt modelId="{0D4C1B13-CBAC-40D7-B031-E5BF042B0757}" type="pres">
      <dgm:prSet presAssocID="{95BFAB87-69FA-408F-BE77-05F9CDA137A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667BB-1C1F-46CB-B63A-305C9CDEB49C}" type="pres">
      <dgm:prSet presAssocID="{95BFAB87-69FA-408F-BE77-05F9CDA137A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6F425-3F52-40CE-98B8-6C703B7C00BD}" type="pres">
      <dgm:prSet presAssocID="{D1DD5EBB-5FD8-42EB-B8AD-532B45D22B29}" presName="space" presStyleCnt="0"/>
      <dgm:spPr/>
    </dgm:pt>
    <dgm:pt modelId="{7788BD46-1FCE-4E6A-809B-6B1051307A1D}" type="pres">
      <dgm:prSet presAssocID="{D2CC6E91-8D78-4DE0-967B-0994075A56EA}" presName="composite" presStyleCnt="0"/>
      <dgm:spPr/>
    </dgm:pt>
    <dgm:pt modelId="{71B9FCE6-3FE5-4C1D-97F5-C33390888997}" type="pres">
      <dgm:prSet presAssocID="{D2CC6E91-8D78-4DE0-967B-0994075A56E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1347E-2369-4117-A165-BB1EBADD1535}" type="pres">
      <dgm:prSet presAssocID="{D2CC6E91-8D78-4DE0-967B-0994075A56E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B5B15D-57B5-44FC-9ABB-995F1E03BE7A}" srcId="{95BFAB87-69FA-408F-BE77-05F9CDA137AC}" destId="{F42AFC7A-4E2C-409F-ADA3-46B25F344EA8}" srcOrd="0" destOrd="0" parTransId="{48A72B8D-ADDE-4636-9EC7-952C5C3F3CCE}" sibTransId="{C977C218-1D49-4258-9207-4BCD2E1D0F64}"/>
    <dgm:cxn modelId="{F7206E71-A8BC-4DFB-98C8-DE2F1B555C65}" srcId="{DDE8AA93-490F-445F-BFBE-7C7DBE550C9B}" destId="{5D58F538-834C-4441-9FAF-0A164C3126C7}" srcOrd="0" destOrd="0" parTransId="{B09844A3-F17B-4AEF-8322-4A7597721835}" sibTransId="{4EC09194-0A04-4050-ABA6-7D8148323557}"/>
    <dgm:cxn modelId="{5BF39540-64D0-418F-9E6A-812A9D6429E9}" srcId="{D2CC6E91-8D78-4DE0-967B-0994075A56EA}" destId="{96E2AD12-CB75-4B78-B11E-CFCF935FBBA5}" srcOrd="1" destOrd="0" parTransId="{A2C3AFB0-744E-4807-AD0F-D5911DC3D17D}" sibTransId="{F7520E7C-E7F6-4798-81C4-C7AB9E12FCA3}"/>
    <dgm:cxn modelId="{87C4E2DB-2F12-4701-8AD6-946BFDE7314E}" type="presOf" srcId="{DDE8AA93-490F-445F-BFBE-7C7DBE550C9B}" destId="{239F6577-A273-4EBA-B012-B547DD098920}" srcOrd="0" destOrd="0" presId="urn:microsoft.com/office/officeart/2005/8/layout/hList1"/>
    <dgm:cxn modelId="{33BD2015-3259-48E5-BD91-EF330E67F0DF}" type="presOf" srcId="{F42AFC7A-4E2C-409F-ADA3-46B25F344EA8}" destId="{556667BB-1C1F-46CB-B63A-305C9CDEB49C}" srcOrd="0" destOrd="0" presId="urn:microsoft.com/office/officeart/2005/8/layout/hList1"/>
    <dgm:cxn modelId="{7923A257-47DF-4B19-89FC-D9006CED370F}" srcId="{95BFAB87-69FA-408F-BE77-05F9CDA137AC}" destId="{94282D3E-1532-4D80-A834-AA4459CB734F}" srcOrd="2" destOrd="0" parTransId="{AF93E3DD-8A3F-4EF0-9677-79748369FEE8}" sibTransId="{BEACFDD5-D2B3-4CC4-A08D-67F5924B43FB}"/>
    <dgm:cxn modelId="{85AD8D7A-D319-478B-AF71-87DFBCED632B}" type="presOf" srcId="{96E2AD12-CB75-4B78-B11E-CFCF935FBBA5}" destId="{5D01347E-2369-4117-A165-BB1EBADD1535}" srcOrd="0" destOrd="1" presId="urn:microsoft.com/office/officeart/2005/8/layout/hList1"/>
    <dgm:cxn modelId="{4317A149-FB53-4B7D-92BE-64BE8DD2867A}" srcId="{DDE8AA93-490F-445F-BFBE-7C7DBE550C9B}" destId="{0E37E6A7-FE2D-43C1-937F-83FA1AE79659}" srcOrd="2" destOrd="0" parTransId="{1BE67FCA-C01D-4C35-A07D-54898594D082}" sibTransId="{1ECC58E6-9998-4E6D-9F0E-6B77F134DFE2}"/>
    <dgm:cxn modelId="{7E4FCB50-A446-4557-A1BC-D4B44AFCC3FB}" type="presOf" srcId="{549E893E-9882-4C39-BC6D-1F7F53DF3008}" destId="{7FC2510E-D9C0-4171-A880-2C5704F4218D}" srcOrd="0" destOrd="0" presId="urn:microsoft.com/office/officeart/2005/8/layout/hList1"/>
    <dgm:cxn modelId="{DC878F5F-CC8A-4483-AEBB-EEB9A3EADA40}" type="presOf" srcId="{AEBECFA8-3752-424D-A795-32D4F4A3C82F}" destId="{746190D3-F35C-4A3E-A57B-C767F48DE2FA}" srcOrd="0" destOrd="1" presId="urn:microsoft.com/office/officeart/2005/8/layout/hList1"/>
    <dgm:cxn modelId="{91251AFE-5F31-48CE-BB16-7661BA73C87E}" type="presOf" srcId="{95BFAB87-69FA-408F-BE77-05F9CDA137AC}" destId="{0D4C1B13-CBAC-40D7-B031-E5BF042B0757}" srcOrd="0" destOrd="0" presId="urn:microsoft.com/office/officeart/2005/8/layout/hList1"/>
    <dgm:cxn modelId="{6A733C77-188E-407F-8EA6-7BA9B94AD32D}" type="presOf" srcId="{BF131E2A-B457-4F9F-9A7D-244239010FE3}" destId="{5D01347E-2369-4117-A165-BB1EBADD1535}" srcOrd="0" destOrd="0" presId="urn:microsoft.com/office/officeart/2005/8/layout/hList1"/>
    <dgm:cxn modelId="{F5079FA3-B212-48FC-91C8-569C4DAD6345}" type="presOf" srcId="{5D58F538-834C-4441-9FAF-0A164C3126C7}" destId="{746190D3-F35C-4A3E-A57B-C767F48DE2FA}" srcOrd="0" destOrd="0" presId="urn:microsoft.com/office/officeart/2005/8/layout/hList1"/>
    <dgm:cxn modelId="{8D1C4ED4-E363-46A0-992F-842CE23708F2}" type="presOf" srcId="{68DC0FAC-EF3A-49C7-881A-D946C265471D}" destId="{556667BB-1C1F-46CB-B63A-305C9CDEB49C}" srcOrd="0" destOrd="1" presId="urn:microsoft.com/office/officeart/2005/8/layout/hList1"/>
    <dgm:cxn modelId="{48D2CFC4-9FDC-4A37-88D9-098DA0450148}" srcId="{DDE8AA93-490F-445F-BFBE-7C7DBE550C9B}" destId="{AEBECFA8-3752-424D-A795-32D4F4A3C82F}" srcOrd="1" destOrd="0" parTransId="{030FD8BF-7F1F-42DA-B152-8289AF5013FB}" sibTransId="{A934F686-AF24-4457-86BC-80440D994512}"/>
    <dgm:cxn modelId="{09E5C0EA-F494-4DE3-A66C-4CAF0FCCBA25}" srcId="{549E893E-9882-4C39-BC6D-1F7F53DF3008}" destId="{95BFAB87-69FA-408F-BE77-05F9CDA137AC}" srcOrd="1" destOrd="0" parTransId="{8EA24011-8268-4004-8FAB-479CC0B85F64}" sibTransId="{D1DD5EBB-5FD8-42EB-B8AD-532B45D22B29}"/>
    <dgm:cxn modelId="{8A90519A-B22F-4562-8603-1175AF6F8220}" srcId="{95BFAB87-69FA-408F-BE77-05F9CDA137AC}" destId="{68DC0FAC-EF3A-49C7-881A-D946C265471D}" srcOrd="1" destOrd="0" parTransId="{51027D22-5DD4-4DC8-AEF5-B751964E5329}" sibTransId="{426C748A-31DE-4228-8717-259385E13C7C}"/>
    <dgm:cxn modelId="{55EBB105-B12C-41FE-9E1D-59D099009062}" type="presOf" srcId="{0E37E6A7-FE2D-43C1-937F-83FA1AE79659}" destId="{746190D3-F35C-4A3E-A57B-C767F48DE2FA}" srcOrd="0" destOrd="2" presId="urn:microsoft.com/office/officeart/2005/8/layout/hList1"/>
    <dgm:cxn modelId="{836BB7A0-59CA-41AC-922E-89C45B739BA0}" type="presOf" srcId="{D2CC6E91-8D78-4DE0-967B-0994075A56EA}" destId="{71B9FCE6-3FE5-4C1D-97F5-C33390888997}" srcOrd="0" destOrd="0" presId="urn:microsoft.com/office/officeart/2005/8/layout/hList1"/>
    <dgm:cxn modelId="{953D037B-66EE-45EB-B085-CF55A04853FB}" type="presOf" srcId="{9F8759F0-D406-4D09-97B5-EC7ECE741ABD}" destId="{746190D3-F35C-4A3E-A57B-C767F48DE2FA}" srcOrd="0" destOrd="3" presId="urn:microsoft.com/office/officeart/2005/8/layout/hList1"/>
    <dgm:cxn modelId="{13DF635D-1B3E-411C-9812-7505E8D92E0B}" srcId="{549E893E-9882-4C39-BC6D-1F7F53DF3008}" destId="{DDE8AA93-490F-445F-BFBE-7C7DBE550C9B}" srcOrd="0" destOrd="0" parTransId="{69374661-1693-4A1F-AEA6-9273387883C1}" sibTransId="{C2D4F0AB-0692-4CD0-95DD-C122A225F2B1}"/>
    <dgm:cxn modelId="{19BC2870-709E-4110-912D-273A6A7E6695}" srcId="{549E893E-9882-4C39-BC6D-1F7F53DF3008}" destId="{D2CC6E91-8D78-4DE0-967B-0994075A56EA}" srcOrd="2" destOrd="0" parTransId="{36879D4B-343F-490A-AB72-18C08EC402FC}" sibTransId="{67941552-C24E-42F0-8661-CC3FB6CD879A}"/>
    <dgm:cxn modelId="{2D0B78FE-3AEA-4D7E-99AE-2C87BB3129E2}" type="presOf" srcId="{94282D3E-1532-4D80-A834-AA4459CB734F}" destId="{556667BB-1C1F-46CB-B63A-305C9CDEB49C}" srcOrd="0" destOrd="2" presId="urn:microsoft.com/office/officeart/2005/8/layout/hList1"/>
    <dgm:cxn modelId="{2D3B7DA2-6BF9-482F-8427-2857A3CE32CA}" srcId="{D2CC6E91-8D78-4DE0-967B-0994075A56EA}" destId="{BF131E2A-B457-4F9F-9A7D-244239010FE3}" srcOrd="0" destOrd="0" parTransId="{CAF627A9-9A84-4F54-B5FA-2B1F36A45EF2}" sibTransId="{FA3098E1-F6DC-4CDA-ABBA-D5B27EFBF6BD}"/>
    <dgm:cxn modelId="{CBD88564-8C77-41AA-9BBE-545B6445E196}" srcId="{DDE8AA93-490F-445F-BFBE-7C7DBE550C9B}" destId="{9F8759F0-D406-4D09-97B5-EC7ECE741ABD}" srcOrd="3" destOrd="0" parTransId="{B7860845-7668-4B98-8EB8-A7623B882D8B}" sibTransId="{D4FBCC83-28CA-42CF-AC1D-DE4A2824755F}"/>
    <dgm:cxn modelId="{F65A3BFE-C6C9-4469-83DF-58FC4CBEA8E8}" type="presParOf" srcId="{7FC2510E-D9C0-4171-A880-2C5704F4218D}" destId="{19777B18-E042-465D-AED1-E093C3C0138A}" srcOrd="0" destOrd="0" presId="urn:microsoft.com/office/officeart/2005/8/layout/hList1"/>
    <dgm:cxn modelId="{B600DAF9-128A-449B-AAF7-64EB8100D35D}" type="presParOf" srcId="{19777B18-E042-465D-AED1-E093C3C0138A}" destId="{239F6577-A273-4EBA-B012-B547DD098920}" srcOrd="0" destOrd="0" presId="urn:microsoft.com/office/officeart/2005/8/layout/hList1"/>
    <dgm:cxn modelId="{50293B94-DAAC-4E62-95B4-7906AAE9370E}" type="presParOf" srcId="{19777B18-E042-465D-AED1-E093C3C0138A}" destId="{746190D3-F35C-4A3E-A57B-C767F48DE2FA}" srcOrd="1" destOrd="0" presId="urn:microsoft.com/office/officeart/2005/8/layout/hList1"/>
    <dgm:cxn modelId="{521BDDD5-2AD0-40ED-9F62-83EF07B995E9}" type="presParOf" srcId="{7FC2510E-D9C0-4171-A880-2C5704F4218D}" destId="{27FBCADE-8D2F-460B-9A14-AF8AE00984C3}" srcOrd="1" destOrd="0" presId="urn:microsoft.com/office/officeart/2005/8/layout/hList1"/>
    <dgm:cxn modelId="{F1A40BBC-81AC-4CF9-8B3D-93A8C86DC545}" type="presParOf" srcId="{7FC2510E-D9C0-4171-A880-2C5704F4218D}" destId="{7FCABBEA-FE0B-4CA0-A82D-0B1CF4DEEA3F}" srcOrd="2" destOrd="0" presId="urn:microsoft.com/office/officeart/2005/8/layout/hList1"/>
    <dgm:cxn modelId="{EAAB5CBD-9B46-42A6-87C6-55BDA594109D}" type="presParOf" srcId="{7FCABBEA-FE0B-4CA0-A82D-0B1CF4DEEA3F}" destId="{0D4C1B13-CBAC-40D7-B031-E5BF042B0757}" srcOrd="0" destOrd="0" presId="urn:microsoft.com/office/officeart/2005/8/layout/hList1"/>
    <dgm:cxn modelId="{756C75E7-47A8-4BA1-BD0C-AC5456AE03B4}" type="presParOf" srcId="{7FCABBEA-FE0B-4CA0-A82D-0B1CF4DEEA3F}" destId="{556667BB-1C1F-46CB-B63A-305C9CDEB49C}" srcOrd="1" destOrd="0" presId="urn:microsoft.com/office/officeart/2005/8/layout/hList1"/>
    <dgm:cxn modelId="{BA75E9A4-F6D3-4963-B136-95001ED8E17D}" type="presParOf" srcId="{7FC2510E-D9C0-4171-A880-2C5704F4218D}" destId="{84F6F425-3F52-40CE-98B8-6C703B7C00BD}" srcOrd="3" destOrd="0" presId="urn:microsoft.com/office/officeart/2005/8/layout/hList1"/>
    <dgm:cxn modelId="{A788143C-848B-40EF-86C9-C2692B74827C}" type="presParOf" srcId="{7FC2510E-D9C0-4171-A880-2C5704F4218D}" destId="{7788BD46-1FCE-4E6A-809B-6B1051307A1D}" srcOrd="4" destOrd="0" presId="urn:microsoft.com/office/officeart/2005/8/layout/hList1"/>
    <dgm:cxn modelId="{D6C9DAEF-F8C9-47C7-80BF-9D7D118BFEE6}" type="presParOf" srcId="{7788BD46-1FCE-4E6A-809B-6B1051307A1D}" destId="{71B9FCE6-3FE5-4C1D-97F5-C33390888997}" srcOrd="0" destOrd="0" presId="urn:microsoft.com/office/officeart/2005/8/layout/hList1"/>
    <dgm:cxn modelId="{473B1EED-4DFF-4813-A345-612F2EF621A7}" type="presParOf" srcId="{7788BD46-1FCE-4E6A-809B-6B1051307A1D}" destId="{5D01347E-2369-4117-A165-BB1EBADD1535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128ED4-009C-4F55-930A-BB7DA2A8EC84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E2FC786A-B89C-4D07-8A9A-41EDEE28EB78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Abiotic Stress</a:t>
          </a:r>
          <a:endParaRPr lang="en-US" dirty="0"/>
        </a:p>
      </dgm:t>
    </dgm:pt>
    <dgm:pt modelId="{A276D3DB-027D-4C3F-A758-C61597E4168A}" type="parTrans" cxnId="{62357EF9-9D7B-4D40-8AC9-A6B9D9EDD296}">
      <dgm:prSet/>
      <dgm:spPr/>
      <dgm:t>
        <a:bodyPr/>
        <a:lstStyle/>
        <a:p>
          <a:endParaRPr lang="en-US"/>
        </a:p>
      </dgm:t>
    </dgm:pt>
    <dgm:pt modelId="{8E78E659-7A94-47C9-820A-FBB54C5AF721}" type="sibTrans" cxnId="{62357EF9-9D7B-4D40-8AC9-A6B9D9EDD296}">
      <dgm:prSet/>
      <dgm:spPr/>
      <dgm:t>
        <a:bodyPr/>
        <a:lstStyle/>
        <a:p>
          <a:endParaRPr lang="en-US"/>
        </a:p>
      </dgm:t>
    </dgm:pt>
    <dgm:pt modelId="{65D1AF9E-A8DF-4F91-814F-481A93F7EFC7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Acclimation</a:t>
          </a:r>
          <a:endParaRPr lang="en-US" dirty="0"/>
        </a:p>
      </dgm:t>
    </dgm:pt>
    <dgm:pt modelId="{2046329A-C8C9-4907-A9BC-4F843E6CF80C}" type="parTrans" cxnId="{BCC3F369-EA09-4694-96BB-B36B4BF251C0}">
      <dgm:prSet/>
      <dgm:spPr/>
      <dgm:t>
        <a:bodyPr/>
        <a:lstStyle/>
        <a:p>
          <a:endParaRPr lang="en-US"/>
        </a:p>
      </dgm:t>
    </dgm:pt>
    <dgm:pt modelId="{BBDD19F4-F82C-49E8-80CB-B8EE223E437D}" type="sibTrans" cxnId="{BCC3F369-EA09-4694-96BB-B36B4BF251C0}">
      <dgm:prSet/>
      <dgm:spPr/>
      <dgm:t>
        <a:bodyPr/>
        <a:lstStyle/>
        <a:p>
          <a:endParaRPr lang="en-US"/>
        </a:p>
      </dgm:t>
    </dgm:pt>
    <dgm:pt modelId="{3AE8A90B-874C-48B1-8300-9C668B67C92A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Resistence</a:t>
          </a:r>
          <a:endParaRPr lang="en-US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Stress avoidance</a:t>
          </a:r>
        </a:p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Stress Tolerance</a:t>
          </a:r>
          <a:endParaRPr lang="en-US" dirty="0"/>
        </a:p>
      </dgm:t>
    </dgm:pt>
    <dgm:pt modelId="{8B7BB791-61B9-4889-8E80-CDB089A3C16B}" type="parTrans" cxnId="{0B03BA2D-C4E2-4CF1-94A4-09F285F439F3}">
      <dgm:prSet/>
      <dgm:spPr/>
      <dgm:t>
        <a:bodyPr/>
        <a:lstStyle/>
        <a:p>
          <a:endParaRPr lang="en-US"/>
        </a:p>
      </dgm:t>
    </dgm:pt>
    <dgm:pt modelId="{1B7F9F73-7A29-47A2-B675-F2D078EAB739}" type="sibTrans" cxnId="{0B03BA2D-C4E2-4CF1-94A4-09F285F439F3}">
      <dgm:prSet/>
      <dgm:spPr/>
      <dgm:t>
        <a:bodyPr/>
        <a:lstStyle/>
        <a:p>
          <a:endParaRPr lang="en-US"/>
        </a:p>
      </dgm:t>
    </dgm:pt>
    <dgm:pt modelId="{8A3E02EF-75EC-456D-94E3-78FC7A9464C6}" type="pres">
      <dgm:prSet presAssocID="{0A128ED4-009C-4F55-930A-BB7DA2A8EC84}" presName="linearFlow" presStyleCnt="0">
        <dgm:presLayoutVars>
          <dgm:dir/>
          <dgm:resizeHandles val="exact"/>
        </dgm:presLayoutVars>
      </dgm:prSet>
      <dgm:spPr/>
    </dgm:pt>
    <dgm:pt modelId="{DC1F8E1D-D626-4B6C-AF30-5363C128AF30}" type="pres">
      <dgm:prSet presAssocID="{E2FC786A-B89C-4D07-8A9A-41EDEE28EB78}" presName="composite" presStyleCnt="0"/>
      <dgm:spPr/>
    </dgm:pt>
    <dgm:pt modelId="{4C81F501-8BEE-4132-BD77-B8234413E2E8}" type="pres">
      <dgm:prSet presAssocID="{E2FC786A-B89C-4D07-8A9A-41EDEE28EB78}" presName="imgShp" presStyleLbl="fgImgPlace1" presStyleIdx="0" presStyleCnt="3"/>
      <dgm:spPr/>
    </dgm:pt>
    <dgm:pt modelId="{08EF0B88-4AA1-472C-969A-DAC198DB98DB}" type="pres">
      <dgm:prSet presAssocID="{E2FC786A-B89C-4D07-8A9A-41EDEE28EB7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07D85-DF78-42F4-B535-9DED618CECC2}" type="pres">
      <dgm:prSet presAssocID="{8E78E659-7A94-47C9-820A-FBB54C5AF721}" presName="spacing" presStyleCnt="0"/>
      <dgm:spPr/>
    </dgm:pt>
    <dgm:pt modelId="{8C05DA55-A4C9-410F-9CA7-A385617A65D0}" type="pres">
      <dgm:prSet presAssocID="{65D1AF9E-A8DF-4F91-814F-481A93F7EFC7}" presName="composite" presStyleCnt="0"/>
      <dgm:spPr/>
    </dgm:pt>
    <dgm:pt modelId="{01FDD5C2-171B-405A-A82D-67C987B7A3A2}" type="pres">
      <dgm:prSet presAssocID="{65D1AF9E-A8DF-4F91-814F-481A93F7EFC7}" presName="imgShp" presStyleLbl="fgImgPlace1" presStyleIdx="1" presStyleCnt="3"/>
      <dgm:spPr/>
    </dgm:pt>
    <dgm:pt modelId="{B8A06E0B-A7FC-4924-8582-182969AD3602}" type="pres">
      <dgm:prSet presAssocID="{65D1AF9E-A8DF-4F91-814F-481A93F7EFC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30619-33E5-4CEB-8D99-6B3AED28924F}" type="pres">
      <dgm:prSet presAssocID="{BBDD19F4-F82C-49E8-80CB-B8EE223E437D}" presName="spacing" presStyleCnt="0"/>
      <dgm:spPr/>
    </dgm:pt>
    <dgm:pt modelId="{606FAC7D-6EEB-4982-A4F1-A8C040FB64C4}" type="pres">
      <dgm:prSet presAssocID="{3AE8A90B-874C-48B1-8300-9C668B67C92A}" presName="composite" presStyleCnt="0"/>
      <dgm:spPr/>
    </dgm:pt>
    <dgm:pt modelId="{67BB558C-3032-4683-8E2A-A4F818B6873A}" type="pres">
      <dgm:prSet presAssocID="{3AE8A90B-874C-48B1-8300-9C668B67C92A}" presName="imgShp" presStyleLbl="fgImgPlace1" presStyleIdx="2" presStyleCnt="3"/>
      <dgm:spPr/>
    </dgm:pt>
    <dgm:pt modelId="{AAD4B6F6-EF46-4278-B362-B09D9BFA0306}" type="pres">
      <dgm:prSet presAssocID="{3AE8A90B-874C-48B1-8300-9C668B67C92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57EF9-9D7B-4D40-8AC9-A6B9D9EDD296}" srcId="{0A128ED4-009C-4F55-930A-BB7DA2A8EC84}" destId="{E2FC786A-B89C-4D07-8A9A-41EDEE28EB78}" srcOrd="0" destOrd="0" parTransId="{A276D3DB-027D-4C3F-A758-C61597E4168A}" sibTransId="{8E78E659-7A94-47C9-820A-FBB54C5AF721}"/>
    <dgm:cxn modelId="{BCC3F369-EA09-4694-96BB-B36B4BF251C0}" srcId="{0A128ED4-009C-4F55-930A-BB7DA2A8EC84}" destId="{65D1AF9E-A8DF-4F91-814F-481A93F7EFC7}" srcOrd="1" destOrd="0" parTransId="{2046329A-C8C9-4907-A9BC-4F843E6CF80C}" sibTransId="{BBDD19F4-F82C-49E8-80CB-B8EE223E437D}"/>
    <dgm:cxn modelId="{0B03BA2D-C4E2-4CF1-94A4-09F285F439F3}" srcId="{0A128ED4-009C-4F55-930A-BB7DA2A8EC84}" destId="{3AE8A90B-874C-48B1-8300-9C668B67C92A}" srcOrd="2" destOrd="0" parTransId="{8B7BB791-61B9-4889-8E80-CDB089A3C16B}" sibTransId="{1B7F9F73-7A29-47A2-B675-F2D078EAB739}"/>
    <dgm:cxn modelId="{858B376D-8FF6-42A8-9629-88F5B6305952}" type="presOf" srcId="{65D1AF9E-A8DF-4F91-814F-481A93F7EFC7}" destId="{B8A06E0B-A7FC-4924-8582-182969AD3602}" srcOrd="0" destOrd="0" presId="urn:microsoft.com/office/officeart/2005/8/layout/vList3#1"/>
    <dgm:cxn modelId="{ECA78B17-1C9F-4FED-9FF7-53FC166CEBE1}" type="presOf" srcId="{3AE8A90B-874C-48B1-8300-9C668B67C92A}" destId="{AAD4B6F6-EF46-4278-B362-B09D9BFA0306}" srcOrd="0" destOrd="0" presId="urn:microsoft.com/office/officeart/2005/8/layout/vList3#1"/>
    <dgm:cxn modelId="{3178AAE4-6A70-4C23-BA0C-30F8F6BA645E}" type="presOf" srcId="{0A128ED4-009C-4F55-930A-BB7DA2A8EC84}" destId="{8A3E02EF-75EC-456D-94E3-78FC7A9464C6}" srcOrd="0" destOrd="0" presId="urn:microsoft.com/office/officeart/2005/8/layout/vList3#1"/>
    <dgm:cxn modelId="{DE4BB7CB-0F5D-45BF-AD6F-4C404D624EF4}" type="presOf" srcId="{E2FC786A-B89C-4D07-8A9A-41EDEE28EB78}" destId="{08EF0B88-4AA1-472C-969A-DAC198DB98DB}" srcOrd="0" destOrd="0" presId="urn:microsoft.com/office/officeart/2005/8/layout/vList3#1"/>
    <dgm:cxn modelId="{1F883954-52E4-419D-A9AB-C3CA71E6228E}" type="presParOf" srcId="{8A3E02EF-75EC-456D-94E3-78FC7A9464C6}" destId="{DC1F8E1D-D626-4B6C-AF30-5363C128AF30}" srcOrd="0" destOrd="0" presId="urn:microsoft.com/office/officeart/2005/8/layout/vList3#1"/>
    <dgm:cxn modelId="{FB2A9DFE-AE64-42B5-8C9D-6994BEB2E8CA}" type="presParOf" srcId="{DC1F8E1D-D626-4B6C-AF30-5363C128AF30}" destId="{4C81F501-8BEE-4132-BD77-B8234413E2E8}" srcOrd="0" destOrd="0" presId="urn:microsoft.com/office/officeart/2005/8/layout/vList3#1"/>
    <dgm:cxn modelId="{F5AA2B1F-73E2-44FE-B354-1DFE03ECB43C}" type="presParOf" srcId="{DC1F8E1D-D626-4B6C-AF30-5363C128AF30}" destId="{08EF0B88-4AA1-472C-969A-DAC198DB98DB}" srcOrd="1" destOrd="0" presId="urn:microsoft.com/office/officeart/2005/8/layout/vList3#1"/>
    <dgm:cxn modelId="{55213672-C21F-4D13-9912-6565FF55F809}" type="presParOf" srcId="{8A3E02EF-75EC-456D-94E3-78FC7A9464C6}" destId="{94E07D85-DF78-42F4-B535-9DED618CECC2}" srcOrd="1" destOrd="0" presId="urn:microsoft.com/office/officeart/2005/8/layout/vList3#1"/>
    <dgm:cxn modelId="{1C6FE2A5-AD97-43D0-9D44-77ED22930866}" type="presParOf" srcId="{8A3E02EF-75EC-456D-94E3-78FC7A9464C6}" destId="{8C05DA55-A4C9-410F-9CA7-A385617A65D0}" srcOrd="2" destOrd="0" presId="urn:microsoft.com/office/officeart/2005/8/layout/vList3#1"/>
    <dgm:cxn modelId="{2D059C8A-BD47-407D-A167-EE472312830F}" type="presParOf" srcId="{8C05DA55-A4C9-410F-9CA7-A385617A65D0}" destId="{01FDD5C2-171B-405A-A82D-67C987B7A3A2}" srcOrd="0" destOrd="0" presId="urn:microsoft.com/office/officeart/2005/8/layout/vList3#1"/>
    <dgm:cxn modelId="{0AAF00FF-AAC5-40D9-806E-59649A0A13AB}" type="presParOf" srcId="{8C05DA55-A4C9-410F-9CA7-A385617A65D0}" destId="{B8A06E0B-A7FC-4924-8582-182969AD3602}" srcOrd="1" destOrd="0" presId="urn:microsoft.com/office/officeart/2005/8/layout/vList3#1"/>
    <dgm:cxn modelId="{634CD8B3-4A74-4F27-9751-2845E7620E1C}" type="presParOf" srcId="{8A3E02EF-75EC-456D-94E3-78FC7A9464C6}" destId="{CA930619-33E5-4CEB-8D99-6B3AED28924F}" srcOrd="3" destOrd="0" presId="urn:microsoft.com/office/officeart/2005/8/layout/vList3#1"/>
    <dgm:cxn modelId="{211B5F51-EF2A-4D0A-8B4A-13DC77B50029}" type="presParOf" srcId="{8A3E02EF-75EC-456D-94E3-78FC7A9464C6}" destId="{606FAC7D-6EEB-4982-A4F1-A8C040FB64C4}" srcOrd="4" destOrd="0" presId="urn:microsoft.com/office/officeart/2005/8/layout/vList3#1"/>
    <dgm:cxn modelId="{8BFCB474-B5CA-4BCF-A4F7-F6362527EA93}" type="presParOf" srcId="{606FAC7D-6EEB-4982-A4F1-A8C040FB64C4}" destId="{67BB558C-3032-4683-8E2A-A4F818B6873A}" srcOrd="0" destOrd="0" presId="urn:microsoft.com/office/officeart/2005/8/layout/vList3#1"/>
    <dgm:cxn modelId="{DC0B829F-15E6-4F38-81FD-402A492ACEC5}" type="presParOf" srcId="{606FAC7D-6EEB-4982-A4F1-A8C040FB64C4}" destId="{AAD4B6F6-EF46-4278-B362-B09D9BFA0306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B1125-9F8E-4315-91C5-42971D92DA0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D421A-0158-4751-9C33-C584DA8E98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29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D421A-0158-4751-9C33-C584DA8E98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342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C9B-4A2F-42DB-9FD5-39624466030A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23FD-A987-4D29-A2E0-0B914497042E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C6EF-3B98-482D-8D73-27B7B4037B0C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960-B8F7-4EAE-8093-A1195B78CFDF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CB3B3-DF87-4533-90E4-7EDD491145CC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4717-B65D-43B7-9047-5602119B83BE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E3C5-E690-460E-A221-06C8E28A8918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25F1-28D6-47EA-9F88-12E35B592680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2DA8-A6A2-4E79-BBB8-D86E36B9723A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6165-53D5-4027-9D44-010E0481B2FE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C8CC-2F95-4259-A500-837D2359C0AE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06CA-90A6-4DC7-954A-40FC42705F74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F6F5-3811-4F96-93A4-D3ADDAFA9F41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092-87A9-4C3C-82A4-5E35F06192F9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ADD6-18E5-4FF3-AC41-EF3AAFDF3DD8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6335-0966-49D6-A77B-E0D469861145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2D9D-C080-4716-9763-7930B8107E41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Adaptation in plants against </a:t>
            </a:r>
            <a:r>
              <a:rPr lang="en-US" sz="5400" b="1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abiotic </a:t>
            </a:r>
            <a:r>
              <a:rPr lang="en-US" sz="5400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stress</a:t>
            </a:r>
            <a:r>
              <a:rPr lang="en-US" sz="5400" b="1" dirty="0"/>
              <a:t/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413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 resistance mechanisms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703434895"/>
              </p:ext>
            </p:extLst>
          </p:nvPr>
        </p:nvGraphicFramePr>
        <p:xfrm>
          <a:off x="2592926" y="2043288"/>
          <a:ext cx="6460764" cy="438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6681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DROUGHT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Drought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Moisture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scarcity which restricts the full expression of genetic yield potential of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drought resistance: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Drought escape: mature early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Drought avoidance: Maintain water balance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Drought tolerance: higher yield even under low water potential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316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 of drought at cellular level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across the membrane-cell wall complex; in turn affects cell expansion.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specific mRNA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macromolecules like proteins and nucleic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acids.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membrane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organelles.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the above.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6106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 features providing drought resistance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Earliness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tillering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Leaf rolling, folding, shedding, leaf reflectance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leaf area; narrow leaf, change in leaf angle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Hairiness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of leaves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Wax coating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 systems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48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response to drought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transpiration and reduced respiration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losses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Photosynthetic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is reduced due to chloroplast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Stomatal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637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Biochemical response to drought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of compatible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solutes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  and Ethylene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Nitrate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activity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9198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drought resistance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Transgenes 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(Responsive to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abscisic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acid)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rice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relatives: e.g. Wheat: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A.variabilis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A,speltoides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A.squarrosa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Sugar cane: S.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spontaneum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837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Breeding methods and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 adapted to a specific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to variable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drought resistance traits with high yield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0204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Breeding methods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engineering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Mutation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Hybridization 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481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Osmotic adjustment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 dehydration or osmotic stress a series of compatible solutes/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osmolytes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accumulated for osmotic adjustment, water retention and free radical scavenging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cell actively accumulates solutes and as a result the solute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drops, promoting the flow of water into the cell.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308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5867" y="103996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OUTLINE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Drought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tolerance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tolerance  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Cold tolerance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Oxidative stress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tolerance </a:t>
            </a:r>
            <a:endParaRPr lang="en-US" sz="32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3214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osmolytes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Pinitol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Osmotin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Mannitol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Glycine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betaine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2950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Limitations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980801"/>
            <a:ext cx="8915400" cy="3930421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Generally resistant varieties have low yield; Do not have much adaptability</a:t>
            </a:r>
            <a:r>
              <a:rPr lang="en-US" sz="2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Drought resistant genes may have linkage with undesirable </a:t>
            </a:r>
            <a:r>
              <a:rPr lang="en-US" sz="2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genes.</a:t>
            </a:r>
            <a:endParaRPr lang="en-US" sz="26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Transfer of resistant genes from wild types may pose a problem </a:t>
            </a:r>
            <a:r>
              <a:rPr lang="en-US" sz="2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Drought </a:t>
            </a:r>
            <a:r>
              <a:rPr lang="en-US" sz="2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resistant traits may reduce yield. </a:t>
            </a:r>
            <a:endParaRPr lang="en-US" sz="2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Creation of controlled moisture stress environment is a problem, selection require considerable resources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8096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Achievements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/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Potato: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Rila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Viking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Maize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Early triumph, silver king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Sugarcane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Co 1148, Co 11158, Co 997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Ground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nut: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Jyothi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DH3-10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Durum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wheat: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Gulab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Motia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Jay, Vijay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Barley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Karan 280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Rice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Akashi,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IRS 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865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II. SALT TOLERANCE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636889"/>
            <a:ext cx="8915400" cy="4274333"/>
          </a:xfrm>
        </p:spPr>
        <p:txBody>
          <a:bodyPr/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tolerance: Ability of plants to prevent ,reduce or overcome injurious effects of soluble salts present in their root zone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Salinity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 be overcome by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AutoNum type="arabicParenR"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Soil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reclamation: costly ,time consuming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&amp; short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lived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Resistant varieties: less costly, more effective, long lasting but require longer period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develop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8022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 of plants to salt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Land races more tolerant than high yielding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varieties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tolerance capacity differs from species to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species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Different plants show differential response to salinity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6734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Classification of plants based on salt tolerance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87612" y="1905000"/>
            <a:ext cx="8915400" cy="4175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Highly tolerant crops: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Sugar beet, barley, cotton, date palm, asparagus.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Moderately tolerant: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Barley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rye, sorghum, wheat, safflower, Soya been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Moderately sensitive: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Rice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corn, foxtail millet, cow pea, peanut, sugar cane, tomato, potato, radish, cabbage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Extremely sensitive: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Citrus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strawberry, melon, peas, carrot, okra, onion.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9655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Symptoms of plant to salt stress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772356"/>
            <a:ext cx="8915400" cy="4138866"/>
          </a:xfrm>
        </p:spPr>
        <p:txBody>
          <a:bodyPr/>
          <a:lstStyle/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Retardation of growth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Necrosis </a:t>
            </a: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Leaf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abscission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Loss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 turgor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Ultimate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death of plant </a:t>
            </a:r>
            <a:endParaRPr lang="en-US" sz="36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442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Mechanism of salt tolerance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524000"/>
            <a:ext cx="8915400" cy="4387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Salt tolerance: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By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accumulating salt, generally in their cells or glands &amp; roots.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Halophytes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show tolerance by ion accumulation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mechanism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09334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998133"/>
            <a:ext cx="8915400" cy="3913089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Salt avoidance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By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maintaining their cell salt concentration unchanged either by water absorption (e.g. Rice,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chenopodiaceae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or by salt exclusion (e.g. tomato, Soya bean, citrus, wheat grass)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 err="1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Glycophytes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nonhalophytes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owe their resistance primarily to avoidance e.g. barley </a:t>
            </a:r>
            <a:endParaRPr lang="en-US" sz="32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9407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Breeding strategies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2280356"/>
            <a:ext cx="8915400" cy="363086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Selection should be done in stresses target environments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Breeding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yield potential should have greater emphasis than breeding for salt resistance. 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532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What’s in name?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Stress: Factors of environment interfering the complete expression of genotypic potential.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Abiotic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stress: The negative impact of non-living factors on the living organisms in a specific environment.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Abiotic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 factors or stressors are naturally occurring, often intangible factors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 major abiotic stresses: drought , salinity, temperature and heavy metals, cause drastic yield reduction in most crops.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8518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Screening techniques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Sand culture by using nutrient solution in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sand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&amp; irrigation with saline water.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Solution culture by using solution culture tanks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Micro plot techniques by using small micro plots.</a:t>
            </a:r>
            <a:endParaRPr lang="en-US" sz="3200" dirty="0"/>
          </a:p>
          <a:p>
            <a:endParaRPr lang="en-US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813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Achievements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614312"/>
            <a:ext cx="8915400" cy="4296910"/>
          </a:xfrm>
        </p:spPr>
        <p:txBody>
          <a:bodyPr/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Rice : Mohan,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pokkali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SR23b, SR26b, CSR-2, CSR-3, CSR-6.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Onion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Hissar-2,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pb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selection,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Karchia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Karna-92.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Okra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Pusa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Sawani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Barley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Ratna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RS-16, Karan-18, 19, 92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Sugar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cane: Co7717, Co1148, Bo91 </a:t>
            </a:r>
            <a:endParaRPr lang="en-US" sz="32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039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III. COLD TOLERANCE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817511"/>
            <a:ext cx="8915400" cy="4093711"/>
          </a:xfrm>
        </p:spPr>
        <p:txBody>
          <a:bodyPr/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Chilling: When temp remain above freezing i.e. &gt;0°C to &lt; 10-15°C.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Freezing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When temp remains below freezing i.e. &lt;0°C.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</a:t>
            </a:r>
          </a:p>
          <a:p>
            <a:endParaRPr lang="en-US" sz="28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a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Chilling resistance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Chilling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sensitive plants are typically tropical plants. Temperate plants generally tolerate chilling injury.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9148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 of chilling on plants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1754660"/>
            <a:ext cx="8915400" cy="4156562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ABA accumulation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Locked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open stomata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 set/ seed formation.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Pollen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sterility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Wilting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Chlorosis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necrosis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Stunted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seedling establishment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germination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6862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subcellular level: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Toxicity due to H2O2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formation</a:t>
            </a: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Reduced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photosynthesis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Poor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chlorophyll synthesis 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Reduces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 stability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4068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Chilling tolerance mechanisms involve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742303"/>
            <a:ext cx="8915400" cy="416891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 lipid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un-saturation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Reduced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sensitivity of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photosynthesis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Increased chlorophyll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accumulation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germination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Improved fruit/seed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set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Pollen fertility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3012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Sources of chilling tolerance: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adopted breeding populations e.g.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maize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Germ </a:t>
            </a:r>
            <a:r>
              <a:rPr lang="en-US" sz="3200" dirty="0" err="1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plasm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Induced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mutants for cold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tolerance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Cold tolerant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somaclonal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variants</a:t>
            </a:r>
          </a:p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Related wild species 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tomato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5584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Freezing resistance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2224216"/>
            <a:ext cx="8915400" cy="3687006"/>
          </a:xfrm>
        </p:spPr>
        <p:txBody>
          <a:bodyPr/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Dormant state is conducive to freezing resistance, while resistance is rare in actively growing tissue.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As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water in plants cool below 0°C, it may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either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1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freeze i.e. form ice.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2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super cool with out forming ice.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9969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Effects of freezing stress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2413338"/>
            <a:ext cx="8915400" cy="3497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Ice formation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Intercellular ice formation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Intracellular ice formation: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 most lethal may be due to physical disruption of sub cellular structure by ice crystals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7650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72746"/>
            <a:ext cx="8911687" cy="63225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Membrane disruption: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854410"/>
            <a:ext cx="8915400" cy="3056811"/>
          </a:xfrm>
        </p:spPr>
        <p:txBody>
          <a:bodyPr/>
          <a:lstStyle/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Freezing causes disruption and alter the semi permeable properties of plasma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</a:t>
            </a:r>
          </a:p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Loss of solutes from the cells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occur</a:t>
            </a:r>
          </a:p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Cells remain </a:t>
            </a:r>
            <a:r>
              <a:rPr lang="en-US" sz="36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plasmolyzed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even after thawing</a:t>
            </a:r>
            <a:endParaRPr lang="en-US" sz="36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167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 conditions that can cause stress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89212" y="1738489"/>
            <a:ext cx="8915400" cy="4172733"/>
          </a:xfrm>
        </p:spPr>
        <p:txBody>
          <a:bodyPr/>
          <a:lstStyle/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Water-logging &amp; drought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Excessive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soil salinity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High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 low temperatures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Ozone 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Low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oxygen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Phytotoxic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compounds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Inadequate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mineral in the soil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Too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much or too little light 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5207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Super cooling: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2001795"/>
            <a:ext cx="8915400" cy="390942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is regarded as imp mechanism of freezing avoidance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 possible because internal ice-</a:t>
            </a:r>
            <a:r>
              <a:rPr lang="en-US" sz="32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nucleators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are absent.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plants water may cool down to -1 to -15°C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plants cooling of water below 0°C with out ice crystal formation is called super cooling 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352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Mechanism of freezing resistance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Freezing avoidance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 of plant tissues / or genes to avoid ice formation at sub zero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Super cooling is a mechanism of freezing avoidance which is controlled by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Barriers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against external </a:t>
            </a:r>
            <a:r>
              <a:rPr lang="en-US" sz="2400" dirty="0" err="1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nucleators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moisture contents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Little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no intercellular space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 size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ice </a:t>
            </a:r>
            <a:r>
              <a:rPr lang="en-US" sz="24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nucleators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3461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Freezing tolerance: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00622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Ability of plants to survive the stress generated by extra cellular ice formation and to recover and re grow after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thawing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Components of freezing tolerance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Cold responsive proteins, e.g.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ABA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Cell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wall components properties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Plasma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 stability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Amount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 bound water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Osmotic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adjustment </a:t>
            </a:r>
            <a:endParaRPr lang="en-US" sz="2400" dirty="0"/>
          </a:p>
          <a:p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38078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Genetic resources for freezing tolerance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470454"/>
            <a:ext cx="8915400" cy="444076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Cultivated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</a:p>
          <a:p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Germplasm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</a:p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Induced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mutations</a:t>
            </a:r>
          </a:p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 wild species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e.g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Wheat: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Agropyron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sp., Rye Oats: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Avena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sterilis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Transgenes: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e.g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chemical synthesized anti freeze protein gene, ala3 in tobacco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95555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 criteria: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2261286"/>
            <a:ext cx="8915400" cy="3649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Freezing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in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</a:p>
          <a:p>
            <a:r>
              <a:rPr lang="en-US" sz="3200" dirty="0" err="1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Cryo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freezing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Osmoregulation </a:t>
            </a: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survival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46740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Problems in breeding for freezing tolerance: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Breeding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 under field conditions is highly influenced by other environmental factors and biotic stresses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large G x E interaction field survival shows poor heritability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tests yet to be developed to screen large breeding populations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84565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IV. OXIDATIVE STRESS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396314"/>
            <a:ext cx="8915400" cy="46090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Results from conditions promoting the formation of active oxygen species that damage or kill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cells</a:t>
            </a:r>
          </a:p>
          <a:p>
            <a:pPr marL="0" indent="0">
              <a:buNone/>
            </a:pP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 factors that cause oxidative stress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Intense light that stimulate </a:t>
            </a:r>
            <a:r>
              <a:rPr lang="en-US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photoinhibition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UV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light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wounding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heat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cold stress </a:t>
            </a:r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drought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heavy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metals </a:t>
            </a:r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oxidant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forming herbicides e.g. </a:t>
            </a:r>
            <a:r>
              <a:rPr lang="en-US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Paraquat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dichloride </a:t>
            </a:r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Air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pollution (increased amounts of ozone or sulfur dioxide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03242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Reactive oxygen species (ROS)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717589"/>
            <a:ext cx="8915400" cy="4193633"/>
          </a:xfrm>
        </p:spPr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Formed during certain redox reactions and during incomplete reduction of oxygen or oxidation of water by the mitochondrial or chloroplast electron transfer chain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e.g.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Singlet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oxygen, hydrogen peroxide, superoxide anion, hydroxyl and </a:t>
            </a:r>
            <a:r>
              <a:rPr lang="en-US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perhydroxyl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radicals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negative effects of ozone on </a:t>
            </a:r>
            <a:r>
              <a:rPr lang="en-US" sz="3200" b="1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</a:p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Reduced crop yield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Accelerated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senescence </a:t>
            </a:r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Reduced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growth of shoots and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roots </a:t>
            </a: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Leaf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injury </a:t>
            </a:r>
            <a:endParaRPr lang="en-US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Decreased </a:t>
            </a:r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rates of photosynthesis 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8886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Ozone Damage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742303"/>
            <a:ext cx="8915400" cy="416891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Oxidative damage to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biomolecules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Increases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Ca2+ uptake from the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apoplasm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Collapses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 potential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Inhibits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H+-pump activity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Increases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membrane permeability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Alters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ion transport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2053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ozone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569308"/>
            <a:ext cx="8915400" cy="434191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Utilizes either avoidance or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tolerance</a:t>
            </a:r>
          </a:p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Avoidance involves physically excluding the pollutant by closing the stomata, the principal site at which ozone enters the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</a:t>
            </a:r>
          </a:p>
          <a:p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Tolerance - biochemical responses that induce or activate the antioxidant </a:t>
            </a:r>
            <a:r>
              <a:rPr lang="en-US" sz="24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system and possibly also various repair </a:t>
            </a: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Anti-oxidants: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expression of certain enzymes such as superoxide dismutase, </a:t>
            </a:r>
            <a:r>
              <a:rPr lang="en-US" sz="24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ascorbate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peroxidase and glutathione </a:t>
            </a:r>
            <a:r>
              <a:rPr lang="en-US" sz="24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reductase</a:t>
            </a:r>
            <a:r>
              <a:rPr lang="en-US" sz="24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been implicated in free radical detoxification and scavenging of free radicals under oxidative stress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939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Characteristics of abiotic stresses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Effects generated by one abiotic stress may overlap with some effects of another stress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Differential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response of plant sp. to a given 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stress.</a:t>
            </a:r>
          </a:p>
          <a:p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One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stress may increase or decrease the level of another stress. 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Some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stresses are impossible to manage. 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Unpredictable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occurrence.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71098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Salicylic acid and ethylene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606378"/>
            <a:ext cx="8915400" cy="430484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Ozone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exposure results in increased amounts of H2O2, which stimulate the production of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</a:p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 in a transient increase in the number of transcripts that encode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-related secondary metabolites e.g.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phytoalexins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cellular barrier molecules e.g.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lignins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callose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extensins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 proteins e.g. (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glucanase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chitinase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gluthatione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S-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transferase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phenylalanine ammonia </a:t>
            </a:r>
            <a:r>
              <a:rPr lang="en-US" sz="2800" dirty="0" err="1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lyase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Increases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ethylene production by inducing increases in ACC synthase and ACC oxidase gene transcription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75179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03238" y="2737115"/>
            <a:ext cx="8911687" cy="1303544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565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PLANT RESPONSE TO STRESS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89212" y="2201332"/>
            <a:ext cx="8915400" cy="3709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Stresses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trigger a wide range of plant responses: </a:t>
            </a:r>
            <a:endParaRPr lang="en-US" sz="3600" dirty="0"/>
          </a:p>
          <a:p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Changes in growth rates and crop yields </a:t>
            </a:r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Cellular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metabolism </a:t>
            </a:r>
            <a:endParaRPr lang="en-US" sz="3600" dirty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36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Altered </a:t>
            </a:r>
            <a:r>
              <a:rPr lang="en-US" sz="36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 expression</a:t>
            </a:r>
            <a:endParaRPr lang="en-US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783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 RESPONSE TO STRESS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Ozone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Extreme temperature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Flooding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Drought </a:t>
            </a: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Physiological &amp; developmental event </a:t>
            </a:r>
            <a:endParaRPr lang="en-US" sz="28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Altered </a:t>
            </a:r>
            <a:r>
              <a:rPr lang="en-US" sz="28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cellular metabolism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111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Resistance or sensitivity of plants to stress depends on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0999843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918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Stress resistance mechanisms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487613" y="2088444"/>
            <a:ext cx="8915400" cy="4613000"/>
          </a:xfrm>
        </p:spPr>
        <p:txBody>
          <a:bodyPr/>
          <a:lstStyle/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Avoidance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-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prevents exposure to stress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Tolerance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permit the plant to withstand stress </a:t>
            </a:r>
            <a:endParaRPr lang="en-US" sz="3200" dirty="0" smtClean="0">
              <a:solidFill>
                <a:srgbClr val="3B3835"/>
              </a:solidFill>
              <a:latin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Acclimation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- </a:t>
            </a:r>
            <a:r>
              <a:rPr lang="en-US" sz="3200" dirty="0">
                <a:solidFill>
                  <a:srgbClr val="3B383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alter their physiology in response to stress</a:t>
            </a:r>
            <a:endParaRPr lang="en-US" sz="32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29310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</TotalTime>
  <Words>2017</Words>
  <Application>Microsoft Office PowerPoint</Application>
  <PresentationFormat>Custom</PresentationFormat>
  <Paragraphs>366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Wisp</vt:lpstr>
      <vt:lpstr>Adaptation in plants against                abiotic stress </vt:lpstr>
      <vt:lpstr>OUTLINE</vt:lpstr>
      <vt:lpstr>What’s in name?</vt:lpstr>
      <vt:lpstr>Environmental conditions that can cause stress</vt:lpstr>
      <vt:lpstr>Characteristics of abiotic stresses</vt:lpstr>
      <vt:lpstr>PLANT RESPONSE TO STRESS</vt:lpstr>
      <vt:lpstr>PLANT RESPONSE TO STRESS</vt:lpstr>
      <vt:lpstr>Resistance or sensitivity of plants to stress depends on</vt:lpstr>
      <vt:lpstr>Stress resistance mechanisms</vt:lpstr>
      <vt:lpstr>Stress resistance mechanisms</vt:lpstr>
      <vt:lpstr>I. DROUGHT STRESS</vt:lpstr>
      <vt:lpstr>Effects of drought at cellular level  </vt:lpstr>
      <vt:lpstr>Morphological features providing drought resistance</vt:lpstr>
      <vt:lpstr>Physiological response to drought</vt:lpstr>
      <vt:lpstr>Biochemical response to drought</vt:lpstr>
      <vt:lpstr>Sources of drought resistance</vt:lpstr>
      <vt:lpstr>Breeding methods and approaches</vt:lpstr>
      <vt:lpstr>Slide 18</vt:lpstr>
      <vt:lpstr>Osmotic adjustment  </vt:lpstr>
      <vt:lpstr>Few osmolytes:</vt:lpstr>
      <vt:lpstr>Limitations</vt:lpstr>
      <vt:lpstr>Achievements</vt:lpstr>
      <vt:lpstr>II. SALT TOLERANCE</vt:lpstr>
      <vt:lpstr>Characteristics of plants to salt :</vt:lpstr>
      <vt:lpstr>Classification of plants based on salt tolerance</vt:lpstr>
      <vt:lpstr>Symptoms of plant to salt stress</vt:lpstr>
      <vt:lpstr>Mechanism of salt tolerance</vt:lpstr>
      <vt:lpstr>Slide 28</vt:lpstr>
      <vt:lpstr>Breeding strategies</vt:lpstr>
      <vt:lpstr>Screening techniques</vt:lpstr>
      <vt:lpstr>Achievements</vt:lpstr>
      <vt:lpstr>III. COLD TOLERANCE</vt:lpstr>
      <vt:lpstr>Effects of chilling on plants  </vt:lpstr>
      <vt:lpstr>At subcellular level:</vt:lpstr>
      <vt:lpstr>Chilling tolerance mechanisms involve</vt:lpstr>
      <vt:lpstr>Sources of chilling tolerance:</vt:lpstr>
      <vt:lpstr>b) Freezing resistance</vt:lpstr>
      <vt:lpstr>Effects of freezing stress</vt:lpstr>
      <vt:lpstr>2. Membrane disruption:</vt:lpstr>
      <vt:lpstr>Super cooling: </vt:lpstr>
      <vt:lpstr>Mechanism of freezing resistance</vt:lpstr>
      <vt:lpstr>2. Freezing tolerance:</vt:lpstr>
      <vt:lpstr>Genetic resources for freezing tolerance</vt:lpstr>
      <vt:lpstr>Selection criteria:</vt:lpstr>
      <vt:lpstr>Problems in breeding for freezing tolerance:</vt:lpstr>
      <vt:lpstr>IV. OXIDATIVE STRESS</vt:lpstr>
      <vt:lpstr>Reactive oxygen species (ROS)  </vt:lpstr>
      <vt:lpstr>Ozone Damage</vt:lpstr>
      <vt:lpstr>Resistance to ozone</vt:lpstr>
      <vt:lpstr>Salicylic acid and ethylene</vt:lpstr>
      <vt:lpstr>Questions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Rehan Haider Wasti</dc:creator>
  <cp:lastModifiedBy>BASHARAT MAHMOOD</cp:lastModifiedBy>
  <cp:revision>34</cp:revision>
  <dcterms:created xsi:type="dcterms:W3CDTF">2019-02-14T17:51:37Z</dcterms:created>
  <dcterms:modified xsi:type="dcterms:W3CDTF">2020-05-08T05:56:33Z</dcterms:modified>
</cp:coreProperties>
</file>