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69" r:id="rId5"/>
    <p:sldId id="288" r:id="rId6"/>
    <p:sldId id="270" r:id="rId7"/>
    <p:sldId id="289" r:id="rId8"/>
    <p:sldId id="271" r:id="rId9"/>
    <p:sldId id="272" r:id="rId10"/>
    <p:sldId id="277" r:id="rId11"/>
    <p:sldId id="278" r:id="rId12"/>
    <p:sldId id="279" r:id="rId13"/>
    <p:sldId id="280" r:id="rId14"/>
    <p:sldId id="281" r:id="rId15"/>
    <p:sldId id="283" r:id="rId16"/>
    <p:sldId id="284" r:id="rId17"/>
    <p:sldId id="285" r:id="rId18"/>
    <p:sldId id="286" r:id="rId19"/>
    <p:sldId id="282" r:id="rId20"/>
    <p:sldId id="258" r:id="rId21"/>
    <p:sldId id="259" r:id="rId22"/>
    <p:sldId id="260" r:id="rId23"/>
    <p:sldId id="261" r:id="rId24"/>
    <p:sldId id="262" r:id="rId25"/>
    <p:sldId id="263" r:id="rId26"/>
    <p:sldId id="264" r:id="rId27"/>
    <p:sldId id="265" r:id="rId28"/>
    <p:sldId id="266" r:id="rId29"/>
    <p:sldId id="267" r:id="rId30"/>
    <p:sldId id="268" r:id="rId31"/>
    <p:sldId id="273" r:id="rId32"/>
    <p:sldId id="274" r:id="rId33"/>
    <p:sldId id="275" r:id="rId34"/>
    <p:sldId id="27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74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1219199"/>
          </a:xfrm>
        </p:spPr>
        <p:txBody>
          <a:bodyPr/>
          <a:lstStyle/>
          <a:p>
            <a:r>
              <a:rPr lang="en-US" dirty="0">
                <a:latin typeface="Times New Roman" pitchFamily="18" charset="0"/>
                <a:cs typeface="Times New Roman" pitchFamily="18" charset="0"/>
              </a:rPr>
              <a:t>Biodiesel technology in pakistan</a:t>
            </a:r>
          </a:p>
        </p:txBody>
      </p:sp>
      <p:sp>
        <p:nvSpPr>
          <p:cNvPr id="5" name="Subtitle 4">
            <a:extLst>
              <a:ext uri="{FF2B5EF4-FFF2-40B4-BE49-F238E27FC236}">
                <a16:creationId xmlns:a16="http://schemas.microsoft.com/office/drawing/2014/main" id="{9D0F9116-22B3-408E-AF60-77C8934C89A9}"/>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10600" cy="5693866"/>
          </a:xfrm>
          <a:prstGeom prst="rect">
            <a:avLst/>
          </a:prstGeom>
        </p:spPr>
        <p:txBody>
          <a:bodyPr wrap="square">
            <a:spAutoFit/>
          </a:bodyPr>
          <a:lstStyle/>
          <a:p>
            <a:r>
              <a:rPr lang="en-US" sz="2400" b="1" dirty="0">
                <a:latin typeface="Times New Roman" pitchFamily="18" charset="0"/>
                <a:cs typeface="Times New Roman" pitchFamily="18" charset="0"/>
              </a:rPr>
              <a:t>Renewable Energies</a:t>
            </a:r>
          </a:p>
          <a:p>
            <a:endParaRPr lang="en-US" sz="2000" b="1" dirty="0">
              <a:latin typeface="Times New Roman" pitchFamily="18" charset="0"/>
              <a:cs typeface="Times New Roman" pitchFamily="18" charset="0"/>
            </a:endParaRPr>
          </a:p>
          <a:p>
            <a:r>
              <a:rPr lang="en-US" sz="2000" dirty="0">
                <a:latin typeface="Times New Roman" pitchFamily="18" charset="0"/>
                <a:cs typeface="Times New Roman" pitchFamily="18" charset="0"/>
              </a:rPr>
              <a:t>• Renewable energies are </a:t>
            </a:r>
            <a:r>
              <a:rPr lang="en-US" sz="2000" dirty="0" err="1">
                <a:latin typeface="Times New Roman" pitchFamily="18" charset="0"/>
                <a:cs typeface="Times New Roman" pitchFamily="18" charset="0"/>
              </a:rPr>
              <a:t>replenishable</a:t>
            </a:r>
            <a:r>
              <a:rPr lang="en-US" sz="2000" dirty="0">
                <a:latin typeface="Times New Roman" pitchFamily="18" charset="0"/>
                <a:cs typeface="Times New Roman" pitchFamily="18" charset="0"/>
              </a:rPr>
              <a:t>, they come back after they are used</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All forms of renewable energy come from the sun (directly or indirectly).</a:t>
            </a:r>
          </a:p>
          <a:p>
            <a:r>
              <a:rPr lang="en-US" sz="2000" dirty="0">
                <a:latin typeface="Times New Roman" pitchFamily="18" charset="0"/>
                <a:cs typeface="Times New Roman" pitchFamily="18" charset="0"/>
              </a:rPr>
              <a:t>Some believe that the sun could easily provide all of our energy needs</a:t>
            </a:r>
          </a:p>
          <a:p>
            <a:r>
              <a:rPr lang="en-US" sz="2000" dirty="0">
                <a:latin typeface="Times New Roman" pitchFamily="18" charset="0"/>
                <a:cs typeface="Times New Roman" pitchFamily="18" charset="0"/>
              </a:rPr>
              <a:t>if we just knew how to better capture its energy .</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Biofuels like biodiesel and SVO are two types of renewable energies.</a:t>
            </a:r>
          </a:p>
          <a:p>
            <a:r>
              <a:rPr lang="en-US" sz="2000" dirty="0">
                <a:latin typeface="Times New Roman" pitchFamily="18" charset="0"/>
                <a:cs typeface="Times New Roman" pitchFamily="18" charset="0"/>
              </a:rPr>
              <a:t>Not all renewable energies are </a:t>
            </a:r>
            <a:r>
              <a:rPr lang="en-US" sz="2000" dirty="0" err="1">
                <a:latin typeface="Times New Roman" pitchFamily="18" charset="0"/>
                <a:cs typeface="Times New Roman" pitchFamily="18" charset="0"/>
              </a:rPr>
              <a:t>biofuels</a:t>
            </a:r>
            <a:r>
              <a:rPr lang="en-US" sz="2000" dirty="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Other types of renewable energies are:</a:t>
            </a:r>
          </a:p>
          <a:p>
            <a:r>
              <a:rPr lang="en-US" sz="2000" dirty="0">
                <a:latin typeface="Times New Roman" pitchFamily="18" charset="0"/>
                <a:cs typeface="Times New Roman" pitchFamily="18" charset="0"/>
              </a:rPr>
              <a:t>– Photovoltaics: Solar panels that generate electricity from the sun</a:t>
            </a:r>
          </a:p>
          <a:p>
            <a:r>
              <a:rPr lang="en-US" sz="2000" dirty="0">
                <a:latin typeface="Times New Roman" pitchFamily="18" charset="0"/>
                <a:cs typeface="Times New Roman" pitchFamily="18" charset="0"/>
              </a:rPr>
              <a:t>– Wind: Machines like turbines that generate electricity from wind</a:t>
            </a:r>
          </a:p>
          <a:p>
            <a:r>
              <a:rPr lang="en-US" sz="2000" dirty="0">
                <a:latin typeface="Times New Roman" pitchFamily="18" charset="0"/>
                <a:cs typeface="Times New Roman" pitchFamily="18" charset="0"/>
              </a:rPr>
              <a:t>– Hydropower: Any energy produced from flowing water</a:t>
            </a:r>
          </a:p>
          <a:p>
            <a:r>
              <a:rPr lang="en-US" sz="2000" dirty="0">
                <a:latin typeface="Times New Roman" pitchFamily="18" charset="0"/>
                <a:cs typeface="Times New Roman" pitchFamily="18" charset="0"/>
              </a:rPr>
              <a:t>– Hydrogen: Produces electricity when used in conjunction with a fuel cell</a:t>
            </a:r>
          </a:p>
          <a:p>
            <a:r>
              <a:rPr lang="en-US" sz="2000" dirty="0">
                <a:latin typeface="Times New Roman" pitchFamily="18" charset="0"/>
                <a:cs typeface="Times New Roman" pitchFamily="18" charset="0"/>
              </a:rPr>
              <a:t>powered generator</a:t>
            </a:r>
          </a:p>
          <a:p>
            <a:r>
              <a:rPr lang="en-US" sz="2000" dirty="0">
                <a:latin typeface="Times New Roman" pitchFamily="18" charset="0"/>
                <a:cs typeface="Times New Roman" pitchFamily="18" charset="0"/>
              </a:rPr>
              <a:t>– Biomass &amp; Producer gas: Gaseous energy made from waste wood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686800" cy="6892707"/>
          </a:xfrm>
          <a:prstGeom prst="rect">
            <a:avLst/>
          </a:prstGeom>
        </p:spPr>
        <p:txBody>
          <a:bodyPr wrap="square">
            <a:spAutoFit/>
          </a:bodyPr>
          <a:lstStyle/>
          <a:p>
            <a:r>
              <a:rPr lang="en-US" b="1" dirty="0"/>
              <a:t>Vegetable-Based Fuel</a:t>
            </a:r>
          </a:p>
          <a:p>
            <a:r>
              <a:rPr lang="en-US" b="1" dirty="0"/>
              <a:t>History</a:t>
            </a:r>
          </a:p>
          <a:p>
            <a:r>
              <a:rPr lang="en-US" dirty="0"/>
              <a:t>• Dr. Rudolph Diesel developed a</a:t>
            </a:r>
          </a:p>
          <a:p>
            <a:r>
              <a:rPr lang="en-US" dirty="0"/>
              <a:t>unique engine in 1895</a:t>
            </a:r>
          </a:p>
          <a:p>
            <a:r>
              <a:rPr lang="en-US" dirty="0"/>
              <a:t>• This engine was designed to operate</a:t>
            </a:r>
          </a:p>
          <a:p>
            <a:r>
              <a:rPr lang="en-US" dirty="0"/>
              <a:t>on peanut oil or other vegetable based</a:t>
            </a:r>
          </a:p>
          <a:p>
            <a:r>
              <a:rPr lang="en-US" dirty="0"/>
              <a:t>fuels</a:t>
            </a:r>
          </a:p>
          <a:p>
            <a:r>
              <a:rPr lang="en-US" dirty="0"/>
              <a:t>• Dr. Diesel demonstrated his engine at</a:t>
            </a:r>
          </a:p>
          <a:p>
            <a:r>
              <a:rPr lang="en-US" dirty="0"/>
              <a:t>the 1900 World Exhibition</a:t>
            </a:r>
          </a:p>
          <a:p>
            <a:r>
              <a:rPr lang="en-US" dirty="0"/>
              <a:t>Dr. Diesel mysteriously died in 1913.</a:t>
            </a:r>
          </a:p>
          <a:p>
            <a:r>
              <a:rPr lang="en-US" dirty="0"/>
              <a:t>After his death, Diesel’s engine was</a:t>
            </a:r>
          </a:p>
          <a:p>
            <a:r>
              <a:rPr lang="en-US" dirty="0"/>
              <a:t>adapted to use a by-product of the</a:t>
            </a:r>
          </a:p>
          <a:p>
            <a:r>
              <a:rPr lang="en-US" dirty="0"/>
              <a:t>gasoline refining process. The</a:t>
            </a:r>
          </a:p>
          <a:p>
            <a:r>
              <a:rPr lang="en-US" dirty="0"/>
              <a:t>petroleum industry called it diesel</a:t>
            </a:r>
          </a:p>
          <a:p>
            <a:r>
              <a:rPr lang="en-US" dirty="0"/>
              <a:t>fuel.</a:t>
            </a:r>
          </a:p>
          <a:p>
            <a:r>
              <a:rPr lang="en-US" dirty="0"/>
              <a:t>• (</a:t>
            </a:r>
            <a:r>
              <a:rPr lang="en-US" dirty="0" err="1"/>
              <a:t>Knothe</a:t>
            </a:r>
            <a:r>
              <a:rPr lang="en-US" dirty="0"/>
              <a:t> points out that Diesel was</a:t>
            </a:r>
          </a:p>
          <a:p>
            <a:r>
              <a:rPr lang="en-US" dirty="0"/>
              <a:t>describing a test conducted by</a:t>
            </a:r>
          </a:p>
          <a:p>
            <a:r>
              <a:rPr lang="en-US" dirty="0"/>
              <a:t>another company)</a:t>
            </a:r>
          </a:p>
          <a:p>
            <a:r>
              <a:rPr lang="en-US" dirty="0"/>
              <a:t>• March 18th- Biodiesel Action Day</a:t>
            </a:r>
          </a:p>
          <a:p>
            <a:r>
              <a:rPr lang="en-US" i="1" dirty="0"/>
              <a:t>                                                                       The use of vegetable oils as engine fuels may seem</a:t>
            </a:r>
          </a:p>
          <a:p>
            <a:r>
              <a:rPr lang="en-US" i="1" dirty="0"/>
              <a:t>                                                                      insignificant today but the such oils may become, in</a:t>
            </a:r>
          </a:p>
          <a:p>
            <a:r>
              <a:rPr lang="en-US" i="1" dirty="0"/>
              <a:t>                                                                  the course of time, as important as petroleum and the</a:t>
            </a:r>
          </a:p>
          <a:p>
            <a:r>
              <a:rPr lang="en-US" i="1" dirty="0"/>
              <a:t>                                                               coal tar products of the present time.</a:t>
            </a:r>
          </a:p>
          <a:p>
            <a:r>
              <a:rPr lang="en-US" dirty="0"/>
              <a:t>-                                                                                                                  Rudolph Diesel, 1912</a:t>
            </a:r>
          </a:p>
        </p:txBody>
      </p:sp>
      <p:pic>
        <p:nvPicPr>
          <p:cNvPr id="1026" name="Picture 2"/>
          <p:cNvPicPr>
            <a:picLocks noChangeAspect="1" noChangeArrowheads="1"/>
          </p:cNvPicPr>
          <p:nvPr/>
        </p:nvPicPr>
        <p:blipFill>
          <a:blip r:embed="rId2"/>
          <a:srcRect/>
          <a:stretch>
            <a:fillRect/>
          </a:stretch>
        </p:blipFill>
        <p:spPr bwMode="auto">
          <a:xfrm>
            <a:off x="4343400" y="457200"/>
            <a:ext cx="4419600" cy="48006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6369487"/>
          </a:xfrm>
          <a:prstGeom prst="rect">
            <a:avLst/>
          </a:prstGeom>
        </p:spPr>
        <p:txBody>
          <a:bodyPr wrap="square">
            <a:spAutoFit/>
          </a:bodyPr>
          <a:lstStyle/>
          <a:p>
            <a:r>
              <a:rPr lang="en-US" b="1" dirty="0"/>
              <a:t>What is Biodiesel?</a:t>
            </a:r>
          </a:p>
          <a:p>
            <a:r>
              <a:rPr lang="en-US" dirty="0"/>
              <a:t>• </a:t>
            </a:r>
            <a:r>
              <a:rPr lang="en-US" sz="2000" dirty="0"/>
              <a:t>Biodiesel is a liquid fuel, technically known </a:t>
            </a:r>
          </a:p>
          <a:p>
            <a:r>
              <a:rPr lang="en-US" sz="2000" dirty="0"/>
              <a:t>as a mono alkyll ester, made from fats or</a:t>
            </a:r>
          </a:p>
          <a:p>
            <a:r>
              <a:rPr lang="en-US" sz="2000" dirty="0"/>
              <a:t>oils and alcohols.</a:t>
            </a:r>
          </a:p>
          <a:p>
            <a:r>
              <a:rPr lang="en-US" sz="2000" dirty="0"/>
              <a:t>• Biodiesel is a renewable fuel that can be</a:t>
            </a:r>
          </a:p>
          <a:p>
            <a:r>
              <a:rPr lang="en-US" sz="2000" dirty="0"/>
              <a:t>produced in any climate using already</a:t>
            </a:r>
          </a:p>
          <a:p>
            <a:r>
              <a:rPr lang="en-US" sz="2000" dirty="0"/>
              <a:t>developed agricultural practices.</a:t>
            </a:r>
          </a:p>
          <a:p>
            <a:endParaRPr lang="en-US" sz="2000" dirty="0"/>
          </a:p>
          <a:p>
            <a:r>
              <a:rPr lang="en-US" sz="2000" dirty="0"/>
              <a:t>• Biodiesel is made from renewable</a:t>
            </a:r>
          </a:p>
          <a:p>
            <a:r>
              <a:rPr lang="en-US" sz="2000" dirty="0"/>
              <a:t>resources such vegetable oils, animal fats,</a:t>
            </a:r>
          </a:p>
          <a:p>
            <a:r>
              <a:rPr lang="en-US" sz="2000" dirty="0"/>
              <a:t>or other types of biomass.</a:t>
            </a:r>
          </a:p>
          <a:p>
            <a:r>
              <a:rPr lang="en-US" sz="2000" dirty="0"/>
              <a:t>• B100 is 100% biodiesel.</a:t>
            </a:r>
          </a:p>
          <a:p>
            <a:endParaRPr lang="en-US" sz="2000" dirty="0"/>
          </a:p>
          <a:p>
            <a:r>
              <a:rPr lang="en-US" sz="2000" dirty="0"/>
              <a:t>• Biodiesel is widely available in both its neat</a:t>
            </a:r>
          </a:p>
          <a:p>
            <a:r>
              <a:rPr lang="en-US" sz="2000" dirty="0"/>
              <a:t>form (B100) and in blends with petroleum</a:t>
            </a:r>
          </a:p>
          <a:p>
            <a:r>
              <a:rPr lang="en-US" sz="2000" dirty="0"/>
              <a:t>diesel (for example: B2, B5, B20).</a:t>
            </a:r>
          </a:p>
          <a:p>
            <a:endParaRPr lang="en-US" sz="2000" dirty="0"/>
          </a:p>
          <a:p>
            <a:r>
              <a:rPr lang="en-US" sz="2000" dirty="0"/>
              <a:t>• In Europe rapeseed oil is the primary feedstock used to make biodiesel.</a:t>
            </a:r>
          </a:p>
          <a:p>
            <a:r>
              <a:rPr lang="en-US" sz="2000" dirty="0"/>
              <a:t>• In the USA soybean oil is the primary feedstock used to make biodiesel because it is the largest soy producer in the world.</a:t>
            </a:r>
          </a:p>
        </p:txBody>
      </p:sp>
      <p:pic>
        <p:nvPicPr>
          <p:cNvPr id="2050" name="Picture 2"/>
          <p:cNvPicPr>
            <a:picLocks noChangeAspect="1" noChangeArrowheads="1"/>
          </p:cNvPicPr>
          <p:nvPr/>
        </p:nvPicPr>
        <p:blipFill>
          <a:blip r:embed="rId2"/>
          <a:srcRect/>
          <a:stretch>
            <a:fillRect/>
          </a:stretch>
        </p:blipFill>
        <p:spPr bwMode="auto">
          <a:xfrm>
            <a:off x="5715000" y="838200"/>
            <a:ext cx="2971799" cy="33528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5940088"/>
          </a:xfrm>
          <a:prstGeom prst="rect">
            <a:avLst/>
          </a:prstGeom>
        </p:spPr>
        <p:txBody>
          <a:bodyPr wrap="square">
            <a:spAutoFit/>
          </a:bodyPr>
          <a:lstStyle/>
          <a:p>
            <a:r>
              <a:rPr lang="en-US" sz="2000" b="1" dirty="0"/>
              <a:t>Why Use Biofuels?</a:t>
            </a:r>
          </a:p>
          <a:p>
            <a:r>
              <a:rPr lang="en-US" sz="2000" dirty="0"/>
              <a:t>• </a:t>
            </a:r>
            <a:r>
              <a:rPr lang="en-US" sz="2000" b="1" dirty="0"/>
              <a:t>It provides a market for excess production of</a:t>
            </a:r>
          </a:p>
          <a:p>
            <a:r>
              <a:rPr lang="en-US" sz="2000" b="1" dirty="0"/>
              <a:t>vegetable oils and animal fats.</a:t>
            </a:r>
          </a:p>
          <a:p>
            <a:r>
              <a:rPr lang="en-US" sz="2000" dirty="0"/>
              <a:t>There is increasing demand around the world for</a:t>
            </a:r>
          </a:p>
          <a:p>
            <a:r>
              <a:rPr lang="en-US" sz="2000" dirty="0"/>
              <a:t>soybean meal to provide the protein for human and</a:t>
            </a:r>
          </a:p>
          <a:p>
            <a:r>
              <a:rPr lang="en-US" sz="2000" dirty="0"/>
              <a:t>animal consumption. If new markets are not found for</a:t>
            </a:r>
          </a:p>
          <a:p>
            <a:r>
              <a:rPr lang="en-US" sz="2000" dirty="0"/>
              <a:t>the soybean oil, then the price will be low and farmers</a:t>
            </a:r>
          </a:p>
          <a:p>
            <a:r>
              <a:rPr lang="en-US" sz="2000" dirty="0"/>
              <a:t>will have even more difficulty producing a profit.</a:t>
            </a:r>
          </a:p>
          <a:p>
            <a:r>
              <a:rPr lang="en-US" sz="2000" dirty="0"/>
              <a:t>• </a:t>
            </a:r>
            <a:r>
              <a:rPr lang="en-US" sz="2000" b="1" dirty="0"/>
              <a:t>It decreases the country's dependence on</a:t>
            </a:r>
          </a:p>
          <a:p>
            <a:r>
              <a:rPr lang="en-US" sz="2000" b="1" dirty="0"/>
              <a:t>imported petroleum.</a:t>
            </a:r>
          </a:p>
          <a:p>
            <a:r>
              <a:rPr lang="en-US" sz="2000" dirty="0"/>
              <a:t>Though the percentage of the country's fuel supply that</a:t>
            </a:r>
          </a:p>
          <a:p>
            <a:r>
              <a:rPr lang="en-US" sz="2000" dirty="0"/>
              <a:t>can be replaced with biodiesel would be small, an</a:t>
            </a:r>
          </a:p>
          <a:p>
            <a:r>
              <a:rPr lang="en-US" sz="2000" dirty="0"/>
              <a:t>additional source of fuel can have a surprising impact on</a:t>
            </a:r>
          </a:p>
          <a:p>
            <a:r>
              <a:rPr lang="en-US" sz="2000" dirty="0"/>
              <a:t>fuel price stability.</a:t>
            </a:r>
          </a:p>
          <a:p>
            <a:r>
              <a:rPr lang="en-US" sz="2000" dirty="0"/>
              <a:t>• </a:t>
            </a:r>
            <a:r>
              <a:rPr lang="en-US" sz="2000" b="1" dirty="0"/>
              <a:t>It is renewable and does not contribute to</a:t>
            </a:r>
          </a:p>
          <a:p>
            <a:r>
              <a:rPr lang="en-US" sz="2000" b="1" dirty="0"/>
              <a:t>global warming due to its closed carbon cycle.</a:t>
            </a:r>
          </a:p>
          <a:p>
            <a:r>
              <a:rPr lang="en-US" sz="2000" dirty="0"/>
              <a:t>Carbon in the fuel was originally removed from the air by</a:t>
            </a:r>
          </a:p>
          <a:p>
            <a:r>
              <a:rPr lang="en-US" sz="2000" dirty="0"/>
              <a:t>plants so there is no net increase in carbon dioxide</a:t>
            </a:r>
          </a:p>
          <a:p>
            <a:r>
              <a:rPr lang="en-US" sz="2000" dirty="0"/>
              <a:t>levels.</a:t>
            </a:r>
          </a:p>
        </p:txBody>
      </p:sp>
      <p:pic>
        <p:nvPicPr>
          <p:cNvPr id="3074" name="Picture 2"/>
          <p:cNvPicPr>
            <a:picLocks noChangeAspect="1" noChangeArrowheads="1"/>
          </p:cNvPicPr>
          <p:nvPr/>
        </p:nvPicPr>
        <p:blipFill>
          <a:blip r:embed="rId2"/>
          <a:srcRect/>
          <a:stretch>
            <a:fillRect/>
          </a:stretch>
        </p:blipFill>
        <p:spPr bwMode="auto">
          <a:xfrm>
            <a:off x="5867400" y="533400"/>
            <a:ext cx="3048000" cy="57912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5632311"/>
          </a:xfrm>
          <a:prstGeom prst="rect">
            <a:avLst/>
          </a:prstGeom>
        </p:spPr>
        <p:txBody>
          <a:bodyPr wrap="square">
            <a:spAutoFit/>
          </a:bodyPr>
          <a:lstStyle/>
          <a:p>
            <a:r>
              <a:rPr lang="en-US" sz="2400" b="1" dirty="0"/>
              <a:t>Why Use Biodiesel?</a:t>
            </a:r>
          </a:p>
          <a:p>
            <a:r>
              <a:rPr lang="en-US" sz="2400" dirty="0"/>
              <a:t>• </a:t>
            </a:r>
            <a:r>
              <a:rPr lang="en-US" sz="2400" b="1" dirty="0"/>
              <a:t>It provides substantial reductions in carbon monoxide, unburned hydrocarbons, and particulate emissions from diesel engines.</a:t>
            </a:r>
          </a:p>
          <a:p>
            <a:r>
              <a:rPr lang="en-US" sz="2400" dirty="0"/>
              <a:t>Some emissions tests have shown a slight oxides of nitrogen (</a:t>
            </a:r>
            <a:r>
              <a:rPr lang="en-US" sz="2400" dirty="0" err="1"/>
              <a:t>NOx</a:t>
            </a:r>
            <a:r>
              <a:rPr lang="en-US" sz="2400" dirty="0"/>
              <a:t>) increase with biodiesel.</a:t>
            </a:r>
          </a:p>
          <a:p>
            <a:r>
              <a:rPr lang="en-US" sz="2400" dirty="0"/>
              <a:t> New research on real-time vehicles</a:t>
            </a:r>
          </a:p>
          <a:p>
            <a:r>
              <a:rPr lang="en-US" sz="2400" dirty="0"/>
              <a:t> has shown A decrease in Nox </a:t>
            </a:r>
          </a:p>
          <a:p>
            <a:r>
              <a:rPr lang="en-US" sz="2400" dirty="0"/>
              <a:t>emissions.</a:t>
            </a:r>
          </a:p>
          <a:p>
            <a:endParaRPr lang="en-US" sz="2400" dirty="0"/>
          </a:p>
          <a:p>
            <a:pPr>
              <a:buFont typeface="Arial" pitchFamily="34" charset="0"/>
              <a:buChar char="•"/>
            </a:pPr>
            <a:r>
              <a:rPr lang="en-US" sz="2400" b="1" dirty="0"/>
              <a:t>Biodiesel has excellent lubricating properties.</a:t>
            </a:r>
          </a:p>
          <a:p>
            <a:r>
              <a:rPr lang="en-US" sz="2400" dirty="0"/>
              <a:t>Even when added to regular diesel fuel in an</a:t>
            </a:r>
          </a:p>
          <a:p>
            <a:r>
              <a:rPr lang="en-US" sz="2400" dirty="0"/>
              <a:t>amount equal to 1-2%, it can convert fuel</a:t>
            </a:r>
          </a:p>
          <a:p>
            <a:r>
              <a:rPr lang="en-US" sz="2400" dirty="0"/>
              <a:t>with poor lubricating properties, such as</a:t>
            </a:r>
          </a:p>
          <a:p>
            <a:r>
              <a:rPr lang="en-US" sz="2400" dirty="0"/>
              <a:t>modern ultra-low-sulfur diesel fuel, into an</a:t>
            </a:r>
          </a:p>
          <a:p>
            <a:r>
              <a:rPr lang="en-US" sz="2400" dirty="0"/>
              <a:t>acceptable fuel.</a:t>
            </a:r>
          </a:p>
        </p:txBody>
      </p:sp>
      <p:pic>
        <p:nvPicPr>
          <p:cNvPr id="4098" name="Picture 2"/>
          <p:cNvPicPr>
            <a:picLocks noChangeAspect="1" noChangeArrowheads="1"/>
          </p:cNvPicPr>
          <p:nvPr/>
        </p:nvPicPr>
        <p:blipFill>
          <a:blip r:embed="rId2"/>
          <a:srcRect/>
          <a:stretch>
            <a:fillRect/>
          </a:stretch>
        </p:blipFill>
        <p:spPr bwMode="auto">
          <a:xfrm>
            <a:off x="6096000" y="1905000"/>
            <a:ext cx="2819400" cy="390525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539978"/>
          </a:xfrm>
          <a:prstGeom prst="rect">
            <a:avLst/>
          </a:prstGeom>
        </p:spPr>
        <p:txBody>
          <a:bodyPr wrap="square">
            <a:spAutoFit/>
          </a:bodyPr>
          <a:lstStyle/>
          <a:p>
            <a:endParaRPr lang="en-US" dirty="0"/>
          </a:p>
          <a:p>
            <a:r>
              <a:rPr lang="en-US" dirty="0"/>
              <a:t> </a:t>
            </a:r>
            <a:r>
              <a:rPr lang="en-US" sz="2400" b="1" dirty="0">
                <a:latin typeface="Times New Roman" pitchFamily="18" charset="0"/>
                <a:cs typeface="Times New Roman" pitchFamily="18" charset="0"/>
              </a:rPr>
              <a:t>Making Biodiesel </a:t>
            </a:r>
          </a:p>
          <a:p>
            <a:pPr>
              <a:buFont typeface="Wingdings" pitchFamily="2" charset="2"/>
              <a:buChar char="Ø"/>
            </a:pPr>
            <a:r>
              <a:rPr lang="en-US" sz="2400" dirty="0">
                <a:latin typeface="Times New Roman" pitchFamily="18" charset="0"/>
                <a:cs typeface="Times New Roman" pitchFamily="18" charset="0"/>
              </a:rPr>
              <a:t>There are three main ways to make biodiesel for a modern diesel engine. </a:t>
            </a:r>
          </a:p>
          <a:p>
            <a:pPr>
              <a:buFont typeface="Wingdings" pitchFamily="2" charset="2"/>
              <a:buChar char="Ø"/>
            </a:pPr>
            <a:r>
              <a:rPr lang="en-US" sz="2400" dirty="0">
                <a:latin typeface="Times New Roman" pitchFamily="18" charset="0"/>
                <a:cs typeface="Times New Roman" pitchFamily="18" charset="0"/>
              </a:rPr>
              <a:t>Vegetable oil can be mixed with another fuel, straight vegetable oil (SVO) can be used, or cooking grease can be converted.</a:t>
            </a:r>
          </a:p>
          <a:p>
            <a:pPr>
              <a:buFont typeface="Wingdings" pitchFamily="2" charset="2"/>
              <a:buChar char="Ø"/>
            </a:pPr>
            <a:r>
              <a:rPr lang="en-US" sz="2400" dirty="0">
                <a:latin typeface="Times New Roman" pitchFamily="18" charset="0"/>
                <a:cs typeface="Times New Roman" pitchFamily="18" charset="0"/>
              </a:rPr>
              <a:t> The first choice, the mixing of vegetable oil with other fuels may sound easy, but it is not that simplistic.</a:t>
            </a:r>
          </a:p>
          <a:p>
            <a:pPr>
              <a:buFont typeface="Wingdings" pitchFamily="2" charset="2"/>
              <a:buChar char="Ø"/>
            </a:pPr>
            <a:r>
              <a:rPr lang="en-US" sz="2400" dirty="0">
                <a:latin typeface="Times New Roman" pitchFamily="18" charset="0"/>
                <a:cs typeface="Times New Roman" pitchFamily="18" charset="0"/>
              </a:rPr>
              <a:t> The purpose of mixing the oil is to lower the viscosity, making the oil thinner and allowing it to flow more freely through the fuel system. </a:t>
            </a:r>
          </a:p>
          <a:p>
            <a:pPr>
              <a:buFont typeface="Wingdings" pitchFamily="2" charset="2"/>
              <a:buChar char="Ø"/>
            </a:pPr>
            <a:r>
              <a:rPr lang="en-US" sz="2400" dirty="0">
                <a:latin typeface="Times New Roman" pitchFamily="18" charset="0"/>
                <a:cs typeface="Times New Roman" pitchFamily="18" charset="0"/>
              </a:rPr>
              <a:t>The combinations vary from mix to mix depending on how much fossil fuel one wants to save.</a:t>
            </a:r>
          </a:p>
          <a:p>
            <a:pPr>
              <a:buFont typeface="Wingdings" pitchFamily="2" charset="2"/>
              <a:buChar char="Ø"/>
            </a:pPr>
            <a:r>
              <a:rPr lang="en-US" sz="2400" dirty="0">
                <a:latin typeface="Times New Roman" pitchFamily="18" charset="0"/>
                <a:cs typeface="Times New Roman" pitchFamily="18" charset="0"/>
              </a:rPr>
              <a:t> Despite the advantage of less fossil fuel used, most diesel engines have precise fuel requirements that may not be met by the mixes.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82000" cy="6001643"/>
          </a:xfrm>
          <a:prstGeom prst="rect">
            <a:avLst/>
          </a:prstGeom>
        </p:spPr>
        <p:txBody>
          <a:bodyPr wrap="square">
            <a:spAutoFit/>
          </a:bodyPr>
          <a:lstStyle/>
          <a:p>
            <a:r>
              <a:rPr lang="en-US" sz="2400" dirty="0">
                <a:latin typeface="Times New Roman" pitchFamily="18" charset="0"/>
                <a:cs typeface="Times New Roman" pitchFamily="18" charset="0"/>
              </a:rPr>
              <a:t>Contii…..</a:t>
            </a:r>
          </a:p>
          <a:p>
            <a:pPr>
              <a:buFont typeface="Wingdings" pitchFamily="2" charset="2"/>
              <a:buChar char="Ø"/>
            </a:pPr>
            <a:r>
              <a:rPr lang="en-US" sz="2400" dirty="0">
                <a:latin typeface="Times New Roman" pitchFamily="18" charset="0"/>
                <a:cs typeface="Times New Roman" pitchFamily="18" charset="0"/>
              </a:rPr>
              <a:t> The second choice is making biodiesel using straight vegetable oil, or SVO.</a:t>
            </a:r>
          </a:p>
          <a:p>
            <a:pPr>
              <a:buFont typeface="Wingdings" pitchFamily="2" charset="2"/>
              <a:buChar char="Ø"/>
            </a:pPr>
            <a:r>
              <a:rPr lang="en-US" sz="2400" dirty="0">
                <a:latin typeface="Times New Roman" pitchFamily="18" charset="0"/>
                <a:cs typeface="Times New Roman" pitchFamily="18" charset="0"/>
              </a:rPr>
              <a:t> To do this, one would have to take a single-tank SVO system, replace the injectors and glow plugs, and add fuel heating.</a:t>
            </a:r>
          </a:p>
          <a:p>
            <a:pPr>
              <a:buFont typeface="Wingdings" pitchFamily="2" charset="2"/>
              <a:buChar char="Ø"/>
            </a:pPr>
            <a:r>
              <a:rPr lang="en-US" sz="2400" dirty="0">
                <a:latin typeface="Times New Roman" pitchFamily="18" charset="0"/>
                <a:cs typeface="Times New Roman" pitchFamily="18" charset="0"/>
              </a:rPr>
              <a:t> A two tank SVO system can also be used, which allows the oil to pre-heat and become thinner.</a:t>
            </a:r>
          </a:p>
          <a:p>
            <a:pPr>
              <a:buFont typeface="Wingdings" pitchFamily="2" charset="2"/>
              <a:buChar char="Ø"/>
            </a:pPr>
            <a:r>
              <a:rPr lang="en-US" sz="2400" dirty="0">
                <a:latin typeface="Times New Roman" pitchFamily="18" charset="0"/>
                <a:cs typeface="Times New Roman" pitchFamily="18" charset="0"/>
              </a:rPr>
              <a:t> With this system, the vehicle starts and stops using regular diesel and then switches to the SVO when it is hot enough. </a:t>
            </a:r>
          </a:p>
          <a:p>
            <a:pPr>
              <a:buFont typeface="Wingdings" pitchFamily="2" charset="2"/>
              <a:buChar char="Ø"/>
            </a:pPr>
            <a:r>
              <a:rPr lang="en-US" sz="2400" dirty="0">
                <a:latin typeface="Times New Roman" pitchFamily="18" charset="0"/>
                <a:cs typeface="Times New Roman" pitchFamily="18" charset="0"/>
              </a:rPr>
              <a:t>The third choice is to convert used cooking grease. </a:t>
            </a:r>
          </a:p>
          <a:p>
            <a:pPr>
              <a:buFont typeface="Wingdings" pitchFamily="2" charset="2"/>
              <a:buChar char="Ø"/>
            </a:pPr>
            <a:r>
              <a:rPr lang="en-US" sz="2400" dirty="0">
                <a:latin typeface="Times New Roman" pitchFamily="18" charset="0"/>
                <a:cs typeface="Times New Roman" pitchFamily="18" charset="0"/>
              </a:rPr>
              <a:t>Used cooking grease can be acquired through a local restaurant for free and put into a processing system. </a:t>
            </a:r>
          </a:p>
          <a:p>
            <a:pPr>
              <a:buFont typeface="Wingdings" pitchFamily="2" charset="2"/>
              <a:buChar char="Ø"/>
            </a:pPr>
            <a:r>
              <a:rPr lang="en-US" sz="2400" dirty="0">
                <a:latin typeface="Times New Roman" pitchFamily="18" charset="0"/>
                <a:cs typeface="Times New Roman" pitchFamily="18" charset="0"/>
              </a:rPr>
              <a:t>The grease is put into a cleansing unit, which heats the grease and separates the waste from the oil. </a:t>
            </a:r>
          </a:p>
          <a:p>
            <a:pPr>
              <a:buFont typeface="Wingdings" pitchFamily="2" charset="2"/>
              <a:buChar char="Ø"/>
            </a:pPr>
            <a:r>
              <a:rPr lang="en-US" sz="2400" dirty="0">
                <a:latin typeface="Times New Roman" pitchFamily="18" charset="0"/>
                <a:cs typeface="Times New Roman" pitchFamily="18" charset="0"/>
              </a:rPr>
              <a:t>Once the grease is cleaned, certain chemicals must be added in order to finalize the biodiesel process.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077200" cy="5539978"/>
          </a:xfrm>
          <a:prstGeom prst="rect">
            <a:avLst/>
          </a:prstGeom>
        </p:spPr>
        <p:txBody>
          <a:bodyPr wrap="square">
            <a:spAutoFit/>
          </a:bodyPr>
          <a:lstStyle/>
          <a:p>
            <a:endParaRPr lang="en-US" dirty="0"/>
          </a:p>
          <a:p>
            <a:r>
              <a:rPr lang="en-US" sz="2400" dirty="0">
                <a:latin typeface="Times New Roman" pitchFamily="18" charset="0"/>
                <a:cs typeface="Times New Roman" pitchFamily="18" charset="0"/>
              </a:rPr>
              <a:t>Conti….</a:t>
            </a:r>
          </a:p>
          <a:p>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A typical kit can cost from $1,500 to $3,000, ranging in sizes of about 40 to 160 gallons per batch.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pay back period for the price of the units is phenomenal considering the price of diesel is about $2.00 per gallon and the price to make your own biodiesel is about $0.70 per gallon.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Kits and instructions on making your own biodiesel can be found through the link described in the references section.</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A diagram of the steps of making biodiesel is shown below in Figure 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28600" y="152400"/>
            <a:ext cx="8610600" cy="64008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05800" cy="5755422"/>
          </a:xfrm>
          <a:prstGeom prst="rect">
            <a:avLst/>
          </a:prstGeom>
        </p:spPr>
        <p:txBody>
          <a:bodyPr wrap="square">
            <a:spAutoFit/>
          </a:bodyPr>
          <a:lstStyle/>
          <a:p>
            <a:r>
              <a:rPr lang="en-US" sz="2800" dirty="0"/>
              <a:t>Biodiesel Life-cycle</a:t>
            </a:r>
          </a:p>
          <a:p>
            <a:r>
              <a:rPr lang="en-US" sz="2000" dirty="0"/>
              <a:t>• Biodiesel (B100) yields 3.2 units of fuel product energy for every 1 unit of</a:t>
            </a:r>
          </a:p>
          <a:p>
            <a:r>
              <a:rPr lang="en-US" sz="2000" dirty="0"/>
              <a:t>fossil energy consumed in its life cycle.</a:t>
            </a:r>
          </a:p>
          <a:p>
            <a:endParaRPr lang="en-US" sz="2000" dirty="0"/>
          </a:p>
          <a:p>
            <a:r>
              <a:rPr lang="en-US" sz="2000" dirty="0"/>
              <a:t>• The production of B20 yields 0.98 units of fuel product energy for every</a:t>
            </a:r>
          </a:p>
          <a:p>
            <a:r>
              <a:rPr lang="en-US" sz="2000" dirty="0"/>
              <a:t>unit of fossil energy consumed.</a:t>
            </a:r>
          </a:p>
          <a:p>
            <a:endParaRPr lang="en-US" sz="2000" dirty="0"/>
          </a:p>
          <a:p>
            <a:r>
              <a:rPr lang="de-DE" sz="2000" dirty="0"/>
              <a:t>• Substituting 100% biodiesel (B100) for petroleum diesel in buses</a:t>
            </a:r>
          </a:p>
          <a:p>
            <a:r>
              <a:rPr lang="en-US" sz="2000" dirty="0"/>
              <a:t>reduces the life cycle consumption of petroleum by 95%.</a:t>
            </a:r>
          </a:p>
          <a:p>
            <a:endParaRPr lang="en-US" sz="2000" dirty="0"/>
          </a:p>
          <a:p>
            <a:r>
              <a:rPr lang="en-US" sz="2000" dirty="0"/>
              <a:t>• This benefit is proportionate with the blend level of biodiesel used.</a:t>
            </a:r>
          </a:p>
          <a:p>
            <a:endParaRPr lang="en-US" sz="2000" dirty="0"/>
          </a:p>
          <a:p>
            <a:r>
              <a:rPr lang="en-US" sz="2000" dirty="0"/>
              <a:t>• When a 20% blend of biodiesel and petroleum diesel (B20) is used as a</a:t>
            </a:r>
          </a:p>
          <a:p>
            <a:r>
              <a:rPr lang="en-US" sz="2000" dirty="0"/>
              <a:t>substitute for petroleum diesel in urban buses, the life cycle consumption</a:t>
            </a:r>
          </a:p>
          <a:p>
            <a:r>
              <a:rPr lang="en-US" sz="2000" dirty="0"/>
              <a:t>of petroleum drops 19%.</a:t>
            </a:r>
          </a:p>
          <a:p>
            <a:endParaRPr lang="en-US" sz="2000" dirty="0"/>
          </a:p>
          <a:p>
            <a:r>
              <a:rPr lang="en-US" sz="2000" dirty="0"/>
              <a:t>• Petroleum diesel takes 1.2 units of fossil resources to produce 1 unit of</a:t>
            </a:r>
          </a:p>
          <a:p>
            <a:r>
              <a:rPr lang="en-US" sz="2000" dirty="0"/>
              <a:t>petroleum diesel.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142999"/>
          </a:xfrm>
        </p:spPr>
        <p:txBody>
          <a:bodyPr>
            <a:normAutofit fontScale="90000"/>
          </a:bodyPr>
          <a:lstStyle/>
          <a:p>
            <a:br>
              <a:rPr lang="en-US" dirty="0"/>
            </a:br>
            <a:r>
              <a:rPr lang="en-US" dirty="0"/>
              <a:t> Biodiesel Basics </a:t>
            </a:r>
          </a:p>
        </p:txBody>
      </p:sp>
      <p:sp>
        <p:nvSpPr>
          <p:cNvPr id="3" name="Subtitle 2"/>
          <p:cNvSpPr>
            <a:spLocks noGrp="1"/>
          </p:cNvSpPr>
          <p:nvPr>
            <p:ph type="subTitle" idx="1"/>
          </p:nvPr>
        </p:nvSpPr>
        <p:spPr>
          <a:xfrm>
            <a:off x="381000" y="1219200"/>
            <a:ext cx="8305800" cy="4419600"/>
          </a:xfrm>
        </p:spPr>
        <p:txBody>
          <a:bodyPr>
            <a:normAutofit fontScale="77500" lnSpcReduction="20000"/>
          </a:bodyPr>
          <a:lstStyle/>
          <a:p>
            <a:endParaRPr lang="en-US" dirty="0"/>
          </a:p>
          <a:p>
            <a:pPr algn="l">
              <a:buFont typeface="Wingdings" pitchFamily="2" charset="2"/>
              <a:buChar char="Ø"/>
            </a:pPr>
            <a:r>
              <a:rPr lang="en-US" dirty="0"/>
              <a:t> </a:t>
            </a:r>
            <a:r>
              <a:rPr lang="en-US" sz="3800" dirty="0">
                <a:solidFill>
                  <a:schemeClr val="tx1"/>
                </a:solidFill>
                <a:latin typeface="Times New Roman" pitchFamily="18" charset="0"/>
                <a:cs typeface="Times New Roman" pitchFamily="18" charset="0"/>
              </a:rPr>
              <a:t>Biodiesel is a domestically produced, renewable fuel that can be manufactured from new and used vegetable oils, animal fats, and recycled restaurant grease.</a:t>
            </a:r>
          </a:p>
          <a:p>
            <a:pPr algn="l"/>
            <a:endParaRPr lang="en-US" sz="3800" dirty="0">
              <a:solidFill>
                <a:schemeClr val="tx1"/>
              </a:solidFill>
              <a:latin typeface="Times New Roman" pitchFamily="18" charset="0"/>
              <a:cs typeface="Times New Roman" pitchFamily="18" charset="0"/>
            </a:endParaRPr>
          </a:p>
          <a:p>
            <a:pPr algn="l">
              <a:buFont typeface="Wingdings" pitchFamily="2" charset="2"/>
              <a:buChar char="Ø"/>
            </a:pPr>
            <a:r>
              <a:rPr lang="en-US" sz="3800" dirty="0">
                <a:solidFill>
                  <a:schemeClr val="tx1"/>
                </a:solidFill>
                <a:latin typeface="Times New Roman" pitchFamily="18" charset="0"/>
                <a:cs typeface="Times New Roman" pitchFamily="18" charset="0"/>
              </a:rPr>
              <a:t>Biodiesel’s physical properties are similar to those of petroleum diesel, but it is a cleaner-burning alternative. </a:t>
            </a:r>
          </a:p>
          <a:p>
            <a:pPr algn="l">
              <a:buFont typeface="Wingdings" pitchFamily="2" charset="2"/>
              <a:buChar char="Ø"/>
            </a:pPr>
            <a:endParaRPr lang="en-US" sz="3800" dirty="0">
              <a:solidFill>
                <a:schemeClr val="tx1"/>
              </a:solidFill>
              <a:latin typeface="Times New Roman" pitchFamily="18" charset="0"/>
              <a:cs typeface="Times New Roman" pitchFamily="18" charset="0"/>
            </a:endParaRPr>
          </a:p>
          <a:p>
            <a:pPr algn="l">
              <a:buFont typeface="Wingdings" pitchFamily="2" charset="2"/>
              <a:buChar char="Ø"/>
            </a:pPr>
            <a:r>
              <a:rPr lang="en-US" sz="3800" dirty="0">
                <a:solidFill>
                  <a:schemeClr val="tx1"/>
                </a:solidFill>
                <a:latin typeface="Times New Roman" pitchFamily="18" charset="0"/>
                <a:cs typeface="Times New Roman" pitchFamily="18" charset="0"/>
              </a:rPr>
              <a:t>Using biodiesel in place of petroleum diesel significantly reduces emissions of toxic air pollutants.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305800" cy="5029200"/>
          </a:xfrm>
        </p:spPr>
        <p:txBody>
          <a:bodyPr>
            <a:normAutofit lnSpcReduction="10000"/>
          </a:bodyPr>
          <a:lstStyle/>
          <a:p>
            <a:pPr algn="l"/>
            <a:r>
              <a:rPr lang="en-US" dirty="0">
                <a:solidFill>
                  <a:schemeClr val="tx1"/>
                </a:solidFill>
                <a:latin typeface="Times New Roman" pitchFamily="18" charset="0"/>
                <a:cs typeface="Times New Roman" pitchFamily="18" charset="0"/>
              </a:rPr>
              <a:t>What is a biodiesel blend? </a:t>
            </a:r>
          </a:p>
          <a:p>
            <a:pPr algn="l"/>
            <a:r>
              <a:rPr lang="en-US" sz="2800" dirty="0">
                <a:solidFill>
                  <a:schemeClr val="tx1"/>
                </a:solidFill>
                <a:latin typeface="Times New Roman" pitchFamily="18" charset="0"/>
                <a:cs typeface="Times New Roman" pitchFamily="18" charset="0"/>
              </a:rPr>
              <a:t>Biodiesel can be blended and used in many different concentrations, </a:t>
            </a:r>
          </a:p>
          <a:p>
            <a:pPr algn="l"/>
            <a:r>
              <a:rPr lang="en-US" sz="2800" dirty="0">
                <a:solidFill>
                  <a:schemeClr val="tx1"/>
                </a:solidFill>
                <a:latin typeface="Times New Roman" pitchFamily="18" charset="0"/>
                <a:cs typeface="Times New Roman" pitchFamily="18" charset="0"/>
              </a:rPr>
              <a:t>Including:</a:t>
            </a:r>
          </a:p>
          <a:p>
            <a:pPr algn="l"/>
            <a:r>
              <a:rPr lang="en-US" sz="2800" dirty="0">
                <a:solidFill>
                  <a:schemeClr val="tx1"/>
                </a:solidFill>
                <a:latin typeface="Times New Roman" pitchFamily="18" charset="0"/>
                <a:cs typeface="Times New Roman" pitchFamily="18" charset="0"/>
              </a:rPr>
              <a:t> B100 (pure biodiesel), </a:t>
            </a:r>
          </a:p>
          <a:p>
            <a:pPr algn="l"/>
            <a:r>
              <a:rPr lang="en-US" sz="2800" dirty="0">
                <a:solidFill>
                  <a:schemeClr val="tx1"/>
                </a:solidFill>
                <a:latin typeface="Times New Roman" pitchFamily="18" charset="0"/>
                <a:cs typeface="Times New Roman" pitchFamily="18" charset="0"/>
              </a:rPr>
              <a:t>B20 (20% biodiesel, </a:t>
            </a:r>
          </a:p>
          <a:p>
            <a:pPr algn="l"/>
            <a:r>
              <a:rPr lang="en-US" sz="2800" dirty="0">
                <a:solidFill>
                  <a:schemeClr val="tx1"/>
                </a:solidFill>
                <a:latin typeface="Times New Roman" pitchFamily="18" charset="0"/>
                <a:cs typeface="Times New Roman" pitchFamily="18" charset="0"/>
              </a:rPr>
              <a:t>80% petroleum diesel), </a:t>
            </a:r>
          </a:p>
          <a:p>
            <a:pPr algn="l"/>
            <a:r>
              <a:rPr lang="en-US" sz="2800" dirty="0">
                <a:solidFill>
                  <a:schemeClr val="tx1"/>
                </a:solidFill>
                <a:latin typeface="Times New Roman" pitchFamily="18" charset="0"/>
                <a:cs typeface="Times New Roman" pitchFamily="18" charset="0"/>
              </a:rPr>
              <a:t>B5 (5% biodiesel, 95% petroleum diesel), </a:t>
            </a:r>
          </a:p>
          <a:p>
            <a:pPr algn="l"/>
            <a:r>
              <a:rPr lang="en-US" sz="2800" dirty="0">
                <a:solidFill>
                  <a:schemeClr val="tx1"/>
                </a:solidFill>
                <a:latin typeface="Times New Roman" pitchFamily="18" charset="0"/>
                <a:cs typeface="Times New Roman" pitchFamily="18" charset="0"/>
              </a:rPr>
              <a:t>and B2 (2% biodiesel, 98% petroleum diesel). </a:t>
            </a:r>
          </a:p>
          <a:p>
            <a:pPr algn="l"/>
            <a:r>
              <a:rPr lang="en-US" sz="2800" dirty="0">
                <a:solidFill>
                  <a:schemeClr val="tx1"/>
                </a:solidFill>
                <a:latin typeface="Times New Roman" pitchFamily="18" charset="0"/>
                <a:cs typeface="Times New Roman" pitchFamily="18" charset="0"/>
              </a:rPr>
              <a:t>B20 is a common biodiesel blend in the United States.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0"/>
            <a:ext cx="8382000" cy="5909310"/>
          </a:xfrm>
          <a:prstGeom prst="rect">
            <a:avLst/>
          </a:prstGeom>
        </p:spPr>
        <p:txBody>
          <a:bodyPr wrap="square">
            <a:spAutoFit/>
          </a:bodyPr>
          <a:lstStyle/>
          <a:p>
            <a:endParaRPr lang="en-US" dirty="0"/>
          </a:p>
          <a:p>
            <a:r>
              <a:rPr lang="en-US" dirty="0"/>
              <a:t> </a:t>
            </a:r>
            <a:r>
              <a:rPr lang="en-US" sz="2400" b="1" dirty="0">
                <a:latin typeface="Times New Roman" pitchFamily="18" charset="0"/>
                <a:cs typeface="Times New Roman" pitchFamily="18" charset="0"/>
              </a:rPr>
              <a:t>Can I use B20 in my vehicle’s diesel engine? </a:t>
            </a:r>
          </a:p>
          <a:p>
            <a:endParaRPr lang="en-US" sz="2400" b="1"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For vehicles manufactured after 1993, biodiesel can be used in diesel engines and fuel injection equipment with little impact on operating performance. </a:t>
            </a:r>
          </a:p>
          <a:p>
            <a:pPr>
              <a:buFont typeface="Wingdings" pitchFamily="2" charset="2"/>
              <a:buChar char="Ø"/>
            </a:pPr>
            <a:r>
              <a:rPr lang="en-US" sz="2400" dirty="0">
                <a:latin typeface="Times New Roman" pitchFamily="18" charset="0"/>
                <a:cs typeface="Times New Roman" pitchFamily="18" charset="0"/>
              </a:rPr>
              <a:t>But if your vehicle is older than that, the engine could be assembled with incompatible elastomers, which can break down with repetitive high-blend biodiesel use.</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Most original equipment manufacturers (OEMs) approve blends up to B5 in their vehicles.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Some approve blends up to B20, and one manufacturer even approves B100 for use in certain types of its farm equipment. </a:t>
            </a:r>
          </a:p>
          <a:p>
            <a:r>
              <a:rPr lang="en-US" sz="2400" dirty="0">
                <a:latin typeface="Times New Roman" pitchFamily="18" charset="0"/>
                <a:cs typeface="Times New Roman"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3970318"/>
          </a:xfrm>
          <a:prstGeom prst="rect">
            <a:avLst/>
          </a:prstGeom>
        </p:spPr>
        <p:txBody>
          <a:bodyPr wrap="square">
            <a:spAutoFit/>
          </a:bodyPr>
          <a:lstStyle/>
          <a:p>
            <a:pPr>
              <a:buFont typeface="Wingdings" pitchFamily="2" charset="2"/>
              <a:buChar char="Ø"/>
            </a:pPr>
            <a:r>
              <a:rPr lang="en-US" sz="2800" dirty="0">
                <a:latin typeface="Times New Roman" pitchFamily="18" charset="0"/>
                <a:cs typeface="Times New Roman" pitchFamily="18" charset="0"/>
              </a:rPr>
              <a:t>However, some OEMs don’t recommend using biodiesel blends above B5 in on-highway vehicles manufactured in model year 2007 and later. </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In these vehicles, high levels of fuel may accumulate in the engine lubricant under certain conditions. </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It’s not known whether those high levels of biodiesel might affect lubricant performance.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8153400" cy="5539978"/>
          </a:xfrm>
          <a:prstGeom prst="rect">
            <a:avLst/>
          </a:prstGeom>
        </p:spPr>
        <p:txBody>
          <a:bodyPr wrap="square">
            <a:spAutoFit/>
          </a:bodyPr>
          <a:lstStyle/>
          <a:p>
            <a:endParaRPr lang="en-US" dirty="0"/>
          </a:p>
          <a:p>
            <a:r>
              <a:rPr lang="en-US" b="1" dirty="0"/>
              <a:t> </a:t>
            </a:r>
            <a:r>
              <a:rPr lang="en-US" sz="2800" b="1" dirty="0">
                <a:latin typeface="Times New Roman" pitchFamily="18" charset="0"/>
                <a:cs typeface="Times New Roman" pitchFamily="18" charset="0"/>
              </a:rPr>
              <a:t>How can I find biodiesel? </a:t>
            </a:r>
          </a:p>
          <a:p>
            <a:pPr>
              <a:buFont typeface="Wingdings" pitchFamily="2" charset="2"/>
              <a:buChar char="Ø"/>
            </a:pPr>
            <a:r>
              <a:rPr lang="en-US" sz="2800" dirty="0">
                <a:latin typeface="Times New Roman" pitchFamily="18" charset="0"/>
                <a:cs typeface="Times New Roman" pitchFamily="18" charset="0"/>
              </a:rPr>
              <a:t>Biodiesel is available in all 50 states. </a:t>
            </a:r>
          </a:p>
          <a:p>
            <a:pPr>
              <a:buFont typeface="Wingdings" pitchFamily="2" charset="2"/>
              <a:buChar char="Ø"/>
            </a:pPr>
            <a:r>
              <a:rPr lang="en-US" sz="2800" dirty="0">
                <a:latin typeface="Times New Roman" pitchFamily="18" charset="0"/>
                <a:cs typeface="Times New Roman" pitchFamily="18" charset="0"/>
              </a:rPr>
              <a:t>According to the U.S. Energy Information Administration, annual consumption of biodiesel in the United States totaled 316 million gallons in 2009.</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 As of June 2009, the country had an annual production capacity of more than 2.69 billion gallons.</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2. According to the Alternative Fuels and Advanced Vehicles Data Center (AFDC) website, there are more than 600 B20 fueling sites across the country.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847755"/>
          </a:xfrm>
          <a:prstGeom prst="rect">
            <a:avLst/>
          </a:prstGeom>
        </p:spPr>
        <p:txBody>
          <a:bodyPr wrap="square">
            <a:spAutoFit/>
          </a:bodyPr>
          <a:lstStyle/>
          <a:p>
            <a:endParaRPr lang="en-US" dirty="0"/>
          </a:p>
          <a:p>
            <a:r>
              <a:rPr lang="en-US" dirty="0"/>
              <a:t> </a:t>
            </a:r>
            <a:r>
              <a:rPr lang="en-US" sz="2400" b="1" dirty="0">
                <a:latin typeface="Times New Roman" pitchFamily="18" charset="0"/>
                <a:cs typeface="Times New Roman" pitchFamily="18" charset="0"/>
              </a:rPr>
              <a:t>Will biodiesel perform as well as diesel?</a:t>
            </a:r>
          </a:p>
          <a:p>
            <a:r>
              <a:rPr lang="en-US" sz="2400" b="1" dirty="0">
                <a:latin typeface="Times New Roman" pitchFamily="18" charset="0"/>
                <a:cs typeface="Times New Roman" pitchFamily="18" charset="0"/>
              </a:rPr>
              <a:t> </a:t>
            </a:r>
          </a:p>
          <a:p>
            <a:pPr>
              <a:buFont typeface="Wingdings" pitchFamily="2" charset="2"/>
              <a:buChar char="Ø"/>
            </a:pPr>
            <a:r>
              <a:rPr lang="en-US" sz="2800" dirty="0">
                <a:latin typeface="Times New Roman" pitchFamily="18" charset="0"/>
                <a:cs typeface="Times New Roman" pitchFamily="18" charset="0"/>
              </a:rPr>
              <a:t>Engines operating on B20 exhibit similar fuel consumption, horsepower, and torque to engines running on conventional diesel. </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And biodiesel has a higher cetane number (a measure of the ignition value of diesel fuel) and higher lubricity (the ability to lubricate fuel pumps and fuel injectors) than U.S. diesel fuel.</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 B20’s energy content is between those of No. 1 and No. 2 diesel.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229600" cy="5539978"/>
          </a:xfrm>
          <a:prstGeom prst="rect">
            <a:avLst/>
          </a:prstGeom>
        </p:spPr>
        <p:txBody>
          <a:bodyPr wrap="square">
            <a:spAutoFit/>
          </a:bodyPr>
          <a:lstStyle/>
          <a:p>
            <a:endParaRPr lang="en-US" dirty="0"/>
          </a:p>
          <a:p>
            <a:r>
              <a:rPr lang="en-US" dirty="0"/>
              <a:t> </a:t>
            </a:r>
            <a:r>
              <a:rPr lang="en-US" sz="2400" b="1" dirty="0">
                <a:latin typeface="Times New Roman" pitchFamily="18" charset="0"/>
                <a:cs typeface="Times New Roman" pitchFamily="18" charset="0"/>
              </a:rPr>
              <a:t>Will biodiesel perform well in cold weather?</a:t>
            </a:r>
          </a:p>
          <a:p>
            <a:r>
              <a:rPr lang="en-US" sz="2400" dirty="0">
                <a:latin typeface="Times New Roman" pitchFamily="18" charset="0"/>
                <a:cs typeface="Times New Roman" pitchFamily="18" charset="0"/>
              </a:rPr>
              <a:t> </a:t>
            </a:r>
          </a:p>
          <a:p>
            <a:pPr>
              <a:buFont typeface="Wingdings" pitchFamily="2" charset="2"/>
              <a:buChar char="Ø"/>
            </a:pPr>
            <a:r>
              <a:rPr lang="en-US" sz="2400" dirty="0">
                <a:latin typeface="Times New Roman" pitchFamily="18" charset="0"/>
                <a:cs typeface="Times New Roman" pitchFamily="18" charset="0"/>
              </a:rPr>
              <a:t>The cold-flow properties of biodiesel blends vary depending on the amount of biodiesel in the blend. </a:t>
            </a:r>
          </a:p>
          <a:p>
            <a:pPr>
              <a:buFont typeface="Wingdings" pitchFamily="2" charset="2"/>
              <a:buChar char="Ø"/>
            </a:pPr>
            <a:r>
              <a:rPr lang="en-US" sz="2400" dirty="0">
                <a:latin typeface="Times New Roman" pitchFamily="18" charset="0"/>
                <a:cs typeface="Times New Roman" pitchFamily="18" charset="0"/>
              </a:rPr>
              <a:t>The smaller the percentage of biodiesel in the blend, the better it performs in cold temperatures. </a:t>
            </a:r>
          </a:p>
          <a:p>
            <a:pPr>
              <a:buFont typeface="Wingdings" pitchFamily="2" charset="2"/>
              <a:buChar char="Ø"/>
            </a:pPr>
            <a:r>
              <a:rPr lang="en-US" sz="2400" dirty="0">
                <a:latin typeface="Times New Roman" pitchFamily="18" charset="0"/>
                <a:cs typeface="Times New Roman" pitchFamily="18" charset="0"/>
              </a:rPr>
              <a:t>Regular No. 2 diesel and B5 perform about the same in cold weather. </a:t>
            </a:r>
          </a:p>
          <a:p>
            <a:pPr>
              <a:buFont typeface="Wingdings" pitchFamily="2" charset="2"/>
              <a:buChar char="Ø"/>
            </a:pPr>
            <a:r>
              <a:rPr lang="en-US" sz="2400" dirty="0">
                <a:latin typeface="Times New Roman" pitchFamily="18" charset="0"/>
                <a:cs typeface="Times New Roman" pitchFamily="18" charset="0"/>
              </a:rPr>
              <a:t>Both biodiesel and No. 2 diesel have some compounds that crystallize in very cold temperatures. </a:t>
            </a:r>
          </a:p>
          <a:p>
            <a:pPr>
              <a:buFont typeface="Wingdings" pitchFamily="2" charset="2"/>
              <a:buChar char="Ø"/>
            </a:pPr>
            <a:r>
              <a:rPr lang="en-US" sz="2400" dirty="0">
                <a:latin typeface="Times New Roman" pitchFamily="18" charset="0"/>
                <a:cs typeface="Times New Roman" pitchFamily="18" charset="0"/>
              </a:rPr>
              <a:t>In winter weather, manufacturers combat crystallization in No. 2 diesel by adding flow improvers. </a:t>
            </a:r>
          </a:p>
          <a:p>
            <a:pPr>
              <a:buFont typeface="Wingdings" pitchFamily="2" charset="2"/>
              <a:buChar char="Ø"/>
            </a:pPr>
            <a:r>
              <a:rPr lang="en-US" sz="2400" dirty="0">
                <a:latin typeface="Times New Roman" pitchFamily="18" charset="0"/>
                <a:cs typeface="Times New Roman" pitchFamily="18" charset="0"/>
              </a:rPr>
              <a:t>For best cold weather performance, drivers should use B20 made with No. 2 diesel manufactured for cold weather.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05800" cy="4893647"/>
          </a:xfrm>
          <a:prstGeom prst="rect">
            <a:avLst/>
          </a:prstGeom>
        </p:spPr>
        <p:txBody>
          <a:bodyPr wrap="square">
            <a:spAutoFit/>
          </a:bodyPr>
          <a:lstStyle/>
          <a:p>
            <a:r>
              <a:rPr lang="en-US" sz="2400" b="1" dirty="0">
                <a:latin typeface="Times New Roman" pitchFamily="18" charset="0"/>
                <a:cs typeface="Times New Roman" pitchFamily="18" charset="0"/>
              </a:rPr>
              <a:t>Will biodiesel plug my vehicle filters? </a:t>
            </a:r>
          </a:p>
          <a:p>
            <a:endParaRPr lang="en-US" sz="2400" b="1"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has a solvent effect. </a:t>
            </a:r>
          </a:p>
          <a:p>
            <a:pPr>
              <a:buFont typeface="Wingdings" pitchFamily="2" charset="2"/>
              <a:buChar char="Ø"/>
            </a:pPr>
            <a:r>
              <a:rPr lang="en-US" sz="2400" dirty="0">
                <a:latin typeface="Times New Roman" pitchFamily="18" charset="0"/>
                <a:cs typeface="Times New Roman" pitchFamily="18" charset="0"/>
              </a:rPr>
              <a:t>It cleans your vehicle’s fuel system and could release deposits accumulated from previous diesel fuel use.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release of deposits may initially clog filters, so you should be proactive in checking for and replacing clogged fuel filters.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Once the build-up is eliminated, return to your regular replacement schedule.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This issue is less common with B20 and lower-level blends.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8229600" cy="5570756"/>
          </a:xfrm>
          <a:prstGeom prst="rect">
            <a:avLst/>
          </a:prstGeom>
        </p:spPr>
        <p:txBody>
          <a:bodyPr wrap="square">
            <a:spAutoFit/>
          </a:bodyPr>
          <a:lstStyle/>
          <a:p>
            <a:r>
              <a:rPr lang="en-US" sz="2400" b="1" dirty="0">
                <a:latin typeface="Times New Roman" pitchFamily="18" charset="0"/>
                <a:cs typeface="Times New Roman" pitchFamily="18" charset="0"/>
              </a:rPr>
              <a:t>Will long-term biodiesel use affect my engine? </a:t>
            </a:r>
          </a:p>
          <a:p>
            <a:endParaRPr lang="en-US" sz="2400" b="1"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Studies of B20 and lower-level blends in approved engines have not demonstrated negative long-term effects. </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Higher-level blends (above B20) can impact fuel system components (primarily fuel hoses and fuel pump seals) that contain </a:t>
            </a:r>
            <a:r>
              <a:rPr lang="en-US" sz="2800" dirty="0" err="1">
                <a:latin typeface="Times New Roman" pitchFamily="18" charset="0"/>
                <a:cs typeface="Times New Roman" pitchFamily="18" charset="0"/>
              </a:rPr>
              <a:t>elastomer</a:t>
            </a:r>
            <a:r>
              <a:rPr lang="en-US" sz="2800" dirty="0">
                <a:latin typeface="Times New Roman" pitchFamily="18" charset="0"/>
                <a:cs typeface="Times New Roman" pitchFamily="18" charset="0"/>
              </a:rPr>
              <a:t> compounds incompatible with biodiesel.</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 The effects are lessened as the biodiesel blend level decreases.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772400" cy="5632311"/>
          </a:xfrm>
          <a:prstGeom prst="rect">
            <a:avLst/>
          </a:prstGeom>
        </p:spPr>
        <p:txBody>
          <a:bodyPr wrap="square">
            <a:spAutoFit/>
          </a:bodyPr>
          <a:lstStyle/>
          <a:p>
            <a:r>
              <a:rPr lang="en-US" sz="2400" b="1" dirty="0">
                <a:latin typeface="Times New Roman" pitchFamily="18" charset="0"/>
                <a:cs typeface="Times New Roman" pitchFamily="18" charset="0"/>
              </a:rPr>
              <a:t>Does biodiesel need to meet any standards? </a:t>
            </a:r>
          </a:p>
          <a:p>
            <a:endParaRPr lang="en-US" sz="2400" b="1"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used in blends should meet specification D6751, a quality standard set by ASTM International.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that meets this standard is legally registered as a fuel </a:t>
            </a:r>
            <a:r>
              <a:rPr lang="en-US" sz="2400" dirty="0" err="1">
                <a:latin typeface="Times New Roman" pitchFamily="18" charset="0"/>
                <a:cs typeface="Times New Roman" pitchFamily="18" charset="0"/>
              </a:rPr>
              <a:t>blendstock</a:t>
            </a:r>
            <a:r>
              <a:rPr lang="en-US" sz="2400" dirty="0">
                <a:latin typeface="Times New Roman" pitchFamily="18" charset="0"/>
                <a:cs typeface="Times New Roman" pitchFamily="18" charset="0"/>
              </a:rPr>
              <a:t> or additive with the U.S. Environmental Protection Agency.</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Biodiesel blends containing 5% or less biodiesel are required to meet the same fuel-quality specifications as conventional diesel fuel, according to ASTM D975.</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Biodiesel blends containing 6% to 20% biodiesel must meet the requirements of ASTM D7467</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6124754"/>
          </a:xfrm>
          <a:prstGeom prst="rect">
            <a:avLst/>
          </a:prstGeom>
        </p:spPr>
        <p:txBody>
          <a:bodyPr wrap="square">
            <a:spAutoFit/>
          </a:bodyPr>
          <a:lstStyle/>
          <a:p>
            <a:r>
              <a:rPr lang="en-US" sz="2800" b="1" dirty="0">
                <a:latin typeface="Times New Roman" pitchFamily="18" charset="0"/>
                <a:cs typeface="Times New Roman" pitchFamily="18" charset="0"/>
              </a:rPr>
              <a:t>Is biodiesel cleaner-burning than diesel? </a:t>
            </a:r>
          </a:p>
          <a:p>
            <a:endParaRPr lang="en-US" sz="28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use of biodiesel in conventional diesel engines substantially reduces emissions of pollutants that impact air quality, including unburned hydrocarbons (HCs), carbon monoxide (CO), sulfates, polycyclic aromatic HCs, nitrated polycyclic aromatic HCs, and particulate matter (PM).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B100 provides the greatest emissions reductions, but lower-level blends also provide benefits. B20 has been shown to reduce PM emissions by 10%, CO by 11%, and unburned HCs by 21% (see Figure 1).</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Studies of oxides of nitrogen emissions have provided contradictory results, and additional testing and analysis is ongoing.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8077200" cy="4401205"/>
          </a:xfrm>
          <a:prstGeom prst="rect">
            <a:avLst/>
          </a:prstGeom>
        </p:spPr>
        <p:txBody>
          <a:bodyPr wrap="square">
            <a:spAutoFit/>
          </a:bodyPr>
          <a:lstStyle/>
          <a:p>
            <a:pPr>
              <a:buFont typeface="Wingdings" pitchFamily="2" charset="2"/>
              <a:buChar char="Ø"/>
            </a:pPr>
            <a:r>
              <a:rPr lang="en-US" sz="2800" dirty="0">
                <a:latin typeface="Times New Roman" pitchFamily="18" charset="0"/>
                <a:cs typeface="Times New Roman" pitchFamily="18" charset="0"/>
              </a:rPr>
              <a:t>In many ways, biodiesel is the perfect fuel for buses and trucks.</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It produces fewer polluting emissions, supplies of</a:t>
            </a:r>
          </a:p>
          <a:p>
            <a:r>
              <a:rPr lang="en-US" sz="2800" dirty="0">
                <a:latin typeface="Times New Roman" pitchFamily="18" charset="0"/>
                <a:cs typeface="Times New Roman" pitchFamily="18" charset="0"/>
              </a:rPr>
              <a:t>it can be renewed indefinitely, and because feedstock materials can be grown domestically,</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 use of it can help bolster the U.S. economy while lessening this country’s dependence on foreign petroleum products.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153400" cy="6278642"/>
          </a:xfrm>
          <a:prstGeom prst="rect">
            <a:avLst/>
          </a:prstGeom>
        </p:spPr>
        <p:txBody>
          <a:bodyPr wrap="square">
            <a:spAutoFit/>
          </a:bodyPr>
          <a:lstStyle/>
          <a:p>
            <a:pPr>
              <a:buFont typeface="Wingdings" pitchFamily="2" charset="2"/>
              <a:buChar char="Ø"/>
            </a:pPr>
            <a:r>
              <a:rPr lang="en-US" sz="2400" dirty="0">
                <a:latin typeface="Times New Roman" pitchFamily="18" charset="0"/>
                <a:cs typeface="Times New Roman" pitchFamily="18" charset="0"/>
              </a:rPr>
              <a:t>Biodiesel use also reduces greenhouse gas emissions.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The carbon dioxide released in biodiesel combustion is offset by the carbon dioxide sequestered while growing the feedstock from which biodiesel is produced.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B100 use reduces carbon dioxide emissions by more than 75% compared to petroleum diesel. Using B20 reduces carbon dioxide emissions by 15%.</a:t>
            </a:r>
          </a:p>
          <a:p>
            <a:r>
              <a:rPr lang="en-US" dirty="0"/>
              <a:t> </a:t>
            </a:r>
          </a:p>
          <a:p>
            <a:r>
              <a:rPr lang="en-US" sz="2400" b="1" dirty="0">
                <a:latin typeface="Times New Roman" pitchFamily="18" charset="0"/>
                <a:cs typeface="Times New Roman" pitchFamily="18" charset="0"/>
              </a:rPr>
              <a:t>Can I use vegetable oil in my diesel engine?</a:t>
            </a:r>
          </a:p>
          <a:p>
            <a:r>
              <a:rPr lang="en-US" sz="2400" b="1" dirty="0">
                <a:latin typeface="Times New Roman" pitchFamily="18" charset="0"/>
                <a:cs typeface="Times New Roman" pitchFamily="18" charset="0"/>
              </a:rPr>
              <a:t> </a:t>
            </a:r>
          </a:p>
          <a:p>
            <a:r>
              <a:rPr lang="en-US" sz="2400" dirty="0">
                <a:latin typeface="Times New Roman" pitchFamily="18" charset="0"/>
                <a:cs typeface="Times New Roman" pitchFamily="18" charset="0"/>
              </a:rPr>
              <a:t>Straight vegetable oil is not a legal motor fuel and doesn’t meet biodiesel fuel specifications or quality standards.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For more information, download the fact sheet, “Straight Vegetable Oil as a Diesel Fuel,” from the AFDC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305800" cy="6740307"/>
          </a:xfrm>
          <a:prstGeom prst="rect">
            <a:avLst/>
          </a:prstGeom>
        </p:spPr>
        <p:txBody>
          <a:bodyPr wrap="square">
            <a:spAutoFit/>
          </a:bodyPr>
          <a:lstStyle/>
          <a:p>
            <a:r>
              <a:rPr lang="en-US" sz="2400" b="1" dirty="0">
                <a:latin typeface="Times New Roman" pitchFamily="18" charset="0"/>
                <a:cs typeface="Times New Roman" pitchFamily="18" charset="0"/>
              </a:rPr>
              <a:t>Emissions Benefits from Using Biodiesel</a:t>
            </a:r>
          </a:p>
          <a:p>
            <a:pPr>
              <a:buFont typeface="Wingdings" pitchFamily="2" charset="2"/>
              <a:buChar char="Ø"/>
            </a:pPr>
            <a:r>
              <a:rPr lang="en-US" sz="2400" dirty="0">
                <a:latin typeface="Times New Roman" pitchFamily="18" charset="0"/>
                <a:cs typeface="Times New Roman" pitchFamily="18" charset="0"/>
              </a:rPr>
              <a:t>The production and use of biodiesel creates 78% less carbon dioxide emissions than conventional diesel fuel.</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Carbon dioxide is a greenhouse gas that contributes to global warming by preventing some of the sun’s radiation from escaping the Earth.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Burning biodiesel fuel also effectively eliminates sulfur oxide and sulfate emissions, which are major contributors to acid rain.</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That’s because, unlike petroleum-based diesel fuel, biodiesel is free of sulfur impurities.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Combustion of biodiesel additionally provides a 56% reduction in hydrocarbon emissions and yields significant reductions in carbon monoxide and soot particles compared to petroleumbased </a:t>
            </a:r>
            <a:r>
              <a:rPr lang="de-DE" sz="2400" dirty="0">
                <a:latin typeface="Times New Roman" pitchFamily="18" charset="0"/>
                <a:cs typeface="Times New Roman" pitchFamily="18" charset="0"/>
              </a:rPr>
              <a:t>diesel fuel. </a:t>
            </a:r>
            <a:endParaRPr lang="en-US"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763000" cy="4666059"/>
          </a:xfrm>
          <a:prstGeom prst="rect">
            <a:avLst/>
          </a:prstGeom>
        </p:spPr>
        <p:txBody>
          <a:bodyPr wrap="square">
            <a:spAutoFit/>
          </a:bodyPr>
          <a:lstStyle/>
          <a:p>
            <a:r>
              <a:rPr lang="en-US" sz="2400" b="1" dirty="0">
                <a:latin typeface="Times New Roman" pitchFamily="18" charset="0"/>
                <a:cs typeface="Times New Roman" pitchFamily="18" charset="0"/>
              </a:rPr>
              <a:t>How Biodiesel Supplies Can Be Sustained</a:t>
            </a:r>
          </a:p>
          <a:p>
            <a:endParaRPr lang="en-US" sz="2400" b="1"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United States is currently producing biodiesel at the rate of about 20 million gallons per year, but has a capacity to produce more than 50 million gallons per year. Most biodiesel is now made from soybean oil and “yellow grease,” which is recycled</a:t>
            </a:r>
          </a:p>
          <a:p>
            <a:r>
              <a:rPr lang="en-US" sz="2400" dirty="0">
                <a:latin typeface="Times New Roman" pitchFamily="18" charset="0"/>
                <a:cs typeface="Times New Roman" pitchFamily="18" charset="0"/>
              </a:rPr>
              <a:t>cooking oil that may include canola, palm, soy, and other oils.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These sources represent only a small fraction of the possible feedstock materials. Other biodiesel feedstocks include oils from corn, sunflower, peanut, cottonseed, canola, and mustard seeds; and animal fats, such as those from sheep, cattle (tallow), and pork (lard).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534400" cy="5909310"/>
          </a:xfrm>
          <a:prstGeom prst="rect">
            <a:avLst/>
          </a:prstGeom>
        </p:spPr>
        <p:txBody>
          <a:bodyPr wrap="square">
            <a:spAutoFit/>
          </a:bodyPr>
          <a:lstStyle/>
          <a:p>
            <a:r>
              <a:rPr lang="en-US" sz="2400" b="1" dirty="0">
                <a:latin typeface="Times New Roman" pitchFamily="18" charset="0"/>
                <a:cs typeface="Times New Roman" pitchFamily="18" charset="0"/>
              </a:rPr>
              <a:t>The Future of Biodiesel</a:t>
            </a:r>
          </a:p>
          <a:p>
            <a:endParaRPr lang="en-US" sz="2400" b="1"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seen not as potentially replacing conventional diesel fuel, but as extending its usefulness in targeted applications.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There is a growing interest, for example, in using biodiesel in situations where workers may be exposed to diesel exhaust for</a:t>
            </a:r>
          </a:p>
          <a:p>
            <a:pPr>
              <a:buFont typeface="Wingdings" pitchFamily="2" charset="2"/>
              <a:buChar char="Ø"/>
            </a:pPr>
            <a:r>
              <a:rPr lang="en-US" sz="2400" dirty="0">
                <a:latin typeface="Times New Roman" pitchFamily="18" charset="0"/>
                <a:cs typeface="Times New Roman" pitchFamily="18" charset="0"/>
              </a:rPr>
              <a:t>extended periods.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School bus fleets are also switching to biodiesel or the B20 blend to reduce the possibility of student riders inhaling harmful emissions.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additionally being considered for use in locomotives that face restricted use unless their emissions can be reduced.</a:t>
            </a:r>
          </a:p>
          <a:p>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534400" cy="6968907"/>
          </a:xfrm>
          <a:prstGeom prst="rect">
            <a:avLst/>
          </a:prstGeom>
        </p:spPr>
        <p:txBody>
          <a:bodyPr wrap="square">
            <a:spAutoFit/>
          </a:bodyPr>
          <a:lstStyle/>
          <a:p>
            <a:r>
              <a:rPr lang="en-US" sz="2400" dirty="0">
                <a:latin typeface="Times New Roman" pitchFamily="18" charset="0"/>
                <a:cs typeface="Times New Roman" pitchFamily="18" charset="0"/>
              </a:rPr>
              <a:t>Conti…</a:t>
            </a:r>
          </a:p>
          <a:p>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One of biodiesel’s most promising future roles could be as a fuel additive.</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The U.S. Environmental Protection Agency has ordered a reduction in  the sulfur content of diesel fuel from the current level of 500 parts per million (ppm) to 15 ppm, starting in 2006. Although it is an impurity, sulfur contributes significantly to the lubricating value of conventional diesel fuel.</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Without a high-lubricity additive, therefore, engines running on low-sulfur diesel fuel could be subjected to excessive wear.</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Tests have shown that blending biodiesel with petroleum-based diesel fuel at just a 1% level could increase the lubricity of diesel fuel by up to 65%. Biodiesel is also being considered as a replacement for some petroleum-based lubricants.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991600" cy="5262979"/>
          </a:xfrm>
          <a:prstGeom prst="rect">
            <a:avLst/>
          </a:prstGeom>
        </p:spPr>
        <p:txBody>
          <a:bodyPr wrap="square">
            <a:spAutoFit/>
          </a:bodyPr>
          <a:lstStyle/>
          <a:p>
            <a:r>
              <a:rPr lang="en-US" sz="2400" b="1" dirty="0">
                <a:latin typeface="Times New Roman" pitchFamily="18" charset="0"/>
                <a:cs typeface="Times New Roman" pitchFamily="18" charset="0"/>
              </a:rPr>
              <a:t>Why Biodiesel Is Important</a:t>
            </a:r>
          </a:p>
          <a:p>
            <a:pPr>
              <a:buFont typeface="Wingdings" pitchFamily="2" charset="2"/>
              <a:buChar char="Ø"/>
            </a:pPr>
            <a:r>
              <a:rPr lang="en-US" sz="2400" dirty="0">
                <a:latin typeface="Times New Roman" pitchFamily="18" charset="0"/>
                <a:cs typeface="Times New Roman" pitchFamily="18" charset="0"/>
              </a:rPr>
              <a:t>The diesel engines that power most trucks and buses are not only highly efficient power plants; they are also very versatile in the fuels they can use.</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Rudolf Diesel first conceived of the engine that now bears his name as running on powdered coal.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A ruinous engine explosion taught him to value liquid fuels.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He subsequently hit on the idea of using vegetable oil.</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The engine that he demonstrated at the World Exhibition in Paris in 1900 ran on oil extracted from peanuts.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4893647"/>
          </a:xfrm>
          <a:prstGeom prst="rect">
            <a:avLst/>
          </a:prstGeom>
        </p:spPr>
        <p:txBody>
          <a:bodyPr wrap="square">
            <a:spAutoFit/>
          </a:bodyPr>
          <a:lstStyle/>
          <a:p>
            <a:pPr>
              <a:buFont typeface="Wingdings" pitchFamily="2" charset="2"/>
              <a:buChar char="Ø"/>
            </a:pPr>
            <a:r>
              <a:rPr lang="en-US" sz="2400" dirty="0">
                <a:latin typeface="Times New Roman" pitchFamily="18" charset="0"/>
                <a:cs typeface="Times New Roman" pitchFamily="18" charset="0"/>
              </a:rPr>
              <a:t>Nearly a century of reliance on dwindling petroleum reserves has taught us the wisdom of looking to Nature’s bounty for our fuels, as Rudolf Diesel once did.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Biofuels, such as biodiesel and bioethanol, are good for the environment because they add fewer emissions to the atmosphere than petroleum- based fuels.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Biofuels are also made from plant materials, which are available in inexhaustible supply.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energy content of plants comes from the sun through the natural process of photosynthesis.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8229600" cy="5970865"/>
          </a:xfrm>
          <a:prstGeom prst="rect">
            <a:avLst/>
          </a:prstGeom>
        </p:spPr>
        <p:txBody>
          <a:bodyPr wrap="square">
            <a:spAutoFit/>
          </a:bodyPr>
          <a:lstStyle/>
          <a:p>
            <a:r>
              <a:rPr lang="en-US" sz="2800" b="1" dirty="0"/>
              <a:t>Conti….</a:t>
            </a:r>
          </a:p>
          <a:p>
            <a:endParaRPr lang="en-US" dirty="0"/>
          </a:p>
          <a:p>
            <a:pPr>
              <a:buFont typeface="Wingdings" pitchFamily="2" charset="2"/>
              <a:buChar char="Ø"/>
            </a:pPr>
            <a:r>
              <a:rPr lang="en-US" sz="2400" dirty="0">
                <a:latin typeface="Times New Roman" pitchFamily="18" charset="0"/>
                <a:cs typeface="Times New Roman" pitchFamily="18" charset="0"/>
              </a:rPr>
              <a:t>That energy content persists even when plants are processed into other materials.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a biodegradable and nontoxic diesel fuel substitute that can be used in late-model (after 1992) diesel engines without any need to modify the engines beforehand.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actually good for diesel engines.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It lubricates better than petroleum- based diesel fuel and has excellent solvent properties.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Conventional diesel fuel can leave deposits inside fuel lines, storage tanks, and fuel delivery systems over time.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458200" cy="5632311"/>
          </a:xfrm>
          <a:prstGeom prst="rect">
            <a:avLst/>
          </a:prstGeom>
        </p:spPr>
        <p:txBody>
          <a:bodyPr wrap="square">
            <a:spAutoFit/>
          </a:bodyPr>
          <a:lstStyle/>
          <a:p>
            <a:pPr>
              <a:buFont typeface="Wingdings" pitchFamily="2" charset="2"/>
              <a:buChar char="Ø"/>
            </a:pPr>
            <a:r>
              <a:rPr lang="en-US" sz="2400" dirty="0">
                <a:latin typeface="Times New Roman" pitchFamily="18" charset="0"/>
                <a:cs typeface="Times New Roman" pitchFamily="18" charset="0"/>
              </a:rPr>
              <a:t>Biodiesel dissolves this sediment while adding no deposits of its own, resulting in cleaner, more trouble-free fuelhandling systems once fuel filters clogged with diesel sediments have been replaced after the switch to biodiesel has been made.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Use of 100% biodiesel fuel does reduce the fuel economy and power of diesel engines by 10%.</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This means that 1.1 gallons of biodiesel are equivalent to one gallon of conventional diesel fuel.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Although both biodiesel and conventional diesel fuel tend to gel or freeze in cold weather, biodiesel switches from the liquid state at higher temperatures than petroleumbased diesel fuel.</a:t>
            </a:r>
          </a:p>
          <a:p>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5601533"/>
          </a:xfrm>
          <a:prstGeom prst="rect">
            <a:avLst/>
          </a:prstGeom>
        </p:spPr>
        <p:txBody>
          <a:bodyPr wrap="square">
            <a:spAutoFit/>
          </a:bodyPr>
          <a:lstStyle/>
          <a:p>
            <a:r>
              <a:rPr lang="en-US" sz="2800" b="1" u="sng" dirty="0">
                <a:latin typeface="Times New Roman" pitchFamily="18" charset="0"/>
                <a:cs typeface="Times New Roman" pitchFamily="18" charset="0"/>
              </a:rPr>
              <a:t>Contii….</a:t>
            </a:r>
          </a:p>
          <a:p>
            <a:endParaRPr lang="en-US" dirty="0"/>
          </a:p>
          <a:p>
            <a:pPr>
              <a:buFont typeface="Wingdings" pitchFamily="2" charset="2"/>
              <a:buChar char="Ø"/>
            </a:pPr>
            <a:r>
              <a:rPr lang="en-US" sz="2400" dirty="0">
                <a:latin typeface="Times New Roman" pitchFamily="18" charset="0"/>
                <a:cs typeface="Times New Roman" pitchFamily="18" charset="0"/>
              </a:rPr>
              <a:t>Biodiesel is not a type of vegetable oil. Although diesel engines will run on various vegetable oils, prolonged use of these fuels can cause engine deposits that eventually lead to engine failures.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These problems can be avoided, however, by modifying the oil based feedstock materials.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A process called transesterification chemically alters organically derived oils in forming biodiesel fuel.</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safe to handle and transport because it is as biodegradable as sugar, ten times less toxic than table salt, and burns at a relatively high temperature.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6370975"/>
          </a:xfrm>
          <a:prstGeom prst="rect">
            <a:avLst/>
          </a:prstGeom>
        </p:spPr>
        <p:txBody>
          <a:bodyPr wrap="square">
            <a:spAutoFit/>
          </a:bodyPr>
          <a:lstStyle/>
          <a:p>
            <a:pPr>
              <a:buFont typeface="Wingdings" pitchFamily="2" charset="2"/>
              <a:buChar char="Ø"/>
            </a:pPr>
            <a:r>
              <a:rPr lang="en-US" sz="2400" dirty="0">
                <a:latin typeface="Times New Roman" pitchFamily="18" charset="0"/>
                <a:cs typeface="Times New Roman" pitchFamily="18" charset="0"/>
              </a:rPr>
              <a:t>Biodiesel actually degrades about four times faster than petroleum-based diesel fuel when accidentally released into the environment.</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Because it is physically similar to petroleum-based diesel fuel, biodiesel can be blended with diesel fuel in any proportion.</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Many federal and state fleet vehicles now use biodiesel blends in their diesel engines.</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 The most common blend is a mixture consisting of 20% biodiesel and 80% petroleum diesel, called B20.</a:t>
            </a:r>
          </a:p>
          <a:p>
            <a:pPr>
              <a:buFont typeface="Wingdings" pitchFamily="2" charset="2"/>
              <a:buChar char="Ø"/>
            </a:pPr>
            <a:r>
              <a:rPr lang="en-US" sz="2400" dirty="0">
                <a:latin typeface="Times New Roman" pitchFamily="18" charset="0"/>
                <a:cs typeface="Times New Roman" pitchFamily="18" charset="0"/>
              </a:rPr>
              <a:t> The motive for blending the fuels is to gain some of the advantages of biodiesel while avoiding higher costs.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Biodiesel is currently higher in price than conventional diesel fuel.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3359</Words>
  <Application>Microsoft Office PowerPoint</Application>
  <PresentationFormat>On-screen Show (4:3)</PresentationFormat>
  <Paragraphs>334</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Biodiesel technology in pakistan</vt:lpstr>
      <vt:lpstr>  Biodiesel Basics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jangli bili</dc:creator>
  <cp:lastModifiedBy>Hussaini</cp:lastModifiedBy>
  <cp:revision>23</cp:revision>
  <dcterms:created xsi:type="dcterms:W3CDTF">2006-08-16T00:00:00Z</dcterms:created>
  <dcterms:modified xsi:type="dcterms:W3CDTF">2020-05-05T08:07:47Z</dcterms:modified>
</cp:coreProperties>
</file>