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58" r:id="rId5"/>
    <p:sldId id="260" r:id="rId6"/>
    <p:sldId id="272" r:id="rId7"/>
    <p:sldId id="261" r:id="rId8"/>
    <p:sldId id="262" r:id="rId9"/>
    <p:sldId id="263" r:id="rId10"/>
    <p:sldId id="264" r:id="rId11"/>
    <p:sldId id="265" r:id="rId12"/>
    <p:sldId id="266" r:id="rId13"/>
    <p:sldId id="273"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6FACC-B96F-44E9-B2CF-D0C7357AAE9E}" type="datetimeFigureOut">
              <a:rPr lang="en-US" smtClean="0"/>
              <a:pPr/>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1C13C-71AA-4B22-83F2-D597C43C6D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F1C13C-71AA-4B22-83F2-D597C43C6DC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86000"/>
            <a:ext cx="4800600" cy="707886"/>
          </a:xfrm>
          <a:prstGeom prst="rect">
            <a:avLst/>
          </a:prstGeom>
        </p:spPr>
        <p:txBody>
          <a:bodyPr wrap="square">
            <a:spAutoFit/>
          </a:bodyPr>
          <a:lstStyle/>
          <a:p>
            <a:r>
              <a:rPr lang="en-US" sz="4000" dirty="0" smtClean="0"/>
              <a:t>BIOMEMBRANES</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5509200"/>
          </a:xfrm>
          <a:prstGeom prst="rect">
            <a:avLst/>
          </a:prstGeom>
        </p:spPr>
        <p:txBody>
          <a:bodyPr wrap="square">
            <a:spAutoFit/>
          </a:bodyPr>
          <a:lstStyle/>
          <a:p>
            <a:r>
              <a:rPr lang="en-US" sz="3200" dirty="0" smtClean="0"/>
              <a:t>Membrane lipids</a:t>
            </a:r>
          </a:p>
          <a:p>
            <a:r>
              <a:rPr lang="en-US" sz="3200" dirty="0" smtClean="0"/>
              <a:t> </a:t>
            </a:r>
            <a:r>
              <a:rPr lang="en-US" sz="2400" dirty="0" smtClean="0"/>
              <a:t>Membrane lipids are a group of compounds (structurally similar to fats and oils) which form the double-layered surface of all cells (lipid bilayer). </a:t>
            </a:r>
          </a:p>
          <a:p>
            <a:r>
              <a:rPr lang="en-US" sz="2400" dirty="0" smtClean="0"/>
              <a:t>The three major classes of membrane lipids are</a:t>
            </a:r>
          </a:p>
          <a:p>
            <a:r>
              <a:rPr lang="en-US" sz="2400" dirty="0" smtClean="0"/>
              <a:t> Phospholipids</a:t>
            </a:r>
          </a:p>
          <a:p>
            <a:r>
              <a:rPr lang="en-US" sz="2400" dirty="0" err="1" smtClean="0"/>
              <a:t>Glycolipids</a:t>
            </a:r>
            <a:r>
              <a:rPr lang="en-US" sz="2400" dirty="0" smtClean="0"/>
              <a:t>,   and</a:t>
            </a:r>
          </a:p>
          <a:p>
            <a:r>
              <a:rPr lang="en-US" sz="2400" dirty="0" smtClean="0"/>
              <a:t> Cholesterol. </a:t>
            </a:r>
          </a:p>
          <a:p>
            <a:r>
              <a:rPr lang="en-US" sz="2400" dirty="0" smtClean="0"/>
              <a:t>Lipids are </a:t>
            </a:r>
            <a:r>
              <a:rPr lang="en-US" sz="2400" dirty="0" err="1" smtClean="0"/>
              <a:t>amphiphilic</a:t>
            </a:r>
            <a:r>
              <a:rPr lang="en-US" sz="2400" dirty="0" smtClean="0"/>
              <a:t>: they have one end that is soluble in water ('polar') and an ending that is soluble in fat ('</a:t>
            </a:r>
            <a:r>
              <a:rPr lang="en-US" sz="2400" dirty="0" err="1" smtClean="0"/>
              <a:t>nonpolar</a:t>
            </a:r>
            <a:r>
              <a:rPr lang="en-US" sz="2400" dirty="0" smtClean="0"/>
              <a:t>'). By forming a double layer  with the polar ends pointing outwards and the </a:t>
            </a:r>
            <a:r>
              <a:rPr lang="en-US" sz="2400" dirty="0" err="1" smtClean="0"/>
              <a:t>nonpolar</a:t>
            </a:r>
            <a:r>
              <a:rPr lang="en-US" sz="2400" dirty="0" smtClean="0"/>
              <a:t>  ends pointing inwards membrane lipids can form a 'lipid bilayer' which keeps the watery interior of the cell separate from the watery exterior</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0"/>
            <a:ext cx="8077200" cy="3785652"/>
          </a:xfrm>
          <a:prstGeom prst="rect">
            <a:avLst/>
          </a:prstGeom>
        </p:spPr>
        <p:txBody>
          <a:bodyPr wrap="square">
            <a:spAutoFit/>
          </a:bodyPr>
          <a:lstStyle/>
          <a:p>
            <a:r>
              <a:rPr lang="en-US" sz="2400" dirty="0" smtClean="0"/>
              <a:t>The arrangements of lipids and various proteins, acting as receptors and channel pores in the membrane, control the entry and exit of other molecules and ions as part of the cell's metabolism. </a:t>
            </a:r>
          </a:p>
          <a:p>
            <a:endParaRPr lang="en-US" sz="2400" dirty="0" smtClean="0"/>
          </a:p>
          <a:p>
            <a:r>
              <a:rPr lang="en-US" sz="2400" dirty="0" smtClean="0"/>
              <a:t>In order to perform physiological functions, membrane proteins are facilitated to rotate and diffuse laterally in two dimensional expanse of lipid bilayer by the presence of a shell of lipids closely attached to protein surface, called annular lipid shell</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05800" cy="5386090"/>
          </a:xfrm>
          <a:prstGeom prst="rect">
            <a:avLst/>
          </a:prstGeom>
        </p:spPr>
        <p:txBody>
          <a:bodyPr wrap="square">
            <a:spAutoFit/>
          </a:bodyPr>
          <a:lstStyle/>
          <a:p>
            <a:r>
              <a:rPr lang="en-US" sz="3200" dirty="0" smtClean="0"/>
              <a:t>Cell Membrane Proteins: </a:t>
            </a:r>
          </a:p>
          <a:p>
            <a:pPr marL="457200" indent="-457200">
              <a:buAutoNum type="arabicParenR"/>
            </a:pPr>
            <a:r>
              <a:rPr lang="en-US" sz="2400" dirty="0" smtClean="0"/>
              <a:t>Transport Proteins: </a:t>
            </a:r>
          </a:p>
          <a:p>
            <a:pPr marL="457200" indent="-457200"/>
            <a:r>
              <a:rPr lang="en-US" sz="2400" dirty="0" smtClean="0"/>
              <a:t>            Regulate movement of hydrophilic molecules through membrane </a:t>
            </a:r>
          </a:p>
          <a:p>
            <a:pPr marL="457200" indent="-457200">
              <a:buAutoNum type="alphaUcParenR"/>
            </a:pPr>
            <a:r>
              <a:rPr lang="en-US" sz="2400" dirty="0" smtClean="0"/>
              <a:t>Channel Proteins (e.g. Na+ channels) </a:t>
            </a:r>
          </a:p>
          <a:p>
            <a:pPr marL="457200" indent="-457200">
              <a:buAutoNum type="alphaUcParenR"/>
            </a:pPr>
            <a:r>
              <a:rPr lang="en-US" sz="2400" dirty="0" smtClean="0"/>
              <a:t> Carrier Proteins (e.g. glucose transporter) </a:t>
            </a:r>
          </a:p>
          <a:p>
            <a:pPr marL="457200" indent="-457200"/>
            <a:endParaRPr lang="en-US" sz="2400" dirty="0" smtClean="0"/>
          </a:p>
          <a:p>
            <a:pPr marL="457200" indent="-457200"/>
            <a:r>
              <a:rPr lang="en-US" sz="2400" dirty="0" smtClean="0"/>
              <a:t>2) Receptor Proteins:</a:t>
            </a:r>
          </a:p>
          <a:p>
            <a:pPr marL="457200" indent="-457200"/>
            <a:r>
              <a:rPr lang="en-US" sz="2400" dirty="0" smtClean="0"/>
              <a:t>            Trigger cell activity when molecule from outside environment binds to protein </a:t>
            </a:r>
          </a:p>
          <a:p>
            <a:pPr marL="457200" indent="-457200"/>
            <a:r>
              <a:rPr lang="en-US" sz="2400" dirty="0" smtClean="0"/>
              <a:t>3) Recognition Proteins: </a:t>
            </a:r>
          </a:p>
          <a:p>
            <a:pPr marL="457200" indent="-457200"/>
            <a:r>
              <a:rPr lang="en-US" sz="2400" dirty="0" smtClean="0"/>
              <a:t>           • Allow cells to recognize / attach to one another </a:t>
            </a:r>
          </a:p>
          <a:p>
            <a:pPr marL="457200" indent="-457200"/>
            <a:r>
              <a:rPr lang="en-US" sz="2400" dirty="0" smtClean="0"/>
              <a:t>           • </a:t>
            </a:r>
            <a:r>
              <a:rPr lang="en-US" sz="2400" dirty="0" err="1" smtClean="0"/>
              <a:t>Glycoproteins</a:t>
            </a:r>
            <a:r>
              <a:rPr lang="en-US" sz="2400" dirty="0" smtClean="0"/>
              <a:t>: Proteins with attached carbohydrate groups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4673224" cy="584775"/>
          </a:xfrm>
          <a:prstGeom prst="rect">
            <a:avLst/>
          </a:prstGeom>
        </p:spPr>
        <p:txBody>
          <a:bodyPr wrap="square">
            <a:spAutoFit/>
          </a:bodyPr>
          <a:lstStyle/>
          <a:p>
            <a:r>
              <a:rPr lang="en-US" dirty="0" smtClean="0"/>
              <a:t> </a:t>
            </a:r>
            <a:r>
              <a:rPr lang="en-US" sz="3200" dirty="0" smtClean="0"/>
              <a:t>Plasma </a:t>
            </a:r>
            <a:r>
              <a:rPr lang="en-US" sz="3200" dirty="0" smtClean="0"/>
              <a:t>M</a:t>
            </a:r>
            <a:r>
              <a:rPr lang="en-US" sz="3200" dirty="0" smtClean="0"/>
              <a:t>embrane</a:t>
            </a:r>
            <a:endParaRPr lang="en-US" sz="3200" dirty="0"/>
          </a:p>
        </p:txBody>
      </p:sp>
      <p:sp>
        <p:nvSpPr>
          <p:cNvPr id="3" name="Rectangle 2"/>
          <p:cNvSpPr/>
          <p:nvPr/>
        </p:nvSpPr>
        <p:spPr>
          <a:xfrm>
            <a:off x="762000" y="2413338"/>
            <a:ext cx="8077200" cy="2123658"/>
          </a:xfrm>
          <a:prstGeom prst="rect">
            <a:avLst/>
          </a:prstGeom>
        </p:spPr>
        <p:txBody>
          <a:bodyPr wrap="square">
            <a:spAutoFit/>
          </a:bodyPr>
          <a:lstStyle/>
          <a:p>
            <a:r>
              <a:rPr lang="en-US" sz="2400" dirty="0" smtClean="0"/>
              <a:t>A </a:t>
            </a:r>
            <a:r>
              <a:rPr lang="en-US" sz="2400" dirty="0" smtClean="0"/>
              <a:t>microscopic membrane of lipids and proteins which forms the external boundary of the cytoplasm of a cell or encloses a vacuole, and regulates the passage of molecules in and out of the cytoplasm.</a:t>
            </a:r>
          </a:p>
          <a:p>
            <a:r>
              <a:rPr lang="en-US" dirty="0" smtClean="0"/>
              <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5638800" cy="5262979"/>
          </a:xfrm>
          <a:prstGeom prst="rect">
            <a:avLst/>
          </a:prstGeom>
        </p:spPr>
        <p:txBody>
          <a:bodyPr wrap="square">
            <a:spAutoFit/>
          </a:bodyPr>
          <a:lstStyle/>
          <a:p>
            <a:r>
              <a:rPr lang="en-US" sz="2400" dirty="0" smtClean="0"/>
              <a:t>Cell membranes are selectively permeable. Some solutes cross the membrane freely, some cross with assistance, and others do not cross at all. </a:t>
            </a:r>
          </a:p>
          <a:p>
            <a:r>
              <a:rPr lang="en-US" sz="2400" dirty="0" smtClean="0"/>
              <a:t>A few </a:t>
            </a:r>
            <a:r>
              <a:rPr lang="en-US" sz="2400" dirty="0" err="1" smtClean="0"/>
              <a:t>lipophilic</a:t>
            </a:r>
            <a:r>
              <a:rPr lang="en-US" sz="2400" dirty="0" smtClean="0"/>
              <a:t> substances move freely across the cell membrane by passive diffusion. </a:t>
            </a:r>
          </a:p>
          <a:p>
            <a:r>
              <a:rPr lang="en-US" sz="2400" dirty="0" smtClean="0"/>
              <a:t>Most small molecules or ions require the assistance of specific protein carriers to transport them across the membrane. </a:t>
            </a:r>
          </a:p>
          <a:p>
            <a:r>
              <a:rPr lang="en-US" sz="2400" dirty="0" smtClean="0"/>
              <a:t>Large molecules do not cross intact cell membranes, except in certain special cases. Selective Permeability of Membranes</a:t>
            </a:r>
            <a:endParaRPr lang="en-US" sz="2400" dirty="0"/>
          </a:p>
        </p:txBody>
      </p:sp>
      <p:sp>
        <p:nvSpPr>
          <p:cNvPr id="3" name="Rectangle 2"/>
          <p:cNvSpPr/>
          <p:nvPr/>
        </p:nvSpPr>
        <p:spPr>
          <a:xfrm>
            <a:off x="609600" y="533400"/>
            <a:ext cx="7010400" cy="584775"/>
          </a:xfrm>
          <a:prstGeom prst="rect">
            <a:avLst/>
          </a:prstGeom>
        </p:spPr>
        <p:txBody>
          <a:bodyPr wrap="square">
            <a:spAutoFit/>
          </a:bodyPr>
          <a:lstStyle/>
          <a:p>
            <a:r>
              <a:rPr lang="en-US" sz="3200" dirty="0" smtClean="0"/>
              <a:t>Selective Permeability of Membranes</a:t>
            </a:r>
            <a:endParaRPr lang="en-US" sz="3200" dirty="0"/>
          </a:p>
        </p:txBody>
      </p:sp>
      <p:sp>
        <p:nvSpPr>
          <p:cNvPr id="4" name="object 14"/>
          <p:cNvSpPr/>
          <p:nvPr/>
        </p:nvSpPr>
        <p:spPr>
          <a:xfrm>
            <a:off x="5943600" y="1981200"/>
            <a:ext cx="2997707" cy="3124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458200" cy="1077218"/>
          </a:xfrm>
          <a:prstGeom prst="rect">
            <a:avLst/>
          </a:prstGeom>
        </p:spPr>
        <p:txBody>
          <a:bodyPr wrap="square">
            <a:spAutoFit/>
          </a:bodyPr>
          <a:lstStyle/>
          <a:p>
            <a:r>
              <a:rPr lang="en-US" sz="3200" dirty="0" smtClean="0"/>
              <a:t>Osmosis Movement of Water Across Membranes</a:t>
            </a:r>
            <a:endParaRPr lang="en-US" sz="3200" dirty="0"/>
          </a:p>
        </p:txBody>
      </p:sp>
      <p:sp>
        <p:nvSpPr>
          <p:cNvPr id="3" name="Rectangle 2"/>
          <p:cNvSpPr/>
          <p:nvPr/>
        </p:nvSpPr>
        <p:spPr>
          <a:xfrm>
            <a:off x="457200" y="2057400"/>
            <a:ext cx="5486400" cy="3416320"/>
          </a:xfrm>
          <a:prstGeom prst="rect">
            <a:avLst/>
          </a:prstGeom>
        </p:spPr>
        <p:txBody>
          <a:bodyPr wrap="square">
            <a:spAutoFit/>
          </a:bodyPr>
          <a:lstStyle/>
          <a:p>
            <a:r>
              <a:rPr lang="en-US" sz="2400" dirty="0" smtClean="0"/>
              <a:t>Osmosis (movement of water across membranes) depends on the relative concentration of solute molecules on either side of the membrane. </a:t>
            </a:r>
          </a:p>
          <a:p>
            <a:endParaRPr lang="en-US" sz="2400" dirty="0" smtClean="0"/>
          </a:p>
          <a:p>
            <a:endParaRPr lang="en-US" sz="2400" dirty="0" smtClean="0"/>
          </a:p>
          <a:p>
            <a:r>
              <a:rPr lang="en-US" sz="2400" dirty="0" smtClean="0"/>
              <a:t>The presence or absence of cell walls influences how cells respond to osmotic fluctuations in their environment</a:t>
            </a:r>
            <a:r>
              <a:rPr lang="en-US" dirty="0" smtClean="0"/>
              <a:t>.</a:t>
            </a:r>
            <a:endParaRPr lang="en-US" dirty="0"/>
          </a:p>
        </p:txBody>
      </p:sp>
      <p:sp>
        <p:nvSpPr>
          <p:cNvPr id="5" name="object 7"/>
          <p:cNvSpPr/>
          <p:nvPr/>
        </p:nvSpPr>
        <p:spPr>
          <a:xfrm>
            <a:off x="5867400" y="1981200"/>
            <a:ext cx="2895600" cy="2895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1"/>
            <a:ext cx="8458200" cy="1692771"/>
          </a:xfrm>
          <a:prstGeom prst="rect">
            <a:avLst/>
          </a:prstGeom>
        </p:spPr>
        <p:txBody>
          <a:bodyPr wrap="square">
            <a:spAutoFit/>
          </a:bodyPr>
          <a:lstStyle/>
          <a:p>
            <a:r>
              <a:rPr lang="en-US" sz="3200" dirty="0" smtClean="0"/>
              <a:t>Passive and Active Transport </a:t>
            </a:r>
          </a:p>
          <a:p>
            <a:r>
              <a:rPr lang="en-US" sz="2400" dirty="0" smtClean="0"/>
              <a:t>Most biologically important solutes require protein carriers to cross cell membranes, by a process of either passive or active transport</a:t>
            </a:r>
            <a:endParaRPr lang="en-US" sz="2400" dirty="0"/>
          </a:p>
        </p:txBody>
      </p:sp>
      <p:grpSp>
        <p:nvGrpSpPr>
          <p:cNvPr id="3" name="object 10"/>
          <p:cNvGrpSpPr/>
          <p:nvPr/>
        </p:nvGrpSpPr>
        <p:grpSpPr>
          <a:xfrm>
            <a:off x="1219200" y="2667000"/>
            <a:ext cx="6096000" cy="2057400"/>
            <a:chOff x="1219200" y="2229611"/>
            <a:chExt cx="6096000" cy="2281555"/>
          </a:xfrm>
        </p:grpSpPr>
        <p:sp>
          <p:nvSpPr>
            <p:cNvPr id="4" name="object 11"/>
            <p:cNvSpPr/>
            <p:nvPr/>
          </p:nvSpPr>
          <p:spPr>
            <a:xfrm>
              <a:off x="1219200" y="2229611"/>
              <a:ext cx="3188207" cy="2281428"/>
            </a:xfrm>
            <a:prstGeom prst="rect">
              <a:avLst/>
            </a:prstGeom>
            <a:blipFill>
              <a:blip r:embed="rId2" cstate="print"/>
              <a:stretch>
                <a:fillRect/>
              </a:stretch>
            </a:blipFill>
          </p:spPr>
          <p:txBody>
            <a:bodyPr wrap="square" lIns="0" tIns="0" rIns="0" bIns="0" rtlCol="0"/>
            <a:lstStyle/>
            <a:p>
              <a:endParaRPr/>
            </a:p>
          </p:txBody>
        </p:sp>
        <p:sp>
          <p:nvSpPr>
            <p:cNvPr id="5" name="object 12"/>
            <p:cNvSpPr/>
            <p:nvPr/>
          </p:nvSpPr>
          <p:spPr>
            <a:xfrm>
              <a:off x="4544567" y="2258567"/>
              <a:ext cx="2770632" cy="2252472"/>
            </a:xfrm>
            <a:prstGeom prst="rect">
              <a:avLst/>
            </a:prstGeom>
            <a:blipFill>
              <a:blip r:embed="rId3" cstate="print"/>
              <a:stretch>
                <a:fillRect/>
              </a:stretch>
            </a:blipFill>
          </p:spPr>
          <p:txBody>
            <a:bodyPr wrap="square" lIns="0" tIns="0" rIns="0" bIns="0" rtlCol="0"/>
            <a:lstStyle/>
            <a:p>
              <a:endParaRPr/>
            </a:p>
          </p:txBody>
        </p:sp>
      </p:grpSp>
      <p:sp>
        <p:nvSpPr>
          <p:cNvPr id="6" name="Rectangle 5"/>
          <p:cNvSpPr/>
          <p:nvPr/>
        </p:nvSpPr>
        <p:spPr>
          <a:xfrm>
            <a:off x="457200" y="4953000"/>
            <a:ext cx="8305800" cy="1569660"/>
          </a:xfrm>
          <a:prstGeom prst="rect">
            <a:avLst/>
          </a:prstGeom>
        </p:spPr>
        <p:txBody>
          <a:bodyPr wrap="square">
            <a:spAutoFit/>
          </a:bodyPr>
          <a:lstStyle/>
          <a:p>
            <a:r>
              <a:rPr lang="en-US" sz="2400" dirty="0" smtClean="0"/>
              <a:t>Active transport uses energy to move a solute "uphill" against its gradient, whereas in facilitated diffusion, a solute moves down its concentration gradient and no energy input is required</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458200" cy="1692771"/>
          </a:xfrm>
          <a:prstGeom prst="rect">
            <a:avLst/>
          </a:prstGeom>
        </p:spPr>
        <p:txBody>
          <a:bodyPr wrap="square">
            <a:spAutoFit/>
          </a:bodyPr>
          <a:lstStyle/>
          <a:p>
            <a:r>
              <a:rPr lang="en-US" sz="3200" dirty="0" smtClean="0"/>
              <a:t>Mechanisms of Active Transport </a:t>
            </a:r>
          </a:p>
          <a:p>
            <a:r>
              <a:rPr lang="en-US" sz="2400" dirty="0" smtClean="0"/>
              <a:t>Active transport can occur as a direct result of ATP hydrolysis (ATP pump) or by coupling the movement of one substance with that of another (</a:t>
            </a:r>
            <a:r>
              <a:rPr lang="en-US" sz="2400" dirty="0" err="1" smtClean="0"/>
              <a:t>symport</a:t>
            </a:r>
            <a:r>
              <a:rPr lang="en-US" sz="2400" dirty="0" smtClean="0"/>
              <a:t> or </a:t>
            </a:r>
            <a:r>
              <a:rPr lang="en-US" sz="2400" dirty="0" err="1" smtClean="0"/>
              <a:t>antiport</a:t>
            </a:r>
            <a:r>
              <a:rPr lang="en-US" sz="2400" dirty="0" smtClean="0"/>
              <a:t>). </a:t>
            </a:r>
            <a:endParaRPr lang="en-US" sz="2400" dirty="0"/>
          </a:p>
        </p:txBody>
      </p:sp>
      <p:sp>
        <p:nvSpPr>
          <p:cNvPr id="3" name="object 10"/>
          <p:cNvSpPr/>
          <p:nvPr/>
        </p:nvSpPr>
        <p:spPr>
          <a:xfrm>
            <a:off x="1066800" y="2895600"/>
            <a:ext cx="5891784" cy="1822704"/>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685800" y="4876800"/>
            <a:ext cx="8001000" cy="1200329"/>
          </a:xfrm>
          <a:prstGeom prst="rect">
            <a:avLst/>
          </a:prstGeom>
        </p:spPr>
        <p:txBody>
          <a:bodyPr wrap="square">
            <a:spAutoFit/>
          </a:bodyPr>
          <a:lstStyle/>
          <a:p>
            <a:r>
              <a:rPr lang="en-US" sz="2400" dirty="0" smtClean="0"/>
              <a:t>Active transport may move solutes into the cell or out of the cell, but energy is always used to move the solute against its concentration gradient.</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4268390" cy="584775"/>
          </a:xfrm>
          <a:prstGeom prst="rect">
            <a:avLst/>
          </a:prstGeom>
        </p:spPr>
        <p:txBody>
          <a:bodyPr wrap="square">
            <a:spAutoFit/>
          </a:bodyPr>
          <a:lstStyle/>
          <a:p>
            <a:r>
              <a:rPr lang="en-US" sz="3200" dirty="0" smtClean="0"/>
              <a:t>DEFINITION</a:t>
            </a:r>
            <a:endParaRPr lang="en-US" sz="3200" dirty="0"/>
          </a:p>
        </p:txBody>
      </p:sp>
      <p:sp>
        <p:nvSpPr>
          <p:cNvPr id="3" name="Rectangle 2"/>
          <p:cNvSpPr/>
          <p:nvPr/>
        </p:nvSpPr>
        <p:spPr>
          <a:xfrm>
            <a:off x="762000" y="1752600"/>
            <a:ext cx="8001000" cy="830997"/>
          </a:xfrm>
          <a:prstGeom prst="rect">
            <a:avLst/>
          </a:prstGeom>
        </p:spPr>
        <p:txBody>
          <a:bodyPr wrap="square">
            <a:spAutoFit/>
          </a:bodyPr>
          <a:lstStyle/>
          <a:p>
            <a:r>
              <a:rPr lang="en-US" sz="2400" dirty="0" smtClean="0"/>
              <a:t>Biological membranes are thin, flexible surfaces separating cells and cell compartments from their environments</a:t>
            </a:r>
            <a:endParaRPr lang="en-US" sz="2400" dirty="0"/>
          </a:p>
        </p:txBody>
      </p:sp>
      <p:sp>
        <p:nvSpPr>
          <p:cNvPr id="4" name="Rectangle 3"/>
          <p:cNvSpPr/>
          <p:nvPr/>
        </p:nvSpPr>
        <p:spPr>
          <a:xfrm>
            <a:off x="914401" y="2743200"/>
            <a:ext cx="4390236" cy="584775"/>
          </a:xfrm>
          <a:prstGeom prst="rect">
            <a:avLst/>
          </a:prstGeom>
        </p:spPr>
        <p:txBody>
          <a:bodyPr wrap="square">
            <a:spAutoFit/>
          </a:bodyPr>
          <a:lstStyle/>
          <a:p>
            <a:r>
              <a:rPr lang="en-US" sz="3200" dirty="0" smtClean="0"/>
              <a:t>Introduction</a:t>
            </a:r>
            <a:endParaRPr lang="en-US" sz="3200" dirty="0"/>
          </a:p>
        </p:txBody>
      </p:sp>
      <p:sp>
        <p:nvSpPr>
          <p:cNvPr id="5" name="Rectangle 4"/>
          <p:cNvSpPr/>
          <p:nvPr/>
        </p:nvSpPr>
        <p:spPr>
          <a:xfrm>
            <a:off x="762000" y="3505200"/>
            <a:ext cx="7924800" cy="2308324"/>
          </a:xfrm>
          <a:prstGeom prst="rect">
            <a:avLst/>
          </a:prstGeom>
        </p:spPr>
        <p:txBody>
          <a:bodyPr wrap="square">
            <a:spAutoFit/>
          </a:bodyPr>
          <a:lstStyle/>
          <a:p>
            <a:r>
              <a:rPr lang="en-US" sz="2400" dirty="0" smtClean="0"/>
              <a:t>• Membranes are the borders between different regions of a cell.</a:t>
            </a:r>
          </a:p>
          <a:p>
            <a:r>
              <a:rPr lang="en-US" sz="2400" dirty="0" smtClean="0"/>
              <a:t> • Where membranes exist, differing cell environments can be maintained </a:t>
            </a:r>
          </a:p>
          <a:p>
            <a:r>
              <a:rPr lang="en-US" sz="2400" dirty="0" smtClean="0"/>
              <a:t>• The plasma membrane borders the entire </a:t>
            </a:r>
            <a:r>
              <a:rPr lang="en-US" sz="2400" dirty="0" smtClean="0"/>
              <a:t> cell </a:t>
            </a:r>
            <a:r>
              <a:rPr lang="en-US" sz="2400" dirty="0" smtClean="0"/>
              <a:t>separating the internal environment from the external environment</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136339"/>
            <a:ext cx="4572000" cy="369332"/>
          </a:xfrm>
          <a:prstGeom prst="rect">
            <a:avLst/>
          </a:prstGeom>
        </p:spPr>
        <p:txBody>
          <a:bodyPr>
            <a:spAutoFit/>
          </a:bodyPr>
          <a:lstStyle/>
          <a:p>
            <a:endParaRPr lang="en-US" dirty="0"/>
          </a:p>
        </p:txBody>
      </p:sp>
      <p:sp>
        <p:nvSpPr>
          <p:cNvPr id="4" name="object 6"/>
          <p:cNvSpPr/>
          <p:nvPr/>
        </p:nvSpPr>
        <p:spPr>
          <a:xfrm>
            <a:off x="0" y="0"/>
            <a:ext cx="9144762"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001000" cy="5509200"/>
          </a:xfrm>
          <a:prstGeom prst="rect">
            <a:avLst/>
          </a:prstGeom>
        </p:spPr>
        <p:txBody>
          <a:bodyPr wrap="square">
            <a:spAutoFit/>
          </a:bodyPr>
          <a:lstStyle/>
          <a:p>
            <a:r>
              <a:rPr lang="en-US" sz="3200" dirty="0" smtClean="0"/>
              <a:t>Membrane Structure</a:t>
            </a:r>
          </a:p>
          <a:p>
            <a:endParaRPr lang="en-US" sz="3200" dirty="0" smtClean="0"/>
          </a:p>
          <a:p>
            <a:r>
              <a:rPr lang="en-US" sz="2400" dirty="0" smtClean="0"/>
              <a:t>Lipids and proteins are the chief ingredients of membrane  </a:t>
            </a:r>
          </a:p>
          <a:p>
            <a:endParaRPr lang="en-US" sz="2400" dirty="0" smtClean="0"/>
          </a:p>
          <a:p>
            <a:r>
              <a:rPr lang="en-US" sz="2400" dirty="0" smtClean="0"/>
              <a:t>Phospholipid is amphipathic, both a hydrophobic and a hydrophilic region </a:t>
            </a:r>
          </a:p>
          <a:p>
            <a:endParaRPr lang="en-US" sz="2400" dirty="0" smtClean="0"/>
          </a:p>
          <a:p>
            <a:r>
              <a:rPr lang="en-US" sz="2400" dirty="0" smtClean="0"/>
              <a:t>Membrane proteins are also amphipathic  </a:t>
            </a:r>
          </a:p>
          <a:p>
            <a:endParaRPr lang="en-US" sz="2400" dirty="0" smtClean="0"/>
          </a:p>
          <a:p>
            <a:r>
              <a:rPr lang="en-US" sz="2400" dirty="0" smtClean="0"/>
              <a:t>Phospholipid is arranged as a bilayer </a:t>
            </a:r>
          </a:p>
          <a:p>
            <a:endParaRPr lang="en-US" sz="2400" dirty="0" smtClean="0"/>
          </a:p>
          <a:p>
            <a:r>
              <a:rPr lang="en-US" sz="2400" dirty="0" smtClean="0"/>
              <a:t> Hydrophilic heads exposed, hydrophobic tails protected </a:t>
            </a:r>
          </a:p>
          <a:p>
            <a:endParaRPr lang="en-US" sz="2400" dirty="0" smtClean="0"/>
          </a:p>
          <a:p>
            <a:r>
              <a:rPr lang="en-US" sz="2400" dirty="0" smtClean="0"/>
              <a:t>Proteins are embedded in the phospholipid bilayer</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43951"/>
            <a:ext cx="7467600" cy="461665"/>
          </a:xfrm>
          <a:prstGeom prst="rect">
            <a:avLst/>
          </a:prstGeom>
        </p:spPr>
        <p:txBody>
          <a:bodyPr wrap="square">
            <a:spAutoFit/>
          </a:bodyPr>
          <a:lstStyle/>
          <a:p>
            <a:pPr marL="469900" marR="76835" indent="-457834">
              <a:lnSpc>
                <a:spcPct val="100000"/>
              </a:lnSpc>
              <a:tabLst>
                <a:tab pos="469900" algn="l"/>
                <a:tab pos="470534" algn="l"/>
              </a:tabLst>
            </a:pPr>
            <a:endParaRPr lang="en-US" sz="2400" dirty="0" smtClean="0">
              <a:latin typeface="Times New Roman"/>
              <a:cs typeface="Times New Roman"/>
            </a:endParaRPr>
          </a:p>
        </p:txBody>
      </p:sp>
      <p:sp>
        <p:nvSpPr>
          <p:cNvPr id="3" name="Rectangle 2"/>
          <p:cNvSpPr/>
          <p:nvPr/>
        </p:nvSpPr>
        <p:spPr>
          <a:xfrm>
            <a:off x="609600" y="685800"/>
            <a:ext cx="8229600" cy="3785652"/>
          </a:xfrm>
          <a:prstGeom prst="rect">
            <a:avLst/>
          </a:prstGeom>
        </p:spPr>
        <p:txBody>
          <a:bodyPr wrap="square">
            <a:spAutoFit/>
          </a:bodyPr>
          <a:lstStyle/>
          <a:p>
            <a:r>
              <a:rPr lang="en-US" sz="2400" dirty="0" smtClean="0"/>
              <a:t>Not  all membranes are identical </a:t>
            </a:r>
          </a:p>
          <a:p>
            <a:endParaRPr lang="en-US" sz="2400" dirty="0" smtClean="0"/>
          </a:p>
          <a:p>
            <a:r>
              <a:rPr lang="en-US" sz="2400" dirty="0" smtClean="0"/>
              <a:t> Membranes with different functions differ in their  chemical composition and structure </a:t>
            </a:r>
          </a:p>
          <a:p>
            <a:endParaRPr lang="en-US" sz="2400" dirty="0" smtClean="0"/>
          </a:p>
          <a:p>
            <a:r>
              <a:rPr lang="en-US" sz="2400" dirty="0" smtClean="0"/>
              <a:t>Fluid Mosaic Model best describes our current understanding of membrane structure </a:t>
            </a:r>
          </a:p>
          <a:p>
            <a:endParaRPr lang="en-US" sz="2400" dirty="0" smtClean="0"/>
          </a:p>
          <a:p>
            <a:r>
              <a:rPr lang="en-US" sz="2400" dirty="0" smtClean="0"/>
              <a:t>A mosaic of proteins bobbing in a fluid bilayer of phospholipids</a:t>
            </a:r>
            <a:endParaRPr lang="en-US" sz="2400" dirty="0"/>
          </a:p>
        </p:txBody>
      </p:sp>
      <p:sp>
        <p:nvSpPr>
          <p:cNvPr id="4" name="Rectangle 3"/>
          <p:cNvSpPr/>
          <p:nvPr/>
        </p:nvSpPr>
        <p:spPr>
          <a:xfrm>
            <a:off x="533400" y="4495800"/>
            <a:ext cx="8458200" cy="1938992"/>
          </a:xfrm>
          <a:prstGeom prst="rect">
            <a:avLst/>
          </a:prstGeom>
        </p:spPr>
        <p:txBody>
          <a:bodyPr wrap="square">
            <a:spAutoFit/>
          </a:bodyPr>
          <a:lstStyle/>
          <a:p>
            <a:r>
              <a:rPr lang="en-US" sz="2400" b="1" dirty="0" smtClean="0"/>
              <a:t>fluid mosaic model</a:t>
            </a:r>
            <a:r>
              <a:rPr lang="en-US" sz="2400" dirty="0" smtClean="0"/>
              <a:t> </a:t>
            </a:r>
          </a:p>
          <a:p>
            <a:r>
              <a:rPr lang="en-US" sz="2400" dirty="0" smtClean="0"/>
              <a:t>A </a:t>
            </a:r>
            <a:r>
              <a:rPr lang="en-US" sz="2400" b="1" dirty="0" smtClean="0"/>
              <a:t>model</a:t>
            </a:r>
            <a:r>
              <a:rPr lang="en-US" sz="2400" dirty="0" smtClean="0"/>
              <a:t> that describes the structure of cell membranes. In this </a:t>
            </a:r>
            <a:r>
              <a:rPr lang="en-US" sz="2400" b="1" dirty="0" smtClean="0"/>
              <a:t>model</a:t>
            </a:r>
            <a:r>
              <a:rPr lang="en-US" sz="2400" dirty="0" smtClean="0"/>
              <a:t>, a flexible layer made of lipid molecules is interspersed with large protein molecules that act as channels through which other molecules enter and leave the cell</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80px-Cell_membrane_detailed_diagram_en.svg.png"/>
          <p:cNvPicPr>
            <a:picLocks noChangeAspect="1"/>
          </p:cNvPicPr>
          <p:nvPr/>
        </p:nvPicPr>
        <p:blipFill>
          <a:blip r:embed="rId2" cstate="print"/>
          <a:stretch>
            <a:fillRect/>
          </a:stretch>
        </p:blipFill>
        <p:spPr>
          <a:xfrm>
            <a:off x="0" y="685800"/>
            <a:ext cx="9144000" cy="6019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34400" cy="5386090"/>
          </a:xfrm>
          <a:prstGeom prst="rect">
            <a:avLst/>
          </a:prstGeom>
        </p:spPr>
        <p:txBody>
          <a:bodyPr wrap="square">
            <a:spAutoFit/>
          </a:bodyPr>
          <a:lstStyle/>
          <a:p>
            <a:r>
              <a:rPr lang="en-US" sz="3200" dirty="0" smtClean="0"/>
              <a:t>Fluidity </a:t>
            </a:r>
          </a:p>
          <a:p>
            <a:endParaRPr lang="en-US" sz="2400" dirty="0" smtClean="0"/>
          </a:p>
          <a:p>
            <a:r>
              <a:rPr lang="en-US" sz="2400" dirty="0" smtClean="0"/>
              <a:t>• Membranes are maintained by hydrophobic interactions of the phospholipids resulting in the alignment of the polar phosphate regions toward the aqueous environment and the </a:t>
            </a:r>
            <a:r>
              <a:rPr lang="en-US" sz="2400" dirty="0" err="1" smtClean="0"/>
              <a:t>nonpolar</a:t>
            </a:r>
            <a:r>
              <a:rPr lang="en-US" sz="2400" dirty="0" smtClean="0"/>
              <a:t> regions’ hydrocarbon chains toward each other. </a:t>
            </a:r>
          </a:p>
          <a:p>
            <a:endParaRPr lang="en-US" sz="2400" dirty="0" smtClean="0"/>
          </a:p>
          <a:p>
            <a:r>
              <a:rPr lang="en-US" sz="2400" dirty="0" smtClean="0"/>
              <a:t>• Membranes are in motion with fast drifting lipids and slower drifting proteins </a:t>
            </a:r>
          </a:p>
          <a:p>
            <a:endParaRPr lang="en-US" sz="2400" dirty="0" smtClean="0"/>
          </a:p>
          <a:p>
            <a:r>
              <a:rPr lang="en-US" sz="2400" dirty="0" smtClean="0"/>
              <a:t>• Membrane fluidity may be influenced by presence/absence of unsaturated FA chains and Cholesterol </a:t>
            </a:r>
          </a:p>
          <a:p>
            <a:endParaRPr lang="en-US" sz="2400" dirty="0" smtClean="0"/>
          </a:p>
          <a:p>
            <a:r>
              <a:rPr lang="en-US" sz="2400" dirty="0" smtClean="0"/>
              <a:t>• Fluidity of membranes is important for proper function</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8001000" cy="5538489"/>
          </a:xfrm>
          <a:prstGeom prst="rect">
            <a:avLst/>
          </a:prstGeom>
        </p:spPr>
        <p:txBody>
          <a:bodyPr wrap="square">
            <a:spAutoFit/>
          </a:bodyPr>
          <a:lstStyle/>
          <a:p>
            <a:r>
              <a:rPr lang="en-US" sz="3200" dirty="0" smtClean="0"/>
              <a:t>Mosaic</a:t>
            </a:r>
            <a:r>
              <a:rPr lang="en-US" sz="2400" dirty="0" smtClean="0"/>
              <a:t> </a:t>
            </a:r>
          </a:p>
          <a:p>
            <a:endParaRPr lang="en-US" sz="2400" dirty="0" smtClean="0"/>
          </a:p>
          <a:p>
            <a:r>
              <a:rPr lang="en-US" sz="2400" dirty="0" smtClean="0"/>
              <a:t>• Combination of proteins makes membrane unique </a:t>
            </a:r>
          </a:p>
          <a:p>
            <a:endParaRPr lang="en-US" sz="2400" dirty="0" smtClean="0"/>
          </a:p>
          <a:p>
            <a:r>
              <a:rPr lang="en-US" sz="2400" dirty="0" smtClean="0"/>
              <a:t>• Membrane proteins may be fluid or anchored </a:t>
            </a:r>
          </a:p>
          <a:p>
            <a:endParaRPr lang="en-US" sz="2400" dirty="0" smtClean="0"/>
          </a:p>
          <a:p>
            <a:r>
              <a:rPr lang="en-US" sz="2400" dirty="0" smtClean="0"/>
              <a:t>• Proteins may penetrate the bilayer fully (integral) or reside on the surfaces of membranes (peripheral) </a:t>
            </a:r>
          </a:p>
          <a:p>
            <a:endParaRPr lang="en-US" sz="2400" dirty="0" smtClean="0"/>
          </a:p>
          <a:p>
            <a:r>
              <a:rPr lang="en-US" sz="2400" dirty="0" smtClean="0"/>
              <a:t>• Integral proteins typically have hydrophobic regions that span the bilayer as a result of </a:t>
            </a:r>
            <a:r>
              <a:rPr lang="en-US" sz="2400" dirty="0" err="1" smtClean="0"/>
              <a:t>nonpolar</a:t>
            </a:r>
            <a:r>
              <a:rPr lang="en-US" sz="2400" dirty="0" smtClean="0"/>
              <a:t>  amino acids arranged as helices </a:t>
            </a:r>
          </a:p>
          <a:p>
            <a:endParaRPr lang="en-US" sz="2400" dirty="0" smtClean="0"/>
          </a:p>
          <a:p>
            <a:r>
              <a:rPr lang="en-US" sz="2400" dirty="0" smtClean="0"/>
              <a:t>• Anchored proteins strengthen membranes</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5334000" cy="5386090"/>
          </a:xfrm>
          <a:prstGeom prst="rect">
            <a:avLst/>
          </a:prstGeom>
        </p:spPr>
        <p:txBody>
          <a:bodyPr wrap="square">
            <a:spAutoFit/>
          </a:bodyPr>
          <a:lstStyle/>
          <a:p>
            <a:r>
              <a:rPr lang="en-US" sz="3200" dirty="0" smtClean="0"/>
              <a:t>Membrane Structure </a:t>
            </a:r>
          </a:p>
          <a:p>
            <a:r>
              <a:rPr lang="en-US" sz="2400" dirty="0" smtClean="0"/>
              <a:t>Membranes consist of a phospholipid bilayer combined with a variety of proteins in a fluid mosaic arrangement. The surfaces of cell membranes are hydrophilic (water-loving); the interiors are hydrophobic. </a:t>
            </a:r>
          </a:p>
          <a:p>
            <a:endParaRPr lang="en-US" sz="2400" dirty="0" smtClean="0"/>
          </a:p>
          <a:p>
            <a:r>
              <a:rPr lang="en-US" sz="2400" dirty="0" smtClean="0"/>
              <a:t>Hydrophilic molecules tend to interact with water and with each other. Hydrophobic molecules avoid interaction with water and tend to interact with other hydrophobic molecules</a:t>
            </a:r>
            <a:endParaRPr lang="en-US" sz="2400" dirty="0"/>
          </a:p>
        </p:txBody>
      </p:sp>
      <p:sp>
        <p:nvSpPr>
          <p:cNvPr id="3" name="object 9"/>
          <p:cNvSpPr/>
          <p:nvPr/>
        </p:nvSpPr>
        <p:spPr>
          <a:xfrm>
            <a:off x="5791200" y="1600200"/>
            <a:ext cx="3352800" cy="34640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TotalTime>
  <Words>896</Words>
  <Application>Microsoft Office PowerPoint</Application>
  <PresentationFormat>On-screen Show (4:3)</PresentationFormat>
  <Paragraphs>94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Fareeha Nosheen</dc:creator>
  <cp:lastModifiedBy>Hp</cp:lastModifiedBy>
  <cp:revision>3</cp:revision>
  <dcterms:created xsi:type="dcterms:W3CDTF">2006-08-16T00:00:00Z</dcterms:created>
  <dcterms:modified xsi:type="dcterms:W3CDTF">2020-01-15T10:05:35Z</dcterms:modified>
</cp:coreProperties>
</file>