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72" r:id="rId9"/>
    <p:sldId id="262" r:id="rId10"/>
    <p:sldId id="263" r:id="rId11"/>
    <p:sldId id="264" r:id="rId12"/>
    <p:sldId id="265" r:id="rId13"/>
    <p:sldId id="266" r:id="rId14"/>
    <p:sldId id="271" r:id="rId15"/>
    <p:sldId id="267" r:id="rId16"/>
    <p:sldId id="268" r:id="rId17"/>
    <p:sldId id="269" r:id="rId18"/>
    <p:sldId id="270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4/2/2017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4/2/2017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4/2/2017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Stylistics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its objectives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1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Individual style study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marL="320040" lvl="1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 study of individual author’s style, correlation between the creative concepts of the author and the language of his works.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stylistics of decoding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marL="320040" lvl="1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 The author=the encoder, the language=the code, </a:t>
            </a:r>
            <a:br>
              <a:rPr lang="en-US" dirty="0" smtClean="0">
                <a:latin typeface="Constantia"/>
                <a:ea typeface="Calibri"/>
                <a:cs typeface="Times New Roman"/>
              </a:rPr>
            </a:br>
            <a:r>
              <a:rPr lang="en-US" dirty="0" smtClean="0">
                <a:latin typeface="Constantia"/>
                <a:ea typeface="Calibri"/>
                <a:cs typeface="Times New Roman"/>
              </a:rPr>
              <a:t>information is shaped into a message,  the reader=the decoder.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Practical stylistics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marL="320040" lvl="1" indent="0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 the norms of language usage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at a given period </a:t>
            </a:r>
          </a:p>
          <a:p>
            <a:pPr marL="320040" lvl="1" indent="0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 teaching these norms to language speakers (esp. editors, publishers, teachers).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Linguistic stylistics </a:t>
            </a: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compares the norm and system of the language with special subsystems of the language, characteristic of different spheres of communication (FSs);</a:t>
            </a: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studies the elements of language from the point of view of their ability to express and evoke emotions and additional associations.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Literary stylistics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studies the possibilities of EMs and SDs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characteristic of a literary work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an author or a literary trend;</a:t>
            </a: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classifies styles acc. to: periods, authors, level, language.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Comparative stylistics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deals with the study of stylistic possibilities of two or more languages;</a:t>
            </a: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includes the study of social life, the culture and the language of the time, when the literary work was written.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Phonetic stylistics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phonetic features of sublanguages, </a:t>
            </a: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rhythm, rhyme, alliteration, onomatopoeia.</a:t>
            </a: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Morphological stylistics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stylistic possibilities within a grammar category.</a:t>
            </a: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Lexical stylistics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stylistic function of lexical units (meanings, word-building).</a:t>
            </a: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The syntactical stylistics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word order, types of sentences, syntactical relations.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notion of norm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notion of norm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norm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is an abstract notion, an invariant which should embrace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all variants with their most typical properties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.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b="1" dirty="0" err="1" smtClean="0">
                <a:latin typeface="Constantia"/>
                <a:ea typeface="Calibri"/>
                <a:cs typeface="Times New Roman"/>
              </a:rPr>
              <a:t>Halperin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: the norm is the invariant of phonetic, morphological, lexical and syntactical patterns, circulating in language-in-action (speech) at a given period of time.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Characteristic property – its flexibility.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Following the norm too rigorously – pedantic style.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Neglect of the norm – an attempt to violate the established patterns of the language.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notion of norm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4495800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A constant process of gradual change in the forms of a language and in meaning. </a:t>
            </a:r>
          </a:p>
          <a:p>
            <a:pPr indent="270510" algn="just">
              <a:lnSpc>
                <a:spcPct val="115000"/>
              </a:lnSpc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=&gt; it is very important to master the received standard of the given period </a:t>
            </a:r>
          </a:p>
          <a:p>
            <a:pPr lvl="1" indent="270510" algn="just">
              <a:lnSpc>
                <a:spcPct val="115000"/>
              </a:lnSpc>
            </a:pPr>
            <a:r>
              <a:rPr lang="en-US" sz="2000" dirty="0" smtClean="0">
                <a:latin typeface="Constantia"/>
                <a:ea typeface="Calibri"/>
                <a:cs typeface="Times New Roman"/>
              </a:rPr>
              <a:t>in order to comprehend the correspondence of this or that form to the recognized form of the period. </a:t>
            </a:r>
          </a:p>
          <a:p>
            <a:pPr indent="270510" algn="just">
              <a:lnSpc>
                <a:spcPct val="115000"/>
              </a:lnSpc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The norm can be grasped when there is a deviation from it. </a:t>
            </a:r>
            <a:endParaRPr lang="ru-RU" sz="24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</a:pPr>
            <a:r>
              <a:rPr lang="en-US" sz="2400" b="1" dirty="0" err="1" smtClean="0">
                <a:latin typeface="Constantia"/>
                <a:ea typeface="Calibri"/>
                <a:cs typeface="Times New Roman"/>
              </a:rPr>
              <a:t>Skrebnev</a:t>
            </a:r>
            <a:r>
              <a:rPr lang="en-US" sz="2400" b="1" dirty="0" smtClean="0">
                <a:latin typeface="Constantia"/>
                <a:ea typeface="Calibri"/>
                <a:cs typeface="Times New Roman"/>
              </a:rPr>
              <a:t>: </a:t>
            </a:r>
            <a:r>
              <a:rPr lang="en-US" sz="2400" i="1" dirty="0" smtClean="0">
                <a:latin typeface="Constantia"/>
                <a:ea typeface="Calibri"/>
                <a:cs typeface="Times New Roman"/>
              </a:rPr>
              <a:t>the essence of stylistic perception consists in </a:t>
            </a:r>
            <a:r>
              <a:rPr lang="en-US" sz="2400" i="1" u="sng" dirty="0" smtClean="0">
                <a:latin typeface="Constantia"/>
                <a:ea typeface="Calibri"/>
                <a:cs typeface="Times New Roman"/>
              </a:rPr>
              <a:t>mental confrontation of what one hears</a:t>
            </a:r>
            <a:r>
              <a:rPr lang="en-US" sz="2400" i="1" dirty="0" smtClean="0">
                <a:latin typeface="Constantia"/>
                <a:ea typeface="Calibri"/>
                <a:cs typeface="Times New Roman"/>
              </a:rPr>
              <a:t> (or reads) </a:t>
            </a:r>
            <a:r>
              <a:rPr lang="en-US" sz="2400" i="1" u="sng" dirty="0" smtClean="0">
                <a:latin typeface="Constantia"/>
                <a:ea typeface="Calibri"/>
                <a:cs typeface="Times New Roman"/>
              </a:rPr>
              <a:t>with one’s previous linguistic experience</a:t>
            </a:r>
            <a:r>
              <a:rPr lang="en-US" sz="2400" b="1" dirty="0" smtClean="0">
                <a:latin typeface="Constantia"/>
                <a:ea typeface="Calibri"/>
                <a:cs typeface="Times New Roman"/>
              </a:rPr>
              <a:t>.</a:t>
            </a:r>
            <a:endParaRPr lang="ru-RU" sz="2400" dirty="0" smtClean="0">
              <a:latin typeface="Constantia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notion of norm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>
                <a:latin typeface="Constantia" pitchFamily="18" charset="0"/>
              </a:rPr>
              <a:t>I haven’t ever done anything </a:t>
            </a:r>
          </a:p>
          <a:p>
            <a:r>
              <a:rPr lang="en-US" i="1" dirty="0" smtClean="0">
                <a:latin typeface="Constantia" pitchFamily="18" charset="0"/>
              </a:rPr>
              <a:t>I </a:t>
            </a:r>
            <a:r>
              <a:rPr lang="en-US" i="1" dirty="0" err="1" smtClean="0">
                <a:latin typeface="Constantia" pitchFamily="18" charset="0"/>
              </a:rPr>
              <a:t>ain’t</a:t>
            </a:r>
            <a:r>
              <a:rPr lang="en-US" i="1" dirty="0" smtClean="0">
                <a:latin typeface="Constantia" pitchFamily="18" charset="0"/>
              </a:rPr>
              <a:t> never done nothing</a:t>
            </a:r>
          </a:p>
          <a:p>
            <a:endParaRPr lang="en-US" i="1" dirty="0" smtClean="0">
              <a:latin typeface="Constantia" pitchFamily="18" charset="0"/>
            </a:endParaRPr>
          </a:p>
          <a:p>
            <a:r>
              <a:rPr lang="en-US" dirty="0" smtClean="0">
                <a:latin typeface="Constantia" pitchFamily="18" charset="0"/>
              </a:rPr>
              <a:t>Both – norm. But: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1 – literary, 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2 – uneducated speaker.</a:t>
            </a:r>
          </a:p>
          <a:p>
            <a:endParaRPr lang="en-US" dirty="0" smtClean="0">
              <a:latin typeface="Constantia" pitchFamily="18" charset="0"/>
            </a:endParaRPr>
          </a:p>
          <a:p>
            <a:r>
              <a:rPr lang="en-US" sz="3200" dirty="0" smtClean="0">
                <a:latin typeface="Constantia" pitchFamily="18" charset="0"/>
                <a:ea typeface="Calibri"/>
                <a:cs typeface="Times New Roman"/>
              </a:rPr>
              <a:t>There are as many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norms as there are sublanguages.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Constantia" pitchFamily="18" charset="0"/>
              </a:rPr>
              <a:t>Stylistic function and stylistic </a:t>
            </a:r>
            <a:r>
              <a:rPr lang="en-US" sz="3200" dirty="0" err="1" smtClean="0">
                <a:latin typeface="Constantia" pitchFamily="18" charset="0"/>
              </a:rPr>
              <a:t>colouring</a:t>
            </a:r>
            <a:endParaRPr lang="ru-RU" sz="32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Stylistic function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0"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 is the significant potential of words in the context (words used in unusual environment and with unexpected meanings);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indent="0"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 is connected with the author’s frame of mind reflected in the text, his emotions;</a:t>
            </a:r>
          </a:p>
          <a:p>
            <a:pPr indent="0">
              <a:spcBef>
                <a:spcPts val="0"/>
              </a:spcBef>
            </a:pPr>
            <a:r>
              <a:rPr lang="en-US" sz="3200" dirty="0" smtClean="0">
                <a:latin typeface="Constantia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is of contextual nature. It belongs to stylistics of speech (language-in-action).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nstantia" pitchFamily="18" charset="0"/>
              </a:rPr>
              <a:t>Stylistics as a study of language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/>
                <a:ea typeface="Calibri"/>
                <a:cs typeface="Times New Roman"/>
              </a:rPr>
              <a:t>E.S. </a:t>
            </a:r>
            <a:r>
              <a:rPr lang="en-US" dirty="0" err="1" smtClean="0">
                <a:latin typeface="Constantia"/>
                <a:ea typeface="Calibri"/>
                <a:cs typeface="Times New Roman"/>
              </a:rPr>
              <a:t>Aznaurova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	“the stylistic function is inherent in text, therefore it can be specified as </a:t>
            </a:r>
            <a:r>
              <a:rPr lang="en-US" sz="3200" i="1" u="sng" dirty="0" smtClean="0">
                <a:latin typeface="Constantia"/>
                <a:ea typeface="Calibri"/>
                <a:cs typeface="Times New Roman"/>
              </a:rPr>
              <a:t>the 2</a:t>
            </a:r>
            <a:r>
              <a:rPr lang="en-US" sz="3200" i="1" u="sng" baseline="30000" dirty="0" smtClean="0">
                <a:latin typeface="Constantia"/>
                <a:ea typeface="Calibri"/>
                <a:cs typeface="Times New Roman"/>
              </a:rPr>
              <a:t>nd</a:t>
            </a:r>
            <a:r>
              <a:rPr lang="en-US" sz="3200" i="1" u="sng" dirty="0" smtClean="0">
                <a:latin typeface="Constantia"/>
                <a:ea typeface="Calibri"/>
                <a:cs typeface="Times New Roman"/>
              </a:rPr>
              <a:t> function of language</a:t>
            </a: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 after its principle function – the communicative”.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Information obtained with the help of the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communicative function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- </a:t>
            </a:r>
            <a:r>
              <a:rPr lang="en-US" sz="3200" b="1" i="1" dirty="0" smtClean="0">
                <a:latin typeface="Constantia"/>
                <a:ea typeface="Calibri"/>
                <a:cs typeface="Times New Roman"/>
              </a:rPr>
              <a:t>what is said?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Information obtained with the help of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stylistic function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- </a:t>
            </a:r>
            <a:r>
              <a:rPr lang="en-US" sz="3200" b="1" i="1" dirty="0" smtClean="0">
                <a:latin typeface="Constantia"/>
                <a:ea typeface="Calibri"/>
                <a:cs typeface="Times New Roman"/>
              </a:rPr>
              <a:t>how it is said and why?</a:t>
            </a:r>
            <a:endParaRPr lang="ru-RU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/>
                <a:ea typeface="Calibri"/>
                <a:cs typeface="Times New Roman"/>
              </a:rPr>
              <a:t>Stylistic </a:t>
            </a:r>
            <a:r>
              <a:rPr lang="en-US" dirty="0" err="1" smtClean="0">
                <a:latin typeface="Constantia"/>
                <a:ea typeface="Calibri"/>
                <a:cs typeface="Times New Roman"/>
              </a:rPr>
              <a:t>colouring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indent="27051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is a usual connotation or additional meaning of certain words;</a:t>
            </a:r>
          </a:p>
          <a:p>
            <a:pPr indent="27051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belongs to stylistics of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language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(language-as-a-system);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indicates the typical sphere of word usage,</a:t>
            </a:r>
          </a:p>
          <a:p>
            <a:pPr indent="27051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is marked in dictionaries with certain labels:</a:t>
            </a:r>
          </a:p>
          <a:p>
            <a:pPr lvl="1" indent="270510" algn="just">
              <a:lnSpc>
                <a:spcPct val="115000"/>
              </a:lnSpc>
            </a:pPr>
            <a:r>
              <a:rPr lang="en-US" i="1" dirty="0" smtClean="0">
                <a:latin typeface="Constantia"/>
                <a:ea typeface="Calibri"/>
                <a:cs typeface="Times New Roman"/>
              </a:rPr>
              <a:t>archaic, poetic, bookish, terminological, barbarism, slang, colloquial, dialectal, vulgarism, professionalism…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1800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4000" dirty="0" smtClean="0">
                <a:solidFill>
                  <a:schemeClr val="bg1"/>
                </a:solidFill>
                <a:latin typeface="Constantia" pitchFamily="18" charset="0"/>
                <a:ea typeface="Times New Roman"/>
                <a:cs typeface="Times New Roman"/>
              </a:rPr>
              <a:t>Stylistic context. Neutral context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Context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 most important peculiarity of stylistic function of words is its inexplicitness.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reader has often to read between the lines, to decode the implication hidden in the context.</a:t>
            </a:r>
          </a:p>
          <a:p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b="1" dirty="0" err="1" smtClean="0">
                <a:latin typeface="Constantia"/>
                <a:ea typeface="Calibri"/>
                <a:cs typeface="Times New Roman"/>
              </a:rPr>
              <a:t>I.Arnold</a:t>
            </a: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: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is</a:t>
            </a: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the linguistic surrounding of the given stylistic element.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Context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latin typeface="Constantia" pitchFamily="18" charset="0"/>
              </a:rPr>
              <a:t>O.Akhmanova</a:t>
            </a:r>
            <a:r>
              <a:rPr lang="en-US" b="1" dirty="0" smtClean="0">
                <a:latin typeface="Constantia" pitchFamily="18" charset="0"/>
              </a:rPr>
              <a:t>: </a:t>
            </a:r>
          </a:p>
          <a:p>
            <a:r>
              <a:rPr lang="en-US" sz="3200" b="1" dirty="0" smtClean="0">
                <a:latin typeface="Constantia"/>
                <a:ea typeface="Calibri"/>
                <a:cs typeface="Times New Roman"/>
              </a:rPr>
              <a:t>Stylistic 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is a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semantically complete piece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of written text, allowing to determine the meaning of a stylistic device contained in it.</a:t>
            </a:r>
          </a:p>
          <a:p>
            <a:r>
              <a:rPr lang="en-US" sz="3200" b="1" dirty="0" smtClean="0">
                <a:latin typeface="Constantia"/>
                <a:ea typeface="Calibri"/>
                <a:cs typeface="Times New Roman"/>
              </a:rPr>
              <a:t>Neutral 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– no SDs.</a:t>
            </a:r>
          </a:p>
          <a:p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stylistic device + the textual surrounding = the stylistic context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tantia" pitchFamily="18" charset="0"/>
              </a:rPr>
              <a:t>M.Riffaterre</a:t>
            </a:r>
            <a:r>
              <a:rPr lang="en-US" dirty="0" smtClean="0">
                <a:latin typeface="Constantia" pitchFamily="18" charset="0"/>
              </a:rPr>
              <a:t> 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70510" algn="just">
              <a:spcBef>
                <a:spcPts val="0"/>
              </a:spcBef>
            </a:pP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b="1" dirty="0" err="1" smtClean="0">
                <a:latin typeface="Constantia"/>
                <a:ea typeface="Calibri"/>
                <a:cs typeface="Times New Roman"/>
              </a:rPr>
              <a:t>microcontext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– a stylistically neutral series of words against the background of which the SD stands out distinctly. </a:t>
            </a:r>
          </a:p>
          <a:p>
            <a:pPr indent="270510" algn="just">
              <a:spcBef>
                <a:spcPts val="0"/>
              </a:spcBef>
            </a:pP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b="1" dirty="0" err="1" smtClean="0">
                <a:latin typeface="Constantia"/>
                <a:ea typeface="Calibri"/>
                <a:cs typeface="Times New Roman"/>
              </a:rPr>
              <a:t>macrocontext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– that part of the literary message which precedes the stylistic devices and which is external to it.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>
                <a:latin typeface="Constantia" pitchFamily="18" charset="0"/>
              </a:rPr>
              <a:t>Expressive and Imaginative </a:t>
            </a:r>
            <a:br>
              <a:rPr lang="en-US" sz="3400" dirty="0" smtClean="0">
                <a:latin typeface="Constantia" pitchFamily="18" charset="0"/>
              </a:rPr>
            </a:br>
            <a:r>
              <a:rPr lang="en-US" sz="3400" dirty="0" smtClean="0">
                <a:latin typeface="Constantia" pitchFamily="18" charset="0"/>
              </a:rPr>
              <a:t>Means of Language</a:t>
            </a:r>
            <a:endParaRPr lang="ru-RU" sz="34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Expressive means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370512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use of language – 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automatized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(people think of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what they say –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not of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how they say)</a:t>
            </a:r>
            <a:r>
              <a:rPr lang="ru-RU" i="1" dirty="0" smtClean="0">
                <a:latin typeface="Constantia"/>
                <a:ea typeface="Calibri"/>
                <a:cs typeface="Times New Roman"/>
              </a:rPr>
              <a:t>.</a:t>
            </a:r>
            <a:endParaRPr lang="en-US" i="1" dirty="0" smtClean="0">
              <a:latin typeface="Constantia"/>
              <a:ea typeface="Calibri"/>
              <a:cs typeface="Times New Roman"/>
            </a:endParaRPr>
          </a:p>
          <a:p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Utterances may be neutral or expressive. </a:t>
            </a:r>
          </a:p>
          <a:p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addition of EM doesn’t deautomatize the use of language –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EM exist in language</a:t>
            </a:r>
            <a:r>
              <a:rPr lang="ru-RU" dirty="0" smtClean="0">
                <a:latin typeface="Constantia"/>
                <a:ea typeface="Calibri"/>
                <a:cs typeface="Times New Roman"/>
              </a:rPr>
              <a:t>-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as</a:t>
            </a:r>
            <a:r>
              <a:rPr lang="ru-RU" dirty="0" smtClean="0">
                <a:latin typeface="Constantia"/>
                <a:ea typeface="Calibri"/>
                <a:cs typeface="Times New Roman"/>
              </a:rPr>
              <a:t>-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</a:t>
            </a:r>
            <a:r>
              <a:rPr lang="ru-RU" dirty="0" smtClean="0">
                <a:latin typeface="Constantia"/>
                <a:ea typeface="Calibri"/>
                <a:cs typeface="Times New Roman"/>
              </a:rPr>
              <a:t>-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system (in dictionaries).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Expressive means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are those elements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phonetic, morphological, lexical, phraseological and syntactical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r>
              <a:rPr lang="en-US" dirty="0" smtClean="0">
                <a:latin typeface="Constantia"/>
                <a:ea typeface="Calibri"/>
                <a:cs typeface="Times New Roman"/>
              </a:rPr>
              <a:t>which exist in language as a system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r>
              <a:rPr lang="en-US" dirty="0" smtClean="0">
                <a:latin typeface="Constantia"/>
                <a:ea typeface="Calibri"/>
                <a:cs typeface="Times New Roman"/>
              </a:rPr>
              <a:t>for the purpose of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logical and emotional intensification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of the utterance.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 smtClean="0">
              <a:latin typeface="Constantia"/>
              <a:ea typeface="Calibri"/>
              <a:cs typeface="Times New Roman"/>
            </a:endParaRPr>
          </a:p>
          <a:p>
            <a:r>
              <a:rPr lang="en-US" dirty="0" smtClean="0">
                <a:latin typeface="Constantia"/>
                <a:ea typeface="Calibri"/>
                <a:cs typeface="Times New Roman"/>
              </a:rPr>
              <a:t>They are used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automatically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as other elements of language.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1. Phonetic 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most powerful expressive means of any language;</a:t>
            </a:r>
          </a:p>
          <a:p>
            <a:r>
              <a:rPr lang="en-US" sz="3200" dirty="0" smtClean="0">
                <a:latin typeface="Constantia" pitchFamily="18" charset="0"/>
                <a:cs typeface="Times New Roman"/>
              </a:rPr>
              <a:t>include: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change of range, pitch, melody, stress, </a:t>
            </a:r>
          </a:p>
          <a:p>
            <a:pPr lvl="1"/>
            <a:r>
              <a:rPr lang="en-US" dirty="0" err="1" smtClean="0">
                <a:latin typeface="Constantia" pitchFamily="18" charset="0"/>
              </a:rPr>
              <a:t>pausation</a:t>
            </a:r>
            <a:r>
              <a:rPr lang="en-US" dirty="0" smtClean="0">
                <a:latin typeface="Constantia" pitchFamily="18" charset="0"/>
              </a:rPr>
              <a:t>, 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drawling out, 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whispering 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and other ways of using one’s voice.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Historical development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Earlier - study of elocution in rhetoric</a:t>
            </a:r>
          </a:p>
          <a:p>
            <a:r>
              <a:rPr lang="en-US" sz="3200" dirty="0" smtClean="0">
                <a:latin typeface="Constantia"/>
                <a:cs typeface="Times New Roman"/>
              </a:rPr>
              <a:t>XX century – stylistics: 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1909 – a two-volume treatise on French stylistics (Ch. Bally);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1928 – works of Spitzer;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1960s – post-war developments in descriptive linguistics (GB, USA)</a:t>
            </a:r>
            <a:endParaRPr lang="en-US" dirty="0" smtClean="0">
              <a:latin typeface="Constantia"/>
              <a:cs typeface="Times New Roman"/>
            </a:endParaRPr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2. Morphological 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word-building suffixes </a:t>
            </a: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(only 3: -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y/</a:t>
            </a:r>
            <a:r>
              <a:rPr lang="en-US" i="1" dirty="0" err="1" smtClean="0">
                <a:latin typeface="Constantia"/>
                <a:ea typeface="Calibri"/>
                <a:cs typeface="Times New Roman"/>
              </a:rPr>
              <a:t>ie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; -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ling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; -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let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structural EMs</a:t>
            </a: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use of shall in the 2</a:t>
            </a:r>
            <a:r>
              <a:rPr lang="en-US" baseline="30000" dirty="0" smtClean="0">
                <a:latin typeface="Constantia"/>
                <a:ea typeface="Calibri"/>
                <a:cs typeface="Times New Roman"/>
              </a:rPr>
              <a:t>nd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and 3</a:t>
            </a:r>
            <a:r>
              <a:rPr lang="en-US" baseline="30000" dirty="0" smtClean="0">
                <a:latin typeface="Constantia"/>
                <a:ea typeface="Calibri"/>
                <a:cs typeface="Times New Roman"/>
              </a:rPr>
              <a:t>rd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persons (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You shall do that!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); </a:t>
            </a: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historical present time (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It was dark… Suddenly the door opens and Helen comes in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60000" indent="-514350"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emphatic use of pronouns.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3. Lexical 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interjections – signals of emotive tension, rendering joy, sorrow, (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dis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-)approval, etc. </a:t>
            </a: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i="1" dirty="0" smtClean="0">
                <a:latin typeface="Constantia"/>
                <a:ea typeface="Calibri"/>
                <a:cs typeface="Times New Roman"/>
              </a:rPr>
              <a:t>		Alas! Hurray!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qualitative adjectives: </a:t>
            </a: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i="1" dirty="0" smtClean="0">
                <a:latin typeface="Constantia"/>
                <a:ea typeface="Calibri"/>
                <a:cs typeface="Times New Roman"/>
              </a:rPr>
              <a:t>		Fantastic! Delightful! Monstrous!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slang units;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vulgarisms, expletives;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phraseological units (make speech emphatic and emotional):</a:t>
            </a: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		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He, who mischief hatches, mischief </a:t>
            </a:r>
            <a:r>
              <a:rPr lang="en-US" i="1" dirty="0" err="1" smtClean="0">
                <a:latin typeface="Constantia"/>
                <a:ea typeface="Calibri"/>
                <a:cs typeface="Times New Roman"/>
              </a:rPr>
              <a:t>cathes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4. Syntactical 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emphatic constructions, which serve as emotional and emphatic synonyms for the usual structures: </a:t>
            </a:r>
          </a:p>
          <a:p>
            <a:pPr marL="662940" lvl="1" indent="-342900" algn="just">
              <a:lnSpc>
                <a:spcPct val="115000"/>
              </a:lnSpc>
            </a:pPr>
            <a:r>
              <a:rPr lang="en-US" i="1" dirty="0" smtClean="0">
                <a:latin typeface="Constantia"/>
                <a:ea typeface="Calibri"/>
                <a:cs typeface="Times New Roman"/>
              </a:rPr>
              <a:t>He did it. // It is he, who did it.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marL="342900" indent="-342900" algn="ctr">
              <a:lnSpc>
                <a:spcPct val="115000"/>
              </a:lnSpc>
              <a:buNone/>
            </a:pPr>
            <a:r>
              <a:rPr lang="en-US" sz="3800" dirty="0" smtClean="0">
                <a:latin typeface="Constantia"/>
                <a:ea typeface="Calibri"/>
                <a:cs typeface="Times New Roman"/>
              </a:rPr>
              <a:t>------------</a:t>
            </a:r>
          </a:p>
          <a:p>
            <a:pPr marL="342900" indent="-342900" algn="just">
              <a:lnSpc>
                <a:spcPct val="115000"/>
              </a:lnSpc>
            </a:pPr>
            <a:r>
              <a:rPr lang="en-US" sz="3500" dirty="0" smtClean="0">
                <a:latin typeface="Constantia"/>
                <a:ea typeface="Calibri"/>
                <a:cs typeface="Times New Roman"/>
              </a:rPr>
              <a:t>All EMs </a:t>
            </a:r>
            <a:r>
              <a:rPr lang="en-US" sz="3500" u="sng" dirty="0" smtClean="0">
                <a:latin typeface="Constantia"/>
                <a:ea typeface="Calibri"/>
                <a:cs typeface="Times New Roman"/>
              </a:rPr>
              <a:t>belong to the language</a:t>
            </a:r>
            <a:r>
              <a:rPr lang="en-US" sz="3500" dirty="0" smtClean="0">
                <a:latin typeface="Constantia"/>
                <a:ea typeface="Calibri"/>
                <a:cs typeface="Times New Roman"/>
              </a:rPr>
              <a:t>, we take them from our memory.</a:t>
            </a:r>
            <a:endParaRPr lang="ru-RU" sz="3500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Imaginative Stylistic Devices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are created in the context,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foreground an element of the utterance,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concentrate the reader’s attention on it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and produce an artistic aesthetic effect.</a:t>
            </a:r>
          </a:p>
          <a:p>
            <a:endParaRPr lang="en-US" sz="3200" dirty="0" smtClean="0">
              <a:latin typeface="Constantia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When a stylistic meaning is added to an utterance, the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process of </a:t>
            </a:r>
            <a:r>
              <a:rPr lang="en-US" sz="3200" u="sng" dirty="0" err="1" smtClean="0">
                <a:latin typeface="Constantia"/>
                <a:ea typeface="Calibri"/>
                <a:cs typeface="Times New Roman"/>
              </a:rPr>
              <a:t>deautomatization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checks the reader’s attention – has to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decode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the stylistic device created in the context.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Stylistics vs. literary criticism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495800"/>
          </a:xfrm>
        </p:spPr>
        <p:txBody>
          <a:bodyPr>
            <a:normAutofit fontScale="92500" lnSpcReduction="10000"/>
          </a:bodyPr>
          <a:lstStyle/>
          <a:p>
            <a:pPr indent="270510" algn="just">
              <a:lnSpc>
                <a:spcPct val="115000"/>
              </a:lnSpc>
              <a:spcAft>
                <a:spcPts val="600"/>
              </a:spcAft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Stylistics is close to literary and practical criticism:</a:t>
            </a:r>
          </a:p>
          <a:p>
            <a:pPr lvl="1" indent="270510" algn="just">
              <a:lnSpc>
                <a:spcPct val="115000"/>
              </a:lnSpc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material studied is literary,</a:t>
            </a:r>
          </a:p>
          <a:p>
            <a:pPr lvl="1" indent="270510" algn="just">
              <a:lnSpc>
                <a:spcPct val="115000"/>
              </a:lnSpc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attention is largely text-centered,</a:t>
            </a:r>
          </a:p>
          <a:p>
            <a:pPr lvl="1" indent="270510" algn="just">
              <a:lnSpc>
                <a:spcPct val="115000"/>
              </a:lnSpc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intuition and interpretive skills are important.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b="1" u="sng" dirty="0" smtClean="0">
                <a:latin typeface="Constantia"/>
                <a:ea typeface="Calibri"/>
                <a:cs typeface="Times New Roman"/>
              </a:rPr>
              <a:t>goal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of most stylistic studies –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to describe the formal features of texts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in order to show their functional significance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for the interpretation of the text. </a:t>
            </a:r>
          </a:p>
          <a:p>
            <a:pPr lvl="1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nstantia" pitchFamily="18" charset="0"/>
              </a:rPr>
              <a:t>Stylistics and other linguistic studies</a:t>
            </a:r>
            <a:endParaRPr lang="ru-RU" sz="3600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424936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Stylistics draws on the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models and terminology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provided by all aspects of linguistics: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trends in literary theory;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the late 60s – generative grammar;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the 70s-80s - discourse analysis and pragmatics (shift away from the text itself to the reader and his or her responses =&gt; affective stylistics: </a:t>
            </a:r>
          </a:p>
          <a:p>
            <a:pPr lvl="2"/>
            <a:r>
              <a:rPr lang="en-US" sz="2500" i="1" dirty="0" smtClean="0">
                <a:latin typeface="Constantia"/>
                <a:ea typeface="Calibri"/>
                <a:cs typeface="Times New Roman"/>
              </a:rPr>
              <a:t>text is an event, which comes into being as it is read</a:t>
            </a:r>
            <a:r>
              <a:rPr lang="en-US" sz="2500" dirty="0" smtClean="0">
                <a:latin typeface="Constantia"/>
                <a:ea typeface="Calibri"/>
                <a:cs typeface="Times New Roman"/>
              </a:rPr>
              <a:t>).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tantia"/>
                <a:ea typeface="Calibri"/>
                <a:cs typeface="Times New Roman"/>
              </a:rPr>
              <a:t>Stylometry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uses stylistic analysis to investigate stylistic patterns (authorship of texts – ? Idiolect - !)</a:t>
            </a:r>
          </a:p>
          <a:p>
            <a:r>
              <a:rPr lang="en-US" sz="3200" dirty="0" smtClean="0">
                <a:latin typeface="Constantia"/>
                <a:cs typeface="Times New Roman"/>
              </a:rPr>
              <a:t>examines: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word length, sentence length, connectives, collocations – </a:t>
            </a: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used unconsciously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=&gt; stable</a:t>
            </a:r>
          </a:p>
          <a:p>
            <a:r>
              <a:rPr lang="en-US" sz="3200" dirty="0" smtClean="0">
                <a:latin typeface="Constantia"/>
                <a:cs typeface="Times New Roman"/>
              </a:rPr>
              <a:t>Procedure</a:t>
            </a:r>
            <a:r>
              <a:rPr lang="en-US" dirty="0" smtClean="0">
                <a:latin typeface="Constantia"/>
                <a:cs typeface="Times New Roman"/>
              </a:rPr>
              <a:t>: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compares sets of variables in the disputed texts with those in an authentic text.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Stylistics as a science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is a branch of general linguistics;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studies style or the stylistic functioning of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any unit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of language (</a:t>
            </a: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sound, word, etc.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);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=&gt; differs from all other linguistic subjects, (have a special system of language units for study).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Thus, stylistics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has no special system of language units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, it studies language with its systems of units from the point of view of style.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Branches of stylistics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Functional stylistics: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sets of </a:t>
            </a: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paradigms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of language units of all levels of language hierarchy, serving to accommodate the needs of a certain situation =</a:t>
            </a:r>
          </a:p>
          <a:p>
            <a:pPr lvl="1"/>
            <a:r>
              <a:rPr lang="en-US" sz="2800" b="1" dirty="0" smtClean="0">
                <a:latin typeface="Constantia"/>
                <a:ea typeface="Calibri"/>
                <a:cs typeface="Times New Roman"/>
              </a:rPr>
              <a:t>functional styles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- a system of coordinated, interrelated and interconnected language means intended to fulfill a specific function of communication and aiming at a definite effect (V. </a:t>
            </a:r>
            <a:r>
              <a:rPr lang="en-US" sz="2800" dirty="0" err="1" smtClean="0">
                <a:latin typeface="Constantia"/>
                <a:ea typeface="Calibri"/>
                <a:cs typeface="Times New Roman"/>
              </a:rPr>
              <a:t>Vinogradov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).</a:t>
            </a:r>
            <a:endParaRPr lang="ru-RU" sz="28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</TotalTime>
  <Words>1401</Words>
  <Application>Microsoft Office PowerPoint</Application>
  <PresentationFormat>On-screen Show (4:3)</PresentationFormat>
  <Paragraphs>174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Median</vt:lpstr>
      <vt:lpstr>Stylistics  and its objectives</vt:lpstr>
      <vt:lpstr>Stylistics as a study of language</vt:lpstr>
      <vt:lpstr>Historical development</vt:lpstr>
      <vt:lpstr>Stylistics vs. literary criticism</vt:lpstr>
      <vt:lpstr>Stylistics and other linguistic studies</vt:lpstr>
      <vt:lpstr>Stylometry</vt:lpstr>
      <vt:lpstr>Stylistics as a science</vt:lpstr>
      <vt:lpstr>Branches of stylistics</vt:lpstr>
      <vt:lpstr>Branches of stylistics</vt:lpstr>
      <vt:lpstr>Branches of stylistics</vt:lpstr>
      <vt:lpstr>Branches of stylistics</vt:lpstr>
      <vt:lpstr>Branches of stylistics</vt:lpstr>
      <vt:lpstr>Branches of stylistics</vt:lpstr>
      <vt:lpstr>The notion of norm</vt:lpstr>
      <vt:lpstr>The notion of norm</vt:lpstr>
      <vt:lpstr>The notion of norm</vt:lpstr>
      <vt:lpstr>The notion of norm</vt:lpstr>
      <vt:lpstr>Stylistic function and stylistic colouring</vt:lpstr>
      <vt:lpstr>Stylistic function</vt:lpstr>
      <vt:lpstr>E.S. Aznaurova: </vt:lpstr>
      <vt:lpstr>Stylistic colouring</vt:lpstr>
      <vt:lpstr>Stylistic context. Neutral context </vt:lpstr>
      <vt:lpstr>Context</vt:lpstr>
      <vt:lpstr>Context</vt:lpstr>
      <vt:lpstr>M.Riffaterre </vt:lpstr>
      <vt:lpstr>Expressive and Imaginative  Means of Language</vt:lpstr>
      <vt:lpstr>Expressive means</vt:lpstr>
      <vt:lpstr>Expressive means</vt:lpstr>
      <vt:lpstr>1. Phonetic EMs</vt:lpstr>
      <vt:lpstr>2. Morphological EMs</vt:lpstr>
      <vt:lpstr>3. Lexical EMs</vt:lpstr>
      <vt:lpstr>4. Syntactical Ems</vt:lpstr>
      <vt:lpstr>Imaginative Stylistic Devices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Stylistics  and its objectives</dc:title>
  <dc:creator>Mona_De_Lafitte</dc:creator>
  <cp:lastModifiedBy>shazpc</cp:lastModifiedBy>
  <cp:revision>11</cp:revision>
  <dcterms:created xsi:type="dcterms:W3CDTF">2014-06-08T13:59:53Z</dcterms:created>
  <dcterms:modified xsi:type="dcterms:W3CDTF">2017-04-02T17:05:46Z</dcterms:modified>
</cp:coreProperties>
</file>