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72" r:id="rId9"/>
    <p:sldId id="262" r:id="rId10"/>
    <p:sldId id="263" r:id="rId11"/>
    <p:sldId id="264" r:id="rId12"/>
    <p:sldId id="265" r:id="rId13"/>
    <p:sldId id="266" r:id="rId14"/>
    <p:sldId id="271" r:id="rId15"/>
    <p:sldId id="267" r:id="rId16"/>
    <p:sldId id="268" r:id="rId17"/>
    <p:sldId id="269" r:id="rId18"/>
    <p:sldId id="270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30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4/2/2017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4/2/2017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3A271A1-F6D6-438B-A432-4747EE7ECD40}" type="datetimeFigureOut">
              <a:rPr lang="en-US" smtClean="0"/>
              <a:pPr/>
              <a:t>4/2/2017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4/2/2017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4/2/2017</a:t>
            </a:fld>
            <a:endParaRPr lang="en-US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4/2/2017</a:t>
            </a:fld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4/2/2017</a:t>
            </a:fld>
            <a:endParaRPr lang="en-US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4/2/2017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4/2/2017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4/2/2017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3A271A1-F6D6-438B-A432-4747EE7ECD40}" type="datetimeFigureOut">
              <a:rPr lang="en-US" smtClean="0"/>
              <a:pPr/>
              <a:t>4/2/2017</a:t>
            </a:fld>
            <a:endParaRPr lang="en-US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A271A1-F6D6-438B-A432-4747EE7ECD40}" type="datetimeFigureOut">
              <a:rPr lang="en-US" smtClean="0"/>
              <a:pPr/>
              <a:t>4/2/2017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Stylistics 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its objectives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Lecture 1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Branches of stylistics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u="sng" dirty="0" smtClean="0">
                <a:latin typeface="Constantia"/>
                <a:ea typeface="Calibri"/>
                <a:cs typeface="Times New Roman"/>
              </a:rPr>
              <a:t>Individual style study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 </a:t>
            </a:r>
          </a:p>
          <a:p>
            <a:pPr marL="320040" lvl="1" indent="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latin typeface="Constantia"/>
                <a:ea typeface="Calibri"/>
                <a:cs typeface="Times New Roman"/>
              </a:rPr>
              <a:t> study of individual author’s style, correlation between the creative concepts of the author and the language of his works. </a:t>
            </a:r>
            <a:endParaRPr lang="ru-RU" dirty="0" smtClean="0">
              <a:latin typeface="Constantia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u="sng" dirty="0" smtClean="0">
                <a:latin typeface="Constantia"/>
                <a:ea typeface="Calibri"/>
                <a:cs typeface="Times New Roman"/>
              </a:rPr>
              <a:t>The stylistics of decoding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 </a:t>
            </a:r>
          </a:p>
          <a:p>
            <a:pPr marL="320040" lvl="1" indent="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latin typeface="Constantia"/>
                <a:ea typeface="Calibri"/>
                <a:cs typeface="Times New Roman"/>
              </a:rPr>
              <a:t> The author=the encoder, the language=the code, </a:t>
            </a:r>
            <a:br>
              <a:rPr lang="en-US" dirty="0" smtClean="0">
                <a:latin typeface="Constantia"/>
                <a:ea typeface="Calibri"/>
                <a:cs typeface="Times New Roman"/>
              </a:rPr>
            </a:br>
            <a:r>
              <a:rPr lang="en-US" dirty="0" smtClean="0">
                <a:latin typeface="Constantia"/>
                <a:ea typeface="Calibri"/>
                <a:cs typeface="Times New Roman"/>
              </a:rPr>
              <a:t>information is shaped into a message,  the reader=the decoder.</a:t>
            </a:r>
            <a:endParaRPr lang="ru-RU" dirty="0" smtClean="0">
              <a:latin typeface="Constantia"/>
              <a:ea typeface="Calibri"/>
              <a:cs typeface="Times New Roman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r>
              <a:rPr lang="en-US" sz="3200" u="sng" dirty="0" smtClean="0">
                <a:latin typeface="Constantia"/>
                <a:ea typeface="Calibri"/>
                <a:cs typeface="Times New Roman"/>
              </a:rPr>
              <a:t>Practical stylistics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 </a:t>
            </a:r>
          </a:p>
          <a:p>
            <a:pPr marL="320040" lvl="1" indent="0"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latin typeface="Constantia"/>
                <a:ea typeface="Calibri"/>
                <a:cs typeface="Times New Roman"/>
              </a:rPr>
              <a:t> the norms of language usage </a:t>
            </a:r>
            <a:r>
              <a:rPr lang="en-US" u="sng" dirty="0" smtClean="0">
                <a:latin typeface="Constantia"/>
                <a:ea typeface="Calibri"/>
                <a:cs typeface="Times New Roman"/>
              </a:rPr>
              <a:t>at a given period </a:t>
            </a:r>
          </a:p>
          <a:p>
            <a:pPr marL="320040" lvl="1" indent="0"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latin typeface="Constantia"/>
                <a:ea typeface="Calibri"/>
                <a:cs typeface="Times New Roman"/>
              </a:rPr>
              <a:t> teaching these norms to language speakers (esp. editors, publishers, teachers).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Branches of stylistics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indent="270510" algn="just">
              <a:lnSpc>
                <a:spcPct val="115000"/>
              </a:lnSpc>
              <a:spcAft>
                <a:spcPts val="1000"/>
              </a:spcAft>
            </a:pPr>
            <a:r>
              <a:rPr lang="en-US" sz="3200" dirty="0" smtClean="0">
                <a:latin typeface="Constantia"/>
                <a:ea typeface="Calibri"/>
                <a:cs typeface="Times New Roman"/>
              </a:rPr>
              <a:t>Linguistic stylistics </a:t>
            </a:r>
          </a:p>
          <a:p>
            <a:pPr lvl="1" indent="270510" algn="just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latin typeface="Constantia"/>
                <a:ea typeface="Calibri"/>
                <a:cs typeface="Times New Roman"/>
              </a:rPr>
              <a:t>compares the norm and system of the language with special subsystems of the language, characteristic of different spheres of communication (FSs);</a:t>
            </a:r>
          </a:p>
          <a:p>
            <a:pPr lvl="1" indent="270510" algn="just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latin typeface="Constantia"/>
                <a:ea typeface="Calibri"/>
                <a:cs typeface="Times New Roman"/>
              </a:rPr>
              <a:t>studies the elements of language from the point of view of their ability to express and evoke emotions and additional associations. </a:t>
            </a:r>
            <a:endParaRPr lang="ru-RU" dirty="0" smtClean="0">
              <a:latin typeface="Constantia"/>
              <a:ea typeface="Calibri"/>
              <a:cs typeface="Times New Roman"/>
            </a:endParaRPr>
          </a:p>
          <a:p>
            <a:pPr indent="270510" algn="just">
              <a:lnSpc>
                <a:spcPct val="115000"/>
              </a:lnSpc>
              <a:spcAft>
                <a:spcPts val="1000"/>
              </a:spcAft>
            </a:pPr>
            <a:r>
              <a:rPr lang="en-US" sz="3200" u="sng" dirty="0" smtClean="0">
                <a:latin typeface="Constantia"/>
                <a:ea typeface="Calibri"/>
                <a:cs typeface="Times New Roman"/>
              </a:rPr>
              <a:t>Literary stylistics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 </a:t>
            </a:r>
          </a:p>
          <a:p>
            <a:pPr lvl="1" indent="270510" algn="just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latin typeface="Constantia"/>
                <a:ea typeface="Calibri"/>
                <a:cs typeface="Times New Roman"/>
              </a:rPr>
              <a:t>studies the possibilities of EMs and SDs </a:t>
            </a:r>
            <a:r>
              <a:rPr lang="en-US" u="sng" dirty="0" smtClean="0">
                <a:latin typeface="Constantia"/>
                <a:ea typeface="Calibri"/>
                <a:cs typeface="Times New Roman"/>
              </a:rPr>
              <a:t>characteristic of a literary work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, an author or a literary trend;</a:t>
            </a:r>
          </a:p>
          <a:p>
            <a:pPr lvl="1" indent="270510" algn="just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latin typeface="Constantia"/>
                <a:ea typeface="Calibri"/>
                <a:cs typeface="Times New Roman"/>
              </a:rPr>
              <a:t>classifies styles acc. to: periods, authors, level, language.</a:t>
            </a:r>
            <a:endParaRPr lang="ru-RU" dirty="0" smtClean="0">
              <a:latin typeface="Constantia"/>
              <a:ea typeface="Calibri"/>
              <a:cs typeface="Times New Roman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Branches of stylistics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indent="270510" algn="just">
              <a:lnSpc>
                <a:spcPct val="115000"/>
              </a:lnSpc>
              <a:spcAft>
                <a:spcPts val="1000"/>
              </a:spcAft>
            </a:pPr>
            <a:r>
              <a:rPr lang="en-US" sz="3200" u="sng" dirty="0" smtClean="0">
                <a:latin typeface="Constantia"/>
                <a:ea typeface="Calibri"/>
                <a:cs typeface="Times New Roman"/>
              </a:rPr>
              <a:t>Comparative stylistics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 </a:t>
            </a:r>
          </a:p>
          <a:p>
            <a:pPr lvl="1" indent="270510" algn="just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latin typeface="Constantia"/>
                <a:ea typeface="Calibri"/>
                <a:cs typeface="Times New Roman"/>
              </a:rPr>
              <a:t>deals with the study of stylistic possibilities of two or more languages;</a:t>
            </a:r>
          </a:p>
          <a:p>
            <a:pPr lvl="1" indent="270510" algn="just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latin typeface="Constantia"/>
                <a:ea typeface="Calibri"/>
                <a:cs typeface="Times New Roman"/>
              </a:rPr>
              <a:t>includes the study of social life, the culture and the language of the time, when the literary work was written.</a:t>
            </a:r>
            <a:endParaRPr lang="ru-RU" dirty="0" smtClean="0">
              <a:latin typeface="Constantia"/>
              <a:ea typeface="Calibri"/>
              <a:cs typeface="Times New Roman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Branches of stylistics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indent="270510" algn="just">
              <a:lnSpc>
                <a:spcPct val="115000"/>
              </a:lnSpc>
              <a:spcBef>
                <a:spcPts val="0"/>
              </a:spcBef>
            </a:pPr>
            <a:r>
              <a:rPr lang="en-US" sz="2800" u="sng" dirty="0" smtClean="0">
                <a:latin typeface="Constantia"/>
                <a:ea typeface="Calibri"/>
                <a:cs typeface="Times New Roman"/>
              </a:rPr>
              <a:t>Phonetic stylistics</a:t>
            </a:r>
            <a:r>
              <a:rPr lang="en-US" sz="2800" dirty="0" smtClean="0">
                <a:latin typeface="Constantia"/>
                <a:ea typeface="Calibri"/>
                <a:cs typeface="Times New Roman"/>
              </a:rPr>
              <a:t> </a:t>
            </a:r>
          </a:p>
          <a:p>
            <a:pPr lvl="1" indent="270510" algn="just">
              <a:lnSpc>
                <a:spcPct val="115000"/>
              </a:lnSpc>
              <a:spcBef>
                <a:spcPts val="0"/>
              </a:spcBef>
            </a:pPr>
            <a:r>
              <a:rPr lang="en-US" sz="2400" dirty="0" smtClean="0">
                <a:latin typeface="Constantia"/>
                <a:ea typeface="Calibri"/>
                <a:cs typeface="Times New Roman"/>
              </a:rPr>
              <a:t>phonetic features of sublanguages, </a:t>
            </a:r>
          </a:p>
          <a:p>
            <a:pPr lvl="1" indent="270510" algn="just">
              <a:lnSpc>
                <a:spcPct val="115000"/>
              </a:lnSpc>
              <a:spcBef>
                <a:spcPts val="0"/>
              </a:spcBef>
            </a:pPr>
            <a:r>
              <a:rPr lang="en-US" sz="2400" dirty="0" smtClean="0">
                <a:latin typeface="Constantia"/>
                <a:ea typeface="Calibri"/>
                <a:cs typeface="Times New Roman"/>
              </a:rPr>
              <a:t>rhythm, rhyme, alliteration, onomatopoeia.</a:t>
            </a:r>
          </a:p>
          <a:p>
            <a:pPr indent="270510" algn="just">
              <a:lnSpc>
                <a:spcPct val="115000"/>
              </a:lnSpc>
              <a:spcBef>
                <a:spcPts val="0"/>
              </a:spcBef>
            </a:pPr>
            <a:r>
              <a:rPr lang="en-US" sz="2800" u="sng" dirty="0" smtClean="0">
                <a:latin typeface="Constantia"/>
                <a:ea typeface="Calibri"/>
                <a:cs typeface="Times New Roman"/>
              </a:rPr>
              <a:t>Morphological stylistics</a:t>
            </a:r>
            <a:r>
              <a:rPr lang="en-US" sz="2800" dirty="0" smtClean="0">
                <a:latin typeface="Constantia"/>
                <a:ea typeface="Calibri"/>
                <a:cs typeface="Times New Roman"/>
              </a:rPr>
              <a:t> </a:t>
            </a:r>
          </a:p>
          <a:p>
            <a:pPr lvl="1" indent="270510" algn="just">
              <a:lnSpc>
                <a:spcPct val="115000"/>
              </a:lnSpc>
              <a:spcBef>
                <a:spcPts val="0"/>
              </a:spcBef>
            </a:pPr>
            <a:r>
              <a:rPr lang="en-US" sz="2400" dirty="0" smtClean="0">
                <a:latin typeface="Constantia"/>
                <a:ea typeface="Calibri"/>
                <a:cs typeface="Times New Roman"/>
              </a:rPr>
              <a:t>stylistic possibilities within a grammar category.</a:t>
            </a:r>
          </a:p>
          <a:p>
            <a:pPr indent="270510" algn="just">
              <a:lnSpc>
                <a:spcPct val="115000"/>
              </a:lnSpc>
              <a:spcBef>
                <a:spcPts val="0"/>
              </a:spcBef>
            </a:pPr>
            <a:r>
              <a:rPr lang="en-US" sz="2800" u="sng" dirty="0" smtClean="0">
                <a:latin typeface="Constantia"/>
                <a:ea typeface="Calibri"/>
                <a:cs typeface="Times New Roman"/>
              </a:rPr>
              <a:t>Lexical stylistics</a:t>
            </a:r>
            <a:r>
              <a:rPr lang="en-US" sz="2800" dirty="0" smtClean="0">
                <a:latin typeface="Constantia"/>
                <a:ea typeface="Calibri"/>
                <a:cs typeface="Times New Roman"/>
              </a:rPr>
              <a:t> </a:t>
            </a:r>
          </a:p>
          <a:p>
            <a:pPr lvl="1" indent="270510" algn="just">
              <a:lnSpc>
                <a:spcPct val="115000"/>
              </a:lnSpc>
              <a:spcBef>
                <a:spcPts val="0"/>
              </a:spcBef>
            </a:pPr>
            <a:r>
              <a:rPr lang="en-US" sz="2400" dirty="0" smtClean="0">
                <a:latin typeface="Constantia"/>
                <a:ea typeface="Calibri"/>
                <a:cs typeface="Times New Roman"/>
              </a:rPr>
              <a:t>stylistic function of lexical units (meanings, word-building).</a:t>
            </a:r>
          </a:p>
          <a:p>
            <a:pPr indent="270510" algn="just">
              <a:lnSpc>
                <a:spcPct val="115000"/>
              </a:lnSpc>
              <a:spcBef>
                <a:spcPts val="0"/>
              </a:spcBef>
            </a:pPr>
            <a:r>
              <a:rPr lang="en-US" sz="2800" u="sng" dirty="0" smtClean="0">
                <a:latin typeface="Constantia"/>
                <a:ea typeface="Calibri"/>
                <a:cs typeface="Times New Roman"/>
              </a:rPr>
              <a:t>The syntactical stylistics</a:t>
            </a:r>
            <a:r>
              <a:rPr lang="en-US" sz="2800" dirty="0" smtClean="0">
                <a:latin typeface="Constantia"/>
                <a:ea typeface="Calibri"/>
                <a:cs typeface="Times New Roman"/>
              </a:rPr>
              <a:t> </a:t>
            </a:r>
          </a:p>
          <a:p>
            <a:pPr lvl="1" indent="270510" algn="just">
              <a:lnSpc>
                <a:spcPct val="115000"/>
              </a:lnSpc>
              <a:spcBef>
                <a:spcPts val="0"/>
              </a:spcBef>
            </a:pPr>
            <a:r>
              <a:rPr lang="en-US" sz="2400" dirty="0" smtClean="0">
                <a:latin typeface="Constantia"/>
                <a:ea typeface="Calibri"/>
                <a:cs typeface="Times New Roman"/>
              </a:rPr>
              <a:t>word order, types of sentences, syntactical relations.</a:t>
            </a:r>
            <a:endParaRPr lang="ru-RU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nstantia" pitchFamily="18" charset="0"/>
              </a:rPr>
              <a:t>The notion of norm</a:t>
            </a:r>
            <a:endParaRPr lang="ru-RU" dirty="0"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nstantia" pitchFamily="18" charset="0"/>
              </a:rPr>
              <a:t>The notion of norm</a:t>
            </a:r>
            <a:endParaRPr lang="ru-RU" dirty="0"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3200" u="sng" dirty="0" smtClean="0">
                <a:latin typeface="Constantia"/>
                <a:ea typeface="Calibri"/>
                <a:cs typeface="Times New Roman"/>
              </a:rPr>
              <a:t>The norm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 is an abstract notion, an invariant which should embrace </a:t>
            </a:r>
            <a:r>
              <a:rPr lang="en-US" sz="3200" u="sng" dirty="0" smtClean="0">
                <a:latin typeface="Constantia"/>
                <a:ea typeface="Calibri"/>
                <a:cs typeface="Times New Roman"/>
              </a:rPr>
              <a:t>all variants with their most typical properties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. </a:t>
            </a:r>
            <a:endParaRPr lang="ru-RU" sz="3200" dirty="0" smtClean="0">
              <a:latin typeface="Constantia"/>
              <a:ea typeface="Calibri"/>
              <a:cs typeface="Times New Roman"/>
            </a:endParaRPr>
          </a:p>
          <a:p>
            <a:r>
              <a:rPr lang="en-US" sz="3200" b="1" dirty="0" err="1" smtClean="0">
                <a:latin typeface="Constantia"/>
                <a:ea typeface="Calibri"/>
                <a:cs typeface="Times New Roman"/>
              </a:rPr>
              <a:t>Halperin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: the norm is the invariant of phonetic, morphological, lexical and syntactical patterns, circulating in language-in-action (speech) at a given period of time. </a:t>
            </a:r>
          </a:p>
          <a:p>
            <a:r>
              <a:rPr lang="en-US" sz="3200" dirty="0" smtClean="0">
                <a:latin typeface="Constantia"/>
                <a:ea typeface="Calibri"/>
                <a:cs typeface="Times New Roman"/>
              </a:rPr>
              <a:t>Characteristic property – its flexibility. </a:t>
            </a:r>
          </a:p>
          <a:p>
            <a:r>
              <a:rPr lang="en-US" sz="3200" dirty="0" smtClean="0">
                <a:latin typeface="Constantia"/>
                <a:ea typeface="Calibri"/>
                <a:cs typeface="Times New Roman"/>
              </a:rPr>
              <a:t>Following the norm too rigorously – pedantic style. </a:t>
            </a:r>
          </a:p>
          <a:p>
            <a:r>
              <a:rPr lang="en-US" sz="3200" dirty="0" smtClean="0">
                <a:latin typeface="Constantia"/>
                <a:ea typeface="Calibri"/>
                <a:cs typeface="Times New Roman"/>
              </a:rPr>
              <a:t>Neglect of the norm – an attempt to violate the established patterns of the language.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nstantia" pitchFamily="18" charset="0"/>
              </a:rPr>
              <a:t>The notion of norm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514528" cy="4495800"/>
          </a:xfrm>
        </p:spPr>
        <p:txBody>
          <a:bodyPr>
            <a:noAutofit/>
          </a:bodyPr>
          <a:lstStyle/>
          <a:p>
            <a:pPr indent="270510" algn="just">
              <a:lnSpc>
                <a:spcPct val="115000"/>
              </a:lnSpc>
            </a:pPr>
            <a:r>
              <a:rPr lang="en-US" sz="2400" dirty="0" smtClean="0">
                <a:latin typeface="Constantia"/>
                <a:ea typeface="Calibri"/>
                <a:cs typeface="Times New Roman"/>
              </a:rPr>
              <a:t>A constant process of gradual change in the forms of a language and in meaning. </a:t>
            </a:r>
          </a:p>
          <a:p>
            <a:pPr indent="270510" algn="just">
              <a:lnSpc>
                <a:spcPct val="115000"/>
              </a:lnSpc>
            </a:pPr>
            <a:r>
              <a:rPr lang="en-US" sz="2400" dirty="0" smtClean="0">
                <a:latin typeface="Constantia"/>
                <a:ea typeface="Calibri"/>
                <a:cs typeface="Times New Roman"/>
              </a:rPr>
              <a:t>=&gt; it is very important to master the received standard of the given period </a:t>
            </a:r>
          </a:p>
          <a:p>
            <a:pPr lvl="1" indent="270510" algn="just">
              <a:lnSpc>
                <a:spcPct val="115000"/>
              </a:lnSpc>
            </a:pPr>
            <a:r>
              <a:rPr lang="en-US" sz="2000" dirty="0" smtClean="0">
                <a:latin typeface="Constantia"/>
                <a:ea typeface="Calibri"/>
                <a:cs typeface="Times New Roman"/>
              </a:rPr>
              <a:t>in order to comprehend the correspondence of this or that form to the recognized form of the period. </a:t>
            </a:r>
          </a:p>
          <a:p>
            <a:pPr indent="270510" algn="just">
              <a:lnSpc>
                <a:spcPct val="115000"/>
              </a:lnSpc>
            </a:pPr>
            <a:r>
              <a:rPr lang="en-US" sz="2400" dirty="0" smtClean="0">
                <a:latin typeface="Constantia"/>
                <a:ea typeface="Calibri"/>
                <a:cs typeface="Times New Roman"/>
              </a:rPr>
              <a:t>The norm can be grasped when there is a deviation from it. </a:t>
            </a:r>
            <a:endParaRPr lang="ru-RU" sz="2400" dirty="0" smtClean="0">
              <a:latin typeface="Constantia"/>
              <a:ea typeface="Calibri"/>
              <a:cs typeface="Times New Roman"/>
            </a:endParaRPr>
          </a:p>
          <a:p>
            <a:pPr indent="270510" algn="just">
              <a:lnSpc>
                <a:spcPct val="115000"/>
              </a:lnSpc>
            </a:pPr>
            <a:r>
              <a:rPr lang="en-US" sz="2400" b="1" dirty="0" err="1" smtClean="0">
                <a:latin typeface="Constantia"/>
                <a:ea typeface="Calibri"/>
                <a:cs typeface="Times New Roman"/>
              </a:rPr>
              <a:t>Skrebnev</a:t>
            </a:r>
            <a:r>
              <a:rPr lang="en-US" sz="2400" b="1" dirty="0" smtClean="0">
                <a:latin typeface="Constantia"/>
                <a:ea typeface="Calibri"/>
                <a:cs typeface="Times New Roman"/>
              </a:rPr>
              <a:t>: </a:t>
            </a:r>
            <a:r>
              <a:rPr lang="en-US" sz="2400" i="1" dirty="0" smtClean="0">
                <a:latin typeface="Constantia"/>
                <a:ea typeface="Calibri"/>
                <a:cs typeface="Times New Roman"/>
              </a:rPr>
              <a:t>the essence of stylistic perception consists in </a:t>
            </a:r>
            <a:r>
              <a:rPr lang="en-US" sz="2400" i="1" u="sng" dirty="0" smtClean="0">
                <a:latin typeface="Constantia"/>
                <a:ea typeface="Calibri"/>
                <a:cs typeface="Times New Roman"/>
              </a:rPr>
              <a:t>mental confrontation of what one hears</a:t>
            </a:r>
            <a:r>
              <a:rPr lang="en-US" sz="2400" i="1" dirty="0" smtClean="0">
                <a:latin typeface="Constantia"/>
                <a:ea typeface="Calibri"/>
                <a:cs typeface="Times New Roman"/>
              </a:rPr>
              <a:t> (or reads) </a:t>
            </a:r>
            <a:r>
              <a:rPr lang="en-US" sz="2400" i="1" u="sng" dirty="0" smtClean="0">
                <a:latin typeface="Constantia"/>
                <a:ea typeface="Calibri"/>
                <a:cs typeface="Times New Roman"/>
              </a:rPr>
              <a:t>with one’s previous linguistic experience</a:t>
            </a:r>
            <a:r>
              <a:rPr lang="en-US" sz="2400" b="1" dirty="0" smtClean="0">
                <a:latin typeface="Constantia"/>
                <a:ea typeface="Calibri"/>
                <a:cs typeface="Times New Roman"/>
              </a:rPr>
              <a:t>.</a:t>
            </a:r>
            <a:endParaRPr lang="ru-RU" sz="2400" dirty="0" smtClean="0">
              <a:latin typeface="Constantia"/>
              <a:ea typeface="Calibri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nstantia" pitchFamily="18" charset="0"/>
              </a:rPr>
              <a:t>The notion of norm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>
                <a:latin typeface="Constantia" pitchFamily="18" charset="0"/>
              </a:rPr>
              <a:t>I haven’t ever done anything </a:t>
            </a:r>
          </a:p>
          <a:p>
            <a:r>
              <a:rPr lang="en-US" i="1" dirty="0" smtClean="0">
                <a:latin typeface="Constantia" pitchFamily="18" charset="0"/>
              </a:rPr>
              <a:t>I </a:t>
            </a:r>
            <a:r>
              <a:rPr lang="en-US" i="1" dirty="0" err="1" smtClean="0">
                <a:latin typeface="Constantia" pitchFamily="18" charset="0"/>
              </a:rPr>
              <a:t>ain’t</a:t>
            </a:r>
            <a:r>
              <a:rPr lang="en-US" i="1" dirty="0" smtClean="0">
                <a:latin typeface="Constantia" pitchFamily="18" charset="0"/>
              </a:rPr>
              <a:t> never done nothing</a:t>
            </a:r>
          </a:p>
          <a:p>
            <a:endParaRPr lang="en-US" i="1" dirty="0" smtClean="0">
              <a:latin typeface="Constantia" pitchFamily="18" charset="0"/>
            </a:endParaRPr>
          </a:p>
          <a:p>
            <a:r>
              <a:rPr lang="en-US" dirty="0" smtClean="0">
                <a:latin typeface="Constantia" pitchFamily="18" charset="0"/>
              </a:rPr>
              <a:t>Both – norm. But:</a:t>
            </a:r>
          </a:p>
          <a:p>
            <a:pPr lvl="1"/>
            <a:r>
              <a:rPr lang="en-US" dirty="0" smtClean="0">
                <a:latin typeface="Constantia" pitchFamily="18" charset="0"/>
              </a:rPr>
              <a:t>1 – literary, </a:t>
            </a:r>
          </a:p>
          <a:p>
            <a:pPr lvl="1"/>
            <a:r>
              <a:rPr lang="en-US" dirty="0" smtClean="0">
                <a:latin typeface="Constantia" pitchFamily="18" charset="0"/>
              </a:rPr>
              <a:t>2 – uneducated speaker.</a:t>
            </a:r>
          </a:p>
          <a:p>
            <a:endParaRPr lang="en-US" dirty="0" smtClean="0">
              <a:latin typeface="Constantia" pitchFamily="18" charset="0"/>
            </a:endParaRPr>
          </a:p>
          <a:p>
            <a:r>
              <a:rPr lang="en-US" sz="3200" dirty="0" smtClean="0">
                <a:latin typeface="Constantia" pitchFamily="18" charset="0"/>
                <a:ea typeface="Calibri"/>
                <a:cs typeface="Times New Roman"/>
              </a:rPr>
              <a:t>There are as many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norms as there are sublanguages.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latin typeface="Constantia" pitchFamily="18" charset="0"/>
              </a:rPr>
              <a:t>Stylistic function and stylistic </a:t>
            </a:r>
            <a:r>
              <a:rPr lang="en-US" sz="3200" dirty="0" err="1" smtClean="0">
                <a:latin typeface="Constantia" pitchFamily="18" charset="0"/>
              </a:rPr>
              <a:t>colouring</a:t>
            </a:r>
            <a:endParaRPr lang="ru-RU" sz="3200" dirty="0"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nstantia" pitchFamily="18" charset="0"/>
              </a:rPr>
              <a:t>Stylistic function</a:t>
            </a:r>
            <a:endParaRPr lang="ru-RU" dirty="0">
              <a:latin typeface="Constantia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indent="0">
              <a:spcBef>
                <a:spcPts val="0"/>
              </a:spcBef>
            </a:pPr>
            <a:r>
              <a:rPr lang="en-US" sz="3200" dirty="0" smtClean="0">
                <a:latin typeface="Constantia"/>
                <a:ea typeface="Calibri"/>
                <a:cs typeface="Times New Roman"/>
              </a:rPr>
              <a:t> is the significant potential of words in the context (words used in unusual environment and with unexpected meanings); </a:t>
            </a:r>
            <a:endParaRPr lang="ru-RU" sz="3200" dirty="0" smtClean="0">
              <a:latin typeface="Constantia"/>
              <a:ea typeface="Calibri"/>
              <a:cs typeface="Times New Roman"/>
            </a:endParaRPr>
          </a:p>
          <a:p>
            <a:pPr indent="0">
              <a:spcBef>
                <a:spcPts val="0"/>
              </a:spcBef>
            </a:pPr>
            <a:r>
              <a:rPr lang="en-US" sz="3200" dirty="0" smtClean="0">
                <a:latin typeface="Constantia"/>
                <a:ea typeface="Calibri"/>
                <a:cs typeface="Times New Roman"/>
              </a:rPr>
              <a:t> is connected with the author’s frame of mind reflected in the text, his emotions;</a:t>
            </a:r>
          </a:p>
          <a:p>
            <a:pPr indent="0">
              <a:spcBef>
                <a:spcPts val="0"/>
              </a:spcBef>
            </a:pPr>
            <a:r>
              <a:rPr lang="en-US" sz="3200" dirty="0" smtClean="0">
                <a:latin typeface="Constantia"/>
                <a:cs typeface="Times New Roman"/>
              </a:rPr>
              <a:t>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is of contextual nature. It belongs to stylistics of speech (language-in-action).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nstantia" pitchFamily="18" charset="0"/>
              </a:rPr>
              <a:t>Stylistics as a study of language</a:t>
            </a:r>
            <a:endParaRPr lang="ru-RU" dirty="0"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nstantia"/>
                <a:ea typeface="Calibri"/>
                <a:cs typeface="Times New Roman"/>
              </a:rPr>
              <a:t>E.S. </a:t>
            </a:r>
            <a:r>
              <a:rPr lang="en-US" dirty="0" err="1" smtClean="0">
                <a:latin typeface="Constantia"/>
                <a:ea typeface="Calibri"/>
                <a:cs typeface="Times New Roman"/>
              </a:rPr>
              <a:t>Aznaurova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sz="3200" i="1" dirty="0" smtClean="0">
                <a:latin typeface="Constantia"/>
                <a:ea typeface="Calibri"/>
                <a:cs typeface="Times New Roman"/>
              </a:rPr>
              <a:t>	“the stylistic function is inherent in text, therefore it can be specified as </a:t>
            </a:r>
            <a:r>
              <a:rPr lang="en-US" sz="3200" i="1" u="sng" dirty="0" smtClean="0">
                <a:latin typeface="Constantia"/>
                <a:ea typeface="Calibri"/>
                <a:cs typeface="Times New Roman"/>
              </a:rPr>
              <a:t>the 2</a:t>
            </a:r>
            <a:r>
              <a:rPr lang="en-US" sz="3200" i="1" u="sng" baseline="30000" dirty="0" smtClean="0">
                <a:latin typeface="Constantia"/>
                <a:ea typeface="Calibri"/>
                <a:cs typeface="Times New Roman"/>
              </a:rPr>
              <a:t>nd</a:t>
            </a:r>
            <a:r>
              <a:rPr lang="en-US" sz="3200" i="1" u="sng" dirty="0" smtClean="0">
                <a:latin typeface="Constantia"/>
                <a:ea typeface="Calibri"/>
                <a:cs typeface="Times New Roman"/>
              </a:rPr>
              <a:t> function of language</a:t>
            </a:r>
            <a:r>
              <a:rPr lang="en-US" sz="3200" i="1" dirty="0" smtClean="0">
                <a:latin typeface="Constantia"/>
                <a:ea typeface="Calibri"/>
                <a:cs typeface="Times New Roman"/>
              </a:rPr>
              <a:t> after its principle function – the communicative”.</a:t>
            </a:r>
          </a:p>
          <a:p>
            <a:r>
              <a:rPr lang="en-US" sz="3200" dirty="0" smtClean="0">
                <a:latin typeface="Constantia"/>
                <a:ea typeface="Calibri"/>
                <a:cs typeface="Times New Roman"/>
              </a:rPr>
              <a:t>Information obtained with the help of the </a:t>
            </a:r>
            <a:r>
              <a:rPr lang="en-US" sz="3200" u="sng" dirty="0" smtClean="0">
                <a:latin typeface="Constantia"/>
                <a:ea typeface="Calibri"/>
                <a:cs typeface="Times New Roman"/>
              </a:rPr>
              <a:t>communicative function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 - </a:t>
            </a:r>
            <a:r>
              <a:rPr lang="en-US" sz="3200" b="1" i="1" dirty="0" smtClean="0">
                <a:latin typeface="Constantia"/>
                <a:ea typeface="Calibri"/>
                <a:cs typeface="Times New Roman"/>
              </a:rPr>
              <a:t>what is said? </a:t>
            </a:r>
          </a:p>
          <a:p>
            <a:r>
              <a:rPr lang="en-US" sz="3200" dirty="0" smtClean="0">
                <a:latin typeface="Constantia"/>
                <a:ea typeface="Calibri"/>
                <a:cs typeface="Times New Roman"/>
              </a:rPr>
              <a:t>Information obtained with the help of </a:t>
            </a:r>
            <a:r>
              <a:rPr lang="en-US" sz="3200" u="sng" dirty="0" smtClean="0">
                <a:latin typeface="Constantia"/>
                <a:ea typeface="Calibri"/>
                <a:cs typeface="Times New Roman"/>
              </a:rPr>
              <a:t>stylistic function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 </a:t>
            </a:r>
            <a:r>
              <a:rPr lang="en-US" sz="3200" b="1" dirty="0" smtClean="0">
                <a:latin typeface="Constantia"/>
                <a:ea typeface="Calibri"/>
                <a:cs typeface="Times New Roman"/>
              </a:rPr>
              <a:t>- </a:t>
            </a:r>
            <a:r>
              <a:rPr lang="en-US" sz="3200" b="1" i="1" dirty="0" smtClean="0">
                <a:latin typeface="Constantia"/>
                <a:ea typeface="Calibri"/>
                <a:cs typeface="Times New Roman"/>
              </a:rPr>
              <a:t>how it is said and why?</a:t>
            </a:r>
            <a:endParaRPr lang="ru-RU" i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nstantia"/>
                <a:ea typeface="Calibri"/>
                <a:cs typeface="Times New Roman"/>
              </a:rPr>
              <a:t>Stylistic </a:t>
            </a:r>
            <a:r>
              <a:rPr lang="en-US" dirty="0" err="1" smtClean="0">
                <a:latin typeface="Constantia"/>
                <a:ea typeface="Calibri"/>
                <a:cs typeface="Times New Roman"/>
              </a:rPr>
              <a:t>colouring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indent="270510" algn="just">
              <a:lnSpc>
                <a:spcPct val="115000"/>
              </a:lnSpc>
            </a:pPr>
            <a:r>
              <a:rPr lang="en-US" sz="3200" dirty="0" smtClean="0">
                <a:latin typeface="Constantia"/>
                <a:ea typeface="Calibri"/>
                <a:cs typeface="Times New Roman"/>
              </a:rPr>
              <a:t>is a usual connotation or additional meaning of certain words;</a:t>
            </a:r>
          </a:p>
          <a:p>
            <a:pPr indent="270510" algn="just">
              <a:lnSpc>
                <a:spcPct val="115000"/>
              </a:lnSpc>
            </a:pPr>
            <a:r>
              <a:rPr lang="en-US" sz="3200" dirty="0" smtClean="0">
                <a:latin typeface="Constantia"/>
                <a:ea typeface="Calibri"/>
                <a:cs typeface="Times New Roman"/>
              </a:rPr>
              <a:t>belongs to stylistics of </a:t>
            </a:r>
            <a:r>
              <a:rPr lang="en-US" sz="3200" u="sng" dirty="0" smtClean="0">
                <a:latin typeface="Constantia"/>
                <a:ea typeface="Calibri"/>
                <a:cs typeface="Times New Roman"/>
              </a:rPr>
              <a:t>language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 (language-as-a-system);</a:t>
            </a:r>
            <a:endParaRPr lang="ru-RU" sz="3200" dirty="0" smtClean="0">
              <a:latin typeface="Constantia"/>
              <a:ea typeface="Calibri"/>
              <a:cs typeface="Times New Roman"/>
            </a:endParaRPr>
          </a:p>
          <a:p>
            <a:pPr indent="270510" algn="just">
              <a:lnSpc>
                <a:spcPct val="115000"/>
              </a:lnSpc>
            </a:pPr>
            <a:r>
              <a:rPr lang="en-US" sz="3200" dirty="0" smtClean="0">
                <a:latin typeface="Constantia"/>
                <a:ea typeface="Calibri"/>
                <a:cs typeface="Times New Roman"/>
              </a:rPr>
              <a:t>indicates the typical sphere of word usage,</a:t>
            </a:r>
          </a:p>
          <a:p>
            <a:pPr indent="270510" algn="just">
              <a:lnSpc>
                <a:spcPct val="115000"/>
              </a:lnSpc>
            </a:pPr>
            <a:r>
              <a:rPr lang="en-US" sz="3200" dirty="0" smtClean="0">
                <a:latin typeface="Constantia"/>
                <a:ea typeface="Calibri"/>
                <a:cs typeface="Times New Roman"/>
              </a:rPr>
              <a:t>is marked in dictionaries with certain labels:</a:t>
            </a:r>
          </a:p>
          <a:p>
            <a:pPr lvl="1" indent="270510" algn="just">
              <a:lnSpc>
                <a:spcPct val="115000"/>
              </a:lnSpc>
            </a:pPr>
            <a:r>
              <a:rPr lang="en-US" i="1" dirty="0" smtClean="0">
                <a:latin typeface="Constantia"/>
                <a:ea typeface="Calibri"/>
                <a:cs typeface="Times New Roman"/>
              </a:rPr>
              <a:t>archaic, poetic, bookish, terminological, barbarism, slang, colloquial, dialectal, vulgarism, professionalism…</a:t>
            </a:r>
            <a:endParaRPr lang="ru-RU" dirty="0" smtClean="0">
              <a:latin typeface="Constantia"/>
              <a:ea typeface="Calibri"/>
              <a:cs typeface="Times New Roman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indent="18000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sz="4000" dirty="0" smtClean="0">
                <a:solidFill>
                  <a:schemeClr val="bg1"/>
                </a:solidFill>
                <a:latin typeface="Constantia" pitchFamily="18" charset="0"/>
                <a:ea typeface="Times New Roman"/>
                <a:cs typeface="Times New Roman"/>
              </a:rPr>
              <a:t>Stylistic context. Neutral context 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Context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>
                <a:latin typeface="Constantia"/>
                <a:ea typeface="Calibri"/>
                <a:cs typeface="Times New Roman"/>
              </a:rPr>
              <a:t>A most important peculiarity of stylistic function of words is its inexplicitness. </a:t>
            </a:r>
          </a:p>
          <a:p>
            <a:r>
              <a:rPr lang="en-US" sz="3200" dirty="0" smtClean="0">
                <a:latin typeface="Constantia"/>
                <a:ea typeface="Calibri"/>
                <a:cs typeface="Times New Roman"/>
              </a:rPr>
              <a:t>The reader has often to read between the lines, to decode the implication hidden in the context.</a:t>
            </a:r>
          </a:p>
          <a:p>
            <a:endParaRPr lang="en-US" sz="3200" dirty="0" smtClean="0">
              <a:latin typeface="Constantia"/>
              <a:ea typeface="Calibri"/>
              <a:cs typeface="Times New Roman"/>
            </a:endParaRPr>
          </a:p>
          <a:p>
            <a:r>
              <a:rPr lang="en-US" sz="3200" b="1" dirty="0" err="1" smtClean="0">
                <a:latin typeface="Constantia"/>
                <a:ea typeface="Calibri"/>
                <a:cs typeface="Times New Roman"/>
              </a:rPr>
              <a:t>I.Arnold</a:t>
            </a:r>
            <a:r>
              <a:rPr lang="en-US" sz="3200" b="1" dirty="0" smtClean="0">
                <a:latin typeface="Constantia"/>
                <a:ea typeface="Calibri"/>
                <a:cs typeface="Times New Roman"/>
              </a:rPr>
              <a:t>: </a:t>
            </a:r>
            <a:r>
              <a:rPr lang="en-US" sz="3200" u="sng" dirty="0" smtClean="0">
                <a:latin typeface="Constantia"/>
                <a:ea typeface="Calibri"/>
                <a:cs typeface="Times New Roman"/>
              </a:rPr>
              <a:t>Context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 is</a:t>
            </a:r>
            <a:r>
              <a:rPr lang="en-US" sz="3200" b="1" dirty="0" smtClean="0">
                <a:latin typeface="Constantia"/>
                <a:ea typeface="Calibri"/>
                <a:cs typeface="Times New Roman"/>
              </a:rPr>
              <a:t>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the linguistic surrounding of the given stylistic element.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Context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err="1" smtClean="0">
                <a:latin typeface="Constantia" pitchFamily="18" charset="0"/>
              </a:rPr>
              <a:t>O.Akhmanova</a:t>
            </a:r>
            <a:r>
              <a:rPr lang="en-US" b="1" dirty="0" smtClean="0">
                <a:latin typeface="Constantia" pitchFamily="18" charset="0"/>
              </a:rPr>
              <a:t>: </a:t>
            </a:r>
          </a:p>
          <a:p>
            <a:r>
              <a:rPr lang="en-US" sz="3200" b="1" dirty="0" smtClean="0">
                <a:latin typeface="Constantia"/>
                <a:ea typeface="Calibri"/>
                <a:cs typeface="Times New Roman"/>
              </a:rPr>
              <a:t>Stylistic context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 is a </a:t>
            </a:r>
            <a:r>
              <a:rPr lang="en-US" sz="3200" u="sng" dirty="0" smtClean="0">
                <a:latin typeface="Constantia"/>
                <a:ea typeface="Calibri"/>
                <a:cs typeface="Times New Roman"/>
              </a:rPr>
              <a:t>semantically complete piece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 of written text, allowing to determine the meaning of a stylistic device contained in it.</a:t>
            </a:r>
          </a:p>
          <a:p>
            <a:r>
              <a:rPr lang="en-US" sz="3200" b="1" dirty="0" smtClean="0">
                <a:latin typeface="Constantia"/>
                <a:ea typeface="Calibri"/>
                <a:cs typeface="Times New Roman"/>
              </a:rPr>
              <a:t>Neutral context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 – no SDs.</a:t>
            </a:r>
          </a:p>
          <a:p>
            <a:endParaRPr lang="en-US" sz="3200" dirty="0" smtClean="0">
              <a:latin typeface="Constantia"/>
              <a:ea typeface="Calibri"/>
              <a:cs typeface="Times New Roman"/>
            </a:endParaRPr>
          </a:p>
          <a:p>
            <a:r>
              <a:rPr lang="en-US" sz="3200" dirty="0" smtClean="0">
                <a:latin typeface="Constantia"/>
                <a:ea typeface="Calibri"/>
                <a:cs typeface="Times New Roman"/>
              </a:rPr>
              <a:t>The stylistic device + the textual surrounding = the stylistic context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nstantia" pitchFamily="18" charset="0"/>
              </a:rPr>
              <a:t>M.Riffaterre</a:t>
            </a:r>
            <a:r>
              <a:rPr lang="en-US" dirty="0" smtClean="0">
                <a:latin typeface="Constantia" pitchFamily="18" charset="0"/>
              </a:rPr>
              <a:t> </a:t>
            </a:r>
            <a:endParaRPr lang="ru-RU" dirty="0"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indent="270510" algn="just">
              <a:spcBef>
                <a:spcPts val="0"/>
              </a:spcBef>
            </a:pPr>
            <a:r>
              <a:rPr lang="en-US" sz="3200" b="1" dirty="0" smtClean="0">
                <a:latin typeface="Constantia"/>
                <a:ea typeface="Calibri"/>
                <a:cs typeface="Times New Roman"/>
              </a:rPr>
              <a:t>The </a:t>
            </a:r>
            <a:r>
              <a:rPr lang="en-US" sz="3200" b="1" dirty="0" err="1" smtClean="0">
                <a:latin typeface="Constantia"/>
                <a:ea typeface="Calibri"/>
                <a:cs typeface="Times New Roman"/>
              </a:rPr>
              <a:t>microcontext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 – a stylistically neutral series of words against the background of which the SD stands out distinctly. </a:t>
            </a:r>
          </a:p>
          <a:p>
            <a:pPr indent="270510" algn="just">
              <a:spcBef>
                <a:spcPts val="0"/>
              </a:spcBef>
            </a:pPr>
            <a:endParaRPr lang="ru-RU" sz="3200" dirty="0" smtClean="0">
              <a:latin typeface="Constantia"/>
              <a:ea typeface="Calibri"/>
              <a:cs typeface="Times New Roman"/>
            </a:endParaRPr>
          </a:p>
          <a:p>
            <a:pPr indent="270510" algn="just">
              <a:spcBef>
                <a:spcPts val="0"/>
              </a:spcBef>
            </a:pPr>
            <a:r>
              <a:rPr lang="en-US" sz="3200" dirty="0" smtClean="0">
                <a:latin typeface="Constantia"/>
                <a:ea typeface="Calibri"/>
                <a:cs typeface="Times New Roman"/>
              </a:rPr>
              <a:t>The </a:t>
            </a:r>
            <a:r>
              <a:rPr lang="en-US" sz="3200" b="1" dirty="0" err="1" smtClean="0">
                <a:latin typeface="Constantia"/>
                <a:ea typeface="Calibri"/>
                <a:cs typeface="Times New Roman"/>
              </a:rPr>
              <a:t>macrocontext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 – that part of the literary message which precedes the stylistic devices and which is external to it.</a:t>
            </a:r>
            <a:endParaRPr lang="ru-RU" sz="3200" dirty="0" smtClean="0">
              <a:latin typeface="Constantia"/>
              <a:ea typeface="Calibri"/>
              <a:cs typeface="Times New Roman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400" dirty="0" smtClean="0">
                <a:latin typeface="Constantia" pitchFamily="18" charset="0"/>
              </a:rPr>
              <a:t>Expressive and Imaginative </a:t>
            </a:r>
            <a:br>
              <a:rPr lang="en-US" sz="3400" dirty="0" smtClean="0">
                <a:latin typeface="Constantia" pitchFamily="18" charset="0"/>
              </a:rPr>
            </a:br>
            <a:r>
              <a:rPr lang="en-US" sz="3400" dirty="0" smtClean="0">
                <a:latin typeface="Constantia" pitchFamily="18" charset="0"/>
              </a:rPr>
              <a:t>Means of Language</a:t>
            </a:r>
            <a:endParaRPr lang="ru-RU" sz="3400" dirty="0"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Expressive means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611560" y="1628800"/>
            <a:ext cx="8370512" cy="44958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Constantia"/>
                <a:ea typeface="Calibri"/>
                <a:cs typeface="Times New Roman"/>
              </a:rPr>
              <a:t>The use of language – </a:t>
            </a:r>
            <a:r>
              <a:rPr lang="en-US" sz="3200" dirty="0" err="1" smtClean="0">
                <a:latin typeface="Constantia"/>
                <a:ea typeface="Calibri"/>
                <a:cs typeface="Times New Roman"/>
              </a:rPr>
              <a:t>automatized</a:t>
            </a:r>
            <a:endParaRPr lang="en-US" sz="3200" dirty="0" smtClean="0">
              <a:latin typeface="Constantia"/>
              <a:ea typeface="Calibri"/>
              <a:cs typeface="Times New Roman"/>
            </a:endParaRPr>
          </a:p>
          <a:p>
            <a:pPr lvl="1"/>
            <a:r>
              <a:rPr lang="en-US" dirty="0" smtClean="0">
                <a:latin typeface="Constantia"/>
                <a:ea typeface="Calibri"/>
                <a:cs typeface="Times New Roman"/>
              </a:rPr>
              <a:t>(people think of </a:t>
            </a:r>
            <a:r>
              <a:rPr lang="en-US" i="1" dirty="0" smtClean="0">
                <a:latin typeface="Constantia"/>
                <a:ea typeface="Calibri"/>
                <a:cs typeface="Times New Roman"/>
              </a:rPr>
              <a:t>what they say –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not of </a:t>
            </a:r>
            <a:r>
              <a:rPr lang="en-US" i="1" dirty="0" smtClean="0">
                <a:latin typeface="Constantia"/>
                <a:ea typeface="Calibri"/>
                <a:cs typeface="Times New Roman"/>
              </a:rPr>
              <a:t>how they say)</a:t>
            </a:r>
            <a:r>
              <a:rPr lang="ru-RU" i="1" dirty="0" smtClean="0">
                <a:latin typeface="Constantia"/>
                <a:ea typeface="Calibri"/>
                <a:cs typeface="Times New Roman"/>
              </a:rPr>
              <a:t>.</a:t>
            </a:r>
            <a:endParaRPr lang="en-US" i="1" dirty="0" smtClean="0">
              <a:latin typeface="Constantia"/>
              <a:ea typeface="Calibri"/>
              <a:cs typeface="Times New Roman"/>
            </a:endParaRPr>
          </a:p>
          <a:p>
            <a:endParaRPr lang="ru-RU" sz="3200" dirty="0" smtClean="0">
              <a:latin typeface="Constantia"/>
              <a:ea typeface="Calibri"/>
              <a:cs typeface="Times New Roman"/>
            </a:endParaRPr>
          </a:p>
          <a:p>
            <a:r>
              <a:rPr lang="en-US" sz="3200" dirty="0" smtClean="0">
                <a:latin typeface="Constantia"/>
                <a:ea typeface="Calibri"/>
                <a:cs typeface="Times New Roman"/>
              </a:rPr>
              <a:t>Utterances may be neutral or expressive. </a:t>
            </a:r>
          </a:p>
          <a:p>
            <a:endParaRPr lang="ru-RU" sz="3200" dirty="0" smtClean="0">
              <a:latin typeface="Constantia"/>
              <a:ea typeface="Calibri"/>
              <a:cs typeface="Times New Roman"/>
            </a:endParaRPr>
          </a:p>
          <a:p>
            <a:r>
              <a:rPr lang="en-US" sz="3200" dirty="0" smtClean="0">
                <a:latin typeface="Constantia"/>
                <a:ea typeface="Calibri"/>
                <a:cs typeface="Times New Roman"/>
              </a:rPr>
              <a:t>The addition of EM doesn’t deautomatize the use of language – </a:t>
            </a:r>
            <a:endParaRPr lang="ru-RU" sz="3200" dirty="0" smtClean="0">
              <a:latin typeface="Constantia"/>
              <a:ea typeface="Calibri"/>
              <a:cs typeface="Times New Roman"/>
            </a:endParaRPr>
          </a:p>
          <a:p>
            <a:pPr lvl="1"/>
            <a:r>
              <a:rPr lang="en-US" dirty="0" smtClean="0">
                <a:latin typeface="Constantia"/>
                <a:ea typeface="Calibri"/>
                <a:cs typeface="Times New Roman"/>
              </a:rPr>
              <a:t>EM exist in language</a:t>
            </a:r>
            <a:r>
              <a:rPr lang="ru-RU" dirty="0" smtClean="0">
                <a:latin typeface="Constantia"/>
                <a:ea typeface="Calibri"/>
                <a:cs typeface="Times New Roman"/>
              </a:rPr>
              <a:t>-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as</a:t>
            </a:r>
            <a:r>
              <a:rPr lang="ru-RU" dirty="0" smtClean="0">
                <a:latin typeface="Constantia"/>
                <a:ea typeface="Calibri"/>
                <a:cs typeface="Times New Roman"/>
              </a:rPr>
              <a:t>-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a</a:t>
            </a:r>
            <a:r>
              <a:rPr lang="ru-RU" dirty="0" smtClean="0">
                <a:latin typeface="Constantia"/>
                <a:ea typeface="Calibri"/>
                <a:cs typeface="Times New Roman"/>
              </a:rPr>
              <a:t>-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system (in dictionaries). </a:t>
            </a:r>
            <a:endParaRPr lang="ru-RU" dirty="0" smtClean="0">
              <a:latin typeface="Constantia"/>
              <a:ea typeface="Calibri"/>
              <a:cs typeface="Times New Roman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Expressive means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>
                <a:latin typeface="Constantia"/>
                <a:ea typeface="Calibri"/>
                <a:cs typeface="Times New Roman"/>
              </a:rPr>
              <a:t>are those elements </a:t>
            </a:r>
            <a:endParaRPr lang="ru-RU" sz="3200" dirty="0" smtClean="0">
              <a:latin typeface="Constantia"/>
              <a:ea typeface="Calibri"/>
              <a:cs typeface="Times New Roman"/>
            </a:endParaRPr>
          </a:p>
          <a:p>
            <a:pPr lvl="1"/>
            <a:r>
              <a:rPr lang="en-US" dirty="0" smtClean="0">
                <a:latin typeface="Constantia"/>
                <a:ea typeface="Calibri"/>
                <a:cs typeface="Times New Roman"/>
              </a:rPr>
              <a:t>phonetic, morphological, lexical, phraseological and syntactical</a:t>
            </a:r>
            <a:endParaRPr lang="ru-RU" dirty="0" smtClean="0">
              <a:latin typeface="Constantia"/>
              <a:ea typeface="Calibri"/>
              <a:cs typeface="Times New Roman"/>
            </a:endParaRPr>
          </a:p>
          <a:p>
            <a:r>
              <a:rPr lang="en-US" dirty="0" smtClean="0">
                <a:latin typeface="Constantia"/>
                <a:ea typeface="Calibri"/>
                <a:cs typeface="Times New Roman"/>
              </a:rPr>
              <a:t>which exist in language as a system </a:t>
            </a:r>
            <a:endParaRPr lang="ru-RU" dirty="0" smtClean="0">
              <a:latin typeface="Constantia"/>
              <a:ea typeface="Calibri"/>
              <a:cs typeface="Times New Roman"/>
            </a:endParaRPr>
          </a:p>
          <a:p>
            <a:r>
              <a:rPr lang="en-US" dirty="0" smtClean="0">
                <a:latin typeface="Constantia"/>
                <a:ea typeface="Calibri"/>
                <a:cs typeface="Times New Roman"/>
              </a:rPr>
              <a:t>for the purpose of </a:t>
            </a:r>
            <a:r>
              <a:rPr lang="en-US" u="sng" dirty="0" smtClean="0">
                <a:latin typeface="Constantia"/>
                <a:ea typeface="Calibri"/>
                <a:cs typeface="Times New Roman"/>
              </a:rPr>
              <a:t>logical and emotional intensification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 of the utterance. </a:t>
            </a:r>
            <a:endParaRPr lang="ru-RU" dirty="0" smtClean="0">
              <a:latin typeface="Constantia"/>
              <a:ea typeface="Calibri"/>
              <a:cs typeface="Times New Roman"/>
            </a:endParaRPr>
          </a:p>
          <a:p>
            <a:endParaRPr lang="ru-RU" dirty="0" smtClean="0">
              <a:latin typeface="Constantia"/>
              <a:ea typeface="Calibri"/>
              <a:cs typeface="Times New Roman"/>
            </a:endParaRPr>
          </a:p>
          <a:p>
            <a:r>
              <a:rPr lang="en-US" dirty="0" smtClean="0">
                <a:latin typeface="Constantia"/>
                <a:ea typeface="Calibri"/>
                <a:cs typeface="Times New Roman"/>
              </a:rPr>
              <a:t>They are used </a:t>
            </a:r>
            <a:r>
              <a:rPr lang="en-US" u="sng" dirty="0" smtClean="0">
                <a:latin typeface="Constantia"/>
                <a:ea typeface="Calibri"/>
                <a:cs typeface="Times New Roman"/>
              </a:rPr>
              <a:t>automatically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 as other elements of language.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nstantia"/>
                <a:ea typeface="Calibri"/>
                <a:cs typeface="Times New Roman"/>
              </a:rPr>
              <a:t>1. Phonetic EMs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>
                <a:latin typeface="Constantia"/>
                <a:ea typeface="Calibri"/>
                <a:cs typeface="Times New Roman"/>
              </a:rPr>
              <a:t>the most powerful expressive means of any language;</a:t>
            </a:r>
          </a:p>
          <a:p>
            <a:r>
              <a:rPr lang="en-US" sz="3200" dirty="0" smtClean="0">
                <a:latin typeface="Constantia" pitchFamily="18" charset="0"/>
                <a:cs typeface="Times New Roman"/>
              </a:rPr>
              <a:t>include:</a:t>
            </a:r>
          </a:p>
          <a:p>
            <a:pPr lvl="1"/>
            <a:r>
              <a:rPr lang="en-US" dirty="0" smtClean="0">
                <a:latin typeface="Constantia" pitchFamily="18" charset="0"/>
              </a:rPr>
              <a:t>change of range, pitch, melody, stress, </a:t>
            </a:r>
          </a:p>
          <a:p>
            <a:pPr lvl="1"/>
            <a:r>
              <a:rPr lang="en-US" dirty="0" err="1" smtClean="0">
                <a:latin typeface="Constantia" pitchFamily="18" charset="0"/>
              </a:rPr>
              <a:t>pausation</a:t>
            </a:r>
            <a:r>
              <a:rPr lang="en-US" dirty="0" smtClean="0">
                <a:latin typeface="Constantia" pitchFamily="18" charset="0"/>
              </a:rPr>
              <a:t>, </a:t>
            </a:r>
          </a:p>
          <a:p>
            <a:pPr lvl="1"/>
            <a:r>
              <a:rPr lang="en-US" dirty="0" smtClean="0">
                <a:latin typeface="Constantia" pitchFamily="18" charset="0"/>
              </a:rPr>
              <a:t>drawling out, </a:t>
            </a:r>
          </a:p>
          <a:p>
            <a:pPr lvl="1"/>
            <a:r>
              <a:rPr lang="en-US" dirty="0" smtClean="0">
                <a:latin typeface="Constantia" pitchFamily="18" charset="0"/>
              </a:rPr>
              <a:t>whispering </a:t>
            </a:r>
          </a:p>
          <a:p>
            <a:pPr lvl="1"/>
            <a:r>
              <a:rPr lang="en-US" dirty="0" smtClean="0">
                <a:latin typeface="Constantia" pitchFamily="18" charset="0"/>
              </a:rPr>
              <a:t>and other ways of using one’s voice.</a:t>
            </a:r>
            <a:endParaRPr lang="ru-RU" dirty="0"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Historical development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>
                <a:latin typeface="Constantia"/>
                <a:ea typeface="Calibri"/>
                <a:cs typeface="Times New Roman"/>
              </a:rPr>
              <a:t>Earlier - study of elocution in rhetoric</a:t>
            </a:r>
          </a:p>
          <a:p>
            <a:r>
              <a:rPr lang="en-US" sz="3200" dirty="0" smtClean="0">
                <a:latin typeface="Constantia"/>
                <a:cs typeface="Times New Roman"/>
              </a:rPr>
              <a:t>XX century – stylistics: </a:t>
            </a:r>
          </a:p>
          <a:p>
            <a:pPr lvl="1"/>
            <a:r>
              <a:rPr lang="en-US" sz="2800" dirty="0" smtClean="0">
                <a:latin typeface="Constantia"/>
                <a:ea typeface="Calibri"/>
                <a:cs typeface="Times New Roman"/>
              </a:rPr>
              <a:t>1909 – a two-volume treatise on French stylistics (Ch. Bally);</a:t>
            </a:r>
          </a:p>
          <a:p>
            <a:pPr lvl="1"/>
            <a:r>
              <a:rPr lang="en-US" sz="2800" dirty="0" smtClean="0">
                <a:latin typeface="Constantia"/>
                <a:ea typeface="Calibri"/>
                <a:cs typeface="Times New Roman"/>
              </a:rPr>
              <a:t>1928 – works of Spitzer;</a:t>
            </a:r>
          </a:p>
          <a:p>
            <a:pPr lvl="1"/>
            <a:r>
              <a:rPr lang="en-US" sz="2800" dirty="0" smtClean="0">
                <a:latin typeface="Constantia"/>
                <a:ea typeface="Calibri"/>
                <a:cs typeface="Times New Roman"/>
              </a:rPr>
              <a:t>1960s – post-war developments in descriptive linguistics (GB, USA)</a:t>
            </a:r>
            <a:endParaRPr lang="en-US" dirty="0" smtClean="0">
              <a:latin typeface="Constantia"/>
              <a:cs typeface="Times New Roman"/>
            </a:endParaRPr>
          </a:p>
          <a:p>
            <a:pPr lvl="1"/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nstantia"/>
                <a:ea typeface="Calibri"/>
                <a:cs typeface="Times New Roman"/>
              </a:rPr>
              <a:t>2. Morphological EMs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buFont typeface="+mj-lt"/>
              <a:buAutoNum type="alphaLcParenR"/>
            </a:pPr>
            <a:r>
              <a:rPr lang="en-US" sz="3200" dirty="0" smtClean="0">
                <a:latin typeface="Constantia"/>
                <a:ea typeface="Calibri"/>
                <a:cs typeface="Times New Roman"/>
              </a:rPr>
              <a:t>word-building suffixes </a:t>
            </a:r>
          </a:p>
          <a:p>
            <a:pPr marL="662940" lvl="1" indent="-342900" algn="just">
              <a:lnSpc>
                <a:spcPct val="115000"/>
              </a:lnSpc>
              <a:spcBef>
                <a:spcPts val="0"/>
              </a:spcBef>
            </a:pPr>
            <a:r>
              <a:rPr lang="en-US" dirty="0" smtClean="0">
                <a:latin typeface="Constantia"/>
                <a:ea typeface="Calibri"/>
                <a:cs typeface="Times New Roman"/>
              </a:rPr>
              <a:t>(only 3: -</a:t>
            </a:r>
            <a:r>
              <a:rPr lang="en-US" i="1" dirty="0" smtClean="0">
                <a:latin typeface="Constantia"/>
                <a:ea typeface="Calibri"/>
                <a:cs typeface="Times New Roman"/>
              </a:rPr>
              <a:t>y/</a:t>
            </a:r>
            <a:r>
              <a:rPr lang="en-US" i="1" dirty="0" err="1" smtClean="0">
                <a:latin typeface="Constantia"/>
                <a:ea typeface="Calibri"/>
                <a:cs typeface="Times New Roman"/>
              </a:rPr>
              <a:t>ie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; -</a:t>
            </a:r>
            <a:r>
              <a:rPr lang="en-US" i="1" dirty="0" smtClean="0">
                <a:latin typeface="Constantia"/>
                <a:ea typeface="Calibri"/>
                <a:cs typeface="Times New Roman"/>
              </a:rPr>
              <a:t>ling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; -</a:t>
            </a:r>
            <a:r>
              <a:rPr lang="en-US" i="1" dirty="0" smtClean="0">
                <a:latin typeface="Constantia"/>
                <a:ea typeface="Calibri"/>
                <a:cs typeface="Times New Roman"/>
              </a:rPr>
              <a:t>let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).</a:t>
            </a:r>
            <a:endParaRPr lang="ru-RU" dirty="0" smtClean="0">
              <a:latin typeface="Constantia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buFont typeface="+mj-lt"/>
              <a:buAutoNum type="alphaLcParenR"/>
            </a:pPr>
            <a:r>
              <a:rPr lang="en-US" sz="3200" dirty="0" smtClean="0">
                <a:latin typeface="Constantia"/>
                <a:ea typeface="Calibri"/>
                <a:cs typeface="Times New Roman"/>
              </a:rPr>
              <a:t>structural EMs</a:t>
            </a:r>
          </a:p>
          <a:p>
            <a:pPr marL="662940" lvl="1" indent="-342900" algn="just">
              <a:lnSpc>
                <a:spcPct val="115000"/>
              </a:lnSpc>
              <a:spcBef>
                <a:spcPts val="0"/>
              </a:spcBef>
            </a:pPr>
            <a:r>
              <a:rPr lang="en-US" dirty="0" smtClean="0">
                <a:latin typeface="Constantia"/>
                <a:ea typeface="Calibri"/>
                <a:cs typeface="Times New Roman"/>
              </a:rPr>
              <a:t>the use of shall in the 2</a:t>
            </a:r>
            <a:r>
              <a:rPr lang="en-US" baseline="30000" dirty="0" smtClean="0">
                <a:latin typeface="Constantia"/>
                <a:ea typeface="Calibri"/>
                <a:cs typeface="Times New Roman"/>
              </a:rPr>
              <a:t>nd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 and 3</a:t>
            </a:r>
            <a:r>
              <a:rPr lang="en-US" baseline="30000" dirty="0" smtClean="0">
                <a:latin typeface="Constantia"/>
                <a:ea typeface="Calibri"/>
                <a:cs typeface="Times New Roman"/>
              </a:rPr>
              <a:t>rd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 persons (</a:t>
            </a:r>
            <a:r>
              <a:rPr lang="en-US" i="1" dirty="0" smtClean="0">
                <a:latin typeface="Constantia"/>
                <a:ea typeface="Calibri"/>
                <a:cs typeface="Times New Roman"/>
              </a:rPr>
              <a:t>You shall do that!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); </a:t>
            </a:r>
          </a:p>
          <a:p>
            <a:pPr marL="662940" lvl="1" indent="-342900" algn="just">
              <a:lnSpc>
                <a:spcPct val="115000"/>
              </a:lnSpc>
              <a:spcBef>
                <a:spcPts val="0"/>
              </a:spcBef>
            </a:pPr>
            <a:r>
              <a:rPr lang="en-US" dirty="0" smtClean="0">
                <a:latin typeface="Constantia"/>
                <a:ea typeface="Calibri"/>
                <a:cs typeface="Times New Roman"/>
              </a:rPr>
              <a:t>historical present time (</a:t>
            </a:r>
            <a:r>
              <a:rPr lang="en-US" i="1" dirty="0" smtClean="0">
                <a:latin typeface="Constantia"/>
                <a:ea typeface="Calibri"/>
                <a:cs typeface="Times New Roman"/>
              </a:rPr>
              <a:t>It was dark… Suddenly the door opens and Helen comes in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);</a:t>
            </a:r>
            <a:endParaRPr lang="ru-RU" dirty="0" smtClean="0">
              <a:latin typeface="Constantia"/>
              <a:ea typeface="Calibri"/>
              <a:cs typeface="Times New Roman"/>
            </a:endParaRPr>
          </a:p>
          <a:p>
            <a:pPr marL="360000" indent="-514350">
              <a:spcBef>
                <a:spcPts val="0"/>
              </a:spcBef>
              <a:buFont typeface="+mj-lt"/>
              <a:buAutoNum type="alphaLcParenR"/>
            </a:pPr>
            <a:r>
              <a:rPr lang="en-US" sz="3200" dirty="0" smtClean="0">
                <a:latin typeface="Constantia"/>
                <a:ea typeface="Calibri"/>
                <a:cs typeface="Times New Roman"/>
              </a:rPr>
              <a:t>the emphatic use of pronouns.</a:t>
            </a: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nstantia"/>
                <a:ea typeface="Calibri"/>
                <a:cs typeface="Times New Roman"/>
              </a:rPr>
              <a:t>3. Lexical EMs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buFont typeface="+mj-lt"/>
              <a:buAutoNum type="alphaLcParenR"/>
            </a:pPr>
            <a:r>
              <a:rPr lang="en-US" sz="3200" dirty="0" smtClean="0">
                <a:latin typeface="Constantia"/>
                <a:ea typeface="Calibri"/>
                <a:cs typeface="Times New Roman"/>
              </a:rPr>
              <a:t>interjections – signals of emotive tension, rendering joy, sorrow, (</a:t>
            </a:r>
            <a:r>
              <a:rPr lang="en-US" sz="3200" dirty="0" err="1" smtClean="0">
                <a:latin typeface="Constantia"/>
                <a:ea typeface="Calibri"/>
                <a:cs typeface="Times New Roman"/>
              </a:rPr>
              <a:t>dis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-)approval, etc. </a:t>
            </a:r>
          </a:p>
          <a:p>
            <a:pPr marL="662940" lvl="1" indent="-34290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i="1" dirty="0" smtClean="0">
                <a:latin typeface="Constantia"/>
                <a:ea typeface="Calibri"/>
                <a:cs typeface="Times New Roman"/>
              </a:rPr>
              <a:t>		Alas! Hurray!</a:t>
            </a:r>
            <a:endParaRPr lang="ru-RU" dirty="0" smtClean="0">
              <a:latin typeface="Constantia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buFont typeface="+mj-lt"/>
              <a:buAutoNum type="alphaLcParenR"/>
            </a:pPr>
            <a:r>
              <a:rPr lang="en-US" sz="3200" dirty="0" smtClean="0">
                <a:latin typeface="Constantia"/>
                <a:ea typeface="Calibri"/>
                <a:cs typeface="Times New Roman"/>
              </a:rPr>
              <a:t>qualitative adjectives: </a:t>
            </a:r>
          </a:p>
          <a:p>
            <a:pPr marL="662940" lvl="1" indent="-34290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i="1" dirty="0" smtClean="0">
                <a:latin typeface="Constantia"/>
                <a:ea typeface="Calibri"/>
                <a:cs typeface="Times New Roman"/>
              </a:rPr>
              <a:t>		Fantastic! Delightful! Monstrous!</a:t>
            </a:r>
            <a:endParaRPr lang="ru-RU" dirty="0" smtClean="0">
              <a:latin typeface="Constantia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buFont typeface="+mj-lt"/>
              <a:buAutoNum type="alphaLcParenR"/>
            </a:pPr>
            <a:r>
              <a:rPr lang="en-US" sz="3200" dirty="0" smtClean="0">
                <a:latin typeface="Constantia"/>
                <a:ea typeface="Calibri"/>
                <a:cs typeface="Times New Roman"/>
              </a:rPr>
              <a:t>slang units;</a:t>
            </a:r>
            <a:endParaRPr lang="ru-RU" sz="3200" dirty="0" smtClean="0">
              <a:latin typeface="Constantia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buFont typeface="+mj-lt"/>
              <a:buAutoNum type="alphaLcParenR"/>
            </a:pPr>
            <a:r>
              <a:rPr lang="en-US" sz="3200" dirty="0" smtClean="0">
                <a:latin typeface="Constantia"/>
                <a:ea typeface="Calibri"/>
                <a:cs typeface="Times New Roman"/>
              </a:rPr>
              <a:t>vulgarisms, expletives;</a:t>
            </a:r>
            <a:endParaRPr lang="ru-RU" sz="3200" dirty="0" smtClean="0">
              <a:latin typeface="Constantia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buFont typeface="+mj-lt"/>
              <a:buAutoNum type="alphaLcParenR"/>
            </a:pPr>
            <a:r>
              <a:rPr lang="en-US" sz="3200" dirty="0" smtClean="0">
                <a:latin typeface="Constantia"/>
                <a:ea typeface="Calibri"/>
                <a:cs typeface="Times New Roman"/>
              </a:rPr>
              <a:t>phraseological units (make speech emphatic and emotional):</a:t>
            </a:r>
          </a:p>
          <a:p>
            <a:pPr marL="662940" lvl="1" indent="-34290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 smtClean="0">
                <a:latin typeface="Constantia"/>
                <a:ea typeface="Calibri"/>
                <a:cs typeface="Times New Roman"/>
              </a:rPr>
              <a:t>		 </a:t>
            </a:r>
            <a:r>
              <a:rPr lang="en-US" i="1" dirty="0" smtClean="0">
                <a:latin typeface="Constantia"/>
                <a:ea typeface="Calibri"/>
                <a:cs typeface="Times New Roman"/>
              </a:rPr>
              <a:t>He, who mischief hatches, mischief </a:t>
            </a:r>
            <a:r>
              <a:rPr lang="en-US" i="1" dirty="0" err="1" smtClean="0">
                <a:latin typeface="Constantia"/>
                <a:ea typeface="Calibri"/>
                <a:cs typeface="Times New Roman"/>
              </a:rPr>
              <a:t>cathes</a:t>
            </a:r>
            <a:r>
              <a:rPr lang="en-US" i="1" dirty="0" smtClean="0">
                <a:latin typeface="Constantia"/>
                <a:ea typeface="Calibri"/>
                <a:cs typeface="Times New Roman"/>
              </a:rPr>
              <a:t>.</a:t>
            </a:r>
            <a:endParaRPr lang="ru-RU" dirty="0" smtClean="0">
              <a:latin typeface="Constantia"/>
              <a:ea typeface="Calibri"/>
              <a:cs typeface="Times New Roman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nstantia"/>
                <a:ea typeface="Calibri"/>
                <a:cs typeface="Times New Roman"/>
              </a:rPr>
              <a:t>4. Syntactical Ems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42900" indent="-342900" algn="just">
              <a:lnSpc>
                <a:spcPct val="115000"/>
              </a:lnSpc>
            </a:pPr>
            <a:r>
              <a:rPr lang="en-US" sz="3200" dirty="0" smtClean="0">
                <a:latin typeface="Constantia"/>
                <a:ea typeface="Calibri"/>
                <a:cs typeface="Times New Roman"/>
              </a:rPr>
              <a:t>emphatic constructions, which serve as emotional and emphatic synonyms for the usual structures: </a:t>
            </a:r>
          </a:p>
          <a:p>
            <a:pPr marL="662940" lvl="1" indent="-342900" algn="just">
              <a:lnSpc>
                <a:spcPct val="115000"/>
              </a:lnSpc>
            </a:pPr>
            <a:r>
              <a:rPr lang="en-US" i="1" dirty="0" smtClean="0">
                <a:latin typeface="Constantia"/>
                <a:ea typeface="Calibri"/>
                <a:cs typeface="Times New Roman"/>
              </a:rPr>
              <a:t>He did it. // It is he, who did it.</a:t>
            </a:r>
            <a:endParaRPr lang="en-US" dirty="0" smtClean="0">
              <a:latin typeface="Constantia"/>
              <a:ea typeface="Calibri"/>
              <a:cs typeface="Times New Roman"/>
            </a:endParaRPr>
          </a:p>
          <a:p>
            <a:pPr marL="342900" indent="-342900" algn="ctr">
              <a:lnSpc>
                <a:spcPct val="115000"/>
              </a:lnSpc>
              <a:buNone/>
            </a:pPr>
            <a:r>
              <a:rPr lang="en-US" sz="3800" dirty="0" smtClean="0">
                <a:latin typeface="Constantia"/>
                <a:ea typeface="Calibri"/>
                <a:cs typeface="Times New Roman"/>
              </a:rPr>
              <a:t>------------</a:t>
            </a:r>
          </a:p>
          <a:p>
            <a:pPr marL="342900" indent="-342900" algn="just">
              <a:lnSpc>
                <a:spcPct val="115000"/>
              </a:lnSpc>
            </a:pPr>
            <a:r>
              <a:rPr lang="en-US" sz="3500" dirty="0" smtClean="0">
                <a:latin typeface="Constantia"/>
                <a:ea typeface="Calibri"/>
                <a:cs typeface="Times New Roman"/>
              </a:rPr>
              <a:t>All EMs </a:t>
            </a:r>
            <a:r>
              <a:rPr lang="en-US" sz="3500" u="sng" dirty="0" smtClean="0">
                <a:latin typeface="Constantia"/>
                <a:ea typeface="Calibri"/>
                <a:cs typeface="Times New Roman"/>
              </a:rPr>
              <a:t>belong to the language</a:t>
            </a:r>
            <a:r>
              <a:rPr lang="en-US" sz="3500" dirty="0" smtClean="0">
                <a:latin typeface="Constantia"/>
                <a:ea typeface="Calibri"/>
                <a:cs typeface="Times New Roman"/>
              </a:rPr>
              <a:t>, we take them from our memory.</a:t>
            </a:r>
            <a:endParaRPr lang="ru-RU" sz="3500" dirty="0" smtClean="0">
              <a:latin typeface="Constantia"/>
              <a:ea typeface="Calibri"/>
              <a:cs typeface="Times New Roman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nstantia"/>
                <a:ea typeface="Calibri"/>
                <a:cs typeface="Times New Roman"/>
              </a:rPr>
              <a:t>Imaginative Stylistic Devices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>
                <a:latin typeface="Constantia"/>
                <a:ea typeface="Calibri"/>
                <a:cs typeface="Times New Roman"/>
              </a:rPr>
              <a:t>are created in the context, </a:t>
            </a:r>
          </a:p>
          <a:p>
            <a:r>
              <a:rPr lang="en-US" sz="3200" dirty="0" smtClean="0">
                <a:latin typeface="Constantia"/>
                <a:ea typeface="Calibri"/>
                <a:cs typeface="Times New Roman"/>
              </a:rPr>
              <a:t>foreground an element of the utterance, </a:t>
            </a:r>
          </a:p>
          <a:p>
            <a:r>
              <a:rPr lang="en-US" sz="3200" dirty="0" smtClean="0">
                <a:latin typeface="Constantia"/>
                <a:ea typeface="Calibri"/>
                <a:cs typeface="Times New Roman"/>
              </a:rPr>
              <a:t>concentrate the reader’s attention on it </a:t>
            </a:r>
          </a:p>
          <a:p>
            <a:r>
              <a:rPr lang="en-US" sz="3200" dirty="0" smtClean="0">
                <a:latin typeface="Constantia"/>
                <a:ea typeface="Calibri"/>
                <a:cs typeface="Times New Roman"/>
              </a:rPr>
              <a:t>and produce an artistic aesthetic effect.</a:t>
            </a:r>
          </a:p>
          <a:p>
            <a:endParaRPr lang="en-US" sz="3200" dirty="0" smtClean="0">
              <a:latin typeface="Constantia"/>
              <a:cs typeface="Times New Roman"/>
            </a:endParaRPr>
          </a:p>
          <a:p>
            <a:r>
              <a:rPr lang="en-US" sz="3200" dirty="0" smtClean="0">
                <a:latin typeface="Constantia"/>
                <a:ea typeface="Calibri"/>
                <a:cs typeface="Times New Roman"/>
              </a:rPr>
              <a:t>When a stylistic meaning is added to an utterance, the </a:t>
            </a:r>
            <a:r>
              <a:rPr lang="en-US" sz="3200" u="sng" dirty="0" smtClean="0">
                <a:latin typeface="Constantia"/>
                <a:ea typeface="Calibri"/>
                <a:cs typeface="Times New Roman"/>
              </a:rPr>
              <a:t>process of </a:t>
            </a:r>
            <a:r>
              <a:rPr lang="en-US" sz="3200" u="sng" dirty="0" err="1" smtClean="0">
                <a:latin typeface="Constantia"/>
                <a:ea typeface="Calibri"/>
                <a:cs typeface="Times New Roman"/>
              </a:rPr>
              <a:t>deautomatization</a:t>
            </a:r>
            <a:r>
              <a:rPr lang="en-US" sz="3200" u="sng" dirty="0" smtClean="0">
                <a:latin typeface="Constantia"/>
                <a:ea typeface="Calibri"/>
                <a:cs typeface="Times New Roman"/>
              </a:rPr>
              <a:t>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checks the reader’s attention – has to </a:t>
            </a:r>
            <a:r>
              <a:rPr lang="en-US" sz="3200" u="sng" dirty="0" smtClean="0">
                <a:latin typeface="Constantia"/>
                <a:ea typeface="Calibri"/>
                <a:cs typeface="Times New Roman"/>
              </a:rPr>
              <a:t>decode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 the stylistic device created in the context.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nstantia" pitchFamily="18" charset="0"/>
              </a:rPr>
              <a:t>Stylistics vs. literary criticism</a:t>
            </a:r>
            <a:endParaRPr lang="ru-RU" dirty="0"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600200"/>
            <a:ext cx="8298504" cy="4495800"/>
          </a:xfrm>
        </p:spPr>
        <p:txBody>
          <a:bodyPr>
            <a:normAutofit fontScale="92500" lnSpcReduction="10000"/>
          </a:bodyPr>
          <a:lstStyle/>
          <a:p>
            <a:pPr indent="270510" algn="just">
              <a:lnSpc>
                <a:spcPct val="115000"/>
              </a:lnSpc>
              <a:spcAft>
                <a:spcPts val="600"/>
              </a:spcAft>
            </a:pPr>
            <a:r>
              <a:rPr lang="en-US" sz="3200" dirty="0" smtClean="0">
                <a:latin typeface="Constantia"/>
                <a:ea typeface="Calibri"/>
                <a:cs typeface="Times New Roman"/>
              </a:rPr>
              <a:t>Stylistics is close to literary and practical criticism:</a:t>
            </a:r>
          </a:p>
          <a:p>
            <a:pPr lvl="1" indent="270510" algn="just">
              <a:lnSpc>
                <a:spcPct val="115000"/>
              </a:lnSpc>
              <a:spcAft>
                <a:spcPts val="600"/>
              </a:spcAft>
            </a:pPr>
            <a:r>
              <a:rPr lang="en-US" dirty="0" smtClean="0">
                <a:latin typeface="Constantia"/>
                <a:ea typeface="Calibri"/>
                <a:cs typeface="Times New Roman"/>
              </a:rPr>
              <a:t>The material studied is literary,</a:t>
            </a:r>
          </a:p>
          <a:p>
            <a:pPr lvl="1" indent="270510" algn="just">
              <a:lnSpc>
                <a:spcPct val="115000"/>
              </a:lnSpc>
              <a:spcAft>
                <a:spcPts val="600"/>
              </a:spcAft>
            </a:pPr>
            <a:r>
              <a:rPr lang="en-US" dirty="0" smtClean="0">
                <a:latin typeface="Constantia"/>
                <a:ea typeface="Calibri"/>
                <a:cs typeface="Times New Roman"/>
              </a:rPr>
              <a:t>attention is largely text-centered,</a:t>
            </a:r>
          </a:p>
          <a:p>
            <a:pPr lvl="1" indent="270510" algn="just">
              <a:lnSpc>
                <a:spcPct val="115000"/>
              </a:lnSpc>
              <a:spcAft>
                <a:spcPts val="600"/>
              </a:spcAft>
            </a:pPr>
            <a:r>
              <a:rPr lang="en-US" dirty="0" smtClean="0">
                <a:latin typeface="Constantia"/>
                <a:ea typeface="Calibri"/>
                <a:cs typeface="Times New Roman"/>
              </a:rPr>
              <a:t>intuition and interpretive skills are important.</a:t>
            </a:r>
            <a:endParaRPr lang="ru-RU" dirty="0" smtClean="0">
              <a:latin typeface="Constantia"/>
              <a:ea typeface="Calibri"/>
              <a:cs typeface="Times New Roman"/>
            </a:endParaRPr>
          </a:p>
          <a:p>
            <a:r>
              <a:rPr lang="en-US" sz="3200" dirty="0" smtClean="0">
                <a:latin typeface="Constantia"/>
                <a:ea typeface="Calibri"/>
                <a:cs typeface="Times New Roman"/>
              </a:rPr>
              <a:t>The </a:t>
            </a:r>
            <a:r>
              <a:rPr lang="en-US" sz="3200" b="1" u="sng" dirty="0" smtClean="0">
                <a:latin typeface="Constantia"/>
                <a:ea typeface="Calibri"/>
                <a:cs typeface="Times New Roman"/>
              </a:rPr>
              <a:t>goal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 of most stylistic studies – </a:t>
            </a:r>
          </a:p>
          <a:p>
            <a:pPr lvl="1"/>
            <a:r>
              <a:rPr lang="en-US" dirty="0" smtClean="0">
                <a:latin typeface="Constantia"/>
                <a:ea typeface="Calibri"/>
                <a:cs typeface="Times New Roman"/>
              </a:rPr>
              <a:t>to describe the formal features of texts </a:t>
            </a:r>
          </a:p>
          <a:p>
            <a:pPr lvl="1"/>
            <a:r>
              <a:rPr lang="en-US" dirty="0" smtClean="0">
                <a:latin typeface="Constantia"/>
                <a:ea typeface="Calibri"/>
                <a:cs typeface="Times New Roman"/>
              </a:rPr>
              <a:t>in order to show their functional significance </a:t>
            </a:r>
          </a:p>
          <a:p>
            <a:pPr lvl="1"/>
            <a:r>
              <a:rPr lang="en-US" dirty="0" smtClean="0">
                <a:latin typeface="Constantia"/>
                <a:ea typeface="Calibri"/>
                <a:cs typeface="Times New Roman"/>
              </a:rPr>
              <a:t>for the interpretation of the text. </a:t>
            </a:r>
          </a:p>
          <a:p>
            <a:pPr lvl="1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Constantia" pitchFamily="18" charset="0"/>
              </a:rPr>
              <a:t>Stylistics and other linguistic studies</a:t>
            </a:r>
            <a:endParaRPr lang="ru-RU" sz="3600" dirty="0"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600200"/>
            <a:ext cx="8424936" cy="44958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Constantia"/>
                <a:ea typeface="Calibri"/>
                <a:cs typeface="Times New Roman"/>
              </a:rPr>
              <a:t>Stylistics draws on the </a:t>
            </a:r>
            <a:r>
              <a:rPr lang="en-US" sz="3200" u="sng" dirty="0" smtClean="0">
                <a:latin typeface="Constantia"/>
                <a:ea typeface="Calibri"/>
                <a:cs typeface="Times New Roman"/>
              </a:rPr>
              <a:t>models and terminology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 provided by all aspects of linguistics:</a:t>
            </a:r>
          </a:p>
          <a:p>
            <a:pPr lvl="1"/>
            <a:r>
              <a:rPr lang="en-US" sz="2800" dirty="0" smtClean="0">
                <a:latin typeface="Constantia"/>
                <a:ea typeface="Calibri"/>
                <a:cs typeface="Times New Roman"/>
              </a:rPr>
              <a:t>trends in literary theory;</a:t>
            </a:r>
          </a:p>
          <a:p>
            <a:pPr lvl="1"/>
            <a:r>
              <a:rPr lang="en-US" sz="2800" dirty="0" smtClean="0">
                <a:latin typeface="Constantia"/>
                <a:ea typeface="Calibri"/>
                <a:cs typeface="Times New Roman"/>
              </a:rPr>
              <a:t>the late 60s – generative grammar;</a:t>
            </a:r>
          </a:p>
          <a:p>
            <a:pPr lvl="1"/>
            <a:r>
              <a:rPr lang="en-US" sz="2800" dirty="0" smtClean="0">
                <a:latin typeface="Constantia"/>
                <a:ea typeface="Calibri"/>
                <a:cs typeface="Times New Roman"/>
              </a:rPr>
              <a:t>the 70s-80s - discourse analysis and pragmatics (shift away from the text itself to the reader and his or her responses =&gt; affective stylistics: </a:t>
            </a:r>
          </a:p>
          <a:p>
            <a:pPr lvl="2"/>
            <a:r>
              <a:rPr lang="en-US" sz="2500" i="1" dirty="0" smtClean="0">
                <a:latin typeface="Constantia"/>
                <a:ea typeface="Calibri"/>
                <a:cs typeface="Times New Roman"/>
              </a:rPr>
              <a:t>text is an event, which comes into being as it is read</a:t>
            </a:r>
            <a:r>
              <a:rPr lang="en-US" sz="2500" dirty="0" smtClean="0">
                <a:latin typeface="Constantia"/>
                <a:ea typeface="Calibri"/>
                <a:cs typeface="Times New Roman"/>
              </a:rPr>
              <a:t>).</a:t>
            </a:r>
            <a:endParaRPr lang="en-US" dirty="0" smtClean="0">
              <a:latin typeface="Constantia"/>
              <a:ea typeface="Calibri"/>
              <a:cs typeface="Times New Roman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nstantia"/>
                <a:ea typeface="Calibri"/>
                <a:cs typeface="Times New Roman"/>
              </a:rPr>
              <a:t>Stylometry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nstantia"/>
                <a:ea typeface="Calibri"/>
                <a:cs typeface="Times New Roman"/>
              </a:rPr>
              <a:t>uses stylistic analysis to investigate stylistic patterns (authorship of texts – ? Idiolect - !)</a:t>
            </a:r>
          </a:p>
          <a:p>
            <a:r>
              <a:rPr lang="en-US" sz="3200" dirty="0" smtClean="0">
                <a:latin typeface="Constantia"/>
                <a:cs typeface="Times New Roman"/>
              </a:rPr>
              <a:t>examines: </a:t>
            </a:r>
          </a:p>
          <a:p>
            <a:pPr lvl="1"/>
            <a:r>
              <a:rPr lang="en-US" dirty="0" smtClean="0">
                <a:latin typeface="Constantia"/>
                <a:ea typeface="Calibri"/>
                <a:cs typeface="Times New Roman"/>
              </a:rPr>
              <a:t>word length, sentence length, connectives, collocations – </a:t>
            </a:r>
            <a:r>
              <a:rPr lang="en-US" sz="2800" u="sng" dirty="0" smtClean="0">
                <a:latin typeface="Constantia"/>
                <a:ea typeface="Calibri"/>
                <a:cs typeface="Times New Roman"/>
              </a:rPr>
              <a:t>used unconsciously</a:t>
            </a:r>
            <a:r>
              <a:rPr lang="en-US" sz="2800" dirty="0" smtClean="0">
                <a:latin typeface="Constantia"/>
                <a:ea typeface="Calibri"/>
                <a:cs typeface="Times New Roman"/>
              </a:rPr>
              <a:t> =&gt; stable</a:t>
            </a:r>
          </a:p>
          <a:p>
            <a:r>
              <a:rPr lang="en-US" sz="3200" dirty="0" smtClean="0">
                <a:latin typeface="Constantia"/>
                <a:cs typeface="Times New Roman"/>
              </a:rPr>
              <a:t>Procedure</a:t>
            </a:r>
            <a:r>
              <a:rPr lang="en-US" dirty="0" smtClean="0">
                <a:latin typeface="Constantia"/>
                <a:cs typeface="Times New Roman"/>
              </a:rPr>
              <a:t>: </a:t>
            </a:r>
          </a:p>
          <a:p>
            <a:pPr lvl="1"/>
            <a:r>
              <a:rPr lang="en-US" dirty="0" smtClean="0">
                <a:latin typeface="Constantia"/>
                <a:ea typeface="Calibri"/>
                <a:cs typeface="Times New Roman"/>
              </a:rPr>
              <a:t>compares sets of variables in the disputed texts with those in an authentic text.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nstantia" pitchFamily="18" charset="0"/>
              </a:rPr>
              <a:t>Stylistics as a science</a:t>
            </a:r>
            <a:endParaRPr lang="ru-RU" dirty="0"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>
                <a:latin typeface="Constantia"/>
                <a:ea typeface="Calibri"/>
                <a:cs typeface="Times New Roman"/>
              </a:rPr>
              <a:t>is a branch of general linguistics;</a:t>
            </a:r>
          </a:p>
          <a:p>
            <a:r>
              <a:rPr lang="en-US" sz="3200" dirty="0" smtClean="0">
                <a:latin typeface="Constantia"/>
                <a:ea typeface="Calibri"/>
                <a:cs typeface="Times New Roman"/>
              </a:rPr>
              <a:t>studies style or the stylistic functioning of </a:t>
            </a:r>
            <a:r>
              <a:rPr lang="en-US" sz="3200" u="sng" dirty="0" smtClean="0">
                <a:latin typeface="Constantia"/>
                <a:ea typeface="Calibri"/>
                <a:cs typeface="Times New Roman"/>
              </a:rPr>
              <a:t>any unit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 of language (</a:t>
            </a:r>
            <a:r>
              <a:rPr lang="en-US" sz="3200" i="1" dirty="0" smtClean="0">
                <a:latin typeface="Constantia"/>
                <a:ea typeface="Calibri"/>
                <a:cs typeface="Times New Roman"/>
              </a:rPr>
              <a:t>sound, word, etc.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);</a:t>
            </a:r>
          </a:p>
          <a:p>
            <a:r>
              <a:rPr lang="en-US" sz="3200" dirty="0" smtClean="0">
                <a:latin typeface="Constantia"/>
                <a:ea typeface="Calibri"/>
                <a:cs typeface="Times New Roman"/>
              </a:rPr>
              <a:t>=&gt; differs from all other linguistic subjects, (have a special system of language units for study). </a:t>
            </a:r>
          </a:p>
          <a:p>
            <a:r>
              <a:rPr lang="en-US" sz="3200" dirty="0" smtClean="0">
                <a:latin typeface="Constantia"/>
                <a:ea typeface="Calibri"/>
                <a:cs typeface="Times New Roman"/>
              </a:rPr>
              <a:t>Thus, stylistics </a:t>
            </a:r>
            <a:r>
              <a:rPr lang="en-US" sz="3200" u="sng" dirty="0" smtClean="0">
                <a:latin typeface="Constantia"/>
                <a:ea typeface="Calibri"/>
                <a:cs typeface="Times New Roman"/>
              </a:rPr>
              <a:t>has no special system of language units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, it studies language with its systems of units from the point of view of style.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nstantia" pitchFamily="18" charset="0"/>
              </a:rPr>
              <a:t>Branches of stylistics</a:t>
            </a:r>
            <a:endParaRPr lang="ru-RU" dirty="0"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Branches of stylistics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onstantia" pitchFamily="18" charset="0"/>
              </a:rPr>
              <a:t>Functional stylistics:</a:t>
            </a:r>
          </a:p>
          <a:p>
            <a:pPr lvl="1"/>
            <a:r>
              <a:rPr lang="en-US" sz="2800" dirty="0" smtClean="0">
                <a:latin typeface="Constantia"/>
                <a:ea typeface="Calibri"/>
                <a:cs typeface="Times New Roman"/>
              </a:rPr>
              <a:t>sets of </a:t>
            </a:r>
            <a:r>
              <a:rPr lang="en-US" sz="2800" u="sng" dirty="0" smtClean="0">
                <a:latin typeface="Constantia"/>
                <a:ea typeface="Calibri"/>
                <a:cs typeface="Times New Roman"/>
              </a:rPr>
              <a:t>paradigms</a:t>
            </a:r>
            <a:r>
              <a:rPr lang="en-US" sz="2800" dirty="0" smtClean="0">
                <a:latin typeface="Constantia"/>
                <a:ea typeface="Calibri"/>
                <a:cs typeface="Times New Roman"/>
              </a:rPr>
              <a:t> of language units of all levels of language hierarchy, serving to accommodate the needs of a certain situation =</a:t>
            </a:r>
          </a:p>
          <a:p>
            <a:pPr lvl="1"/>
            <a:r>
              <a:rPr lang="en-US" sz="2800" b="1" dirty="0" smtClean="0">
                <a:latin typeface="Constantia"/>
                <a:ea typeface="Calibri"/>
                <a:cs typeface="Times New Roman"/>
              </a:rPr>
              <a:t>functional styles </a:t>
            </a:r>
            <a:r>
              <a:rPr lang="en-US" sz="2800" dirty="0" smtClean="0">
                <a:latin typeface="Constantia"/>
                <a:ea typeface="Calibri"/>
                <a:cs typeface="Times New Roman"/>
              </a:rPr>
              <a:t>- a system of coordinated, interrelated and interconnected language means intended to fulfill a specific function of communication and aiming at a definite effect (V. </a:t>
            </a:r>
            <a:r>
              <a:rPr lang="en-US" sz="2800" dirty="0" err="1" smtClean="0">
                <a:latin typeface="Constantia"/>
                <a:ea typeface="Calibri"/>
                <a:cs typeface="Times New Roman"/>
              </a:rPr>
              <a:t>Vinogradov</a:t>
            </a:r>
            <a:r>
              <a:rPr lang="en-US" sz="2800" dirty="0" smtClean="0">
                <a:latin typeface="Constantia"/>
                <a:ea typeface="Calibri"/>
                <a:cs typeface="Times New Roman"/>
              </a:rPr>
              <a:t>).</a:t>
            </a:r>
            <a:endParaRPr lang="ru-RU" sz="2800" dirty="0">
              <a:latin typeface="Constantia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80</TotalTime>
  <Words>1401</Words>
  <Application>Microsoft Office PowerPoint</Application>
  <PresentationFormat>On-screen Show (4:3)</PresentationFormat>
  <Paragraphs>174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Median</vt:lpstr>
      <vt:lpstr>Stylistics  and its objectives</vt:lpstr>
      <vt:lpstr>Stylistics as a study of language</vt:lpstr>
      <vt:lpstr>Historical development</vt:lpstr>
      <vt:lpstr>Stylistics vs. literary criticism</vt:lpstr>
      <vt:lpstr>Stylistics and other linguistic studies</vt:lpstr>
      <vt:lpstr>Stylometry</vt:lpstr>
      <vt:lpstr>Stylistics as a science</vt:lpstr>
      <vt:lpstr>Branches of stylistics</vt:lpstr>
      <vt:lpstr>Branches of stylistics</vt:lpstr>
      <vt:lpstr>Branches of stylistics</vt:lpstr>
      <vt:lpstr>Branches of stylistics</vt:lpstr>
      <vt:lpstr>Branches of stylistics</vt:lpstr>
      <vt:lpstr>Branches of stylistics</vt:lpstr>
      <vt:lpstr>The notion of norm</vt:lpstr>
      <vt:lpstr>The notion of norm</vt:lpstr>
      <vt:lpstr>The notion of norm</vt:lpstr>
      <vt:lpstr>The notion of norm</vt:lpstr>
      <vt:lpstr>Stylistic function and stylistic colouring</vt:lpstr>
      <vt:lpstr>Stylistic function</vt:lpstr>
      <vt:lpstr>E.S. Aznaurova: </vt:lpstr>
      <vt:lpstr>Stylistic colouring</vt:lpstr>
      <vt:lpstr>Stylistic context. Neutral context </vt:lpstr>
      <vt:lpstr>Context</vt:lpstr>
      <vt:lpstr>Context</vt:lpstr>
      <vt:lpstr>M.Riffaterre </vt:lpstr>
      <vt:lpstr>Expressive and Imaginative  Means of Language</vt:lpstr>
      <vt:lpstr>Expressive means</vt:lpstr>
      <vt:lpstr>Expressive means</vt:lpstr>
      <vt:lpstr>1. Phonetic EMs</vt:lpstr>
      <vt:lpstr>2. Morphological EMs</vt:lpstr>
      <vt:lpstr>3. Lexical EMs</vt:lpstr>
      <vt:lpstr>4. Syntactical Ems</vt:lpstr>
      <vt:lpstr>Imaginative Stylistic Devices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Stylistics  and its objectives</dc:title>
  <dc:creator>Mona_De_Lafitte</dc:creator>
  <cp:lastModifiedBy>shazpc</cp:lastModifiedBy>
  <cp:revision>11</cp:revision>
  <dcterms:created xsi:type="dcterms:W3CDTF">2014-06-08T13:59:53Z</dcterms:created>
  <dcterms:modified xsi:type="dcterms:W3CDTF">2017-04-02T17:05:46Z</dcterms:modified>
</cp:coreProperties>
</file>