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7" r:id="rId2"/>
    <p:sldId id="258" r:id="rId3"/>
    <p:sldId id="259" r:id="rId4"/>
    <p:sldId id="264" r:id="rId5"/>
    <p:sldId id="262"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312895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3978045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5245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423042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8054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2083280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22601057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32788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20412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1397057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686638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199476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209782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873288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1543075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D32465-6762-4887-B443-82C51898FFFF}" type="datetimeFigureOut">
              <a:rPr lang="en-US" smtClean="0"/>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2911FE-54D9-4A40-A7E7-4098C2D7A169}" type="slidenum">
              <a:rPr lang="en-US" smtClean="0"/>
              <a:t>‹#›</a:t>
            </a:fld>
            <a:endParaRPr lang="en-US" dirty="0"/>
          </a:p>
        </p:txBody>
      </p:sp>
    </p:spTree>
    <p:extLst>
      <p:ext uri="{BB962C8B-B14F-4D97-AF65-F5344CB8AC3E}">
        <p14:creationId xmlns:p14="http://schemas.microsoft.com/office/powerpoint/2010/main" val="83994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D32465-6762-4887-B443-82C51898FFFF}" type="datetimeFigureOut">
              <a:rPr lang="en-US" smtClean="0"/>
              <a:t>5/4/2020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92911FE-54D9-4A40-A7E7-4098C2D7A169}" type="slidenum">
              <a:rPr lang="en-US" smtClean="0"/>
              <a:t>‹#›</a:t>
            </a:fld>
            <a:endParaRPr lang="en-US" dirty="0"/>
          </a:p>
        </p:txBody>
      </p:sp>
    </p:spTree>
    <p:extLst>
      <p:ext uri="{BB962C8B-B14F-4D97-AF65-F5344CB8AC3E}">
        <p14:creationId xmlns:p14="http://schemas.microsoft.com/office/powerpoint/2010/main" val="263934305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www.coursehero.com/lit/Tess-of-the-dUrbervilles/character-analysis/#Angel_Clare" TargetMode="External"/><Relationship Id="rId2" Type="http://schemas.openxmlformats.org/officeDocument/2006/relationships/hyperlink" Target="https://www.coursehero.com/lit/Tess-of-the-dUrbervilles/character-analysis/#Tess_Durbeyfiel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oursehero.com/lit/Tess-of-the-dUrbervilles/character-analysis/#Alec_d'Urbervill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FB5A1-CACA-4115-B077-63368D35C9D8}"/>
              </a:ext>
            </a:extLst>
          </p:cNvPr>
          <p:cNvSpPr>
            <a:spLocks noGrp="1"/>
          </p:cNvSpPr>
          <p:nvPr>
            <p:ph type="title"/>
          </p:nvPr>
        </p:nvSpPr>
        <p:spPr>
          <a:xfrm>
            <a:off x="838200" y="2623931"/>
            <a:ext cx="8822635" cy="1709530"/>
          </a:xfrm>
        </p:spPr>
        <p:txBody>
          <a:bodyPr>
            <a:normAutofit fontScale="90000"/>
          </a:bodyPr>
          <a:lstStyle/>
          <a:p>
            <a:r>
              <a:rPr lang="en-US" dirty="0"/>
              <a:t>     </a:t>
            </a:r>
            <a:r>
              <a:rPr lang="en-US" u="sng" dirty="0"/>
              <a:t>Phase The First-Maiden</a:t>
            </a:r>
            <a:br>
              <a:rPr lang="en-US" dirty="0"/>
            </a:br>
            <a:br>
              <a:rPr lang="en-US" dirty="0"/>
            </a:br>
            <a:r>
              <a:rPr lang="en-US" dirty="0"/>
              <a:t>     </a:t>
            </a:r>
            <a:r>
              <a:rPr lang="en-US" u="sng" dirty="0"/>
              <a:t>Phase The Second-Maiden No More</a:t>
            </a:r>
          </a:p>
        </p:txBody>
      </p:sp>
    </p:spTree>
    <p:extLst>
      <p:ext uri="{BB962C8B-B14F-4D97-AF65-F5344CB8AC3E}">
        <p14:creationId xmlns:p14="http://schemas.microsoft.com/office/powerpoint/2010/main" val="1897229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17AC5-E301-4F0E-8896-4368564AE31D}"/>
              </a:ext>
            </a:extLst>
          </p:cNvPr>
          <p:cNvSpPr>
            <a:spLocks noGrp="1"/>
          </p:cNvSpPr>
          <p:nvPr>
            <p:ph type="title"/>
          </p:nvPr>
        </p:nvSpPr>
        <p:spPr>
          <a:xfrm>
            <a:off x="677334" y="609600"/>
            <a:ext cx="8596668" cy="861391"/>
          </a:xfrm>
        </p:spPr>
        <p:txBody>
          <a:bodyPr/>
          <a:lstStyle/>
          <a:p>
            <a:r>
              <a:rPr lang="en-US" b="1" u="sng" dirty="0"/>
              <a:t>Phase The First- Maiden </a:t>
            </a:r>
          </a:p>
        </p:txBody>
      </p:sp>
      <p:sp>
        <p:nvSpPr>
          <p:cNvPr id="3" name="Content Placeholder 2">
            <a:extLst>
              <a:ext uri="{FF2B5EF4-FFF2-40B4-BE49-F238E27FC236}">
                <a16:creationId xmlns:a16="http://schemas.microsoft.com/office/drawing/2014/main" id="{A629010A-2CBE-43BA-905D-9B225700D4DE}"/>
              </a:ext>
            </a:extLst>
          </p:cNvPr>
          <p:cNvSpPr>
            <a:spLocks noGrp="1"/>
          </p:cNvSpPr>
          <p:nvPr>
            <p:ph idx="1"/>
          </p:nvPr>
        </p:nvSpPr>
        <p:spPr>
          <a:xfrm>
            <a:off x="677334" y="1179443"/>
            <a:ext cx="8596668" cy="4861919"/>
          </a:xfrm>
        </p:spPr>
        <p:txBody>
          <a:bodyPr>
            <a:normAutofit fontScale="92500" lnSpcReduction="10000"/>
          </a:bodyPr>
          <a:lstStyle/>
          <a:p>
            <a:pPr fontAlgn="base"/>
            <a:r>
              <a:rPr lang="en-US" dirty="0"/>
              <a:t>The novel starts with Parson Tringham informing Jack Durbeyfield, the drunken father of a large, poor family, that he is actually the descendent of the d'Urbervilles, an ancient noble family. Durbeyfield celebrates this discovery with more drink and the hiring of a carriage he cannot afford. His daughter, 16-year-old</a:t>
            </a:r>
            <a:r>
              <a:rPr lang="en-US" dirty="0">
                <a:solidFill>
                  <a:schemeClr val="tx1"/>
                </a:solidFill>
              </a:rPr>
              <a:t> </a:t>
            </a:r>
            <a:r>
              <a:rPr lang="en-US" dirty="0">
                <a:solidFill>
                  <a:schemeClr val="tx1"/>
                </a:solidFill>
                <a:hlinkClick r:id="rId2">
                  <a:extLst>
                    <a:ext uri="{A12FA001-AC4F-418D-AE19-62706E023703}">
                      <ahyp:hlinkClr xmlns:ahyp="http://schemas.microsoft.com/office/drawing/2018/hyperlinkcolor" val="tx"/>
                    </a:ext>
                  </a:extLst>
                </a:hlinkClick>
              </a:rPr>
              <a:t>Tess Durbeyfield</a:t>
            </a:r>
            <a:r>
              <a:rPr lang="en-US" dirty="0"/>
              <a:t>, is embarrassed by his behavior. She is with other young women of the village for a celebration consisting of a procession and then a dance. At the dance on the village green, Tess sees a man readers know to be </a:t>
            </a:r>
            <a:r>
              <a:rPr lang="en-US" dirty="0">
                <a:solidFill>
                  <a:schemeClr val="tx1"/>
                </a:solidFill>
                <a:hlinkClick r:id="rId3">
                  <a:extLst>
                    <a:ext uri="{A12FA001-AC4F-418D-AE19-62706E023703}">
                      <ahyp:hlinkClr xmlns:ahyp="http://schemas.microsoft.com/office/drawing/2018/hyperlinkcolor" val="tx"/>
                    </a:ext>
                  </a:extLst>
                </a:hlinkClick>
              </a:rPr>
              <a:t>Angel Clare</a:t>
            </a:r>
            <a:r>
              <a:rPr lang="en-US" dirty="0"/>
              <a:t>, who, with his brothers, is passing through the village of Marlott. While Angel dances with the local girls, he notices Tess only as he is leaving and does not dance with her.</a:t>
            </a:r>
          </a:p>
          <a:p>
            <a:pPr marL="0" indent="0" algn="just" fontAlgn="base">
              <a:buNone/>
            </a:pPr>
            <a:r>
              <a:rPr lang="en-US" b="1" dirty="0"/>
              <a:t> </a:t>
            </a:r>
            <a:endParaRPr lang="en-US" dirty="0"/>
          </a:p>
          <a:p>
            <a:pPr fontAlgn="base"/>
            <a:r>
              <a:rPr lang="en-US" dirty="0">
                <a:solidFill>
                  <a:schemeClr val="tx1"/>
                </a:solidFill>
              </a:rPr>
              <a:t>Later that night Tess goes to the pub to retrieve her father. He is to set out to market that night with the family's beehives, but he is too drunk to go. Tess and her nine-year-old brother Abraham go instead. Abraham falls asleep, and with no one to talk to Tess falls asleep as well. The horse drifts from the road and is killed in an accident. Jack refuses to sell the horse's corpse despite the family's need of money. With no horse and with Jack's newfound sense of entitlement from his noble ancestry, he and his wife come up with the solution to send Tess to their newly discovered d'Urberville relations.</a:t>
            </a:r>
          </a:p>
        </p:txBody>
      </p:sp>
    </p:spTree>
    <p:extLst>
      <p:ext uri="{BB962C8B-B14F-4D97-AF65-F5344CB8AC3E}">
        <p14:creationId xmlns:p14="http://schemas.microsoft.com/office/powerpoint/2010/main" val="100969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842074C-6C82-4764-AB4B-DD3BF8275FCA}"/>
              </a:ext>
            </a:extLst>
          </p:cNvPr>
          <p:cNvSpPr/>
          <p:nvPr/>
        </p:nvSpPr>
        <p:spPr>
          <a:xfrm>
            <a:off x="1192695" y="1077968"/>
            <a:ext cx="8309113" cy="4308872"/>
          </a:xfrm>
          <a:prstGeom prst="rect">
            <a:avLst/>
          </a:prstGeom>
        </p:spPr>
        <p:txBody>
          <a:bodyPr wrap="square">
            <a:spAutoFit/>
          </a:bodyPr>
          <a:lstStyle/>
          <a:p>
            <a:pPr marL="285750" indent="-285750" algn="just" fontAlgn="base">
              <a:buFont typeface="Arial" panose="020B0604020202020204" pitchFamily="34" charset="0"/>
              <a:buChar char="•"/>
            </a:pPr>
            <a:r>
              <a:rPr lang="en-US" sz="1600" dirty="0"/>
              <a:t>Tess goes reluctantly, feeling responsible for the horse's death. There she meets Alec, her supposed cousin. The present d'Urberville family is really Stoke-d'Urberville, and no relation to the d'Urbervilles, although Tess's family does not know this. Simon Stoke, having made a great deal of money, added the name of a defunct aristocratic family to his own. </a:t>
            </a:r>
            <a:r>
              <a:rPr lang="en-US" sz="1600" dirty="0">
                <a:hlinkClick r:id="rId2">
                  <a:extLst>
                    <a:ext uri="{A12FA001-AC4F-418D-AE19-62706E023703}">
                      <ahyp:hlinkClr xmlns:ahyp="http://schemas.microsoft.com/office/drawing/2018/hyperlinkcolor" val="tx"/>
                    </a:ext>
                  </a:extLst>
                </a:hlinkClick>
              </a:rPr>
              <a:t>Alec d'Urberville</a:t>
            </a:r>
            <a:r>
              <a:rPr lang="en-US" sz="1600" dirty="0"/>
              <a:t>, Tess's "cousin," is flirtatious and offers Tess a job caring for his mother's chickens. When Tess goes to Trantridge to begin her job, Alec arrives to give her a ride in his carriage. He uses the opportunity to be physically aggressive. At a loss as to how to deal with him, she resists and implores him to respect her wishes. Over the next four months, Alec continues to be forward, and Tess continues to reject him.</a:t>
            </a:r>
          </a:p>
          <a:p>
            <a:pPr algn="just" fontAlgn="base"/>
            <a:endParaRPr lang="en-US" sz="1600" dirty="0"/>
          </a:p>
          <a:p>
            <a:pPr marL="285750" indent="-285750" algn="just" fontAlgn="base">
              <a:buFont typeface="Arial" panose="020B0604020202020204" pitchFamily="34" charset="0"/>
              <a:buChar char="•"/>
            </a:pPr>
            <a:r>
              <a:rPr lang="en-US" sz="1600" dirty="0"/>
              <a:t>One night when Tess is in town with a group of fellow workers, he confronts her again. She leaves with some of the others, but a verbal altercation with one of them prompts her to accept a ride from Alec when he appears again. Alec intentionally takes her off the path, and they get lost. While he is out trying to find out where they are, Tess falls asleep. When he returns and sees her there asleep, he rapes her.</a:t>
            </a:r>
          </a:p>
          <a:p>
            <a:pPr fontAlgn="base"/>
            <a:endParaRPr lang="en-US" dirty="0">
              <a:solidFill>
                <a:srgbClr val="3D3D3D"/>
              </a:solidFill>
              <a:latin typeface="Haas Grot Text Web"/>
            </a:endParaRPr>
          </a:p>
        </p:txBody>
      </p:sp>
    </p:spTree>
    <p:extLst>
      <p:ext uri="{BB962C8B-B14F-4D97-AF65-F5344CB8AC3E}">
        <p14:creationId xmlns:p14="http://schemas.microsoft.com/office/powerpoint/2010/main" val="618991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7742B-48E2-460A-A77B-D8E30D900E79}"/>
              </a:ext>
            </a:extLst>
          </p:cNvPr>
          <p:cNvSpPr>
            <a:spLocks noGrp="1"/>
          </p:cNvSpPr>
          <p:nvPr>
            <p:ph type="title"/>
          </p:nvPr>
        </p:nvSpPr>
        <p:spPr>
          <a:xfrm>
            <a:off x="677334" y="609600"/>
            <a:ext cx="8596668" cy="874643"/>
          </a:xfrm>
        </p:spPr>
        <p:txBody>
          <a:bodyPr/>
          <a:lstStyle/>
          <a:p>
            <a:r>
              <a:rPr lang="en-US" dirty="0"/>
              <a:t> </a:t>
            </a:r>
            <a:r>
              <a:rPr lang="en-US" u="sng" dirty="0"/>
              <a:t>Textual References</a:t>
            </a:r>
            <a:r>
              <a:rPr lang="en-US" dirty="0"/>
              <a:t>:</a:t>
            </a:r>
          </a:p>
        </p:txBody>
      </p:sp>
      <p:sp>
        <p:nvSpPr>
          <p:cNvPr id="3" name="Content Placeholder 2">
            <a:extLst>
              <a:ext uri="{FF2B5EF4-FFF2-40B4-BE49-F238E27FC236}">
                <a16:creationId xmlns:a16="http://schemas.microsoft.com/office/drawing/2014/main" id="{BA07E6B7-33EC-4E38-8FE7-D38B3EB94F32}"/>
              </a:ext>
            </a:extLst>
          </p:cNvPr>
          <p:cNvSpPr>
            <a:spLocks noGrp="1"/>
          </p:cNvSpPr>
          <p:nvPr>
            <p:ph idx="1"/>
          </p:nvPr>
        </p:nvSpPr>
        <p:spPr>
          <a:xfrm>
            <a:off x="677334" y="1311965"/>
            <a:ext cx="8596668" cy="4729397"/>
          </a:xfrm>
        </p:spPr>
        <p:txBody>
          <a:bodyPr/>
          <a:lstStyle/>
          <a:p>
            <a:pPr algn="just"/>
            <a:r>
              <a:rPr lang="en-US" dirty="0"/>
              <a:t>“Don’t you really know, Durbeyfield, that you are the lineal representative of the ancient and knightly family of the D’Urbervilles.”</a:t>
            </a:r>
          </a:p>
          <a:p>
            <a:pPr marL="0" indent="0">
              <a:buNone/>
            </a:pPr>
            <a:r>
              <a:rPr lang="en-US" dirty="0"/>
              <a:t>       (Parson Tringham, chapter 1)</a:t>
            </a:r>
          </a:p>
          <a:p>
            <a:pPr algn="just"/>
            <a:r>
              <a:rPr lang="en-US" b="1" dirty="0"/>
              <a:t>“Tess Durbeyfield at this time of her life was a mere vessel of emotion untinctured by experience.” </a:t>
            </a:r>
          </a:p>
          <a:p>
            <a:pPr algn="just"/>
            <a:r>
              <a:rPr lang="en-US" b="1" dirty="0"/>
              <a:t>“But I don’t want anybody to kiss me, sir! She implored, a big tear beginning to roll down her face, and the corners of the mouth trembling in her attempts not to cry.”( Tess, Chap 8)</a:t>
            </a:r>
          </a:p>
          <a:p>
            <a:pPr algn="just"/>
            <a:r>
              <a:rPr lang="en-US" b="1" dirty="0"/>
              <a:t>“I was born bad, and I have lived bad, and I shall die bad in all probability. But, upon my lost soul, I won’t be bad towards you again,Tess.”(Alec d’Urbervilles , chapter 12)</a:t>
            </a:r>
            <a:endParaRPr lang="en-US" dirty="0"/>
          </a:p>
          <a:p>
            <a:endParaRPr lang="en-US" dirty="0"/>
          </a:p>
        </p:txBody>
      </p:sp>
    </p:spTree>
    <p:extLst>
      <p:ext uri="{BB962C8B-B14F-4D97-AF65-F5344CB8AC3E}">
        <p14:creationId xmlns:p14="http://schemas.microsoft.com/office/powerpoint/2010/main" val="1028739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06FF-0ACD-4314-99F7-5C29D4397030}"/>
              </a:ext>
            </a:extLst>
          </p:cNvPr>
          <p:cNvSpPr>
            <a:spLocks noGrp="1"/>
          </p:cNvSpPr>
          <p:nvPr>
            <p:ph type="title"/>
          </p:nvPr>
        </p:nvSpPr>
        <p:spPr/>
        <p:txBody>
          <a:bodyPr/>
          <a:lstStyle/>
          <a:p>
            <a:r>
              <a:rPr lang="en-US" b="1" u="sng" dirty="0"/>
              <a:t>Phase The Second-Maiden No More</a:t>
            </a:r>
          </a:p>
        </p:txBody>
      </p:sp>
      <p:sp>
        <p:nvSpPr>
          <p:cNvPr id="3" name="Content Placeholder 2">
            <a:extLst>
              <a:ext uri="{FF2B5EF4-FFF2-40B4-BE49-F238E27FC236}">
                <a16:creationId xmlns:a16="http://schemas.microsoft.com/office/drawing/2014/main" id="{D0345E44-530D-48E4-9F24-9808AC06BF94}"/>
              </a:ext>
            </a:extLst>
          </p:cNvPr>
          <p:cNvSpPr>
            <a:spLocks noGrp="1"/>
          </p:cNvSpPr>
          <p:nvPr>
            <p:ph idx="1"/>
          </p:nvPr>
        </p:nvSpPr>
        <p:spPr>
          <a:xfrm>
            <a:off x="677334" y="1378227"/>
            <a:ext cx="8596668" cy="4651512"/>
          </a:xfrm>
        </p:spPr>
        <p:txBody>
          <a:bodyPr>
            <a:normAutofit/>
          </a:bodyPr>
          <a:lstStyle/>
          <a:p>
            <a:pPr fontAlgn="base"/>
            <a:r>
              <a:rPr lang="en-US" dirty="0"/>
              <a:t>Tess decides to leave Trantridge and the d'Urbervilles. Alec comes after her, going so far as to suggest marriage, but she will not accept his proposals. She returns to her parents' house and tells her mother what has happened. Her mother suggests she marry him, but Tess refuses.</a:t>
            </a:r>
          </a:p>
          <a:p>
            <a:pPr fontAlgn="base"/>
            <a:r>
              <a:rPr lang="en-US" dirty="0"/>
              <a:t>The novel jumps forward to August. Tess is in the field working, and a baby is brought to her by her sister Liza-Lu. Tess nurses the infant, for whom she has mixed feelings, but as the story progresses she wants her son to thrive. Unfortunately he soon becomes seriously ill. She wants the parson to baptize him, but her father refuses, saying that she's disgraced the family enough and he doesn't want the parson involved. So Tess herself baptizes her son, calling him Sorrow, before he dies. When she asks the parson if her baptism will save her son's soul, he is moved by her tears and, against church dogma, tells her that the baptism is legitimate. She also persuades him to let her bury her son in the churchyard at night, when no one can see.</a:t>
            </a:r>
          </a:p>
          <a:p>
            <a:endParaRPr lang="en-US" dirty="0"/>
          </a:p>
        </p:txBody>
      </p:sp>
    </p:spTree>
    <p:extLst>
      <p:ext uri="{BB962C8B-B14F-4D97-AF65-F5344CB8AC3E}">
        <p14:creationId xmlns:p14="http://schemas.microsoft.com/office/powerpoint/2010/main" val="42676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940D9-D18D-437D-87C9-4D0381249B13}"/>
              </a:ext>
            </a:extLst>
          </p:cNvPr>
          <p:cNvSpPr>
            <a:spLocks noGrp="1"/>
          </p:cNvSpPr>
          <p:nvPr>
            <p:ph type="title"/>
          </p:nvPr>
        </p:nvSpPr>
        <p:spPr>
          <a:xfrm>
            <a:off x="677334" y="437321"/>
            <a:ext cx="8596668" cy="887896"/>
          </a:xfrm>
        </p:spPr>
        <p:txBody>
          <a:bodyPr/>
          <a:lstStyle/>
          <a:p>
            <a:r>
              <a:rPr lang="en-US" u="sng" dirty="0"/>
              <a:t>Textual References</a:t>
            </a:r>
            <a:r>
              <a:rPr lang="en-US" dirty="0"/>
              <a:t>:</a:t>
            </a:r>
          </a:p>
        </p:txBody>
      </p:sp>
      <p:sp>
        <p:nvSpPr>
          <p:cNvPr id="3" name="Content Placeholder 2">
            <a:extLst>
              <a:ext uri="{FF2B5EF4-FFF2-40B4-BE49-F238E27FC236}">
                <a16:creationId xmlns:a16="http://schemas.microsoft.com/office/drawing/2014/main" id="{2F64D089-B12F-45EE-9C0E-137AD8E2A050}"/>
              </a:ext>
            </a:extLst>
          </p:cNvPr>
          <p:cNvSpPr>
            <a:spLocks noGrp="1"/>
          </p:cNvSpPr>
          <p:nvPr>
            <p:ph idx="1"/>
          </p:nvPr>
        </p:nvSpPr>
        <p:spPr>
          <a:xfrm>
            <a:off x="677334" y="1325217"/>
            <a:ext cx="8596668" cy="5532783"/>
          </a:xfrm>
        </p:spPr>
        <p:txBody>
          <a:bodyPr>
            <a:normAutofit/>
          </a:bodyPr>
          <a:lstStyle/>
          <a:p>
            <a:pPr algn="just"/>
            <a:r>
              <a:rPr lang="en-US" b="1" dirty="0"/>
              <a:t>“I was born bad, and I have lived bad, and I shall die bad in all probability. But, upon my lost soul, I won’t be bad towards you again,Tess.”(Alec d’Urbervilles , chapter 12)</a:t>
            </a:r>
            <a:endParaRPr lang="en-US" dirty="0"/>
          </a:p>
          <a:p>
            <a:pPr algn="just"/>
            <a:r>
              <a:rPr lang="en-US" b="1" dirty="0"/>
              <a:t>“Why didn’t you tell me there was a danger in men-folk? Why didn’t you warn me? ( Tess, chapter 12)</a:t>
            </a:r>
          </a:p>
          <a:p>
            <a:pPr algn="just"/>
            <a:r>
              <a:rPr lang="en-US" b="1" dirty="0"/>
              <a:t>“Suppose your sin was not of your own seeking? (Tess, chapter 13)</a:t>
            </a:r>
          </a:p>
          <a:p>
            <a:pPr algn="just"/>
            <a:r>
              <a:rPr lang="en-US" b="1" dirty="0"/>
              <a:t>“The baby’s offence against society in coming into the world was forgotten by the girl-mother; her soul’s desire was to continue that offence by preserving the life of the child.” (Narrator, chapter 14)</a:t>
            </a:r>
          </a:p>
          <a:p>
            <a:pPr algn="just"/>
            <a:r>
              <a:rPr lang="en-US" b="1" dirty="0"/>
              <a:t>“She had no fear of him now, and in the cause of her confidence her sorrow lay.” </a:t>
            </a:r>
            <a:endParaRPr lang="en-US" dirty="0"/>
          </a:p>
          <a:p>
            <a:pPr algn="just"/>
            <a:r>
              <a:rPr lang="en-US" b="1" dirty="0"/>
              <a:t>“Almost at a leap Tess thus changed from simple girl to a complex woman.”</a:t>
            </a:r>
          </a:p>
          <a:p>
            <a:pPr algn="just"/>
            <a:r>
              <a:rPr lang="en-US" b="1" dirty="0"/>
              <a:t>“The people who had turned their heads turned them again as the service proceeded; and at last observing her, they wispered to each other. She knew what their whispers were about, grew sick at heart, and felt that she could come to church no more.”  </a:t>
            </a:r>
          </a:p>
          <a:p>
            <a:pPr algn="just"/>
            <a:endParaRPr lang="en-US" b="1" dirty="0"/>
          </a:p>
          <a:p>
            <a:pPr algn="just"/>
            <a:endParaRPr lang="en-US" b="1" dirty="0"/>
          </a:p>
          <a:p>
            <a:pPr algn="just"/>
            <a:endParaRPr lang="en-US" dirty="0"/>
          </a:p>
        </p:txBody>
      </p:sp>
    </p:spTree>
    <p:extLst>
      <p:ext uri="{BB962C8B-B14F-4D97-AF65-F5344CB8AC3E}">
        <p14:creationId xmlns:p14="http://schemas.microsoft.com/office/powerpoint/2010/main" val="35808272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119</TotalTime>
  <Words>1103</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Haas Grot Text Web</vt:lpstr>
      <vt:lpstr>Trebuchet MS</vt:lpstr>
      <vt:lpstr>Wingdings 3</vt:lpstr>
      <vt:lpstr>Facet</vt:lpstr>
      <vt:lpstr>     Phase The First-Maiden       Phase The Second-Maiden No More</vt:lpstr>
      <vt:lpstr>Phase The First- Maiden </vt:lpstr>
      <vt:lpstr>PowerPoint Presentation</vt:lpstr>
      <vt:lpstr> Textual References:</vt:lpstr>
      <vt:lpstr>Phase The Second-Maiden No More</vt:lpstr>
      <vt:lpstr>Textual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 The First-Maiden       Phase The Second-Maiden No More</dc:title>
  <dc:creator>Warda</dc:creator>
  <cp:lastModifiedBy>Warda</cp:lastModifiedBy>
  <cp:revision>8</cp:revision>
  <dcterms:created xsi:type="dcterms:W3CDTF">2020-05-03T18:58:51Z</dcterms:created>
  <dcterms:modified xsi:type="dcterms:W3CDTF">2020-05-03T22:25:39Z</dcterms:modified>
</cp:coreProperties>
</file>