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70" r:id="rId9"/>
    <p:sldId id="262" r:id="rId10"/>
    <p:sldId id="263" r:id="rId11"/>
    <p:sldId id="264" r:id="rId12"/>
    <p:sldId id="265" r:id="rId13"/>
    <p:sldId id="268" r:id="rId14"/>
    <p:sldId id="269" r:id="rId15"/>
    <p:sldId id="266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6" autoAdjust="0"/>
    <p:restoredTop sz="94660"/>
  </p:normalViewPr>
  <p:slideViewPr>
    <p:cSldViewPr>
      <p:cViewPr varScale="1">
        <p:scale>
          <a:sx n="68" d="100"/>
          <a:sy n="68" d="100"/>
        </p:scale>
        <p:origin x="-8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5F90E1A5-0049-4DCA-BB41-2CA85ACD7F6A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87738C-AD6E-46FA-AE62-1B976C7421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7C725-C781-46C6-99C3-7711B120F0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9280E4-BD15-4CC1-8FB2-0EAF41587D2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99EF4C94-DDC9-4F15-AD97-D343DB67F32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E8469-15D5-4F4D-9F43-CD6E92B9F7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CA107-8BC6-4572-ABF2-AF1D7B92A9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73F505-69BB-4B44-8579-F8B4365E216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D3FD3-DCBB-4E5C-BC64-727E32B5EC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43C381-BE89-47C0-90D4-9AEBF0A85A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82DA1A-DEE6-4A9D-B8F4-196DBBD2D2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023FD4A1-3C4A-4BAB-8AD2-0DD868FC8D1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03" r:id="rId4"/>
    <p:sldLayoutId id="2147483804" r:id="rId5"/>
    <p:sldLayoutId id="2147483811" r:id="rId6"/>
    <p:sldLayoutId id="2147483805" r:id="rId7"/>
    <p:sldLayoutId id="2147483812" r:id="rId8"/>
    <p:sldLayoutId id="2147483813" r:id="rId9"/>
    <p:sldLayoutId id="2147483806" r:id="rId10"/>
    <p:sldLayoutId id="21474838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An Overview of Wireless Security</a:t>
            </a:r>
            <a:endParaRPr lang="en-US" dirty="0"/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WAP protocols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Wireless Application Protocol</a:t>
            </a:r>
          </a:p>
          <a:p>
            <a:pPr eaLnBrk="1" hangingPunct="1"/>
            <a:r>
              <a:rPr lang="en-US" smtClean="0"/>
              <a:t>Principal applications: for mobile phone and PDA,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-Devices with low processing power and small memory capacities.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-Wireless networks with low bandwidth.</a:t>
            </a:r>
          </a:p>
          <a:p>
            <a:pPr eaLnBrk="1" hangingPunct="1"/>
            <a:r>
              <a:rPr lang="en-US" smtClean="0"/>
              <a:t>From transport layer to application layer</a:t>
            </a:r>
          </a:p>
          <a:p>
            <a:pPr eaLnBrk="1" hangingPunct="1"/>
            <a:r>
              <a:rPr lang="en-US" smtClean="0"/>
              <a:t>Competitor: i-mode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WAP Stacks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495800" cy="4873625"/>
          </a:xfrm>
        </p:spPr>
        <p:txBody>
          <a:bodyPr/>
          <a:lstStyle/>
          <a:p>
            <a:pPr eaLnBrk="1" hangingPunct="1"/>
            <a:r>
              <a:rPr lang="en-US" smtClean="0"/>
              <a:t>WML: Wireless Markup Language</a:t>
            </a:r>
          </a:p>
          <a:p>
            <a:pPr eaLnBrk="1" hangingPunct="1"/>
            <a:r>
              <a:rPr lang="en-US" smtClean="0"/>
              <a:t>WSP: Wireless Session Protocol</a:t>
            </a:r>
          </a:p>
          <a:p>
            <a:pPr eaLnBrk="1" hangingPunct="1"/>
            <a:r>
              <a:rPr lang="en-US" smtClean="0"/>
              <a:t>WTP: Wireless Transport Protocol</a:t>
            </a:r>
          </a:p>
          <a:p>
            <a:pPr eaLnBrk="1" hangingPunct="1"/>
            <a:r>
              <a:rPr lang="en-US" smtClean="0"/>
              <a:t>WTLS: Wireless Transport Layer Security</a:t>
            </a:r>
          </a:p>
          <a:p>
            <a:pPr eaLnBrk="1" hangingPunct="1"/>
            <a:r>
              <a:rPr lang="en-US" smtClean="0"/>
              <a:t>WCMP: Wireless Control Management Protocol</a:t>
            </a:r>
          </a:p>
          <a:p>
            <a:pPr eaLnBrk="1" hangingPunct="1"/>
            <a:r>
              <a:rPr lang="en-US" smtClean="0"/>
              <a:t>WDP: Wireless Datagram Protocol</a:t>
            </a: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685800"/>
            <a:ext cx="352107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Wireless Transport Layer Security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Derived from TLS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-Compressed data structures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-New certificate format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-Packet based design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Algorithm for public-key cryptography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-RSA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-ECC(Elliptic Curve Cryptography)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Security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WTLS’s Security Problems</a:t>
            </a:r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Security GAP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-reason: WTLS session exists only between the WAP device and the Gateway.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-Temporarily in clear text on the Gateway when translating WML to HTML until SSL established.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lvl="1" eaLnBrk="1" hangingPunct="1"/>
            <a:endParaRPr lang="en-US" smtClean="0"/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810000"/>
            <a:ext cx="5181600" cy="274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WTLS’s Security Problems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4873625"/>
          </a:xfrm>
        </p:spPr>
        <p:txBody>
          <a:bodyPr/>
          <a:lstStyle/>
          <a:p>
            <a:pPr eaLnBrk="1" hangingPunct="1"/>
            <a:r>
              <a:rPr lang="en-US" smtClean="0"/>
              <a:t>Solutions: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-Place Gateway and the back-end system within a secure environment.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-Provide integrity protection on information(digital signatures).</a:t>
            </a:r>
          </a:p>
          <a:p>
            <a:pPr eaLnBrk="1" hangingPunct="1"/>
            <a:r>
              <a:rPr lang="en-US" smtClean="0"/>
              <a:t>Other problems: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-Client Implementation</a:t>
            </a:r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2057400"/>
            <a:ext cx="428625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I-mode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524000"/>
          </a:xfrm>
        </p:spPr>
        <p:txBody>
          <a:bodyPr/>
          <a:lstStyle/>
          <a:p>
            <a:pPr eaLnBrk="1" hangingPunct="1"/>
            <a:r>
              <a:rPr lang="en-US" smtClean="0"/>
              <a:t>Based on Internet protocols</a:t>
            </a:r>
          </a:p>
          <a:p>
            <a:pPr eaLnBrk="1" hangingPunct="1"/>
            <a:r>
              <a:rPr lang="en-US" smtClean="0"/>
              <a:t>HTTP and SSL/TLS are used end-to-end</a:t>
            </a:r>
          </a:p>
          <a:p>
            <a:pPr eaLnBrk="1" hangingPunct="1"/>
            <a:r>
              <a:rPr lang="en-US" smtClean="0"/>
              <a:t>Equivalent to security offered in wired networks</a:t>
            </a:r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276600"/>
            <a:ext cx="745807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Future Topics in Wireless Networks	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The next generation networks</a:t>
            </a:r>
          </a:p>
          <a:p>
            <a:pPr eaLnBrk="1" hangingPunct="1"/>
            <a:r>
              <a:rPr lang="en-US" smtClean="0"/>
              <a:t>Ad-hoc networks</a:t>
            </a:r>
          </a:p>
          <a:p>
            <a:pPr eaLnBrk="1" hangingPunct="1"/>
            <a:r>
              <a:rPr lang="en-US" smtClean="0"/>
              <a:t>Sensor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cap="none" smtClean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802.11 Security</a:t>
            </a:r>
          </a:p>
          <a:p>
            <a:pPr eaLnBrk="1" hangingPunct="1"/>
            <a:r>
              <a:rPr lang="en-US" smtClean="0"/>
              <a:t>WAP Security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IEEE 802.11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A set of standards for WLAN computer communication in 5 GHz and 2.4 GHz.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Most popular members: 802.11b, 802.11g.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Originally weak in security, even now.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802.11 Security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Two subsystems: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 A data encapsulation technique called WEP(Wired Equivalent Privacy)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 An authentication algorithm called Shared Key Authentication</a:t>
            </a:r>
          </a:p>
          <a:p>
            <a:pPr eaLnBrk="1" hangingPunct="1"/>
            <a:r>
              <a:rPr lang="en-US" smtClean="0"/>
              <a:t>Severe security weakness in WEP.</a:t>
            </a:r>
          </a:p>
          <a:p>
            <a:pPr eaLnBrk="1" hangingPunct="1"/>
            <a:r>
              <a:rPr lang="en-US" smtClean="0"/>
              <a:t>WPA, WPA2, 802.11i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WEP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Stream  cipher RC4 for confidentiality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-Standard 64-bit WEP: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40-bit pre-shared key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24-bit initialization vector(IV)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CRC-32 checksum for integrity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WEP’s  </a:t>
            </a:r>
            <a:r>
              <a:rPr lang="en-US" dirty="0" err="1" smtClean="0"/>
              <a:t>weakpoints</a:t>
            </a:r>
            <a:endParaRPr lang="en-US" dirty="0"/>
          </a:p>
        </p:txBody>
      </p:sp>
      <p:grpSp>
        <p:nvGrpSpPr>
          <p:cNvPr id="13315" name="Group 6"/>
          <p:cNvGrpSpPr>
            <a:grpSpLocks/>
          </p:cNvGrpSpPr>
          <p:nvPr/>
        </p:nvGrpSpPr>
        <p:grpSpPr bwMode="auto">
          <a:xfrm>
            <a:off x="3276600" y="1752600"/>
            <a:ext cx="2209800" cy="1143000"/>
            <a:chOff x="2064" y="1536"/>
            <a:chExt cx="1392" cy="720"/>
          </a:xfrm>
        </p:grpSpPr>
        <p:sp>
          <p:nvSpPr>
            <p:cNvPr id="13335" name="Rectangle 4"/>
            <p:cNvSpPr>
              <a:spLocks noChangeArrowheads="1"/>
            </p:cNvSpPr>
            <p:nvPr/>
          </p:nvSpPr>
          <p:spPr bwMode="auto">
            <a:xfrm>
              <a:off x="2064" y="1536"/>
              <a:ext cx="1392" cy="720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6" name="Text Box 5"/>
            <p:cNvSpPr txBox="1">
              <a:spLocks noChangeArrowheads="1"/>
            </p:cNvSpPr>
            <p:nvPr/>
          </p:nvSpPr>
          <p:spPr bwMode="auto">
            <a:xfrm>
              <a:off x="2160" y="1632"/>
              <a:ext cx="1248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Pseudo-random number generator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52400" y="2133600"/>
            <a:ext cx="3048000" cy="396875"/>
            <a:chOff x="192" y="1766"/>
            <a:chExt cx="1920" cy="250"/>
          </a:xfrm>
        </p:grpSpPr>
        <p:sp>
          <p:nvSpPr>
            <p:cNvPr id="13333" name="AutoShape 7"/>
            <p:cNvSpPr>
              <a:spLocks noChangeArrowheads="1"/>
            </p:cNvSpPr>
            <p:nvPr/>
          </p:nvSpPr>
          <p:spPr bwMode="auto">
            <a:xfrm>
              <a:off x="1488" y="1776"/>
              <a:ext cx="624" cy="240"/>
            </a:xfrm>
            <a:prstGeom prst="rightArrow">
              <a:avLst>
                <a:gd name="adj1" fmla="val 50000"/>
                <a:gd name="adj2" fmla="val 65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4" name="Text Box 8"/>
            <p:cNvSpPr txBox="1">
              <a:spLocks noChangeArrowheads="1"/>
            </p:cNvSpPr>
            <p:nvPr/>
          </p:nvSpPr>
          <p:spPr bwMode="auto">
            <a:xfrm>
              <a:off x="192" y="1766"/>
              <a:ext cx="139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Encryption Key </a:t>
              </a:r>
              <a:r>
                <a:rPr lang="en-US" sz="2000" b="1" i="1">
                  <a:solidFill>
                    <a:srgbClr val="CC0000"/>
                  </a:solidFill>
                </a:rPr>
                <a:t>K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2286000" y="3124200"/>
            <a:ext cx="2438400" cy="1082675"/>
            <a:chOff x="1488" y="2352"/>
            <a:chExt cx="1536" cy="682"/>
          </a:xfrm>
        </p:grpSpPr>
        <p:grpSp>
          <p:nvGrpSpPr>
            <p:cNvPr id="13329" name="Group 20"/>
            <p:cNvGrpSpPr>
              <a:grpSpLocks/>
            </p:cNvGrpSpPr>
            <p:nvPr/>
          </p:nvGrpSpPr>
          <p:grpSpPr bwMode="auto">
            <a:xfrm>
              <a:off x="1488" y="2352"/>
              <a:ext cx="1488" cy="384"/>
              <a:chOff x="1632" y="2352"/>
              <a:chExt cx="1488" cy="384"/>
            </a:xfrm>
          </p:grpSpPr>
          <p:sp>
            <p:nvSpPr>
              <p:cNvPr id="13331" name="AutoShape 10"/>
              <p:cNvSpPr>
                <a:spLocks noChangeArrowheads="1"/>
              </p:cNvSpPr>
              <p:nvPr/>
            </p:nvSpPr>
            <p:spPr bwMode="auto">
              <a:xfrm>
                <a:off x="2832" y="2352"/>
                <a:ext cx="288" cy="384"/>
              </a:xfrm>
              <a:prstGeom prst="downArrow">
                <a:avLst>
                  <a:gd name="adj1" fmla="val 50000"/>
                  <a:gd name="adj2" fmla="val 33333"/>
                </a:avLst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2" name="Text Box 11"/>
              <p:cNvSpPr txBox="1">
                <a:spLocks noChangeArrowheads="1"/>
              </p:cNvSpPr>
              <p:nvPr/>
            </p:nvSpPr>
            <p:spPr bwMode="auto">
              <a:xfrm>
                <a:off x="1632" y="2390"/>
                <a:ext cx="1248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/>
                  <a:t>Random byte </a:t>
                </a:r>
                <a:r>
                  <a:rPr lang="en-US" sz="2000" b="1" i="1">
                    <a:solidFill>
                      <a:srgbClr val="CC0000"/>
                    </a:solidFill>
                  </a:rPr>
                  <a:t>b</a:t>
                </a:r>
              </a:p>
            </p:txBody>
          </p:sp>
        </p:grpSp>
        <p:sp>
          <p:nvSpPr>
            <p:cNvPr id="13330" name="Text Box 15"/>
            <p:cNvSpPr txBox="1">
              <a:spLocks noChangeArrowheads="1"/>
            </p:cNvSpPr>
            <p:nvPr/>
          </p:nvSpPr>
          <p:spPr bwMode="auto">
            <a:xfrm>
              <a:off x="2688" y="2784"/>
              <a:ext cx="3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sym typeface="Symbol" pitchFamily="18" charset="2"/>
                </a:rPr>
                <a:t></a:t>
              </a:r>
              <a:endParaRPr lang="en-US" sz="2000" b="1"/>
            </a:p>
          </p:txBody>
        </p:sp>
      </p:grpSp>
      <p:grpSp>
        <p:nvGrpSpPr>
          <p:cNvPr id="11" name="Group 19"/>
          <p:cNvGrpSpPr>
            <a:grpSpLocks/>
          </p:cNvGrpSpPr>
          <p:nvPr/>
        </p:nvGrpSpPr>
        <p:grpSpPr bwMode="auto">
          <a:xfrm>
            <a:off x="381000" y="3657600"/>
            <a:ext cx="3810000" cy="701675"/>
            <a:chOff x="336" y="2688"/>
            <a:chExt cx="2400" cy="442"/>
          </a:xfrm>
        </p:grpSpPr>
        <p:sp>
          <p:nvSpPr>
            <p:cNvPr id="13327" name="Text Box 13"/>
            <p:cNvSpPr txBox="1">
              <a:spLocks noChangeArrowheads="1"/>
            </p:cNvSpPr>
            <p:nvPr/>
          </p:nvSpPr>
          <p:spPr bwMode="auto">
            <a:xfrm>
              <a:off x="336" y="2688"/>
              <a:ext cx="1344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Plaintext data byte </a:t>
              </a:r>
              <a:r>
                <a:rPr lang="en-US" sz="2000" b="1" i="1">
                  <a:solidFill>
                    <a:srgbClr val="0000FF"/>
                  </a:solidFill>
                </a:rPr>
                <a:t>p</a:t>
              </a:r>
            </a:p>
          </p:txBody>
        </p:sp>
        <p:sp>
          <p:nvSpPr>
            <p:cNvPr id="13328" name="AutoShape 14"/>
            <p:cNvSpPr>
              <a:spLocks noChangeArrowheads="1"/>
            </p:cNvSpPr>
            <p:nvPr/>
          </p:nvSpPr>
          <p:spPr bwMode="auto">
            <a:xfrm>
              <a:off x="1728" y="2784"/>
              <a:ext cx="1008" cy="240"/>
            </a:xfrm>
            <a:prstGeom prst="rightArrow">
              <a:avLst>
                <a:gd name="adj1" fmla="val 50000"/>
                <a:gd name="adj2" fmla="val 105000"/>
              </a:avLst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18"/>
          <p:cNvGrpSpPr>
            <a:grpSpLocks/>
          </p:cNvGrpSpPr>
          <p:nvPr/>
        </p:nvGrpSpPr>
        <p:grpSpPr bwMode="auto">
          <a:xfrm>
            <a:off x="4800600" y="3657600"/>
            <a:ext cx="3886200" cy="701675"/>
            <a:chOff x="3168" y="2688"/>
            <a:chExt cx="2448" cy="442"/>
          </a:xfrm>
        </p:grpSpPr>
        <p:sp>
          <p:nvSpPr>
            <p:cNvPr id="13325" name="AutoShape 16"/>
            <p:cNvSpPr>
              <a:spLocks noChangeArrowheads="1"/>
            </p:cNvSpPr>
            <p:nvPr/>
          </p:nvSpPr>
          <p:spPr bwMode="auto">
            <a:xfrm>
              <a:off x="3168" y="2784"/>
              <a:ext cx="1008" cy="240"/>
            </a:xfrm>
            <a:prstGeom prst="rightArrow">
              <a:avLst>
                <a:gd name="adj1" fmla="val 50000"/>
                <a:gd name="adj2" fmla="val 105000"/>
              </a:avLst>
            </a:prstGeom>
            <a:solidFill>
              <a:srgbClr val="800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6" name="Text Box 17"/>
            <p:cNvSpPr txBox="1">
              <a:spLocks noChangeArrowheads="1"/>
            </p:cNvSpPr>
            <p:nvPr/>
          </p:nvSpPr>
          <p:spPr bwMode="auto">
            <a:xfrm>
              <a:off x="4176" y="2688"/>
              <a:ext cx="1440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Ciphertext data byte </a:t>
              </a:r>
              <a:r>
                <a:rPr lang="en-US" sz="2000" b="1" i="1">
                  <a:solidFill>
                    <a:srgbClr val="800080"/>
                  </a:solidFill>
                </a:rPr>
                <a:t>c</a:t>
              </a:r>
            </a:p>
          </p:txBody>
        </p:sp>
      </p:grpSp>
      <p:grpSp>
        <p:nvGrpSpPr>
          <p:cNvPr id="16" name="Group 24"/>
          <p:cNvGrpSpPr>
            <a:grpSpLocks/>
          </p:cNvGrpSpPr>
          <p:nvPr/>
        </p:nvGrpSpPr>
        <p:grpSpPr bwMode="auto">
          <a:xfrm>
            <a:off x="838200" y="5181600"/>
            <a:ext cx="6781800" cy="396875"/>
            <a:chOff x="720" y="1574"/>
            <a:chExt cx="4272" cy="250"/>
          </a:xfrm>
        </p:grpSpPr>
        <p:sp>
          <p:nvSpPr>
            <p:cNvPr id="13323" name="Text Box 22"/>
            <p:cNvSpPr txBox="1">
              <a:spLocks noChangeArrowheads="1"/>
            </p:cNvSpPr>
            <p:nvPr/>
          </p:nvSpPr>
          <p:spPr bwMode="auto">
            <a:xfrm>
              <a:off x="720" y="1574"/>
              <a:ext cx="158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>
                  <a:solidFill>
                    <a:srgbClr val="800080"/>
                  </a:solidFill>
                </a:rPr>
                <a:t>c</a:t>
              </a:r>
              <a:r>
                <a:rPr lang="en-US" sz="2000" baseline="-25000">
                  <a:solidFill>
                    <a:srgbClr val="800080"/>
                  </a:solidFill>
                </a:rPr>
                <a:t>1</a:t>
              </a:r>
              <a:r>
                <a:rPr lang="en-US" sz="2000"/>
                <a:t>  = </a:t>
              </a:r>
              <a:r>
                <a:rPr lang="en-US" sz="2000" b="1" i="1">
                  <a:solidFill>
                    <a:srgbClr val="0000FF"/>
                  </a:solidFill>
                </a:rPr>
                <a:t>p</a:t>
              </a:r>
              <a:r>
                <a:rPr lang="en-US" sz="2000" baseline="-25000">
                  <a:solidFill>
                    <a:srgbClr val="0000FF"/>
                  </a:solidFill>
                </a:rPr>
                <a:t>1</a:t>
              </a:r>
              <a:r>
                <a:rPr lang="en-US" sz="2000"/>
                <a:t> </a:t>
              </a:r>
              <a:r>
                <a:rPr lang="en-US" sz="2000" b="1">
                  <a:sym typeface="Symbol" pitchFamily="18" charset="2"/>
                </a:rPr>
                <a:t> </a:t>
              </a:r>
              <a:r>
                <a:rPr lang="en-US" sz="2000" b="1" i="1">
                  <a:solidFill>
                    <a:srgbClr val="CC0000"/>
                  </a:solidFill>
                </a:rPr>
                <a:t>b</a:t>
              </a:r>
            </a:p>
          </p:txBody>
        </p:sp>
        <p:sp>
          <p:nvSpPr>
            <p:cNvPr id="13324" name="Text Box 23"/>
            <p:cNvSpPr txBox="1">
              <a:spLocks noChangeArrowheads="1"/>
            </p:cNvSpPr>
            <p:nvPr/>
          </p:nvSpPr>
          <p:spPr bwMode="auto">
            <a:xfrm>
              <a:off x="3408" y="1574"/>
              <a:ext cx="158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>
                  <a:solidFill>
                    <a:srgbClr val="800080"/>
                  </a:solidFill>
                </a:rPr>
                <a:t>c</a:t>
              </a:r>
              <a:r>
                <a:rPr lang="en-US" sz="2000" baseline="-25000">
                  <a:solidFill>
                    <a:srgbClr val="800080"/>
                  </a:solidFill>
                </a:rPr>
                <a:t>2</a:t>
              </a:r>
              <a:r>
                <a:rPr lang="en-US" sz="2000"/>
                <a:t>  = </a:t>
              </a:r>
              <a:r>
                <a:rPr lang="en-US" sz="2000" b="1" i="1">
                  <a:solidFill>
                    <a:srgbClr val="0000FF"/>
                  </a:solidFill>
                </a:rPr>
                <a:t>p</a:t>
              </a:r>
              <a:r>
                <a:rPr lang="en-US" sz="2000" baseline="-25000">
                  <a:solidFill>
                    <a:srgbClr val="0000FF"/>
                  </a:solidFill>
                </a:rPr>
                <a:t>2</a:t>
              </a:r>
              <a:r>
                <a:rPr lang="en-US" sz="2000"/>
                <a:t> </a:t>
              </a:r>
              <a:r>
                <a:rPr lang="en-US" sz="2000" b="1">
                  <a:sym typeface="Symbol" pitchFamily="18" charset="2"/>
                </a:rPr>
                <a:t> </a:t>
              </a:r>
              <a:r>
                <a:rPr lang="en-US" sz="2000" b="1" i="1">
                  <a:solidFill>
                    <a:srgbClr val="CC0000"/>
                  </a:solidFill>
                </a:rPr>
                <a:t>b</a:t>
              </a:r>
            </a:p>
          </p:txBody>
        </p:sp>
      </p:grpSp>
      <p:sp>
        <p:nvSpPr>
          <p:cNvPr id="13321" name="TextBox 37"/>
          <p:cNvSpPr txBox="1">
            <a:spLocks noChangeArrowheads="1"/>
          </p:cNvSpPr>
          <p:nvPr/>
        </p:nvSpPr>
        <p:spPr bwMode="auto">
          <a:xfrm>
            <a:off x="457200" y="4724400"/>
            <a:ext cx="7696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When p1 and p2 are encrypted under the same “random” byte b:</a:t>
            </a:r>
          </a:p>
        </p:txBody>
      </p:sp>
      <p:sp>
        <p:nvSpPr>
          <p:cNvPr id="42" name="Text Box 28"/>
          <p:cNvSpPr txBox="1">
            <a:spLocks noChangeArrowheads="1"/>
          </p:cNvSpPr>
          <p:nvPr/>
        </p:nvSpPr>
        <p:spPr bwMode="auto">
          <a:xfrm>
            <a:off x="1143000" y="5867400"/>
            <a:ext cx="63246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solidFill>
                  <a:srgbClr val="800080"/>
                </a:solidFill>
              </a:rPr>
              <a:t>c</a:t>
            </a:r>
            <a:r>
              <a:rPr lang="en-US" sz="2000" baseline="-25000">
                <a:solidFill>
                  <a:srgbClr val="800080"/>
                </a:solidFill>
              </a:rPr>
              <a:t>1</a:t>
            </a:r>
            <a:r>
              <a:rPr lang="en-US" sz="2000"/>
              <a:t> </a:t>
            </a:r>
            <a:r>
              <a:rPr lang="en-US" sz="2000" b="1">
                <a:sym typeface="Symbol" pitchFamily="18" charset="2"/>
              </a:rPr>
              <a:t></a:t>
            </a:r>
            <a:r>
              <a:rPr lang="en-US" sz="2000"/>
              <a:t> </a:t>
            </a:r>
            <a:r>
              <a:rPr lang="en-US" sz="2000" b="1" i="1">
                <a:solidFill>
                  <a:srgbClr val="800080"/>
                </a:solidFill>
              </a:rPr>
              <a:t>c</a:t>
            </a:r>
            <a:r>
              <a:rPr lang="en-US" sz="2000" baseline="-25000">
                <a:solidFill>
                  <a:srgbClr val="800080"/>
                </a:solidFill>
              </a:rPr>
              <a:t>2</a:t>
            </a:r>
            <a:r>
              <a:rPr lang="en-US" sz="2000"/>
              <a:t> = </a:t>
            </a:r>
            <a:r>
              <a:rPr lang="en-US" sz="2000">
                <a:solidFill>
                  <a:srgbClr val="800080"/>
                </a:solidFill>
              </a:rPr>
              <a:t>(</a:t>
            </a:r>
            <a:r>
              <a:rPr lang="en-US" sz="2000" b="1" i="1">
                <a:solidFill>
                  <a:srgbClr val="0000FF"/>
                </a:solidFill>
              </a:rPr>
              <a:t>p</a:t>
            </a:r>
            <a:r>
              <a:rPr lang="en-US" sz="2000" baseline="-25000">
                <a:solidFill>
                  <a:srgbClr val="0000FF"/>
                </a:solidFill>
              </a:rPr>
              <a:t>1</a:t>
            </a:r>
            <a:r>
              <a:rPr lang="en-US" sz="2000"/>
              <a:t> </a:t>
            </a:r>
            <a:r>
              <a:rPr lang="en-US" sz="2000" b="1">
                <a:sym typeface="Symbol" pitchFamily="18" charset="2"/>
              </a:rPr>
              <a:t> </a:t>
            </a:r>
            <a:r>
              <a:rPr lang="en-US" sz="2000" b="1" i="1">
                <a:solidFill>
                  <a:srgbClr val="CC0000"/>
                </a:solidFill>
              </a:rPr>
              <a:t>b</a:t>
            </a:r>
            <a:r>
              <a:rPr lang="en-US" sz="2000" b="1">
                <a:solidFill>
                  <a:srgbClr val="800080"/>
                </a:solidFill>
              </a:rPr>
              <a:t>)</a:t>
            </a:r>
            <a:r>
              <a:rPr lang="en-US" sz="2000"/>
              <a:t>  </a:t>
            </a:r>
            <a:r>
              <a:rPr lang="en-US" sz="2000" b="1">
                <a:sym typeface="Symbol" pitchFamily="18" charset="2"/>
              </a:rPr>
              <a:t></a:t>
            </a:r>
            <a:r>
              <a:rPr lang="en-US" sz="2000"/>
              <a:t> </a:t>
            </a:r>
            <a:r>
              <a:rPr lang="en-US" sz="2000">
                <a:solidFill>
                  <a:srgbClr val="800080"/>
                </a:solidFill>
              </a:rPr>
              <a:t>(</a:t>
            </a:r>
            <a:r>
              <a:rPr lang="en-US" sz="2000" b="1" i="1">
                <a:solidFill>
                  <a:srgbClr val="0000FF"/>
                </a:solidFill>
              </a:rPr>
              <a:t>p</a:t>
            </a:r>
            <a:r>
              <a:rPr lang="en-US" sz="2000" baseline="-25000">
                <a:solidFill>
                  <a:srgbClr val="0000FF"/>
                </a:solidFill>
              </a:rPr>
              <a:t>2</a:t>
            </a:r>
            <a:r>
              <a:rPr lang="en-US" sz="2000"/>
              <a:t> </a:t>
            </a:r>
            <a:r>
              <a:rPr lang="en-US" sz="2000" b="1">
                <a:sym typeface="Symbol" pitchFamily="18" charset="2"/>
              </a:rPr>
              <a:t> </a:t>
            </a:r>
            <a:r>
              <a:rPr lang="en-US" sz="2000" b="1" i="1">
                <a:solidFill>
                  <a:srgbClr val="CC0000"/>
                </a:solidFill>
              </a:rPr>
              <a:t>b</a:t>
            </a:r>
            <a:r>
              <a:rPr lang="en-US" sz="2000" b="1">
                <a:solidFill>
                  <a:srgbClr val="800080"/>
                </a:solidFill>
              </a:rPr>
              <a:t>)</a:t>
            </a:r>
            <a:r>
              <a:rPr lang="en-US" sz="2000"/>
              <a:t> = </a:t>
            </a:r>
            <a:r>
              <a:rPr lang="en-US" sz="2000" b="1" i="1">
                <a:solidFill>
                  <a:srgbClr val="0000FF"/>
                </a:solidFill>
              </a:rPr>
              <a:t>p</a:t>
            </a:r>
            <a:r>
              <a:rPr lang="en-US" sz="2000" baseline="-25000">
                <a:solidFill>
                  <a:srgbClr val="0000FF"/>
                </a:solidFill>
              </a:rPr>
              <a:t>1</a:t>
            </a:r>
            <a:r>
              <a:rPr lang="en-US" sz="2000"/>
              <a:t> </a:t>
            </a:r>
            <a:r>
              <a:rPr lang="en-US" sz="2000" b="1">
                <a:sym typeface="Symbol" pitchFamily="18" charset="2"/>
              </a:rPr>
              <a:t> </a:t>
            </a:r>
            <a:r>
              <a:rPr lang="en-US" sz="2000" b="1" i="1">
                <a:solidFill>
                  <a:srgbClr val="0000FF"/>
                </a:solidFill>
              </a:rPr>
              <a:t>p</a:t>
            </a:r>
            <a:r>
              <a:rPr lang="en-US" sz="2000" baseline="-25000">
                <a:solidFill>
                  <a:srgbClr val="0000FF"/>
                </a:solidFill>
              </a:rPr>
              <a:t>2</a:t>
            </a:r>
            <a:endParaRPr lang="en-US" sz="2000" b="1" i="1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WPA, WPA2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WPA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-Partly implements of IEEE 802.11i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-RC4 stream cipher with a 128-bit key and 48-bit IV.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-Temporal Key Integrity Protocol(TKIP)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-Michael Algorithm</a:t>
            </a:r>
          </a:p>
          <a:p>
            <a:pPr eaLnBrk="1" hangingPunct="1"/>
            <a:r>
              <a:rPr lang="en-US" smtClean="0"/>
              <a:t>WPA2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-Mandatory implements of 802.11i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-CCMP: AES-based algorithm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Temporal Key Integrity Protocol(TKIP)</a:t>
            </a:r>
            <a:br>
              <a:rPr lang="en-US" dirty="0" smtClean="0"/>
            </a:br>
            <a:r>
              <a:rPr lang="en-US" dirty="0" smtClean="0"/>
              <a:t>&amp; Message Integrity Code(MIC)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TKIP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-per-packet key mixing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-message integrity check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-rekeying mechanism</a:t>
            </a:r>
          </a:p>
          <a:p>
            <a:pPr eaLnBrk="1" hangingPunct="1"/>
            <a:r>
              <a:rPr lang="en-US" smtClean="0"/>
              <a:t>MIC also named as MAC</a:t>
            </a: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886200"/>
            <a:ext cx="56578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CCMP: AES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Counter Mode with Cipher Block Chaining Message Authentication Code Protocol</a:t>
            </a:r>
          </a:p>
          <a:p>
            <a:pPr eaLnBrk="1" hangingPunct="1"/>
            <a:r>
              <a:rPr lang="en-US" smtClean="0"/>
              <a:t>key management and message integrity is handled by a single component built around AES</a:t>
            </a:r>
          </a:p>
          <a:p>
            <a:pPr eaLnBrk="1" hangingPunct="1"/>
            <a:r>
              <a:rPr lang="en-US" smtClean="0"/>
              <a:t>Advanced Encryption Standard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-block cipher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-SubBytes, ShiftRows, MixColumns, AddRoundKey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-only successful attacks: side channel attacks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928</TotalTime>
  <Words>253</Words>
  <Application>Microsoft Office PowerPoint</Application>
  <PresentationFormat>On-screen Show (4:3)</PresentationFormat>
  <Paragraphs>99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Century Schoolbook</vt:lpstr>
      <vt:lpstr>Wingdings</vt:lpstr>
      <vt:lpstr>Wingdings 2</vt:lpstr>
      <vt:lpstr>Calibri</vt:lpstr>
      <vt:lpstr>Symbol</vt:lpstr>
      <vt:lpstr>Oriel</vt:lpstr>
      <vt:lpstr>An Overview of Wireless Security</vt:lpstr>
      <vt:lpstr>Slide 2</vt:lpstr>
      <vt:lpstr>IEEE 802.11</vt:lpstr>
      <vt:lpstr>802.11 Security</vt:lpstr>
      <vt:lpstr>WEP</vt:lpstr>
      <vt:lpstr>WEP’s  weakpoints</vt:lpstr>
      <vt:lpstr>WPA, WPA2</vt:lpstr>
      <vt:lpstr>Temporal Key Integrity Protocol(TKIP) &amp; Message Integrity Code(MIC)</vt:lpstr>
      <vt:lpstr>CCMP: AES</vt:lpstr>
      <vt:lpstr>WAP protocols</vt:lpstr>
      <vt:lpstr>WAP Stacks</vt:lpstr>
      <vt:lpstr>Wireless Transport Layer Security</vt:lpstr>
      <vt:lpstr>WTLS’s Security Problems</vt:lpstr>
      <vt:lpstr>WTLS’s Security Problems</vt:lpstr>
      <vt:lpstr>I-mode</vt:lpstr>
      <vt:lpstr>Future Topics in Wireless Networks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Miao</dc:creator>
  <cp:lastModifiedBy>DELL</cp:lastModifiedBy>
  <cp:revision>71</cp:revision>
  <cp:lastPrinted>1601-01-01T00:00:00Z</cp:lastPrinted>
  <dcterms:created xsi:type="dcterms:W3CDTF">1601-01-01T00:00:00Z</dcterms:created>
  <dcterms:modified xsi:type="dcterms:W3CDTF">2017-11-14T09:22:54Z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