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87AECA-027F-4044-8F7B-13550C11DDBD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8CC72-98A4-46AD-8BC7-E0321A952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939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CC72-98A4-46AD-8BC7-E0321A952C4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395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523B4-AB4E-4AB4-BB00-37C12307DD5F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A6210-B99F-44B0-AE55-757EADF67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029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523B4-AB4E-4AB4-BB00-37C12307DD5F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A6210-B99F-44B0-AE55-757EADF67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049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523B4-AB4E-4AB4-BB00-37C12307DD5F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A6210-B99F-44B0-AE55-757EADF67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143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523B4-AB4E-4AB4-BB00-37C12307DD5F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A6210-B99F-44B0-AE55-757EADF67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917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523B4-AB4E-4AB4-BB00-37C12307DD5F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A6210-B99F-44B0-AE55-757EADF67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439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523B4-AB4E-4AB4-BB00-37C12307DD5F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A6210-B99F-44B0-AE55-757EADF67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859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523B4-AB4E-4AB4-BB00-37C12307DD5F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A6210-B99F-44B0-AE55-757EADF67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061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523B4-AB4E-4AB4-BB00-37C12307DD5F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A6210-B99F-44B0-AE55-757EADF67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846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523B4-AB4E-4AB4-BB00-37C12307DD5F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A6210-B99F-44B0-AE55-757EADF67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202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523B4-AB4E-4AB4-BB00-37C12307DD5F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A6210-B99F-44B0-AE55-757EADF67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675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523B4-AB4E-4AB4-BB00-37C12307DD5F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A6210-B99F-44B0-AE55-757EADF67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64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523B4-AB4E-4AB4-BB00-37C12307DD5F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A6210-B99F-44B0-AE55-757EADF67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123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734472"/>
            <a:ext cx="8305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Subject:	Population Studies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Class:	MSc 4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Lecture:	5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week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Topic:	Life Tables</a:t>
            </a: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7181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52400" y="381000"/>
                <a:ext cx="8686800" cy="37623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Central </a:t>
                </a:r>
                <a:r>
                  <a:rPr lang="en-US" sz="2400" b="1" dirty="0">
                    <a:latin typeface="Times New Roman" pitchFamily="18" charset="0"/>
                    <a:cs typeface="Times New Roman" pitchFamily="18" charset="0"/>
                  </a:rPr>
                  <a:t>Death Rate </a:t>
                </a:r>
                <a:endParaRPr lang="en-US" sz="2400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	mx (central death rate) is 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defined as the number of deaths during the year divided by the average number alive during the year, i.e. </a:t>
                </a:r>
                <a:endParaRPr lang="en-US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  <a:cs typeface="Times New Roman" pitchFamily="18" charset="0"/>
                            </a:rPr>
                            <m:t>                   </m:t>
                          </m:r>
                          <m:r>
                            <a:rPr lang="en-US" sz="2000" i="1">
                              <a:latin typeface="Cambria Math"/>
                              <a:cs typeface="Times New Roman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sz="2000" i="1">
                              <a:latin typeface="Cambria Math"/>
                              <a:cs typeface="Times New Roman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sz="2000" i="1">
                          <a:latin typeface="Cambria Math"/>
                          <a:cs typeface="Times New Roman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/>
                                  <a:cs typeface="Times New Roman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/>
                                  <a:cs typeface="Times New Roman" pitchFamily="18" charset="0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f>
                                <m:fPr>
                                  <m:ctrlPr>
                                    <a:rPr lang="en-US" sz="2000" i="1" smtClean="0">
                                      <a:latin typeface="Cambria Math"/>
                                      <a:cs typeface="Times New Roman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000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US" sz="2000" b="0" i="1" smtClean="0">
                                  <a:latin typeface="Cambria Math"/>
                                  <a:cs typeface="Times New Roman" pitchFamily="18" charset="0"/>
                                </a:rPr>
                                <m:t>(</m:t>
                              </m:r>
                              <m:r>
                                <a:rPr lang="en-US" sz="2000" i="1">
                                  <a:latin typeface="Cambria Math"/>
                                  <a:cs typeface="Times New Roman" pitchFamily="18" charset="0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  <a:cs typeface="Times New Roman" pitchFamily="18" charset="0"/>
                                </a:rPr>
                                <m:t>𝑥</m:t>
                              </m:r>
                            </m:sub>
                          </m:sSub>
                          <m:r>
                            <a:rPr lang="en-US" sz="2000" b="0" i="1" smtClean="0">
                              <a:latin typeface="Cambria Math"/>
                              <a:cs typeface="Times New Roman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  <a:cs typeface="Times New Roman" pitchFamily="18" charset="0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  <a:cs typeface="Times New Roman" pitchFamily="18" charset="0"/>
                                </a:rPr>
                                <m:t>𝑥</m:t>
                              </m:r>
                              <m:r>
                                <a:rPr lang="en-US" sz="2000" b="0" i="1" smtClean="0">
                                  <a:latin typeface="Cambria Math"/>
                                  <a:cs typeface="Times New Roman" pitchFamily="18" charset="0"/>
                                </a:rPr>
                                <m:t>+1</m:t>
                              </m:r>
                            </m:sub>
                          </m:sSub>
                          <m:r>
                            <a:rPr lang="en-US" sz="2000" b="0" i="1" smtClean="0">
                              <a:latin typeface="Cambria Math"/>
                              <a:cs typeface="Times New Roman" pitchFamily="18" charset="0"/>
                            </a:rPr>
                            <m:t>)</m:t>
                          </m:r>
                        </m:den>
                      </m:f>
                      <m:r>
                        <a:rPr lang="en-US" sz="2000">
                          <a:latin typeface="Cambria Math"/>
                          <a:cs typeface="Times New Roman" pitchFamily="18" charset="0"/>
                        </a:rPr>
                        <m:t>                                    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/>
                          <a:cs typeface="Times New Roman" pitchFamily="18" charset="0"/>
                        </a:rPr>
                        <m:t>or</m:t>
                      </m:r>
                      <m:f>
                        <m:fPr>
                          <m:ctrlPr>
                            <a:rPr lang="en-US" sz="2000" i="1"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  <a:cs typeface="Times New Roman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/>
                                  <a:cs typeface="Times New Roman" pitchFamily="18" charset="0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  <a:cs typeface="Times New Roman" pitchFamily="18" charset="0"/>
                                </a:rPr>
                                <m:t>1−0.5</m:t>
                              </m:r>
                              <m:r>
                                <a:rPr lang="en-US" sz="2000" b="0" i="1" smtClean="0">
                                  <a:latin typeface="Cambria Math"/>
                                  <a:cs typeface="Times New Roman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/>
                                  <a:cs typeface="Times New Roman" pitchFamily="18" charset="0"/>
                                </a:rPr>
                                <m:t>𝑥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	This 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differs slightly from qx , which is the number of deaths during the year divided by the number alive at the beginning of the year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  <a:cs typeface="Times New Roman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sz="2000" i="1">
                              <a:latin typeface="Cambria Math"/>
                              <a:cs typeface="Times New Roman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sz="2000" i="1">
                          <a:latin typeface="Cambria Math"/>
                          <a:cs typeface="Times New Roman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/>
                                  <a:cs typeface="Times New Roman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/>
                                  <a:cs typeface="Times New Roman" pitchFamily="18" charset="0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/>
                                  <a:cs typeface="Times New Roman" pitchFamily="18" charset="0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/>
                                  <a:cs typeface="Times New Roman" pitchFamily="18" charset="0"/>
                                </a:rPr>
                                <m:t>𝑥</m:t>
                              </m:r>
                            </m:sub>
                          </m:sSub>
                        </m:den>
                      </m:f>
                      <m:r>
                        <a:rPr lang="en-US" sz="2000" b="0" i="1" smtClean="0">
                          <a:latin typeface="Cambria Math"/>
                          <a:cs typeface="Times New Roman" pitchFamily="18" charset="0"/>
                        </a:rPr>
                        <m:t>                </m:t>
                      </m:r>
                      <m:r>
                        <a:rPr lang="en-US" sz="2000" b="0" i="1" smtClean="0">
                          <a:latin typeface="Cambria Math"/>
                          <a:cs typeface="Times New Roman" pitchFamily="18" charset="0"/>
                        </a:rPr>
                        <m:t>𝑜𝑟</m:t>
                      </m:r>
                      <m:sSub>
                        <m:sSubPr>
                          <m:ctrlPr>
                            <a:rPr lang="en-US" sz="2000" i="1">
                              <a:latin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  <a:cs typeface="Times New Roman" pitchFamily="18" charset="0"/>
                            </a:rPr>
                            <m:t>                  </m:t>
                          </m:r>
                          <m:r>
                            <a:rPr lang="en-US" sz="2000" b="0" i="1" smtClean="0">
                              <a:latin typeface="Cambria Math"/>
                              <a:cs typeface="Times New Roman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sz="2000" i="1">
                              <a:latin typeface="Cambria Math"/>
                              <a:cs typeface="Times New Roman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sz="2000" i="1">
                          <a:latin typeface="Cambria Math"/>
                          <a:cs typeface="Times New Roman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  <a:cs typeface="Times New Roman" pitchFamily="18" charset="0"/>
                                </a:rPr>
                                <m:t>2∗</m:t>
                              </m:r>
                              <m:r>
                                <a:rPr lang="en-US" sz="2000" b="0" i="1" smtClean="0">
                                  <a:latin typeface="Cambria Math"/>
                                  <a:cs typeface="Times New Roman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/>
                                  <a:cs typeface="Times New Roman" pitchFamily="18" charset="0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  <a:cs typeface="Times New Roman" pitchFamily="18" charset="0"/>
                                </a:rPr>
                                <m:t>2+</m:t>
                              </m:r>
                              <m:r>
                                <a:rPr lang="en-US" sz="2000" b="0" i="1" smtClean="0">
                                  <a:latin typeface="Cambria Math"/>
                                  <a:cs typeface="Times New Roman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/>
                                  <a:cs typeface="Times New Roman" pitchFamily="18" charset="0"/>
                                </a:rPr>
                                <m:t>𝑥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en-US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381000"/>
                <a:ext cx="8686800" cy="3762377"/>
              </a:xfrm>
              <a:prstGeom prst="rect">
                <a:avLst/>
              </a:prstGeom>
              <a:blipFill rotWithShape="1">
                <a:blip r:embed="rId2"/>
                <a:stretch>
                  <a:fillRect l="-1053" t="-1297" r="-7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37117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28600" y="228600"/>
                <a:ext cx="8686800" cy="78897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Relationships</a:t>
                </a:r>
              </a:p>
              <a:p>
                <a:pPr algn="just"/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As we know that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𝑛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𝑞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𝑛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𝑥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T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hen from this we can also find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𝑙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𝑛𝑑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𝑛𝑞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𝑥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000" b="0" dirty="0" smtClean="0">
                  <a:latin typeface="Times New Roman" pitchFamily="18" charset="0"/>
                </a:endParaRPr>
              </a:p>
              <a:p>
                <a:pPr algn="just"/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And also 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</a:rPr>
                            <m:t>𝑛𝑑</m:t>
                          </m:r>
                        </m:e>
                        <m:sub>
                          <m:r>
                            <a:rPr lang="en-US" sz="2000" i="1">
                              <a:latin typeface="Cambria Math"/>
                            </a:rPr>
                            <m:t>𝑥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</a:rPr>
                            <m:t>𝑙</m:t>
                          </m:r>
                        </m:e>
                        <m:sub>
                          <m:r>
                            <a:rPr lang="en-US" sz="2000" i="1">
                              <a:latin typeface="Cambria Math"/>
                            </a:rPr>
                            <m:t>𝑥</m:t>
                          </m:r>
                        </m:sub>
                      </m:sSub>
                      <m:sSub>
                        <m:sSubPr>
                          <m:ctrlPr>
                            <a:rPr lang="en-US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</a:rPr>
                            <m:t>𝑛𝑞</m:t>
                          </m:r>
                        </m:e>
                        <m:sub>
                          <m:r>
                            <a:rPr lang="en-US" sz="2000" i="1">
                              <a:latin typeface="Cambria Math"/>
                            </a:rPr>
                            <m:t>𝑥</m:t>
                          </m:r>
                        </m:sub>
                      </m:sSub>
                    </m:oMath>
                  </m:oMathPara>
                </a14:m>
                <a:endParaRPr lang="en-US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Also if we are given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𝑛𝑞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then we can calculate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𝑙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sub>
                    </m:sSub>
                    <m:r>
                      <a:rPr lang="en-US" sz="2000" b="0" i="1" smtClean="0">
                        <a:latin typeface="Cambria Math"/>
                      </a:rPr>
                      <m:t>  </m:t>
                    </m:r>
                  </m:oMath>
                </a14:m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by the following relation.</a:t>
                </a:r>
              </a:p>
              <a:p>
                <a:pPr algn="just"/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As we know that lx is the number of persons surviving at exact age ‘x’. And we also know that it is one of the assumption of life table that a hypothetical 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cohort of life table usually 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start with 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1,000 or 10,000 or  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1,00,000 births. So letting the first value of lx as 100000, the remaining numbers of survivors can then be found using the following relation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</a:rPr>
                            <m:t>𝑙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100000−(</m:t>
                          </m:r>
                          <m:r>
                            <a:rPr lang="en-US" sz="2000" i="1">
                              <a:latin typeface="Cambria Math"/>
                            </a:rPr>
                            <m:t>𝑙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∗</m:t>
                      </m:r>
                      <m:sSub>
                        <m:sSubPr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</a:rPr>
                            <m:t>𝑛𝑞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The next calculated by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</a:rPr>
                            <m:t>𝑙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5</m:t>
                          </m:r>
                        </m:sub>
                      </m:sSub>
                      <m:r>
                        <a:rPr lang="en-US" sz="2000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000" i="1">
                              <a:latin typeface="Cambria Math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20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000" i="1">
                              <a:latin typeface="Cambria Math"/>
                            </a:rPr>
                            <m:t>−(</m:t>
                          </m:r>
                          <m:r>
                            <a:rPr lang="en-US" sz="2000" i="1">
                              <a:latin typeface="Cambria Math"/>
                            </a:rPr>
                            <m:t>𝑙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000" i="1">
                          <a:latin typeface="Cambria Math"/>
                        </a:rPr>
                        <m:t>∗</m:t>
                      </m:r>
                      <m:sSub>
                        <m:sSubPr>
                          <m:ctrlPr>
                            <a:rPr lang="en-US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</a:rPr>
                            <m:t>𝑛𝑞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000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</a:rPr>
                            <m:t>𝑙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10</m:t>
                          </m:r>
                        </m:sub>
                      </m:sSub>
                      <m:r>
                        <a:rPr lang="en-US" sz="2000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𝑙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5</m:t>
                          </m:r>
                        </m:sub>
                      </m:sSub>
                      <m:sSub>
                        <m:sSubPr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</a:rPr>
                            <m:t>−(</m:t>
                          </m:r>
                          <m:r>
                            <a:rPr lang="en-US" sz="2000" i="1">
                              <a:latin typeface="Cambria Math"/>
                            </a:rPr>
                            <m:t>𝑙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5</m:t>
                          </m:r>
                        </m:sub>
                      </m:sSub>
                      <m:r>
                        <a:rPr lang="en-US" sz="2000" i="1">
                          <a:latin typeface="Cambria Math"/>
                        </a:rPr>
                        <m:t>∗</m:t>
                      </m:r>
                      <m:sSub>
                        <m:sSubPr>
                          <m:ctrlPr>
                            <a:rPr lang="en-US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</a:rPr>
                            <m:t>𝑛𝑞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5</m:t>
                          </m:r>
                        </m:sub>
                      </m:sSub>
                      <m:r>
                        <a:rPr lang="en-US" sz="2000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000" dirty="0" smtClean="0">
                  <a:latin typeface="Times New Roman" pitchFamily="18" charset="0"/>
                </a:endParaRPr>
              </a:p>
              <a:p>
                <a:pPr algn="just"/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And so on…</a:t>
                </a:r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en-US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en-US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en-US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en-US" sz="2000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600"/>
                <a:ext cx="8686800" cy="7889724"/>
              </a:xfrm>
              <a:prstGeom prst="rect">
                <a:avLst/>
              </a:prstGeom>
              <a:blipFill rotWithShape="1">
                <a:blip r:embed="rId3"/>
                <a:stretch>
                  <a:fillRect l="-1123" t="-618" r="-7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05180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8848971"/>
              </p:ext>
            </p:extLst>
          </p:nvPr>
        </p:nvGraphicFramePr>
        <p:xfrm>
          <a:off x="1676400" y="1295400"/>
          <a:ext cx="5334000" cy="5109210"/>
        </p:xfrm>
        <a:graphic>
          <a:graphicData uri="http://schemas.openxmlformats.org/drawingml/2006/table">
            <a:tbl>
              <a:tblPr/>
              <a:tblGrid>
                <a:gridCol w="2353236"/>
                <a:gridCol w="2980764"/>
              </a:tblGrid>
              <a:tr h="2803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Age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nqx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8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0.18848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8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0.102758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8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0.016879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8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0.016261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8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0.033087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8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0.043531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8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0.045788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8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0.047213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8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0.050633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8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0.055575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8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0.062217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8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0.078196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8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0.104964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8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0.141789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8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0.205583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8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0.285959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8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8600" y="228600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Q.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Given the following information complete the life table and also find the central death rate for this data set.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7356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28600" y="381000"/>
                <a:ext cx="8534400" cy="47089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As we are given with only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𝑛𝑞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so first we find the lx for further solution of life table</a:t>
                </a:r>
              </a:p>
              <a:p>
                <a:pPr algn="just"/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We know that the first value of lx is always 100000 i.e. our cohort. So to find the next value we simply start multiplying lx with the given probability of death.</a:t>
                </a:r>
              </a:p>
              <a:p>
                <a:pPr algn="just"/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For example here in this data the first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𝑛𝑞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sub>
                    </m:sSub>
                    <m:r>
                      <a:rPr lang="en-US" sz="2000" b="0" i="0" smtClean="0">
                        <a:latin typeface="Cambria Math"/>
                      </a:rPr>
                      <m:t>=0.18848</m:t>
                    </m:r>
                  </m:oMath>
                </a14:m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so if we multiply this with the first value of lx i.e. 100000 we get</a:t>
                </a:r>
              </a:p>
              <a:p>
                <a:pPr algn="just"/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100000*0.18848 = 18848 (it is actually the </a:t>
                </a:r>
                <a:r>
                  <a:rPr lang="en-US" sz="2000" dirty="0" err="1" smtClean="0">
                    <a:latin typeface="Times New Roman" pitchFamily="18" charset="0"/>
                    <a:cs typeface="Times New Roman" pitchFamily="18" charset="0"/>
                  </a:rPr>
                  <a:t>ndx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) </a:t>
                </a:r>
              </a:p>
              <a:p>
                <a:pPr algn="just"/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Now simply subtract this from 100000 we get</a:t>
                </a:r>
              </a:p>
              <a:p>
                <a:pPr algn="just"/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100000-18848 = 81152</a:t>
                </a:r>
              </a:p>
              <a:p>
                <a:pPr algn="just"/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Similarly for next value of lx, now we multiply the next probability of death with the corresponding value of lx i.e. 81152*0.10276 = 8339.19</a:t>
                </a:r>
              </a:p>
              <a:p>
                <a:pPr algn="just"/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Again subtract this from the previous value of lx we get</a:t>
                </a:r>
              </a:p>
              <a:p>
                <a:pPr algn="just"/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81152-8339.19 = 72813</a:t>
                </a:r>
              </a:p>
              <a:p>
                <a:pPr algn="just"/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And so on…</a:t>
                </a:r>
              </a:p>
              <a:p>
                <a:pPr algn="just"/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381000"/>
                <a:ext cx="8534400" cy="4708981"/>
              </a:xfrm>
              <a:prstGeom prst="rect">
                <a:avLst/>
              </a:prstGeom>
              <a:blipFill rotWithShape="1">
                <a:blip r:embed="rId2"/>
                <a:stretch>
                  <a:fillRect l="-786" t="-648" r="-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94932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68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8377383"/>
              </p:ext>
            </p:extLst>
          </p:nvPr>
        </p:nvGraphicFramePr>
        <p:xfrm>
          <a:off x="838200" y="489466"/>
          <a:ext cx="7467600" cy="56827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Worksheet" r:id="rId3" imgW="4886129" imgH="3486348" progId="Excel.Sheet.12">
                  <p:embed/>
                </p:oleObj>
              </mc:Choice>
              <mc:Fallback>
                <p:oleObj name="Worksheet" r:id="rId3" imgW="4886129" imgH="348634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489466"/>
                        <a:ext cx="7467600" cy="56827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33746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437</Words>
  <Application>Microsoft Office PowerPoint</Application>
  <PresentationFormat>On-screen Show (4:3)</PresentationFormat>
  <Paragraphs>75</Paragraphs>
  <Slides>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Microsoft Excel Worksheet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11</cp:revision>
  <dcterms:created xsi:type="dcterms:W3CDTF">2020-04-20T12:34:44Z</dcterms:created>
  <dcterms:modified xsi:type="dcterms:W3CDTF">2020-04-23T05:36:22Z</dcterms:modified>
</cp:coreProperties>
</file>