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38"/>
  </p:notesMasterIdLst>
  <p:handoutMasterIdLst>
    <p:handoutMasterId r:id="rId39"/>
  </p:handoutMasterIdLst>
  <p:sldIdLst>
    <p:sldId id="294" r:id="rId2"/>
    <p:sldId id="257" r:id="rId3"/>
    <p:sldId id="299" r:id="rId4"/>
    <p:sldId id="298" r:id="rId5"/>
    <p:sldId id="352" r:id="rId6"/>
    <p:sldId id="300" r:id="rId7"/>
    <p:sldId id="326" r:id="rId8"/>
    <p:sldId id="301" r:id="rId9"/>
    <p:sldId id="302" r:id="rId10"/>
    <p:sldId id="303" r:id="rId11"/>
    <p:sldId id="329" r:id="rId12"/>
    <p:sldId id="304" r:id="rId13"/>
    <p:sldId id="351" r:id="rId14"/>
    <p:sldId id="305" r:id="rId15"/>
    <p:sldId id="353" r:id="rId16"/>
    <p:sldId id="345" r:id="rId17"/>
    <p:sldId id="344" r:id="rId18"/>
    <p:sldId id="330" r:id="rId19"/>
    <p:sldId id="306" r:id="rId20"/>
    <p:sldId id="346" r:id="rId21"/>
    <p:sldId id="331" r:id="rId22"/>
    <p:sldId id="307" r:id="rId23"/>
    <p:sldId id="347" r:id="rId24"/>
    <p:sldId id="332" r:id="rId25"/>
    <p:sldId id="308" r:id="rId26"/>
    <p:sldId id="333" r:id="rId27"/>
    <p:sldId id="309" r:id="rId28"/>
    <p:sldId id="348" r:id="rId29"/>
    <p:sldId id="335" r:id="rId30"/>
    <p:sldId id="310" r:id="rId31"/>
    <p:sldId id="349" r:id="rId32"/>
    <p:sldId id="311" r:id="rId33"/>
    <p:sldId id="322" r:id="rId34"/>
    <p:sldId id="341" r:id="rId35"/>
    <p:sldId id="323" r:id="rId36"/>
    <p:sldId id="342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283E01-3896-4706-8633-03A583B7C4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BE0829-782B-4C7E-BA5E-CC8A735F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800583-4CEA-44CC-9961-1E3BBF1177E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291BD2-C6AF-41A2-838A-D4F27051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91BD2-C6AF-41A2-838A-D4F27051BD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4274-F3BF-4043-A2A9-5FE62339E61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222F-8E35-4602-A3C7-2676314B846F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328B-336C-49D8-A3B5-C4E9C67456C4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8EB3-0B00-4532-A4FE-18E72C49CE3C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C98-0CEE-4EB5-9F29-6D683E8EAE22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225D-2224-4D77-8BE1-E75E7D4869E7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A2ED-C64D-445C-BEA9-AC7EA11EA4C4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FC57-FA64-4BB8-BCE7-BCFE67E9796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6D44-7E50-434C-86AB-A207AE916085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6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F0C-75BC-4F57-8A68-DE7EF04FC563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487A-2DA3-4371-8E8B-4DD8CE620B1A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937B-735F-4828-8097-693407193A33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BEA0-8980-45B5-85AE-6A34F01D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0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16" y="0"/>
            <a:ext cx="10729784" cy="166746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449" y="464176"/>
            <a:ext cx="10380140" cy="547899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Harvest Technology of Cucumber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 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Sarfraz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ussain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FST-508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Over Mature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ndices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color changes from green to yellow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Waxing get removed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tenderness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 size become large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become tough and leathery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11</a:t>
            </a:fld>
            <a:endParaRPr lang="en-US"/>
          </a:p>
        </p:txBody>
      </p:sp>
      <p:sp>
        <p:nvSpPr>
          <p:cNvPr id="3" name="AutoShape 2" descr="data:image/jpeg;base64,/9j/4AAQSkZJRgABAQAAAQABAAD/2wCEAAkGBxQSEhUUExQVFhQVFBgYGBcVFxcXFRUVHBcXFxgUFBUYHCggGBolHBcUITEhJSkrLi4uFx8zODMsNygtLisBCgoKDg0OGxAQGy0kICQsLCwsLCwsLCwsLC8sLCwsLCwsLCwsLCwsLCw3LCwsLCwsLCwsLCwsLCwsLCwsLCwsLP/AABEIAMIBAwMBIgACEQEDEQH/xAAcAAABBQEBAQAAAAAAAAAAAAAFAQIDBAYHAAj/xABCEAABAwICBggEBAUDAgcAAAABAAIDBBEhMQUGEkFRYSJxgZGhscHwEzJC0QdSYuEUI3KCkjOywkPxFjRTY3Oiw//EABsBAAEFAQEAAAAAAAAAAAAAAAABAgMEBQYH/8QALREAAgIBBAEDAwQBBQAAAAAAAAECAxEEEiExURMiQQUycSNCYbHRFDOBkfD/2gAMAwEAAhEDEQA/AMQyn7+Sv0Wk5ISL9Ju8HPsKlnpTHgc+CozBYkLWzv7NPXOPuRuNHVLJmbbDcb+LTwIV5jFz7V+vMM4P0uwcN1tx7F0lrFPk57UU+nPC6IhGl+GpxGla1Lkr4MvpjV9j3bTQWE5ltrE8S1B5NWj9Mg7QR5EroOwmGIcApE4/KK86232YCHVuS+LmW6yb+Cu0+rYv0nk9Qt6lbIQjgB2J2wnJV+CP035M9BoONv0A/wBWPngr7KENyAA5C3kES2U0s9++1P3eBPTRVFMN6X4I4fZWSwpoj94JcsTaiEtSbCsbKTZSgQ7K9ZOIS7KVCEbgmuClITHDuThCFwTSFMQmkIEIS1NLVM5qYQgCBwTSFI8JpagCIhMe0HA48VNspj2pAKgpt2bfEfce8VWqJNn6/wDIHzKJFqhkUEtPFvK4f8Dt7+QLPW4fR2OQ+Vzn5C/P6e8rQSRDgO4KtKxOjW122xHLwgH/AAI33J45LyJOavKcjwSyTxmPM7d8QcrITM9eawpIY9p1jlv+yydqR6AmSUlMSNq17YgDOw3otO/aA/mvc6wONwAORvuyyCg2TuAG7DNOodHPcQ0Al1rC2HX1qCdmVlvBSn6yuW2C2/LZ5lTJGQWSPB/qJ7wcCtXq5p5s/QfZsoG7J44t57yFkKlmySN4wVJkpY9rmmzmuBBGYIUlUskmq00Jxzjk678PgkLFXGulO2Jjnm8jmgljG7RB333DtKp/+PqcnGGS3HZZ5Xup9yMNaa1rKiwoY0mwVZ0ZpGnqReIhx3tDrOHWw4juV/4Dfy+akTK8o4eGBixVquqiiF5HsYDltODb9VyqGteucFO2RkI+JMAQCMY2u/U6/StwHCy5DUVL5XF73FzjmXG5KlgmyvOaXR11+sdIP+uzsufIIfWa70jBg5zzwY0/8rLlTmlMspVAhc2bbSP4gyOuIY2sHF3Sd3YAeKAVOstU/OZ9uDTsj/62QprVM2FOwhmWxslY84uc49ZJ9Urat4yc4dRKlFITvS/whS8DcDmaXmGUsg/vd91ai1nqm5TO7bHzComlTHQ8kcAHItdakZljuto9LK7Dr48fNEw/0kj7rJSRW3KKyXCDLOg02vMJ+eN7f6SHD0KLU+sFNJ8srRyddv8AuXKCwr1ik2huZ2ZpDhcEEcjcd4SbC4/DUvZi1xb1EjyRWj1qqY/+ptDg8Bw7zj4pNrHb0dKLUzZWZ0fr404TQDm6MkH/ABcfVa3RWk6SowjeL/lJLXf4k49ia8ocmmVXBROYjz6BnsqN+j2c+9GRcGeexV3sWifo9vPvUT6BnsoyGDMuj60i0X8EzgPfavJchgy7dHSnAQyH+0jzSS6OkhIMrNjaHRFwcN97HBdl+A3c0eCD6z6ANRF0R0mXI58QFnzhHY9p0NOvl6i34wc1EmSO0rnTWa1wBaMMm+KzdRE5psdyYJyqPop4bNmT3Lgu6bY1pGyQTbHkUIij2inVL7r1NuVhLEeBY+GEIaZrSC6zhbIG3eVHLBvHdmijqgRQBuyCXNLnYdI47LWg8MCTZC4nhxu0WIx5WvzTMS7Kr1tas9N9lNsz4nh7CWuabgjAhHtIa3VNW1sVxGNkbZZg55yN8cuQsqOk6QBkcgIO1tBzd7SLWPbdBmTbEjHWuA4XByIviDysrNbzwV9dp1dByXaLOlNHhsZANja+YubbtkbkCkqC+x2WizQOgCL/AKiOJXdqqkp44duRsTY7XuWttjuGFyerFcn1nZTTSF1OxzMcTgGu5tYMR7wVuGIL3Syc3Xp7rXiMWZh703bVuSgIyKrvpnhu1snZvbaxtfgTkDyU0ZqXQ27S20/ehY3K216oscpWu5JSuX45Nyna8IX8S25Stn5oECTQCvGG/BUY57ZeClbOgCc0N+aiOjrZWU8dUVbiqW24HmlEBDqPkq0tKVozI07wFA9jSgMmddCeCYY+SPSUwCqSU6MgCSE5jyDcEgjv6wrkkKqvZZGQNhqvry9jhHUHaYcA8/M3+r8w559a6Q0hwBGRsffYuAuXRvw100XtNO84sF4yfyZFvZcW6+SbJY5JIy+Dauaq7wrRChemjyqWheUuyF5Apu224d6c5x49yYE8MVLHkuMyen9WWyuLhg448ispVaqTNyZcciF1WVoItvQ2allO8W5funKFUieGrugsJ8fyczbqxK7AtDBxcRgg+kqIwuLb32cL8ea683Rv5gSeaF6warfHG00WeB/l+6WyqKj7SxpvqE/U/U6ZgW6Qa+NjSLPa0tJBwcy5IuOOJ3qGOEDotvjnffjgBwVeroXxOLSCCDkVAJyOtU3FvpmuqapNTxz8BbSzYmxhoJ+IPm/L/wB1lqtXKie6m0foGSeKWYfJExzhxc4bh2XPYrFUG3wMusjVH3P/AMx1dpOWfZ+I4kMaGtb9LQBbAcTvKVkDdn5ulwth3qnC5EpCHOaQLANA61HMsRjGCSiuAfIxSaJ0m6llDwNphsJGEXbIzeCDvGY/cozrFo9kOwGuDiWBxt9JIvs3WbmUlcnFle6MLq34Z0vSGodLUtEkX8svaHAt+Qg4g7O7sWQ0n+HlRHiwB4/Sb+Ga6fqhIP4SK+QFhfkT77EbMfotDdns46UMNpHzbW6OkiNntc3kQQqhK7jprWSmDjGY3TbJsbBuwDvF3Z9gWYqo9FT/ADxSQO/MAbX/ALNod4UfrV5xuQ//AEt2M7Wc1Dk9kvNbCo1CjkuaSsif+h5Ad1YfZAdI6p1kF9uF5A3sG0O8KVc9EDTXDKLZ1Oybih5JbgQQeBwT2zcU15GMvfEG4r3x7HNVdrgmOKExAj/FXTTLzVAJ20U7IpYe4qAuSE+7JCEZDJFKOVkc1FJFZHbmO8FBjHdbHUDRJ+IZSMG5X4nJI3wPj2dFPFRPCUFI9tsk0lISF5LtLyQDcArxKaE4Khyy9gUBOSBLdPQ1ipCV668nCGc09oNk5JcLO3EW8eK57WaBa2ZzbhwabYZX3grqOsVaIYS76j0W/wBR39gxWBhiJVDX6lQSjHv5ZpaF2JN54+EVm0QAwAtySRzSQ3+G4gHNpxY7iHNyKJfDsqVUFl1XyUspltyU+HyjEzx/DeRazb9HfhwvyUwqUebo5k0rI34B52doZtcflcO23YiR/DuYHZ2mOH5sR4WW7SndDcOlrYVe2Ri31N1Ucdo2C3Gm9S46aMOlmcXHBrG5uPWcmi+J+6F0ejwBgPuktnGnvsWGoV8cx6KcTiWtBuQ0WAJJsOXBH9EazzQRyRFxLXMIYSbmN+4tPDlxtzVc0YA5qtLDhZU46n3ZQ2dMJLDQ+FtxZOdAOCYYi3Z4Obdp4jIjrBuD+6uQvHaoLFKDJFhrKKZo2uG5Sw1tTT/6cji38r+mzuOXZZXHQi1wnvp7DHFJDUyg8pkVlcJrElktaP01S1Z+HVwxskOAJA2Hnk84tPIntT9IfhxTvxjLozwzGXArN1tCHXsiOgdbpaW0cwMsQyx/mMHBpPzDke8Lb0+tVixLsxdV9P2+6vopVf4ayt+RzXDrsfFBavVGojzjfbiBcd4XcdHVkc0bZI3BzCMD6EbjyU7ox761d4ZmuLPnN+jntNiLdYKUULv0ntt9l9A1VAx/zNac8wD5oVUatwG/8tu/IW8kNDdpxQ0Tv0/5D7pW0Z5d67A/VOn/APT8XfdSQaBgjxbG2/Ei54703Aqic60DqtJMQS3ZZvcRYW5cV0OjomxtDGiwHnxKJA2zyTZWe/FKh+CoW+/FIT78VM4KFwskFIDZKn394ryBTXgp11ECl2lRwX2SgrwTAU66ckNHBOTQVV0rXCGJ8h+kYDi44NHeQleEssRcvCMfrRWGWct+mPogc/qPfh2KtC1U4CXEk4km55lXmLl9RY5zbZsKO2KivgSVDpldqHKjIE2tCwRUh/1orZ/Eb5hdXnlaxjnvNmtBJJ3ABcv0HFt1kI3B+0f7QXeiP/iLpLosp2nF52nf0j5Qes3P9oXR6OXp0OTKGqrdt8a0ZrSmkXVUzpTl8rB+Vu4ep5lTRx2UFDFYBE2NG9Y2otcpNs11FQiorpFOQKlKUSnAxQyVJU8gFdF0JqKWVrcXwv8AiM4kEdJnbbvshkeIw3rVfh2z/WO7o+qr62aDMTzNGP5bj0gPpcfQrVuoc6Y2LtdlCrUKN8qpfLyvyB48MCexTAjEHPcqDpL496mimxtnzWTKLLrLc1MQBdvahtfTB2ACLRVeFjiE0wh3SCSM3F5G/kCaK0jNRP2ozdp+Zh+U/Y810TQGtENX0WnYk3xuOPW0/UPdlhnU9ybjeh9Zo+x2mXaQbgjAg8QVrafXY9sihfooz5jwzsJPvrCaR7w4LnugNeHx2jqgXDISD5v7h9Xn1rf01Q2Rgexwc05EZFasZqSyjIsqlB4khC1QPbb/ALditlvqmOjTxhTI9+Cjy99isPZZRvaEAQPHvwULvfkpyFG9qAK5YF5P+GlQBpAU4FRBycHKqkXGyUFPBUQKVqdgaSgrKa91n+nEDv23eTf+S1AOC5xpGr+PO+TcTZvJowH37VT19myrHks6SGZ58EtEyyvbOCrQNU7yuYm8s0GVKkKlOMFbldcqrUKasfEl1PA/i3OcbBkL3E8BgCe66EV9Uaid8pyc7AcG5NHYLJkNYWGdozkY1nUC7ad4Nt2r1FGtiyzFMYL8hTX+rKx/hBSkjVohNp48E6WIgLHk8smbyylUuQ+XJXKk4FU242VuqIN4N7+H9NaF7j9TsOwfutNJCHAtcAWnAg5EFUdAwfDp4xv2bntxt4oo0+i6aqO2CRzV091jl/JzvWXVkw3fHcxnPi3r5c1mGkgrtckdxbkVjdYtVc3wjrZ6t+yz9To/3Vr/AI/waGm137bP+/8AJj7bxmpI68jNQ9JhIN8O9NmIcLhZLjzhmnkI/wAS1+G9RTxGypU82zxB3cFcjqdrAlMcNvQ1giqhBzGKdoPTM1G7onajPzNOR+x5otU0YIQmpgsMVc0+ocOiGyuNiwzpGidLtqmbUbwLfM36m9fLmrpafzHvXHKSaSB+3E4gjePI8lu9F65tkaBIx239WzYjhcDPmtqq+M0Y9ulnB8cmmMfM96hkpxuVNusUVrkPb1sdju6JAsf3U9NpGOQ2accMDgfFTcELqnFZaIJGgbkrSN2KuOA99arSwjPrRgYROA92SKTBeSgGmlOB99qjCeD6KHBYbJAU8KIFSApcCZB+slX8KmkO8jZHW7DyuexYSiaj+u9Vd0cQ3Xef9rf+SEUo4LC+pWZnt8GppI4rz5L0QsvSvwXg02UM7ljJZZPgicqlRkrT0Mr5rA8grNccsliCBi9x4nwHsoto6O5xQqlF7I3o0K3e8Im6QWhbgmTOViLJU6t6zkssi+QVWuTKZhLgBxCZM65RvU2AOqWXxtc9oF1raavMkhl09sGzpMbMAOpLa3ipGlKR5FdFg5rI0FeLffYk9+CUO9EgoB1g1fZO0kYSAYHjycuaVlK+F5a4WIOIXZ3IJrFoQVDDYASD5T6Hkqmp0ysWY9/2XdNqnW9suv6OYkB2RxUTX7JxzTq+kfC8hwII3eoULpdrPPisl1uPDNhSTXAZo60EWKdVQgjBBopbYIlBJYgE3ChcMDXwD5Ke98LFDpGFjrjAjeFpqmnwuENlgupa7XFjWlJE2jtIfGYWfWMsrHO+yNzsceICLQFweZLhjtnAkG1jgLgjEmx8eSx9RT7JuMEf0BWscx7HmzsLZnLC4A68exbFNymVpxcVhmk0Vpn4x2XNs62YN2u3G28IqcffYVjpIS0teHdIOs0g4NOyBfuxsfVXNG6Yff8AmEFu84DZGVzbdfzurKfkp3ab90OvAcLV5OBDukCCDwXk4pBcOUgKrtKlBUZMyYH0TgVGCm1E4Yxzzk1pJ6gCUMQwmnKjbqpTuB2R/bgfG6kpUKiJcbnMm56zmjFNFkuV1Ut0m/JuxjtikXXO6KoSuxViU2VJ7sVVghUNlcgmlJt3EhE6l6z1bJeQDhj2q/poZeSRcFqkzRqhagVLmtLRR5JNRwSvoJtIDUIrZEYqrBoG9Z+td5qvGPuwRxB5zWv1Apv5j3/lbbtJH2KyLM7Z458ea6VqXSbEG0c3m/YMB6962tDDNmfBS19m2vHk0LffelKQfdKtlmGI4eijOHj5qQqOQeZTRUP/AHTHD0Sg++xJdIOAOsehG1DOD2g7J4/pK5ZW0zo3FrhYg2N12x/3+6y2t2r/AMcGSMfzABcfmH3VW+nf7o9lzS6jY9sujm4KsxyFVpIi0m4yz5JGvWZKGTWTyH6OstgVJUwjMZHwQSOREKSr3FQOPwxjXyirVxiyDvBabhaWrhFrjEIPUwqWmbiweJIJ6Jqw9jw/K13NA3DEu4NwuOsqYv2thtg0G443cbWubdeXHks02VzHbTSQeRIuOBtuW01XhikjDwMQbYm4ac8BuxstimzeirbJVptksehW26Vg7fbLxXkYISqxgzfWn5CbD6KVvvvVZjvVTNPokwJkmv6oTrdU7FM4b3lrfU+AKKA+SyGvNTeSOO/yguI5k2Hke9QamW2psm08d1iQKpW5IzSDG97WQWkKJxNJaTwXLWfcbLFqpM1ULksj1XlkwRGIJFWulsg74jstkIwkc+3MNDR5uKtaSfhbeUb12oxDFRxjNsbh29Ak9619LV+lKRHO3FkIec/0CNHR44rVaLbchZzRgxx3haOjdYXWbe8z5LU3wTaUfjZZ2pKK1b7oPUHFJXzLIkeEJTMu4DfddepYdhjWj6WAd2C5xqjSiSpZfJvSPZl42XTAR4LodBDEG/JjfUJ5mo+B4+6ddMCUK8Z4rvRRuTymOPokFGOTf3Tz90hTWhyZGft9kx3p5KQ+iafX0RgMmR1s1dEl5YhZ+8D6ufWudzMLTY7l214w7llNZtWmy3fGLPxuNzt/eq92n3e6Jb0+q2+2XRz1kqkZNYqKqgLCQQQRxUcTuKzZQNRSyGaequLJJGgqhEcVcD8FWlHD4EKFVCnaB0oaeX9DiA4eTuxTzWKD1TbXVvT2NMjsipxwzqfxuBwSLIaJ0/swsDsSBbuJA8LLy11JGM4STwdAjcrDXeqpxFWYz5KTA3JOz7LnOman4lTI79WyOpvRHlftXQ5JdlpccgCe4XXLKYlzid5N1nfUHiCRf0C9zYWpxYIltlrOtDo8gppXGy5+S5NHKZFM/FVKh6lKo1T1LXHkeS6EpvjVcTcwHBx6hij34n2vT9Un/wCa9+HFHd0kpGQDW9uJ8h3pv4osN6d27+YO3oFb8K9um/JmOzdq1/ADoNy0tMOgsvo04BaCCQhtgueu4ka0ivVOz5C6FOxOKIVaGkp9K4D4NnqDS4Pk/tHmfRbEeiB6nw7NMzi4uPoPABHiPIrpqY7a0jnb57rGxW5p4KiGaf8AZSEI66jd6Jwcm/ZAHv3THfZOPqU0+iBRD90wn0Tz77lG70QA1x8ionjz9FI5Rk+SAM7rBoBs4uMHgYHjbcVzrSVA+Fxa4EEe78wuxSD1+6E6X0YyZtnjcLEZjqKhtpU+V2WKdRKvh9HJ2TWVhtSiWmNWZIiS0bbeWfaEAkeRgRZUbNO89GhC+Mlwy7JMh9XNdRvnS0tDJM4BoOO/cnVUNMSdqSPU8bi0EZfuvLbUWi2MY1tr2Ga8r2wzndyaqJ/qrcbvRCIpsgrkcynISXTD7U8x/wDaf5Fc3oZMV0apG3G9n5mFveCFyuCXZNju81m6+DaRf0Mkso0kc25OmnuhUL8bqwZViuvDL+SWWWwQ2pffBSVEqt6s0HxqhoIu1vSd1Dd2mwVvS0OUkhLbVCDZ0HVmi+DTsbaxLdp3Wd3YLDsWe/FA9CD+t3+1q2QKzH4jQbVKHfklaT1EFvmWrduj+m0jF08/1lJ+TGaMcj0bsFmtFvxR1r8Fy2oj7jo2yKteqtLHtva0ZuIHebJal6JanU+3UNO5mJ8grOjr3SSIr57K2zo9DEGgAZAWHVkPBWA71UbClH3XR4OdJCfMJb4JlwvbSQBwz98EhPkmlyaXoFJL+aYSozImmRAYJSfRRk+qZ8UeCa6Qcd6AFc70UbneqY6TmonSIAe5/ooZHeqY+RQyypAPSnzQ2spY3/Mxpw3gKxLKqs0iAB8mioBiI29y8Q1os0WHJPkkVOWRGAyKZV5UzIlQAdj9Vajy7F5eUghaZ6rlukP/ADEv/wAr/wDcUq8qur+ws6T7yenOClkOC8vLFfZprorOOa3H4fNHw3nft578l5eWnofuKWt+w1t/JD9amg0c9/yeoK8vLQn0zPr+5HMdHZdqJtPklXly933M6b4Kc61+ogwkP62/80i8tD6f9xS13+2bdnr6JV5eWuzHQ05hKfuvLyQUT9k0/deXkARn0Xj9l5eQBC4+qiJ9Eq8gUjdn2qs84dgXl5DEIXHzUEhw7AvLyAKz/fcqsnoF5eSClSZUZl5eSiFN5xXl5eQ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alterreeves.code18interactiv.netdna-cdn.com/wp-content/uploads/2015/07/cucumber-too-rip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88" y="-337513"/>
            <a:ext cx="12573888" cy="7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354"/>
            <a:ext cx="10515600" cy="766989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343"/>
            <a:ext cx="10515600" cy="49920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carefully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 from the vine using one of two harvest techniques.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technique involves squeezing the stem attached to the vine between the thumbnail and forefinger, followed by pulling off the fruit from the vine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leave a jagged stem section which will require trimming with a pruning shears or knife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technique, which is preferable, is to use a small knife to severe the fruit stem from the vine at a point just above the shoulder of the fruit. Done properly, the stem will not have to be re-cut during packing.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699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Harvest Methods…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8676"/>
            <a:ext cx="10515600" cy="535514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fruit should never be torn off the vine,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result in damage to the vine &amp;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which have been pulled off the vine are often “plugged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V</a:t>
            </a:r>
            <a:r>
              <a:rPr lang="en-US" sz="5400" b="1" dirty="0" smtClean="0"/>
              <a:t>ine of Cucumber bearing Fruit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 descr="http://www.vegetablegardener.com/assets/uploads/posts/3827/kg21-pickling-cucumbers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4" y="1589649"/>
            <a:ext cx="10752205" cy="47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3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Methods…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851"/>
            <a:ext cx="10515600" cy="481311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Plugging causes the very end of the fruit tissue to pull loose from the fruit.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quality defect, leaving an exposed crater of internal pulp tissue at the end of the fruit.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plugged area is an open wound which is highly susceptible to decay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put cucumbers in plastic bags or containers where air will be excluded for any period of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261"/>
            <a:ext cx="10515600" cy="1325563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Harvesti ng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498"/>
            <a:ext cx="10515600" cy="482646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 in non ventilated containers will lose skin color and firmness due to a buildup of heat inside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leaving the fruit exposed to direct sun for more than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minutes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cucumbers should be moved to the cleaning and packing area as soon as possible.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2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http://www.vegetablegardener.com/assets/uploads/posts/3827/kg21-pickling-cucumber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4"/>
            <a:ext cx="12192000" cy="77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 </a:t>
            </a:r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Preparation for </a:t>
            </a:r>
            <a: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3" y="1079500"/>
            <a:ext cx="10920413" cy="57785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emaining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in the ground spot area or other surface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removed at the time of harvest.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done manually by rubbing the fruit surface with a soft damp cloth or cotton gloves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fruit is more efficient if the cucumbers are particularly dirty, or if the quantity of fruit is large.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the fruit are submerged in a large wash tank and the surface is rubbed clean by hand or with a soft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5" y="1"/>
            <a:ext cx="10515600" cy="1000896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852617"/>
            <a:ext cx="11913325" cy="54439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Cucumis sativus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vine salad crop.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fruit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2 months after transplanting.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is produced after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4-week period.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Cucumbers is highly perishable and looses moisture rapid &amp; decay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Bruising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compression injury are 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common,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and handling practices 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needed.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arketed domestically due to high perishability,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Market Prepation &amp; Cleaning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wash water should be clean and properly sanitized to reduce the potential for the spread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hypochlorite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(household bleach) wash water sanitizing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commonly used since it is an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inexpensive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readily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 descr="http://pad3.whstatic.com/images/thumb/9/97/Slice-a-Cucumber-Step-2-Version-3.jpg/aid595571-728px-Slice-a-Cucumber-Step-2-Versi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6084"/>
            <a:ext cx="10515600" cy="87085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" y="1106942"/>
            <a:ext cx="11134725" cy="561453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is primarily based on size,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uniformity of shape, firmness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quality indices are the amount of surface blemishes and peel injury, and incidence of decay.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cucumber fruit should be straight,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green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have an appropriate length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diameter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ratio. They should also have small seeds and a desirable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Grading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831"/>
            <a:ext cx="10515600" cy="4627132"/>
          </a:xfrm>
        </p:spPr>
        <p:txBody>
          <a:bodyPr>
            <a:normAutofit fontScale="77500" lnSpcReduction="20000"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is based on diameter and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Diameter;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size- have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diameter greater than 6 cm (2 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Length;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15 cm (6 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cucumbers have diameters between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 (0.5 in. and 2 in.) </a:t>
            </a:r>
          </a:p>
          <a:p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mature;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with poor coloration should not be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exported,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often have a bitter flavor and tough internal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texture,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 descr="http://www.sormac.co.uk/site/images/hart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Waxing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102906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Cucumbers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treated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food-grade liquid wax after grading.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is to replace some of the natural wax removed during washing and cleaning,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retard water loss, and to improve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appearance.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wax is similar to mineral oil and may be applied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roller brushes.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26</a:t>
            </a:fld>
            <a:endParaRPr lang="en-US"/>
          </a:p>
        </p:txBody>
      </p:sp>
      <p:pic>
        <p:nvPicPr>
          <p:cNvPr id="8194" name="Picture 2" descr="http://naturelyes.com/tr/wp-content/uploads/2015/07/shapeupclinic.comcuc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8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754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5"/>
            <a:ext cx="10515600" cy="504484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Cucumbers should be packed in strong,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ventilated containers. Wooden containers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allow for stacking without collapsing are appropriate for the domestic market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Durable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crates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acceptable. Mesh sacks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used as they provide little protection to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Packaging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 packed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strong well ventilated fiberboard cartons with a minimum test strength of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psi,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Carton size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kg (55 lb)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fruit.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cucumbers are packed in smaller cartons they are sold by count, with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24-count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popular size.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https://encrypted-tbn3.gstatic.com/images?q=tbn:ANd9GcSwhawZogA-60FF-HvUaODSEXiMZRH3E3KsyAVzggazxgAX56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Harvest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aturity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ndices…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indices factor;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size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(small, medium, Large, varietal characteristics),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size depend on cultivar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must be 15 cm (6inch)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2387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temperature for storage and transport of cucumbers is </a:t>
            </a:r>
            <a:r>
              <a:rPr lang="en-US" sz="5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10°C (50°F).</a:t>
            </a:r>
            <a:r>
              <a:rPr 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temperature, cucumbers can be expected to have a</a:t>
            </a:r>
            <a:r>
              <a:rPr lang="en-US" sz="5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week</a:t>
            </a:r>
            <a:r>
              <a:rPr 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life. </a:t>
            </a:r>
            <a:endParaRPr lang="en-US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Shriveling</a:t>
            </a:r>
            <a:r>
              <a:rPr 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yellowing, and/or decay are likely to be apparent beyond two weeks.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4704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Peel color will start to change to yellow after about 10 days at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10°C (50°F).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of cucumbers below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10°C (50°F)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avoided, as this will result in chilling injury.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Holding cucumbers without refrigeration at ambient temperature will result in noticeable shriveling and decay after one week.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382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257"/>
            <a:ext cx="10515600" cy="489970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ucumbers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waxy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skin, they are susceptible to water loss during storage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Sunken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may appear on the fruit surface within several days at a low relative humidity (RH).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loses its firm crisp texture.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depression at the point of stem attachment may develop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RH for holding cucumbers is 95%.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Postharvest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5298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Chilling Injury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Cucumbers are susceptible to chilling injury (CI) if held below 10°C (50°F) for more than several days.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amount of CI depends on 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cultivar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Tissue </a:t>
            </a:r>
            <a:r>
              <a:rPr lang="en-US" dirty="0"/>
              <a:t>damage becomes more severe with decreasing temperature. Symptoms of CI include </a:t>
            </a:r>
            <a:r>
              <a:rPr lang="en-US" dirty="0">
                <a:solidFill>
                  <a:srgbClr val="FF0000"/>
                </a:solidFill>
              </a:rPr>
              <a:t>tissue collapse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water-soaked spots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pitting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accelerated decay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http://www.ipt.us.com/wp-content/uploads/2009/12/Freez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8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486331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peel is a common postharvest disorder of cucumbers.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due to several factors, including harvesting the fruit at an advanced stage of maturity, storage at ambient temperatures for several days, or exposure of the fruit to ethylene.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decay will result from low levels of ethylene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to 5 ppm)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 during distribution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holding.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stored in the same location as bananas, plantains, or other high ethylene emitting products.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https://encrypted-tbn1.gstatic.com/images?q=tbn:ANd9GcSXl7ZngjSZsVx_3XWLB9hmFT2liFtVF4GHY1-dgoLB7fuH6f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35"/>
            <a:ext cx="12028784" cy="75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1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indices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(immature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seeds),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jelly formation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Flesh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texture,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sectional slice from the center of the fruit is used to judge the internal fruit maturity,</a:t>
            </a:r>
          </a:p>
          <a:p>
            <a:pPr lvl="1"/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peel should be of green color at harvest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yellow,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glossy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skin,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Wax on surface (reduces as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maturity,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widely used index for assessing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5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Harvest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aturity Indices…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15" y="1973943"/>
            <a:ext cx="10515600" cy="438240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oticeable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wax deposite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proper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over mature the layer demaged which results in moisture loss, dull appearance,</a:t>
            </a: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i.parkseed.com/images/xxl/05510-pk-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9904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maturity indices...</a:t>
            </a:r>
            <a:endParaRPr lang="en-US" sz="4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1270861"/>
            <a:ext cx="10515600" cy="5052447"/>
          </a:xfrm>
        </p:spPr>
        <p:txBody>
          <a:bodyPr lIns="91440" anchor="ctr" anchorCtr="0">
            <a:normAutofit fontScale="25000" lnSpcReduction="20000"/>
          </a:bodyPr>
          <a:lstStyle/>
          <a:p>
            <a:r>
              <a:rPr lang="en-US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 </a:t>
            </a:r>
            <a:r>
              <a:rPr lang="en-US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1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in 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Immature</a:t>
            </a:r>
          </a:p>
          <a:p>
            <a:r>
              <a:rPr lang="en-US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locular jelly development;</a:t>
            </a:r>
            <a:r>
              <a:rPr lang="en-US" sz="1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proper harvest maturity a jelly like material is formed in seed cavity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Harvest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aturity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ndices…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 texture;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fruit texture should be firm and crispy,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should be tender,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BEA0-8980-45B5-85AE-6A34F01DBB0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http://img.enkivillage.com/s/upload/images/2015/06/ff844c42305ce04edb5db2f9553b8d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11" y="3189030"/>
            <a:ext cx="5732527" cy="32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1374</Words>
  <Application>Microsoft Office PowerPoint</Application>
  <PresentationFormat>Custom</PresentationFormat>
  <Paragraphs>174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</vt:lpstr>
      <vt:lpstr>INTRODUCTION </vt:lpstr>
      <vt:lpstr>          Harvest Maturity Indices…</vt:lpstr>
      <vt:lpstr> Internal indices factor</vt:lpstr>
      <vt:lpstr>Skin color</vt:lpstr>
      <vt:lpstr>           Harvest Maturity Indices…</vt:lpstr>
      <vt:lpstr>PowerPoint Presentation</vt:lpstr>
      <vt:lpstr>              Harvest maturity indices...</vt:lpstr>
      <vt:lpstr>            Harvest Maturity Indices…</vt:lpstr>
      <vt:lpstr>               Over Mature Indices</vt:lpstr>
      <vt:lpstr>PowerPoint Presentation</vt:lpstr>
      <vt:lpstr>                     Harvesting Methods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Harvesting Methods</vt:lpstr>
      <vt:lpstr>                   Harvest Methods…</vt:lpstr>
      <vt:lpstr>Vine of Cucumber bearing Fruit</vt:lpstr>
      <vt:lpstr>Harvest Methods…</vt:lpstr>
      <vt:lpstr>Harvesti ng Methods…</vt:lpstr>
      <vt:lpstr>PowerPoint Presentation</vt:lpstr>
      <vt:lpstr>        Cleaning as Preparation for Marketing</vt:lpstr>
      <vt:lpstr>Market Prepation &amp; Cleaning</vt:lpstr>
      <vt:lpstr>PowerPoint Presentation</vt:lpstr>
      <vt:lpstr> Grading</vt:lpstr>
      <vt:lpstr>Grading</vt:lpstr>
      <vt:lpstr>PowerPoint Presentation</vt:lpstr>
      <vt:lpstr>Waxing</vt:lpstr>
      <vt:lpstr>PowerPoint Presentation</vt:lpstr>
      <vt:lpstr>Packaging</vt:lpstr>
      <vt:lpstr>Packaging</vt:lpstr>
      <vt:lpstr>PowerPoint Presentation</vt:lpstr>
      <vt:lpstr>          Temperature Management </vt:lpstr>
      <vt:lpstr>Temperature Management</vt:lpstr>
      <vt:lpstr>   Relative Humidity  </vt:lpstr>
      <vt:lpstr>              Postharvest Disorders </vt:lpstr>
      <vt:lpstr>PowerPoint Presentation</vt:lpstr>
      <vt:lpstr>yellowing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NOMENCLATURE OF FATTY ACIDS AND THEIR CLASSIFICATION.</dc:title>
  <dc:creator>Maryam Zara</dc:creator>
  <cp:lastModifiedBy>Dr Sarfaraz Hussain</cp:lastModifiedBy>
  <cp:revision>238</cp:revision>
  <cp:lastPrinted>2019-03-12T07:07:25Z</cp:lastPrinted>
  <dcterms:created xsi:type="dcterms:W3CDTF">2016-01-09T07:57:58Z</dcterms:created>
  <dcterms:modified xsi:type="dcterms:W3CDTF">2020-05-02T19:34:43Z</dcterms:modified>
</cp:coreProperties>
</file>