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56" r:id="rId3"/>
    <p:sldId id="258" r:id="rId4"/>
    <p:sldId id="259" r:id="rId5"/>
    <p:sldId id="260" r:id="rId6"/>
    <p:sldId id="276" r:id="rId7"/>
    <p:sldId id="278" r:id="rId8"/>
    <p:sldId id="277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68" r:id="rId18"/>
    <p:sldId id="287" r:id="rId19"/>
    <p:sldId id="288" r:id="rId20"/>
    <p:sldId id="289" r:id="rId21"/>
    <p:sldId id="290" r:id="rId22"/>
    <p:sldId id="291" r:id="rId23"/>
    <p:sldId id="294" r:id="rId24"/>
    <p:sldId id="295" r:id="rId25"/>
    <p:sldId id="296" r:id="rId26"/>
    <p:sldId id="297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574" autoAdjust="0"/>
    <p:restoredTop sz="94660"/>
  </p:normalViewPr>
  <p:slideViewPr>
    <p:cSldViewPr snapToGrid="0">
      <p:cViewPr varScale="1">
        <p:scale>
          <a:sx n="68" d="100"/>
          <a:sy n="68" d="100"/>
        </p:scale>
        <p:origin x="-90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67E7E0-B125-4F46-ABB2-3381798F0CAC}" type="doc">
      <dgm:prSet loTypeId="urn:microsoft.com/office/officeart/2005/8/layout/hierarchy4" loCatId="relationship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A510B2-F24C-4506-86E3-EE1A1D4F3908}">
      <dgm:prSet phldrT="[Text]"/>
      <dgm:spPr/>
      <dgm:t>
        <a:bodyPr/>
        <a:lstStyle/>
        <a:p>
          <a:pPr algn="ctr"/>
          <a:r>
            <a:rPr lang="en-US" dirty="0" smtClean="0"/>
            <a:t>20</a:t>
          </a:r>
          <a:endParaRPr lang="en-US" dirty="0"/>
        </a:p>
      </dgm:t>
    </dgm:pt>
    <dgm:pt modelId="{44C24981-0F2E-4EE6-8642-350743227556}" type="parTrans" cxnId="{E10C6683-A29E-41C3-95C3-54564503F71F}">
      <dgm:prSet/>
      <dgm:spPr/>
      <dgm:t>
        <a:bodyPr/>
        <a:lstStyle/>
        <a:p>
          <a:pPr algn="ctr"/>
          <a:endParaRPr lang="en-US"/>
        </a:p>
      </dgm:t>
    </dgm:pt>
    <dgm:pt modelId="{476AC5E6-3CC7-48FC-AE96-B479D7663949}" type="sibTrans" cxnId="{E10C6683-A29E-41C3-95C3-54564503F71F}">
      <dgm:prSet/>
      <dgm:spPr/>
      <dgm:t>
        <a:bodyPr/>
        <a:lstStyle/>
        <a:p>
          <a:pPr algn="ctr"/>
          <a:endParaRPr lang="en-US"/>
        </a:p>
      </dgm:t>
    </dgm:pt>
    <dgm:pt modelId="{E86FBDF6-11EF-450D-B727-3E703F7105C4}">
      <dgm:prSet phldrT="[Text]"/>
      <dgm:spPr/>
      <dgm:t>
        <a:bodyPr/>
        <a:lstStyle/>
        <a:p>
          <a:pPr algn="ctr"/>
          <a:r>
            <a:rPr lang="en-US" dirty="0" smtClean="0"/>
            <a:t>sessional</a:t>
          </a:r>
          <a:endParaRPr lang="en-US" dirty="0"/>
        </a:p>
      </dgm:t>
    </dgm:pt>
    <dgm:pt modelId="{89F8D7CD-03DE-4FAE-AC98-E033968B749D}" type="parTrans" cxnId="{69544351-5E0B-405D-8133-100D11376D63}">
      <dgm:prSet/>
      <dgm:spPr/>
      <dgm:t>
        <a:bodyPr/>
        <a:lstStyle/>
        <a:p>
          <a:pPr algn="ctr"/>
          <a:endParaRPr lang="en-US"/>
        </a:p>
      </dgm:t>
    </dgm:pt>
    <dgm:pt modelId="{A60860D5-E0FB-4396-A07D-3C9954BCF1A9}" type="sibTrans" cxnId="{69544351-5E0B-405D-8133-100D11376D63}">
      <dgm:prSet/>
      <dgm:spPr/>
      <dgm:t>
        <a:bodyPr/>
        <a:lstStyle/>
        <a:p>
          <a:pPr algn="ctr"/>
          <a:endParaRPr lang="en-US"/>
        </a:p>
      </dgm:t>
    </dgm:pt>
    <dgm:pt modelId="{ABD13EEC-B3ED-4715-A0C2-CF34C004EB7C}">
      <dgm:prSet phldrT="[Text]"/>
      <dgm:spPr/>
      <dgm:t>
        <a:bodyPr/>
        <a:lstStyle/>
        <a:p>
          <a:pPr algn="ctr"/>
          <a:r>
            <a:rPr lang="en-US" dirty="0" smtClean="0"/>
            <a:t>30</a:t>
          </a:r>
          <a:endParaRPr lang="en-US" dirty="0"/>
        </a:p>
      </dgm:t>
    </dgm:pt>
    <dgm:pt modelId="{F0FBB74F-2E32-4E1E-A92C-CC51FDB28B8B}" type="parTrans" cxnId="{D698EFC5-0771-4F14-A88E-745E3EC53543}">
      <dgm:prSet/>
      <dgm:spPr/>
      <dgm:t>
        <a:bodyPr/>
        <a:lstStyle/>
        <a:p>
          <a:pPr algn="ctr"/>
          <a:endParaRPr lang="en-US"/>
        </a:p>
      </dgm:t>
    </dgm:pt>
    <dgm:pt modelId="{2624447C-D3F9-4732-B6EA-D6A9E7A35CE1}" type="sibTrans" cxnId="{D698EFC5-0771-4F14-A88E-745E3EC53543}">
      <dgm:prSet/>
      <dgm:spPr/>
      <dgm:t>
        <a:bodyPr/>
        <a:lstStyle/>
        <a:p>
          <a:pPr algn="ctr"/>
          <a:endParaRPr lang="en-US"/>
        </a:p>
      </dgm:t>
    </dgm:pt>
    <dgm:pt modelId="{6EC9FE13-A3C0-4D12-A1ED-AD3D456DE206}">
      <dgm:prSet phldrT="[Text]"/>
      <dgm:spPr/>
      <dgm:t>
        <a:bodyPr/>
        <a:lstStyle/>
        <a:p>
          <a:pPr algn="ctr"/>
          <a:r>
            <a:rPr lang="en-US" dirty="0" smtClean="0"/>
            <a:t>Mid term</a:t>
          </a:r>
          <a:endParaRPr lang="en-US" dirty="0"/>
        </a:p>
      </dgm:t>
    </dgm:pt>
    <dgm:pt modelId="{EC3B7529-7456-454D-9A60-5C0E62BBD126}" type="parTrans" cxnId="{5EB2C63C-0DFC-4CB0-B40B-98E6998C04E0}">
      <dgm:prSet/>
      <dgm:spPr/>
      <dgm:t>
        <a:bodyPr/>
        <a:lstStyle/>
        <a:p>
          <a:pPr algn="ctr"/>
          <a:endParaRPr lang="en-US"/>
        </a:p>
      </dgm:t>
    </dgm:pt>
    <dgm:pt modelId="{A607E8EC-224A-4EEA-9C53-89C574F8EC03}" type="sibTrans" cxnId="{5EB2C63C-0DFC-4CB0-B40B-98E6998C04E0}">
      <dgm:prSet/>
      <dgm:spPr/>
      <dgm:t>
        <a:bodyPr/>
        <a:lstStyle/>
        <a:p>
          <a:pPr algn="ctr"/>
          <a:endParaRPr lang="en-US"/>
        </a:p>
      </dgm:t>
    </dgm:pt>
    <dgm:pt modelId="{73D20474-EDAC-499C-8D4A-D4F17F48E12A}">
      <dgm:prSet phldrT="[Text]"/>
      <dgm:spPr/>
      <dgm:t>
        <a:bodyPr/>
        <a:lstStyle/>
        <a:p>
          <a:pPr algn="ctr"/>
          <a:r>
            <a:rPr lang="en-US" dirty="0" smtClean="0"/>
            <a:t>50</a:t>
          </a:r>
          <a:endParaRPr lang="en-US" dirty="0"/>
        </a:p>
      </dgm:t>
    </dgm:pt>
    <dgm:pt modelId="{D415FE93-6DF1-4070-90E4-B76892C95F37}" type="parTrans" cxnId="{6E12E9D6-F090-44E2-998B-DAEF0CE348BF}">
      <dgm:prSet/>
      <dgm:spPr/>
      <dgm:t>
        <a:bodyPr/>
        <a:lstStyle/>
        <a:p>
          <a:pPr algn="ctr"/>
          <a:endParaRPr lang="en-US"/>
        </a:p>
      </dgm:t>
    </dgm:pt>
    <dgm:pt modelId="{C540F2AC-7B11-43A1-A776-9D4C9B3423A7}" type="sibTrans" cxnId="{6E12E9D6-F090-44E2-998B-DAEF0CE348BF}">
      <dgm:prSet/>
      <dgm:spPr/>
      <dgm:t>
        <a:bodyPr/>
        <a:lstStyle/>
        <a:p>
          <a:pPr algn="ctr"/>
          <a:endParaRPr lang="en-US"/>
        </a:p>
      </dgm:t>
    </dgm:pt>
    <dgm:pt modelId="{BD3430D2-E682-44CF-A5D0-CC4661EF1FAC}">
      <dgm:prSet phldrT="[Text]"/>
      <dgm:spPr/>
      <dgm:t>
        <a:bodyPr/>
        <a:lstStyle/>
        <a:p>
          <a:pPr algn="ctr"/>
          <a:r>
            <a:rPr lang="en-US" dirty="0" smtClean="0"/>
            <a:t>Final term</a:t>
          </a:r>
          <a:endParaRPr lang="en-US" dirty="0"/>
        </a:p>
      </dgm:t>
    </dgm:pt>
    <dgm:pt modelId="{C818C2AC-940F-4E02-806F-4EBF284509B7}" type="parTrans" cxnId="{60B46BA4-50A1-43AA-9237-9829DCB3EA80}">
      <dgm:prSet/>
      <dgm:spPr/>
      <dgm:t>
        <a:bodyPr/>
        <a:lstStyle/>
        <a:p>
          <a:pPr algn="ctr"/>
          <a:endParaRPr lang="en-US"/>
        </a:p>
      </dgm:t>
    </dgm:pt>
    <dgm:pt modelId="{33D375F7-F84B-4B30-9BF8-709FB972FC15}" type="sibTrans" cxnId="{60B46BA4-50A1-43AA-9237-9829DCB3EA80}">
      <dgm:prSet/>
      <dgm:spPr/>
      <dgm:t>
        <a:bodyPr/>
        <a:lstStyle/>
        <a:p>
          <a:pPr algn="ctr"/>
          <a:endParaRPr lang="en-US"/>
        </a:p>
      </dgm:t>
    </dgm:pt>
    <dgm:pt modelId="{91FBD3AF-149E-4848-813E-A8F2718946E6}" type="pres">
      <dgm:prSet presAssocID="{BF67E7E0-B125-4F46-ABB2-3381798F0CAC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BBF0B8A-8517-4171-A7B6-C7C172BD1533}" type="pres">
      <dgm:prSet presAssocID="{31A510B2-F24C-4506-86E3-EE1A1D4F3908}" presName="vertOne" presStyleCnt="0"/>
      <dgm:spPr/>
      <dgm:t>
        <a:bodyPr/>
        <a:lstStyle/>
        <a:p>
          <a:endParaRPr lang="en-US"/>
        </a:p>
      </dgm:t>
    </dgm:pt>
    <dgm:pt modelId="{BD628C3D-904C-43FA-80A3-D1C7A6178946}" type="pres">
      <dgm:prSet presAssocID="{31A510B2-F24C-4506-86E3-EE1A1D4F3908}" presName="txOne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5C3845-C791-4A83-B6C4-D72E8EA0E1BE}" type="pres">
      <dgm:prSet presAssocID="{31A510B2-F24C-4506-86E3-EE1A1D4F3908}" presName="parTransOne" presStyleCnt="0"/>
      <dgm:spPr/>
      <dgm:t>
        <a:bodyPr/>
        <a:lstStyle/>
        <a:p>
          <a:endParaRPr lang="en-US"/>
        </a:p>
      </dgm:t>
    </dgm:pt>
    <dgm:pt modelId="{16799374-0FC9-4538-B040-4462C49AE15F}" type="pres">
      <dgm:prSet presAssocID="{31A510B2-F24C-4506-86E3-EE1A1D4F3908}" presName="horzOne" presStyleCnt="0"/>
      <dgm:spPr/>
      <dgm:t>
        <a:bodyPr/>
        <a:lstStyle/>
        <a:p>
          <a:endParaRPr lang="en-US"/>
        </a:p>
      </dgm:t>
    </dgm:pt>
    <dgm:pt modelId="{7E6642F0-04F5-49AF-857B-0323350E4EC6}" type="pres">
      <dgm:prSet presAssocID="{E86FBDF6-11EF-450D-B727-3E703F7105C4}" presName="vertTwo" presStyleCnt="0"/>
      <dgm:spPr/>
      <dgm:t>
        <a:bodyPr/>
        <a:lstStyle/>
        <a:p>
          <a:endParaRPr lang="en-US"/>
        </a:p>
      </dgm:t>
    </dgm:pt>
    <dgm:pt modelId="{CA02556A-2605-4D22-8949-2F83EB1BCE63}" type="pres">
      <dgm:prSet presAssocID="{E86FBDF6-11EF-450D-B727-3E703F7105C4}" presName="txTwo" presStyleLbl="node2" presStyleIdx="0" presStyleCnt="3" custLinFactNeighborX="-247" custLinFactNeighborY="-168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7F94AFA-2FEF-4270-BD32-D929DD447155}" type="pres">
      <dgm:prSet presAssocID="{E86FBDF6-11EF-450D-B727-3E703F7105C4}" presName="horzTwo" presStyleCnt="0"/>
      <dgm:spPr/>
      <dgm:t>
        <a:bodyPr/>
        <a:lstStyle/>
        <a:p>
          <a:endParaRPr lang="en-US"/>
        </a:p>
      </dgm:t>
    </dgm:pt>
    <dgm:pt modelId="{2A7DA8FE-1565-4CF1-8337-D425D9345F0A}" type="pres">
      <dgm:prSet presAssocID="{476AC5E6-3CC7-48FC-AE96-B479D7663949}" presName="sibSpaceOne" presStyleCnt="0"/>
      <dgm:spPr/>
      <dgm:t>
        <a:bodyPr/>
        <a:lstStyle/>
        <a:p>
          <a:endParaRPr lang="en-US"/>
        </a:p>
      </dgm:t>
    </dgm:pt>
    <dgm:pt modelId="{E1AFB268-EC21-4AF0-909D-3C98582DE752}" type="pres">
      <dgm:prSet presAssocID="{ABD13EEC-B3ED-4715-A0C2-CF34C004EB7C}" presName="vertOne" presStyleCnt="0"/>
      <dgm:spPr/>
      <dgm:t>
        <a:bodyPr/>
        <a:lstStyle/>
        <a:p>
          <a:endParaRPr lang="en-US"/>
        </a:p>
      </dgm:t>
    </dgm:pt>
    <dgm:pt modelId="{6BE2CACD-0B9A-4096-A361-8397449F6D92}" type="pres">
      <dgm:prSet presAssocID="{ABD13EEC-B3ED-4715-A0C2-CF34C004EB7C}" presName="txOne" presStyleLbl="node0" presStyleIdx="1" presStyleCnt="3" custLinFactNeighborX="-423" custLinFactNeighborY="-1439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AE1F9C1-1CB4-46BE-9827-2B361105023F}" type="pres">
      <dgm:prSet presAssocID="{ABD13EEC-B3ED-4715-A0C2-CF34C004EB7C}" presName="parTransOne" presStyleCnt="0"/>
      <dgm:spPr/>
      <dgm:t>
        <a:bodyPr/>
        <a:lstStyle/>
        <a:p>
          <a:endParaRPr lang="en-US"/>
        </a:p>
      </dgm:t>
    </dgm:pt>
    <dgm:pt modelId="{F6A3A58A-D6C6-4513-BBDF-0943A86F8A4A}" type="pres">
      <dgm:prSet presAssocID="{ABD13EEC-B3ED-4715-A0C2-CF34C004EB7C}" presName="horzOne" presStyleCnt="0"/>
      <dgm:spPr/>
      <dgm:t>
        <a:bodyPr/>
        <a:lstStyle/>
        <a:p>
          <a:endParaRPr lang="en-US"/>
        </a:p>
      </dgm:t>
    </dgm:pt>
    <dgm:pt modelId="{F693E192-CE3E-4B19-867E-CDF7A845D766}" type="pres">
      <dgm:prSet presAssocID="{6EC9FE13-A3C0-4D12-A1ED-AD3D456DE206}" presName="vertTwo" presStyleCnt="0"/>
      <dgm:spPr/>
      <dgm:t>
        <a:bodyPr/>
        <a:lstStyle/>
        <a:p>
          <a:endParaRPr lang="en-US"/>
        </a:p>
      </dgm:t>
    </dgm:pt>
    <dgm:pt modelId="{CE0A8C90-0E0B-40C4-8DBB-CC5D7AA99FB1}" type="pres">
      <dgm:prSet presAssocID="{6EC9FE13-A3C0-4D12-A1ED-AD3D456DE206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E325170-C267-48FB-8844-96297EDD8FCA}" type="pres">
      <dgm:prSet presAssocID="{6EC9FE13-A3C0-4D12-A1ED-AD3D456DE206}" presName="horzTwo" presStyleCnt="0"/>
      <dgm:spPr/>
      <dgm:t>
        <a:bodyPr/>
        <a:lstStyle/>
        <a:p>
          <a:endParaRPr lang="en-US"/>
        </a:p>
      </dgm:t>
    </dgm:pt>
    <dgm:pt modelId="{3F7EEDF4-C139-42B6-811E-8A05437E5417}" type="pres">
      <dgm:prSet presAssocID="{2624447C-D3F9-4732-B6EA-D6A9E7A35CE1}" presName="sibSpaceOne" presStyleCnt="0"/>
      <dgm:spPr/>
      <dgm:t>
        <a:bodyPr/>
        <a:lstStyle/>
        <a:p>
          <a:endParaRPr lang="en-US"/>
        </a:p>
      </dgm:t>
    </dgm:pt>
    <dgm:pt modelId="{4B873970-4A69-4B41-8FC1-B6747252CD2B}" type="pres">
      <dgm:prSet presAssocID="{73D20474-EDAC-499C-8D4A-D4F17F48E12A}" presName="vertOne" presStyleCnt="0"/>
      <dgm:spPr/>
      <dgm:t>
        <a:bodyPr/>
        <a:lstStyle/>
        <a:p>
          <a:endParaRPr lang="en-US"/>
        </a:p>
      </dgm:t>
    </dgm:pt>
    <dgm:pt modelId="{CDD81D65-1A1B-4738-A340-D0BBB58DBBD9}" type="pres">
      <dgm:prSet presAssocID="{73D20474-EDAC-499C-8D4A-D4F17F48E12A}" presName="txOne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3736E4-F4AD-42BF-8ABB-5D9608DAD2A8}" type="pres">
      <dgm:prSet presAssocID="{73D20474-EDAC-499C-8D4A-D4F17F48E12A}" presName="parTransOne" presStyleCnt="0"/>
      <dgm:spPr/>
      <dgm:t>
        <a:bodyPr/>
        <a:lstStyle/>
        <a:p>
          <a:endParaRPr lang="en-US"/>
        </a:p>
      </dgm:t>
    </dgm:pt>
    <dgm:pt modelId="{DA65ED3D-4884-4F3D-8A72-9266FE077DF3}" type="pres">
      <dgm:prSet presAssocID="{73D20474-EDAC-499C-8D4A-D4F17F48E12A}" presName="horzOne" presStyleCnt="0"/>
      <dgm:spPr/>
      <dgm:t>
        <a:bodyPr/>
        <a:lstStyle/>
        <a:p>
          <a:endParaRPr lang="en-US"/>
        </a:p>
      </dgm:t>
    </dgm:pt>
    <dgm:pt modelId="{E37190C1-A729-486D-895F-D6F992053DE7}" type="pres">
      <dgm:prSet presAssocID="{BD3430D2-E682-44CF-A5D0-CC4661EF1FAC}" presName="vertTwo" presStyleCnt="0"/>
      <dgm:spPr/>
      <dgm:t>
        <a:bodyPr/>
        <a:lstStyle/>
        <a:p>
          <a:endParaRPr lang="en-US"/>
        </a:p>
      </dgm:t>
    </dgm:pt>
    <dgm:pt modelId="{465A1DE5-A65B-4092-9581-564BED41CC3F}" type="pres">
      <dgm:prSet presAssocID="{BD3430D2-E682-44CF-A5D0-CC4661EF1FAC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CE7DF56-3C93-454D-B2DF-E43B554BB212}" type="pres">
      <dgm:prSet presAssocID="{BD3430D2-E682-44CF-A5D0-CC4661EF1FAC}" presName="horzTwo" presStyleCnt="0"/>
      <dgm:spPr/>
      <dgm:t>
        <a:bodyPr/>
        <a:lstStyle/>
        <a:p>
          <a:endParaRPr lang="en-US"/>
        </a:p>
      </dgm:t>
    </dgm:pt>
  </dgm:ptLst>
  <dgm:cxnLst>
    <dgm:cxn modelId="{E10C6683-A29E-41C3-95C3-54564503F71F}" srcId="{BF67E7E0-B125-4F46-ABB2-3381798F0CAC}" destId="{31A510B2-F24C-4506-86E3-EE1A1D4F3908}" srcOrd="0" destOrd="0" parTransId="{44C24981-0F2E-4EE6-8642-350743227556}" sibTransId="{476AC5E6-3CC7-48FC-AE96-B479D7663949}"/>
    <dgm:cxn modelId="{69544351-5E0B-405D-8133-100D11376D63}" srcId="{31A510B2-F24C-4506-86E3-EE1A1D4F3908}" destId="{E86FBDF6-11EF-450D-B727-3E703F7105C4}" srcOrd="0" destOrd="0" parTransId="{89F8D7CD-03DE-4FAE-AC98-E033968B749D}" sibTransId="{A60860D5-E0FB-4396-A07D-3C9954BCF1A9}"/>
    <dgm:cxn modelId="{0D0DC81D-73C1-43F8-BF08-127738B75F1D}" type="presOf" srcId="{BD3430D2-E682-44CF-A5D0-CC4661EF1FAC}" destId="{465A1DE5-A65B-4092-9581-564BED41CC3F}" srcOrd="0" destOrd="0" presId="urn:microsoft.com/office/officeart/2005/8/layout/hierarchy4"/>
    <dgm:cxn modelId="{D698EFC5-0771-4F14-A88E-745E3EC53543}" srcId="{BF67E7E0-B125-4F46-ABB2-3381798F0CAC}" destId="{ABD13EEC-B3ED-4715-A0C2-CF34C004EB7C}" srcOrd="1" destOrd="0" parTransId="{F0FBB74F-2E32-4E1E-A92C-CC51FDB28B8B}" sibTransId="{2624447C-D3F9-4732-B6EA-D6A9E7A35CE1}"/>
    <dgm:cxn modelId="{890D0529-F495-49A9-87AD-FBACCE26BD01}" type="presOf" srcId="{6EC9FE13-A3C0-4D12-A1ED-AD3D456DE206}" destId="{CE0A8C90-0E0B-40C4-8DBB-CC5D7AA99FB1}" srcOrd="0" destOrd="0" presId="urn:microsoft.com/office/officeart/2005/8/layout/hierarchy4"/>
    <dgm:cxn modelId="{42926D27-1CDF-4EFF-BF71-E0CE84771D21}" type="presOf" srcId="{ABD13EEC-B3ED-4715-A0C2-CF34C004EB7C}" destId="{6BE2CACD-0B9A-4096-A361-8397449F6D92}" srcOrd="0" destOrd="0" presId="urn:microsoft.com/office/officeart/2005/8/layout/hierarchy4"/>
    <dgm:cxn modelId="{DF903891-BDD8-4AF6-9DE6-C64D2C31FFD7}" type="presOf" srcId="{31A510B2-F24C-4506-86E3-EE1A1D4F3908}" destId="{BD628C3D-904C-43FA-80A3-D1C7A6178946}" srcOrd="0" destOrd="0" presId="urn:microsoft.com/office/officeart/2005/8/layout/hierarchy4"/>
    <dgm:cxn modelId="{8BAE5EC9-0588-44C0-9E5F-F36B88E28D02}" type="presOf" srcId="{E86FBDF6-11EF-450D-B727-3E703F7105C4}" destId="{CA02556A-2605-4D22-8949-2F83EB1BCE63}" srcOrd="0" destOrd="0" presId="urn:microsoft.com/office/officeart/2005/8/layout/hierarchy4"/>
    <dgm:cxn modelId="{60B46BA4-50A1-43AA-9237-9829DCB3EA80}" srcId="{73D20474-EDAC-499C-8D4A-D4F17F48E12A}" destId="{BD3430D2-E682-44CF-A5D0-CC4661EF1FAC}" srcOrd="0" destOrd="0" parTransId="{C818C2AC-940F-4E02-806F-4EBF284509B7}" sibTransId="{33D375F7-F84B-4B30-9BF8-709FB972FC15}"/>
    <dgm:cxn modelId="{5EB2C63C-0DFC-4CB0-B40B-98E6998C04E0}" srcId="{ABD13EEC-B3ED-4715-A0C2-CF34C004EB7C}" destId="{6EC9FE13-A3C0-4D12-A1ED-AD3D456DE206}" srcOrd="0" destOrd="0" parTransId="{EC3B7529-7456-454D-9A60-5C0E62BBD126}" sibTransId="{A607E8EC-224A-4EEA-9C53-89C574F8EC03}"/>
    <dgm:cxn modelId="{E91AC6FD-D8EF-4E63-8FD2-CE8B6F0359D1}" type="presOf" srcId="{73D20474-EDAC-499C-8D4A-D4F17F48E12A}" destId="{CDD81D65-1A1B-4738-A340-D0BBB58DBBD9}" srcOrd="0" destOrd="0" presId="urn:microsoft.com/office/officeart/2005/8/layout/hierarchy4"/>
    <dgm:cxn modelId="{F785F492-8ED7-4D00-A028-385D57CAD8CC}" type="presOf" srcId="{BF67E7E0-B125-4F46-ABB2-3381798F0CAC}" destId="{91FBD3AF-149E-4848-813E-A8F2718946E6}" srcOrd="0" destOrd="0" presId="urn:microsoft.com/office/officeart/2005/8/layout/hierarchy4"/>
    <dgm:cxn modelId="{6E12E9D6-F090-44E2-998B-DAEF0CE348BF}" srcId="{BF67E7E0-B125-4F46-ABB2-3381798F0CAC}" destId="{73D20474-EDAC-499C-8D4A-D4F17F48E12A}" srcOrd="2" destOrd="0" parTransId="{D415FE93-6DF1-4070-90E4-B76892C95F37}" sibTransId="{C540F2AC-7B11-43A1-A776-9D4C9B3423A7}"/>
    <dgm:cxn modelId="{6BE2D8BE-F165-482F-91AA-E9DA78C66A2E}" type="presParOf" srcId="{91FBD3AF-149E-4848-813E-A8F2718946E6}" destId="{FBBF0B8A-8517-4171-A7B6-C7C172BD1533}" srcOrd="0" destOrd="0" presId="urn:microsoft.com/office/officeart/2005/8/layout/hierarchy4"/>
    <dgm:cxn modelId="{70C52890-4B30-4F51-93BA-5EAA47A2BECC}" type="presParOf" srcId="{FBBF0B8A-8517-4171-A7B6-C7C172BD1533}" destId="{BD628C3D-904C-43FA-80A3-D1C7A6178946}" srcOrd="0" destOrd="0" presId="urn:microsoft.com/office/officeart/2005/8/layout/hierarchy4"/>
    <dgm:cxn modelId="{43629FDC-CE77-4521-AADE-33189384846F}" type="presParOf" srcId="{FBBF0B8A-8517-4171-A7B6-C7C172BD1533}" destId="{C75C3845-C791-4A83-B6C4-D72E8EA0E1BE}" srcOrd="1" destOrd="0" presId="urn:microsoft.com/office/officeart/2005/8/layout/hierarchy4"/>
    <dgm:cxn modelId="{008624C6-7311-4501-BA53-A3319E59CA4B}" type="presParOf" srcId="{FBBF0B8A-8517-4171-A7B6-C7C172BD1533}" destId="{16799374-0FC9-4538-B040-4462C49AE15F}" srcOrd="2" destOrd="0" presId="urn:microsoft.com/office/officeart/2005/8/layout/hierarchy4"/>
    <dgm:cxn modelId="{47471959-9A9A-46CA-91A6-4257A1A89B26}" type="presParOf" srcId="{16799374-0FC9-4538-B040-4462C49AE15F}" destId="{7E6642F0-04F5-49AF-857B-0323350E4EC6}" srcOrd="0" destOrd="0" presId="urn:microsoft.com/office/officeart/2005/8/layout/hierarchy4"/>
    <dgm:cxn modelId="{1C30233B-B4A8-4131-B341-1EC1712A667C}" type="presParOf" srcId="{7E6642F0-04F5-49AF-857B-0323350E4EC6}" destId="{CA02556A-2605-4D22-8949-2F83EB1BCE63}" srcOrd="0" destOrd="0" presId="urn:microsoft.com/office/officeart/2005/8/layout/hierarchy4"/>
    <dgm:cxn modelId="{F7FD2C18-BEEB-4834-BF93-E672087CADF3}" type="presParOf" srcId="{7E6642F0-04F5-49AF-857B-0323350E4EC6}" destId="{87F94AFA-2FEF-4270-BD32-D929DD447155}" srcOrd="1" destOrd="0" presId="urn:microsoft.com/office/officeart/2005/8/layout/hierarchy4"/>
    <dgm:cxn modelId="{43CFC1E7-6890-4010-B2E7-5DA50C16843C}" type="presParOf" srcId="{91FBD3AF-149E-4848-813E-A8F2718946E6}" destId="{2A7DA8FE-1565-4CF1-8337-D425D9345F0A}" srcOrd="1" destOrd="0" presId="urn:microsoft.com/office/officeart/2005/8/layout/hierarchy4"/>
    <dgm:cxn modelId="{3DC0A540-A67E-46F0-AC58-165EB3434C53}" type="presParOf" srcId="{91FBD3AF-149E-4848-813E-A8F2718946E6}" destId="{E1AFB268-EC21-4AF0-909D-3C98582DE752}" srcOrd="2" destOrd="0" presId="urn:microsoft.com/office/officeart/2005/8/layout/hierarchy4"/>
    <dgm:cxn modelId="{3274649E-0CB9-4290-BD39-A223C06D2DB7}" type="presParOf" srcId="{E1AFB268-EC21-4AF0-909D-3C98582DE752}" destId="{6BE2CACD-0B9A-4096-A361-8397449F6D92}" srcOrd="0" destOrd="0" presId="urn:microsoft.com/office/officeart/2005/8/layout/hierarchy4"/>
    <dgm:cxn modelId="{8572BAEF-4576-4931-BEDC-4CD2ED87CE6C}" type="presParOf" srcId="{E1AFB268-EC21-4AF0-909D-3C98582DE752}" destId="{1AE1F9C1-1CB4-46BE-9827-2B361105023F}" srcOrd="1" destOrd="0" presId="urn:microsoft.com/office/officeart/2005/8/layout/hierarchy4"/>
    <dgm:cxn modelId="{E39ACDA2-A7BF-4EAD-AB51-97222D3DA9F0}" type="presParOf" srcId="{E1AFB268-EC21-4AF0-909D-3C98582DE752}" destId="{F6A3A58A-D6C6-4513-BBDF-0943A86F8A4A}" srcOrd="2" destOrd="0" presId="urn:microsoft.com/office/officeart/2005/8/layout/hierarchy4"/>
    <dgm:cxn modelId="{F8B7AF4E-8E67-4BF3-9AFB-3F05A44BF405}" type="presParOf" srcId="{F6A3A58A-D6C6-4513-BBDF-0943A86F8A4A}" destId="{F693E192-CE3E-4B19-867E-CDF7A845D766}" srcOrd="0" destOrd="0" presId="urn:microsoft.com/office/officeart/2005/8/layout/hierarchy4"/>
    <dgm:cxn modelId="{9307A189-4589-4C84-BBA8-B56E0FD4646F}" type="presParOf" srcId="{F693E192-CE3E-4B19-867E-CDF7A845D766}" destId="{CE0A8C90-0E0B-40C4-8DBB-CC5D7AA99FB1}" srcOrd="0" destOrd="0" presId="urn:microsoft.com/office/officeart/2005/8/layout/hierarchy4"/>
    <dgm:cxn modelId="{E0A59C5A-1BE2-4042-8235-43620078E28B}" type="presParOf" srcId="{F693E192-CE3E-4B19-867E-CDF7A845D766}" destId="{7E325170-C267-48FB-8844-96297EDD8FCA}" srcOrd="1" destOrd="0" presId="urn:microsoft.com/office/officeart/2005/8/layout/hierarchy4"/>
    <dgm:cxn modelId="{E054EBF2-207B-45CD-9E1C-C453D86BEA07}" type="presParOf" srcId="{91FBD3AF-149E-4848-813E-A8F2718946E6}" destId="{3F7EEDF4-C139-42B6-811E-8A05437E5417}" srcOrd="3" destOrd="0" presId="urn:microsoft.com/office/officeart/2005/8/layout/hierarchy4"/>
    <dgm:cxn modelId="{F3678D1B-618A-4E2F-BCAC-78567ED56EB8}" type="presParOf" srcId="{91FBD3AF-149E-4848-813E-A8F2718946E6}" destId="{4B873970-4A69-4B41-8FC1-B6747252CD2B}" srcOrd="4" destOrd="0" presId="urn:microsoft.com/office/officeart/2005/8/layout/hierarchy4"/>
    <dgm:cxn modelId="{EC802869-1E55-497D-A1A5-5C66D54F2D3A}" type="presParOf" srcId="{4B873970-4A69-4B41-8FC1-B6747252CD2B}" destId="{CDD81D65-1A1B-4738-A340-D0BBB58DBBD9}" srcOrd="0" destOrd="0" presId="urn:microsoft.com/office/officeart/2005/8/layout/hierarchy4"/>
    <dgm:cxn modelId="{60B113FB-E374-42A6-B7B8-432DDBCFD1C2}" type="presParOf" srcId="{4B873970-4A69-4B41-8FC1-B6747252CD2B}" destId="{983736E4-F4AD-42BF-8ABB-5D9608DAD2A8}" srcOrd="1" destOrd="0" presId="urn:microsoft.com/office/officeart/2005/8/layout/hierarchy4"/>
    <dgm:cxn modelId="{D27EAF3C-6638-46D7-81D4-B9DC041ABB03}" type="presParOf" srcId="{4B873970-4A69-4B41-8FC1-B6747252CD2B}" destId="{DA65ED3D-4884-4F3D-8A72-9266FE077DF3}" srcOrd="2" destOrd="0" presId="urn:microsoft.com/office/officeart/2005/8/layout/hierarchy4"/>
    <dgm:cxn modelId="{E07C818E-1993-4A04-A9A5-607CBD168829}" type="presParOf" srcId="{DA65ED3D-4884-4F3D-8A72-9266FE077DF3}" destId="{E37190C1-A729-486D-895F-D6F992053DE7}" srcOrd="0" destOrd="0" presId="urn:microsoft.com/office/officeart/2005/8/layout/hierarchy4"/>
    <dgm:cxn modelId="{3C8E81BF-DE78-4204-AC1D-CE12160B8336}" type="presParOf" srcId="{E37190C1-A729-486D-895F-D6F992053DE7}" destId="{465A1DE5-A65B-4092-9581-564BED41CC3F}" srcOrd="0" destOrd="0" presId="urn:microsoft.com/office/officeart/2005/8/layout/hierarchy4"/>
    <dgm:cxn modelId="{BB75F11F-3702-429D-B22F-0B28371B594F}" type="presParOf" srcId="{E37190C1-A729-486D-895F-D6F992053DE7}" destId="{5CE7DF56-3C93-454D-B2DF-E43B554BB21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4378D-69E6-4E87-A02B-AF20FA9EE6AC}" type="datetimeFigureOut">
              <a:rPr lang="en-US" smtClean="0"/>
              <a:pPr/>
              <a:t>8/5/2017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D01337-8B79-484F-A059-8F1D7F7E04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9889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50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59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2A17A93-31C1-4385-AA58-23A55DE49858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535482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91A0F-2503-4D1E-8525-D72E69AD7876}" type="datetimeFigureOut">
              <a:rPr lang="en-US" smtClean="0"/>
              <a:pPr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80995-3F53-4F55-8A96-A8833576B1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6319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91A0F-2503-4D1E-8525-D72E69AD7876}" type="datetimeFigureOut">
              <a:rPr lang="en-US" smtClean="0"/>
              <a:pPr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80995-3F53-4F55-8A96-A8833576B1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1037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91A0F-2503-4D1E-8525-D72E69AD7876}" type="datetimeFigureOut">
              <a:rPr lang="en-US" smtClean="0"/>
              <a:pPr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80995-3F53-4F55-8A96-A8833576B1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9925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91A0F-2503-4D1E-8525-D72E69AD7876}" type="datetimeFigureOut">
              <a:rPr lang="en-US" smtClean="0"/>
              <a:pPr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80995-3F53-4F55-8A96-A8833576B1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3346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91A0F-2503-4D1E-8525-D72E69AD7876}" type="datetimeFigureOut">
              <a:rPr lang="en-US" smtClean="0"/>
              <a:pPr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80995-3F53-4F55-8A96-A8833576B1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304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91A0F-2503-4D1E-8525-D72E69AD7876}" type="datetimeFigureOut">
              <a:rPr lang="en-US" smtClean="0"/>
              <a:pPr/>
              <a:t>8/5/2017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80995-3F53-4F55-8A96-A8833576B1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4979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91A0F-2503-4D1E-8525-D72E69AD7876}" type="datetimeFigureOut">
              <a:rPr lang="en-US" smtClean="0"/>
              <a:pPr/>
              <a:t>8/5/2017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80995-3F53-4F55-8A96-A8833576B1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27607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91A0F-2503-4D1E-8525-D72E69AD7876}" type="datetimeFigureOut">
              <a:rPr lang="en-US" smtClean="0"/>
              <a:pPr/>
              <a:t>8/5/2017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80995-3F53-4F55-8A96-A8833576B1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0410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91A0F-2503-4D1E-8525-D72E69AD7876}" type="datetimeFigureOut">
              <a:rPr lang="en-US" smtClean="0"/>
              <a:pPr/>
              <a:t>8/5/2017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80995-3F53-4F55-8A96-A8833576B1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6327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91A0F-2503-4D1E-8525-D72E69AD7876}" type="datetimeFigureOut">
              <a:rPr lang="en-US" smtClean="0"/>
              <a:pPr/>
              <a:t>8/5/2017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80995-3F53-4F55-8A96-A8833576B1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1596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91A0F-2503-4D1E-8525-D72E69AD7876}" type="datetimeFigureOut">
              <a:rPr lang="en-US" smtClean="0"/>
              <a:pPr/>
              <a:t>8/5/2017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80995-3F53-4F55-8A96-A8833576B1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6447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91A0F-2503-4D1E-8525-D72E69AD7876}" type="datetimeFigureOut">
              <a:rPr lang="en-US" smtClean="0"/>
              <a:pPr/>
              <a:t>8/5/2017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80995-3F53-4F55-8A96-A8833576B1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9011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1"/>
          <p:cNvSpPr txBox="1">
            <a:spLocks/>
          </p:cNvSpPr>
          <p:nvPr/>
        </p:nvSpPr>
        <p:spPr>
          <a:xfrm>
            <a:off x="1539139" y="3844650"/>
            <a:ext cx="8596668" cy="23658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Engr.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Syed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Nasir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Abbas</a:t>
            </a:r>
            <a:endParaRPr lang="en-US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 Structural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ngineering </a:t>
            </a:r>
            <a:endParaRPr lang="en-US" sz="28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SARGODHA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65448" y="768132"/>
            <a:ext cx="2744050" cy="274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56439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46913" y="2289412"/>
            <a:ext cx="9167884" cy="2500952"/>
          </a:xfrm>
          <a:noFill/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ULTRA SONIC PULSE</a:t>
            </a:r>
            <a:b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VELOCITY  TEST</a:t>
            </a:r>
            <a:endParaRPr lang="en-US" b="1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585458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5960" y="162636"/>
            <a:ext cx="8423132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Ultrasonic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Pulse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Velocity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8095" y="1414819"/>
            <a:ext cx="9378477" cy="4972333"/>
          </a:xfrm>
        </p:spPr>
        <p:txBody>
          <a:bodyPr>
            <a:normAutofit/>
          </a:bodyPr>
          <a:lstStyle/>
          <a:p>
            <a:pPr marL="274320" indent="-274320" algn="just">
              <a:buFont typeface="Wingdings 2"/>
              <a:buChar char=""/>
              <a:defRPr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measures the time of travel of an ultrasonic pulse passing through the concrete.</a:t>
            </a:r>
          </a:p>
          <a:p>
            <a:pPr marL="274320" indent="-274320" algn="just">
              <a:buFont typeface="Wingdings 2"/>
              <a:buChar char=""/>
              <a:defRPr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apparatus for ultrasonic pulse velocity measurement consists of the following:</a:t>
            </a:r>
          </a:p>
          <a:p>
            <a:pPr marL="274320" indent="-274320">
              <a:buNone/>
              <a:defRPr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(a) Electrical pulse generator</a:t>
            </a:r>
          </a:p>
          <a:p>
            <a:pPr marL="274320" indent="-274320">
              <a:buNone/>
              <a:defRPr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(b) Transducer – one pair</a:t>
            </a:r>
          </a:p>
          <a:p>
            <a:pPr marL="274320" indent="-274320">
              <a:buNone/>
              <a:defRPr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(c) Amplifier</a:t>
            </a:r>
          </a:p>
          <a:p>
            <a:pPr marL="274320" indent="-274320">
              <a:buNone/>
              <a:defRPr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(d) Electronic timing device</a:t>
            </a:r>
          </a:p>
          <a:p>
            <a:pPr marL="274320" indent="-274320">
              <a:buFont typeface="Wingdings 2"/>
              <a:buChar char=""/>
              <a:defRPr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532981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6" descr="http://www.spectro.in/images/Ultrasonic.jpg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2324100" y="533401"/>
            <a:ext cx="7315200" cy="52578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/>
        </p:spPr>
      </p:pic>
      <p:sp>
        <p:nvSpPr>
          <p:cNvPr id="6" name="Rectangle 5"/>
          <p:cNvSpPr/>
          <p:nvPr/>
        </p:nvSpPr>
        <p:spPr>
          <a:xfrm>
            <a:off x="1524000" y="5791201"/>
            <a:ext cx="8915400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600" b="1" dirty="0">
                <a:ln/>
                <a:solidFill>
                  <a:schemeClr val="accent3"/>
                </a:solidFill>
              </a:rPr>
              <a:t>Ultrasonic Pulse Velocity Meter</a:t>
            </a:r>
          </a:p>
        </p:txBody>
      </p:sp>
    </p:spTree>
    <p:extLst>
      <p:ext uri="{BB962C8B-B14F-4D97-AF65-F5344CB8AC3E}">
        <p14:creationId xmlns:p14="http://schemas.microsoft.com/office/powerpoint/2010/main" xmlns="" val="135032456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1003" y="183843"/>
            <a:ext cx="5770728" cy="1325563"/>
          </a:xfrm>
        </p:spPr>
        <p:txBody>
          <a:bodyPr/>
          <a:lstStyle/>
          <a:p>
            <a:pPr>
              <a:defRPr/>
            </a:pPr>
            <a:r>
              <a:rPr sz="40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it works?</a:t>
            </a:r>
            <a:endParaRPr sz="4000" dirty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63" name="Content Placeholder 2"/>
          <p:cNvSpPr>
            <a:spLocks noGrp="1"/>
          </p:cNvSpPr>
          <p:nvPr>
            <p:ph sz="half" idx="1"/>
          </p:nvPr>
        </p:nvSpPr>
        <p:spPr>
          <a:xfrm>
            <a:off x="1201003" y="1509406"/>
            <a:ext cx="7260609" cy="4986928"/>
          </a:xfrm>
        </p:spPr>
        <p:txBody>
          <a:bodyPr rtlCol="0"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ultrasonic testing, an ultrasound transducer connected to a diagnostic machine is passed over the object being inspected. </a:t>
            </a:r>
          </a:p>
          <a:p>
            <a:pPr>
              <a:defRPr/>
            </a:pP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two methods of receiving the ultrasound waveform, reflection and attenuation.</a:t>
            </a:r>
          </a:p>
        </p:txBody>
      </p:sp>
      <p:pic>
        <p:nvPicPr>
          <p:cNvPr id="1026" name="Picture 2" descr="K:\ultraschallgeraet_tico_0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/>
          </a:blip>
          <a:srcRect/>
          <a:stretch>
            <a:fillRect/>
          </a:stretch>
        </p:blipFill>
        <p:spPr>
          <a:xfrm>
            <a:off x="8634483" y="1663393"/>
            <a:ext cx="3429000" cy="4114800"/>
          </a:xfrm>
          <a:ln w="88900" cap="sq" cmpd="thickThin">
            <a:solidFill>
              <a:srgbClr val="000000"/>
            </a:solidFill>
          </a:ln>
          <a:effectLst>
            <a:glow>
              <a:schemeClr val="accent1"/>
            </a:glow>
            <a:innerShdw blurRad="76200">
              <a:srgbClr val="000000"/>
            </a:innerShdw>
          </a:effectLst>
          <a:extLst/>
        </p:spPr>
      </p:pic>
    </p:spTree>
    <p:extLst>
      <p:ext uri="{BB962C8B-B14F-4D97-AF65-F5344CB8AC3E}">
        <p14:creationId xmlns:p14="http://schemas.microsoft.com/office/powerpoint/2010/main" xmlns="" val="102922548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Content Placeholder 2"/>
          <p:cNvSpPr>
            <a:spLocks noGrp="1"/>
          </p:cNvSpPr>
          <p:nvPr>
            <p:ph sz="quarter" idx="2"/>
          </p:nvPr>
        </p:nvSpPr>
        <p:spPr>
          <a:xfrm>
            <a:off x="348469" y="830831"/>
            <a:ext cx="10747161" cy="184413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transducer performs both the sending and the receiving of the pulsed waves as the "sound" is reflected back to the device.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469" y="242295"/>
            <a:ext cx="10515600" cy="1177072"/>
          </a:xfrm>
        </p:spPr>
        <p:txBody>
          <a:bodyPr>
            <a:normAutofit fontScale="90000"/>
          </a:bodyPr>
          <a:lstStyle/>
          <a:p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Reflection mode:</a:t>
            </a:r>
            <a:b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48469" y="3263497"/>
            <a:ext cx="11279424" cy="319133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attenuation mode, a transmitter sends ultrasound through one surface, and a separate receiver detects the amount that has reached it on another surface after traveling through the medium.</a:t>
            </a:r>
          </a:p>
          <a:p>
            <a:pPr>
              <a:lnSpc>
                <a:spcPct val="150000"/>
              </a:lnSpc>
            </a:pPr>
            <a:endParaRPr lang="en-US" sz="32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Placeholder 5"/>
          <p:cNvSpPr txBox="1">
            <a:spLocks/>
          </p:cNvSpPr>
          <p:nvPr/>
        </p:nvSpPr>
        <p:spPr>
          <a:xfrm>
            <a:off x="450827" y="2620742"/>
            <a:ext cx="10766946" cy="642755"/>
          </a:xfrm>
          <a:prstGeom prst="roundRect">
            <a:avLst>
              <a:gd name="adj" fmla="val 16667"/>
            </a:avLst>
          </a:prstGeom>
          <a:noFill/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Attenuation mode: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62318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ubtitle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pulse velocity method is an ideal tool for establishing whether concrete is uniform.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Applied to both existing structures and those under construction.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pulse velocity readings are generally indicative of good quality concrete.</a:t>
            </a:r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7" name="Rectangle 5"/>
          <p:cNvSpPr>
            <a:spLocks noGrp="1"/>
          </p:cNvSpPr>
          <p:nvPr>
            <p:ph type="title"/>
          </p:nvPr>
        </p:nvSpPr>
        <p:spPr bwMode="auto">
          <a:xfrm>
            <a:off x="1006522" y="425356"/>
            <a:ext cx="7467600" cy="1143000"/>
          </a:xfrm>
        </p:spPr>
        <p:txBody>
          <a:bodyPr vert="horz" wrap="square" lIns="91440" tIns="45720" rIns="91440" bIns="45720" numCol="1" rtlCol="0" anchor="ctr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Applications &amp; Limitations</a:t>
            </a:r>
          </a:p>
        </p:txBody>
      </p:sp>
    </p:spTree>
    <p:extLst>
      <p:ext uri="{BB962C8B-B14F-4D97-AF65-F5344CB8AC3E}">
        <p14:creationId xmlns:p14="http://schemas.microsoft.com/office/powerpoint/2010/main" xmlns="" val="27237312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4898" y="556147"/>
            <a:ext cx="7467600" cy="9604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INTERPRETATION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035" name="Content Placeholder 1"/>
          <p:cNvSpPr>
            <a:spLocks noGrp="1"/>
          </p:cNvSpPr>
          <p:nvPr>
            <p:ph idx="1"/>
          </p:nvPr>
        </p:nvSpPr>
        <p:spPr>
          <a:xfrm>
            <a:off x="534537" y="1854958"/>
            <a:ext cx="10588388" cy="3890749"/>
          </a:xfrm>
        </p:spPr>
        <p:txBody>
          <a:bodyPr>
            <a:noAutofit/>
          </a:bodyPr>
          <a:lstStyle/>
          <a:p>
            <a:pPr algn="just" eaLnBrk="1" hangingPunct="1">
              <a:buFont typeface="Arial" charset="0"/>
              <a:buChar char="•"/>
              <a:defRPr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determine the quality &amp; homogeneity of the concrete structures.</a:t>
            </a:r>
          </a:p>
          <a:p>
            <a:pPr algn="just" eaLnBrk="1" hangingPunct="1">
              <a:buFont typeface="Arial" charset="0"/>
              <a:buChar char="•"/>
              <a:defRPr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determine the existence of the flaws ,cracks &amp; voids in concrete structures.</a:t>
            </a:r>
          </a:p>
          <a:p>
            <a:pPr algn="just" eaLnBrk="1" hangingPunct="1">
              <a:buFont typeface="Wingdings" pitchFamily="2" charset="2"/>
              <a:buChar char="ü"/>
              <a:defRPr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Table: Velocity Criterion for concrete Quality Grading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charset="0"/>
              <a:buChar char="•"/>
              <a:defRPr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135133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3632" y="1387008"/>
            <a:ext cx="10712515" cy="3935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9074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Text Placeholder 8"/>
          <p:cNvSpPr>
            <a:spLocks noGrp="1"/>
          </p:cNvSpPr>
          <p:nvPr>
            <p:ph type="body" idx="1"/>
          </p:nvPr>
        </p:nvSpPr>
        <p:spPr>
          <a:xfrm>
            <a:off x="1135039" y="443553"/>
            <a:ext cx="3932238" cy="639763"/>
          </a:xfrm>
        </p:spPr>
        <p:txBody>
          <a:bodyPr rtlCol="0"/>
          <a:lstStyle/>
          <a:p>
            <a:pPr>
              <a:defRPr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Advantages: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943970" y="1371601"/>
            <a:ext cx="4897272" cy="4292220"/>
          </a:xfrm>
        </p:spPr>
        <p:txBody>
          <a:bodyPr rtlCol="0">
            <a:normAutofit/>
          </a:bodyPr>
          <a:lstStyle/>
          <a:p>
            <a:pPr marL="274320" indent="-274320">
              <a:buFont typeface="Wingdings 2"/>
              <a:buChar char=""/>
              <a:defRPr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 penetrating power.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 sensitivity.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Greater accuracy 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capability in estimating the size , shape , nature of the flaws.</a:t>
            </a:r>
          </a:p>
          <a:p>
            <a:pPr marL="274320" indent="-274320">
              <a:buFont typeface="Wingdings 2"/>
              <a:buChar char=""/>
              <a:defRPr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portability</a:t>
            </a:r>
          </a:p>
          <a:p>
            <a:pPr marL="0" indent="0">
              <a:buNone/>
              <a:defRPr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086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6447430" y="443553"/>
            <a:ext cx="3932238" cy="639763"/>
          </a:xfrm>
        </p:spPr>
        <p:txBody>
          <a:bodyPr rtlCol="0"/>
          <a:lstStyle/>
          <a:p>
            <a:pPr>
              <a:defRPr/>
            </a:pPr>
            <a:r>
              <a:rPr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Disadvantages:</a:t>
            </a:r>
          </a:p>
        </p:txBody>
      </p:sp>
      <p:sp>
        <p:nvSpPr>
          <p:cNvPr id="135174" name="Content Placeholder 7"/>
          <p:cNvSpPr>
            <a:spLocks noGrp="1"/>
          </p:cNvSpPr>
          <p:nvPr>
            <p:ph sz="quarter" idx="4"/>
          </p:nvPr>
        </p:nvSpPr>
        <p:spPr>
          <a:xfrm>
            <a:off x="6447429" y="1371600"/>
            <a:ext cx="4948451" cy="4442345"/>
          </a:xfrm>
        </p:spPr>
        <p:txBody>
          <a:bodyPr vert="horz" lIns="91440" tIns="45720" rIns="91440" bIns="45720" rtlCol="0">
            <a:normAutofit/>
          </a:bodyPr>
          <a:lstStyle/>
          <a:p>
            <a:pPr marL="274320" indent="-274320">
              <a:buFont typeface="Wingdings 2"/>
              <a:buChar char=""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Manual operation requires careful attention by experienced technicians</a:t>
            </a:r>
          </a:p>
          <a:p>
            <a:pPr marL="274320" indent="-274320">
              <a:buFont typeface="Wingdings 2"/>
              <a:buChar char=""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Difficulty in inspecting the parts which are irregular.</a:t>
            </a:r>
          </a:p>
          <a:p>
            <a:pPr marL="274320" indent="-274320">
              <a:buFont typeface="Wingdings 2"/>
              <a:buChar char=""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 objects should be water resistant.</a:t>
            </a:r>
          </a:p>
          <a:p>
            <a:pPr marL="274320" indent="-274320">
              <a:buFont typeface="Wingdings 2"/>
              <a:buChar char=""/>
            </a:pP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109449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6"/>
          <p:cNvSpPr>
            <a:spLocks noGrp="1"/>
          </p:cNvSpPr>
          <p:nvPr>
            <p:ph type="title"/>
          </p:nvPr>
        </p:nvSpPr>
        <p:spPr>
          <a:xfrm>
            <a:off x="723331" y="419716"/>
            <a:ext cx="8037394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eaLnBrk="1" hangingPunct="1"/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REBOUND HAMMER TEST</a:t>
            </a:r>
          </a:p>
        </p:txBody>
      </p:sp>
      <p:sp>
        <p:nvSpPr>
          <p:cNvPr id="137219" name="Subtitle 12"/>
          <p:cNvSpPr>
            <a:spLocks noGrp="1"/>
          </p:cNvSpPr>
          <p:nvPr>
            <p:ph idx="1"/>
          </p:nvPr>
        </p:nvSpPr>
        <p:spPr>
          <a:xfrm>
            <a:off x="966716" y="1745279"/>
            <a:ext cx="4751696" cy="4810836"/>
          </a:xfrm>
        </p:spPr>
        <p:txBody>
          <a:bodyPr>
            <a:normAutofit/>
          </a:bodyPr>
          <a:lstStyle/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a simple, handy tool, which can be used to provide a convenient and rapid indication of the compressive strength of concrete.</a:t>
            </a:r>
          </a:p>
          <a:p>
            <a:pPr eaLnBrk="1" hangingPunct="1"/>
            <a:endParaRPr lang="en-US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Documents and Settings\PAVAN\Desktop\New Folder\reboundhamm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7486935" y="1745279"/>
            <a:ext cx="38862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3252173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1356215105"/>
              </p:ext>
            </p:extLst>
          </p:nvPr>
        </p:nvGraphicFramePr>
        <p:xfrm>
          <a:off x="614150" y="968991"/>
          <a:ext cx="10768084" cy="50496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0037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55093" y="1067986"/>
            <a:ext cx="10863617" cy="5029200"/>
          </a:xfrm>
        </p:spPr>
        <p:txBody>
          <a:bodyPr numCol="1">
            <a:noAutofit/>
          </a:bodyPr>
          <a:lstStyle/>
          <a:p>
            <a:pPr marL="274320" indent="-274320" algn="just">
              <a:buFont typeface="Wingdings 2"/>
              <a:buChar char=""/>
              <a:defRPr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schematic diagram showing various parts of a rebound hammer were</a:t>
            </a:r>
          </a:p>
          <a:p>
            <a:pPr marL="274320" indent="-274320" algn="just">
              <a:buNone/>
              <a:defRPr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1.Concrete surface		</a:t>
            </a:r>
          </a:p>
          <a:p>
            <a:pPr marL="274320" indent="-274320" algn="just">
              <a:buNone/>
              <a:defRPr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2.Impact spring</a:t>
            </a:r>
          </a:p>
          <a:p>
            <a:pPr marL="274320" indent="-274320" algn="just">
              <a:buNone/>
              <a:defRPr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3.Rider on guide rod </a:t>
            </a:r>
          </a:p>
          <a:p>
            <a:pPr marL="274320" indent="-274320" algn="just">
              <a:buNone/>
              <a:defRPr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4.Window and scale</a:t>
            </a:r>
          </a:p>
          <a:p>
            <a:pPr marL="274320" indent="-274320" algn="just">
              <a:buNone/>
              <a:defRPr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5.Hammer guide </a:t>
            </a:r>
          </a:p>
          <a:p>
            <a:pPr marL="274320" indent="-274320" algn="just">
              <a:buNone/>
              <a:defRPr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Release catch</a:t>
            </a:r>
          </a:p>
          <a:p>
            <a:pPr marL="274320" indent="-274320" algn="just">
              <a:buNone/>
              <a:defRPr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7.Compressive spring</a:t>
            </a:r>
          </a:p>
          <a:p>
            <a:pPr marL="274320" indent="-274320" algn="just">
              <a:buNone/>
              <a:defRPr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8.Locking button</a:t>
            </a:r>
          </a:p>
          <a:p>
            <a:pPr marL="274320" indent="-274320" algn="just">
              <a:buNone/>
              <a:defRPr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9.Housing </a:t>
            </a:r>
          </a:p>
          <a:p>
            <a:pPr marL="274320" indent="-274320" algn="just">
              <a:buNone/>
              <a:defRPr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10.Hammer mass</a:t>
            </a:r>
          </a:p>
          <a:p>
            <a:pPr marL="0" indent="0">
              <a:buNone/>
              <a:defRPr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title"/>
          </p:nvPr>
        </p:nvSpPr>
        <p:spPr>
          <a:xfrm>
            <a:off x="210403" y="0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eaLnBrk="1" hangingPunct="1"/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REBOUND HAMMER TEST</a:t>
            </a:r>
          </a:p>
        </p:txBody>
      </p:sp>
    </p:spTree>
    <p:extLst>
      <p:ext uri="{BB962C8B-B14F-4D97-AF65-F5344CB8AC3E}">
        <p14:creationId xmlns:p14="http://schemas.microsoft.com/office/powerpoint/2010/main" xmlns="" val="61643787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Text Placeholder 5"/>
          <p:cNvSpPr>
            <a:spLocks noGrp="1"/>
          </p:cNvSpPr>
          <p:nvPr>
            <p:ph sz="quarter" idx="4294967295"/>
          </p:nvPr>
        </p:nvSpPr>
        <p:spPr>
          <a:xfrm>
            <a:off x="586854" y="937148"/>
            <a:ext cx="10631605" cy="4881349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50000"/>
              </a:lnSpc>
              <a:buFont typeface="Arial" charset="0"/>
              <a:buChar char="•"/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 elastic mass depends on the hardness of the surface.</a:t>
            </a:r>
          </a:p>
          <a:p>
            <a:pPr marL="0" indent="0" algn="just">
              <a:lnSpc>
                <a:spcPct val="150000"/>
              </a:lnSpc>
              <a:buFont typeface="Arial" charset="0"/>
              <a:buChar char="•"/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It is related to the compressive strength of the concrete.</a:t>
            </a:r>
          </a:p>
          <a:p>
            <a:pPr marL="0" indent="0" algn="just">
              <a:lnSpc>
                <a:spcPct val="150000"/>
              </a:lnSpc>
              <a:buFont typeface="Arial" charset="0"/>
              <a:buChar char="•"/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 rebound value is designated as the rebound number or  rebound index.</a:t>
            </a:r>
          </a:p>
          <a:p>
            <a:pPr marL="0" indent="0" algn="just">
              <a:lnSpc>
                <a:spcPct val="150000"/>
              </a:lnSpc>
              <a:buFont typeface="Arial" charset="0"/>
              <a:buChar char="•"/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 results are significantly affected by 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Mix characteristics.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Angle of inclination of direction of hammer.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Member characteristics.</a:t>
            </a:r>
          </a:p>
          <a:p>
            <a:pPr marL="0" indent="0" algn="just">
              <a:lnSpc>
                <a:spcPct val="150000"/>
              </a:lnSpc>
              <a:buFont typeface="Arial" charset="0"/>
              <a:buChar char="•"/>
              <a:defRPr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81" name="Rectangle 5"/>
          <p:cNvSpPr>
            <a:spLocks noGrp="1"/>
          </p:cNvSpPr>
          <p:nvPr>
            <p:ph type="title"/>
          </p:nvPr>
        </p:nvSpPr>
        <p:spPr bwMode="auto">
          <a:xfrm>
            <a:off x="586854" y="113732"/>
            <a:ext cx="6400800" cy="914400"/>
          </a:xfrm>
        </p:spPr>
        <p:txBody>
          <a:bodyPr wrap="square" numCol="1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Principle</a:t>
            </a:r>
          </a:p>
        </p:txBody>
      </p:sp>
    </p:spTree>
    <p:extLst>
      <p:ext uri="{BB962C8B-B14F-4D97-AF65-F5344CB8AC3E}">
        <p14:creationId xmlns:p14="http://schemas.microsoft.com/office/powerpoint/2010/main" xmlns="" val="382919479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290" name="Picture 3" descr="Rebound Hammer Tesr- Cube compressive strengt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28801" y="381000"/>
            <a:ext cx="862647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0291" name="TextBox 4"/>
          <p:cNvSpPr txBox="1">
            <a:spLocks noChangeArrowheads="1"/>
          </p:cNvSpPr>
          <p:nvPr/>
        </p:nvSpPr>
        <p:spPr bwMode="auto">
          <a:xfrm>
            <a:off x="1905000" y="5562601"/>
            <a:ext cx="82296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Constantia" panose="02030602050306030303" pitchFamily="18" charset="0"/>
              </a:rPr>
              <a:t>cube compressive strength is N/sq.mm plotted against </a:t>
            </a:r>
          </a:p>
          <a:p>
            <a:pPr eaLnBrk="1" hangingPunct="1"/>
            <a:r>
              <a:rPr lang="en-US" altLang="en-US" sz="2400" b="1">
                <a:latin typeface="Constantia" panose="02030602050306030303" pitchFamily="18" charset="0"/>
              </a:rPr>
              <a:t>rebound number</a:t>
            </a:r>
            <a:endParaRPr lang="en-US" altLang="en-US" sz="2400">
              <a:latin typeface="Constantia" panose="02030602050306030303" pitchFamily="18" charset="0"/>
            </a:endParaRPr>
          </a:p>
          <a:p>
            <a:pPr eaLnBrk="1" hangingPunct="1"/>
            <a:endParaRPr lang="en-US" altLang="en-US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749983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5"/>
          <p:cNvSpPr>
            <a:spLocks noGrp="1"/>
          </p:cNvSpPr>
          <p:nvPr>
            <p:ph type="title"/>
          </p:nvPr>
        </p:nvSpPr>
        <p:spPr bwMode="auto">
          <a:xfrm>
            <a:off x="838200" y="405619"/>
            <a:ext cx="7467600" cy="1143000"/>
          </a:xfrm>
        </p:spPr>
        <p:txBody>
          <a:bodyPr wrap="square" numCol="1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</a:t>
            </a:r>
          </a:p>
        </p:txBody>
      </p:sp>
      <p:sp>
        <p:nvSpPr>
          <p:cNvPr id="143363" name="Tex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33479"/>
          </a:xfrm>
        </p:spPr>
        <p:txBody>
          <a:bodyPr>
            <a:normAutofit/>
          </a:bodyPr>
          <a:lstStyle/>
          <a:p>
            <a:pPr algn="just"/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be tested against the test anvil.</a:t>
            </a:r>
          </a:p>
          <a:p>
            <a:pPr algn="just"/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Apply light pressure on the plunger and allow it to extend to the ready position for the test.</a:t>
            </a:r>
          </a:p>
          <a:p>
            <a:pPr algn="just"/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Apply a gradual increase in pressure until the hammer impacts.</a:t>
            </a:r>
          </a:p>
          <a:p>
            <a:pPr algn="just"/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 the average of about 15 readings.</a:t>
            </a:r>
          </a:p>
          <a:p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539182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633484" y="1745279"/>
            <a:ext cx="7244424" cy="4136906"/>
          </a:xfrm>
          <a:prstGeom prst="rect">
            <a:avLst/>
          </a:prstGeom>
        </p:spPr>
        <p:txBody>
          <a:bodyPr/>
          <a:lstStyle/>
          <a:p>
            <a:pPr marL="0" indent="0" algn="just">
              <a:buClr>
                <a:schemeClr val="accent5"/>
              </a:buClr>
              <a:buNone/>
              <a:defRPr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Advantages:</a:t>
            </a:r>
          </a:p>
          <a:p>
            <a:pPr marL="0" indent="0" algn="just">
              <a:buClr>
                <a:schemeClr val="accent5"/>
              </a:buClr>
              <a:buFont typeface="Arial" charset="0"/>
              <a:buChar char="•"/>
              <a:defRPr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Assessing the likely compressive strength of concrete .</a:t>
            </a:r>
          </a:p>
          <a:p>
            <a:pPr marL="0" indent="0" algn="just">
              <a:buClr>
                <a:schemeClr val="accent5"/>
              </a:buClr>
              <a:buFont typeface="Arial" charset="0"/>
              <a:buChar char="•"/>
              <a:defRPr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Clr>
                <a:schemeClr val="accent5"/>
              </a:buClr>
              <a:buFont typeface="Arial" charset="0"/>
              <a:buChar char="•"/>
              <a:defRPr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Assessing the quality of concrete in relation to standard requirements.</a:t>
            </a:r>
          </a:p>
          <a:p>
            <a:pPr marL="0" indent="0">
              <a:buClr>
                <a:schemeClr val="accent5"/>
              </a:buClr>
              <a:buNone/>
              <a:defRPr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4387" name="Title 3"/>
          <p:cNvSpPr>
            <a:spLocks noGrp="1"/>
          </p:cNvSpPr>
          <p:nvPr>
            <p:ph type="title"/>
          </p:nvPr>
        </p:nvSpPr>
        <p:spPr>
          <a:xfrm>
            <a:off x="234969" y="419716"/>
            <a:ext cx="7841094" cy="1325563"/>
          </a:xfrm>
        </p:spPr>
        <p:txBody>
          <a:bodyPr/>
          <a:lstStyle/>
          <a:p>
            <a:pPr algn="ctr" eaLnBrk="1" hangingPunct="1"/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REBOUND HAMMER TEST</a:t>
            </a:r>
          </a:p>
        </p:txBody>
      </p:sp>
      <p:pic>
        <p:nvPicPr>
          <p:cNvPr id="6" name="Content Placeholder 5" descr="I:\New Folder\reboundhammer.jpg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8076063" y="1905001"/>
            <a:ext cx="3681413" cy="350519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26035180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Title 4"/>
          <p:cNvSpPr>
            <a:spLocks noGrp="1"/>
          </p:cNvSpPr>
          <p:nvPr>
            <p:ph type="title"/>
          </p:nvPr>
        </p:nvSpPr>
        <p:spPr>
          <a:xfrm>
            <a:off x="640307" y="276225"/>
            <a:ext cx="77724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Interpretation of Results:</a:t>
            </a:r>
          </a:p>
        </p:txBody>
      </p:sp>
      <p:sp>
        <p:nvSpPr>
          <p:cNvPr id="145411" name="TextBox 5"/>
          <p:cNvSpPr txBox="1">
            <a:spLocks noChangeArrowheads="1"/>
          </p:cNvSpPr>
          <p:nvPr/>
        </p:nvSpPr>
        <p:spPr bwMode="auto">
          <a:xfrm>
            <a:off x="640307" y="1400176"/>
            <a:ext cx="1008683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rebound reading on the indicator scale has been calibrated by the manufacturer of the rebound hammer for horizontal impact.</a:t>
            </a:r>
          </a:p>
        </p:txBody>
      </p:sp>
      <p:graphicFrame>
        <p:nvGraphicFramePr>
          <p:cNvPr id="30749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50083563"/>
              </p:ext>
            </p:extLst>
          </p:nvPr>
        </p:nvGraphicFramePr>
        <p:xfrm>
          <a:off x="1708244" y="3255587"/>
          <a:ext cx="8459338" cy="2853774"/>
        </p:xfrm>
        <a:graphic>
          <a:graphicData uri="http://schemas.openxmlformats.org/drawingml/2006/table">
            <a:tbl>
              <a:tblPr/>
              <a:tblGrid>
                <a:gridCol w="4229669"/>
                <a:gridCol w="4229669"/>
              </a:tblGrid>
              <a:tr h="47562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Average Rebound Number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Quality of Concrete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7562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&gt;40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charset="0"/>
                        <a:cs typeface="Times New Roman" pitchFamily="18" charset="0"/>
                      </a:endParaRPr>
                    </a:p>
                  </a:txBody>
                  <a:tcPr marL="38100" marR="38100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Very good hard layer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charset="0"/>
                        <a:cs typeface="Times New Roman" pitchFamily="18" charset="0"/>
                      </a:endParaRPr>
                    </a:p>
                  </a:txBody>
                  <a:tcPr marL="38100" marR="38100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</a:tr>
              <a:tr h="47562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to 40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charset="0"/>
                        <a:cs typeface="Times New Roman" pitchFamily="18" charset="0"/>
                      </a:endParaRPr>
                    </a:p>
                  </a:txBody>
                  <a:tcPr marL="38100" marR="38100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Good layer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charset="0"/>
                        <a:cs typeface="Times New Roman" pitchFamily="18" charset="0"/>
                      </a:endParaRPr>
                    </a:p>
                  </a:txBody>
                  <a:tcPr marL="38100" marR="38100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</a:tr>
              <a:tr h="47562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to 30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charset="0"/>
                        <a:cs typeface="Times New Roman" pitchFamily="18" charset="0"/>
                      </a:endParaRPr>
                    </a:p>
                  </a:txBody>
                  <a:tcPr marL="38100" marR="38100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Fair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charset="0"/>
                        <a:cs typeface="Times New Roman" pitchFamily="18" charset="0"/>
                      </a:endParaRPr>
                    </a:p>
                  </a:txBody>
                  <a:tcPr marL="38100" marR="38100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</a:tr>
              <a:tr h="47562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&lt; 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charset="0"/>
                        <a:cs typeface="Times New Roman" pitchFamily="18" charset="0"/>
                      </a:endParaRPr>
                    </a:p>
                  </a:txBody>
                  <a:tcPr marL="38100" marR="38100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Poor concrete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charset="0"/>
                        <a:cs typeface="Times New Roman" pitchFamily="18" charset="0"/>
                      </a:endParaRPr>
                    </a:p>
                  </a:txBody>
                  <a:tcPr marL="38100" marR="38100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F3EE"/>
                    </a:solidFill>
                  </a:tcPr>
                </a:tc>
              </a:tr>
              <a:tr h="47562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charset="0"/>
                        <a:cs typeface="Times New Roman" pitchFamily="18" charset="0"/>
                      </a:endParaRPr>
                    </a:p>
                  </a:txBody>
                  <a:tcPr marL="38100" marR="38100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ts val="135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Delaminated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charset="0"/>
                        <a:cs typeface="Times New Roman" pitchFamily="18" charset="0"/>
                      </a:endParaRPr>
                    </a:p>
                  </a:txBody>
                  <a:tcPr marL="38100" marR="38100" marT="9525" marB="952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1E5D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4442405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5"/>
          <p:cNvSpPr>
            <a:spLocks noGrp="1"/>
          </p:cNvSpPr>
          <p:nvPr>
            <p:ph type="title"/>
          </p:nvPr>
        </p:nvSpPr>
        <p:spPr bwMode="auto">
          <a:xfrm>
            <a:off x="4165310" y="518846"/>
            <a:ext cx="3737211" cy="1216025"/>
          </a:xfrm>
        </p:spPr>
        <p:txBody>
          <a:bodyPr wrap="square" numCol="1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sz="8000" b="1" i="1" u="sng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rush Script MT" panose="03060802040406070304" pitchFamily="66" charset="0"/>
              </a:rPr>
              <a:t>conclusion</a:t>
            </a:r>
            <a:endParaRPr lang="en-US" sz="8000" b="1" i="1" u="sng" dirty="0">
              <a:solidFill>
                <a:schemeClr val="tx1">
                  <a:lumMod val="50000"/>
                  <a:lumOff val="50000"/>
                </a:schemeClr>
              </a:solidFill>
              <a:latin typeface="Brush Script MT" panose="03060802040406070304" pitchFamily="66" charset="0"/>
            </a:endParaRPr>
          </a:p>
        </p:txBody>
      </p:sp>
      <p:sp>
        <p:nvSpPr>
          <p:cNvPr id="38915" name="Text Placeholder 3"/>
          <p:cNvSpPr>
            <a:spLocks noGrp="1"/>
          </p:cNvSpPr>
          <p:nvPr>
            <p:ph type="body" idx="1"/>
          </p:nvPr>
        </p:nvSpPr>
        <p:spPr>
          <a:xfrm>
            <a:off x="1525337" y="1734871"/>
            <a:ext cx="9017156" cy="4867835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sz="6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rush Script MT" panose="03060802040406070304" pitchFamily="66" charset="0"/>
              </a:rPr>
              <a:t>for better maintenance of existing concrete structures, there are still more tests have to be done.</a:t>
            </a:r>
          </a:p>
          <a:p>
            <a:pPr>
              <a:defRPr/>
            </a:pPr>
            <a:endParaRPr lang="en-US" sz="6600" dirty="0">
              <a:solidFill>
                <a:schemeClr val="tx1">
                  <a:lumMod val="50000"/>
                  <a:lumOff val="50000"/>
                </a:schemeClr>
              </a:solidFill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77197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Materials Testing Repair And Maintenance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1726"/>
            <a:ext cx="10515600" cy="4351338"/>
          </a:xfrm>
        </p:spPr>
        <p:txBody>
          <a:bodyPr>
            <a:noAutofit/>
          </a:bodyPr>
          <a:lstStyle/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Objective:</a:t>
            </a:r>
          </a:p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To know about the failure of building structures and their measures</a:t>
            </a:r>
          </a:p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To understand the rules and regulations of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maintenance.</a:t>
            </a:r>
          </a:p>
          <a:p>
            <a:pPr marL="0" indent="0" algn="just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Basically the subject is divided into two major parts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part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different type of testing (destructive and non-destructive) and 2</a:t>
            </a:r>
            <a:r>
              <a:rPr lang="en-US" sz="32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part consist of remedial measure of different defects present in the structure and there possible solution (repair).</a:t>
            </a:r>
          </a:p>
          <a:p>
            <a:pPr marL="0" indent="0" algn="just"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09518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70709"/>
          </a:xfrm>
        </p:spPr>
        <p:txBody>
          <a:bodyPr>
            <a:noAutofit/>
          </a:bodyPr>
          <a:lstStyle/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 Testing: Destructive and Non-destructive test,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Mechanical properties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Method of testing of Fatigue test, impact and hardness test,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tensile test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mild steel specimen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Repair and Maintenance of Civil Works: Introduction to different types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failures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building structures and their causes, Assessment of damage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different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 including non- destructive methods, Introduction to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Rules and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Regulations of Maintenance, Repair and Maintenance Measures.</a:t>
            </a:r>
          </a:p>
          <a:p>
            <a:pPr algn="just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Materials Testing Repair And Maintenance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700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Non-destructive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Non- destructive test. 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use of noninvasive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techniques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determine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integrity of a material,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component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structure 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or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quantitatively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 some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an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i.e.  Inspect or measure without doing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harm.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837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84913" y="418532"/>
            <a:ext cx="4114800" cy="762000"/>
          </a:xfrm>
        </p:spPr>
        <p:txBody>
          <a:bodyPr/>
          <a:lstStyle/>
          <a:p>
            <a:pPr>
              <a:defRPr/>
            </a:pPr>
            <a:r>
              <a:rPr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Introduction:</a:t>
            </a:r>
          </a:p>
        </p:txBody>
      </p:sp>
      <p:sp>
        <p:nvSpPr>
          <p:cNvPr id="122883" name="Content Placeholder 1"/>
          <p:cNvSpPr>
            <a:spLocks noGrp="1"/>
          </p:cNvSpPr>
          <p:nvPr>
            <p:ph sz="quarter" idx="1"/>
          </p:nvPr>
        </p:nvSpPr>
        <p:spPr>
          <a:xfrm>
            <a:off x="766549" y="1371599"/>
            <a:ext cx="9878704" cy="4865427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inspecting the defects on surface.</a:t>
            </a:r>
          </a:p>
          <a:p>
            <a:pPr eaLnBrk="1" hangingPunct="1"/>
            <a:endParaRPr lang="en-US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Wide group of analysis techniques used in science &amp; industry.</a:t>
            </a:r>
          </a:p>
          <a:p>
            <a:pPr eaLnBrk="1" hangingPunct="1"/>
            <a:endParaRPr lang="en-US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Saves both the time &amp;money.</a:t>
            </a:r>
          </a:p>
          <a:p>
            <a:pPr marL="0" indent="0" eaLnBrk="1" hangingPunct="1">
              <a:buNone/>
            </a:pPr>
            <a:endParaRPr lang="en-US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of this N.D.T in specialist high  risk areas such as nuclear &amp; sea shore structures , gas &amp; oil pipelines.</a:t>
            </a:r>
          </a:p>
          <a:p>
            <a:pPr eaLnBrk="1" hangingPunct="1"/>
            <a:endParaRPr lang="en-US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623244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6547" y="386687"/>
            <a:ext cx="6781800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we are using N.D.T?</a:t>
            </a:r>
            <a:r>
              <a:rPr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4931" name="Content Placeholder 3"/>
          <p:cNvSpPr>
            <a:spLocks noGrp="1"/>
          </p:cNvSpPr>
          <p:nvPr>
            <p:ph sz="quarter" idx="1"/>
          </p:nvPr>
        </p:nvSpPr>
        <p:spPr>
          <a:xfrm>
            <a:off x="766548" y="1529687"/>
            <a:ext cx="7350457" cy="47244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It’s an assessment without doing harm, destroying the test.</a:t>
            </a:r>
          </a:p>
          <a:p>
            <a:pPr algn="just" eaLnBrk="1" hangingPunct="1"/>
            <a:endParaRPr lang="en-US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Plays crucial role in ensuring cost effective operation, safety and reliability of plant.</a:t>
            </a:r>
          </a:p>
          <a:p>
            <a:pPr algn="just" eaLnBrk="1" hangingPunct="1"/>
            <a:endParaRPr lang="en-US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 saving technique in quality assurance process.</a:t>
            </a:r>
          </a:p>
          <a:p>
            <a:pPr eaLnBrk="1" hangingPunct="1"/>
            <a:endParaRPr lang="en-US" alt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68" name="Picture 2" descr="C:\Documents and Settings\PAVAN\Desktop\New Folder\company03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8117006" y="1660478"/>
            <a:ext cx="3486150" cy="3962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406899304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/>
          </p:nvPr>
        </p:nvSpPr>
        <p:spPr bwMode="auto">
          <a:xfrm>
            <a:off x="1160061" y="349842"/>
            <a:ext cx="6399662" cy="1325563"/>
          </a:xfrm>
        </p:spPr>
        <p:txBody>
          <a:bodyPr vert="horz" wrap="square" lIns="91440" tIns="45720" rIns="91440" bIns="45720" numCol="1" rtlCol="0" anchor="ctr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N.D.T METHODS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5955" name="Rectangle 3"/>
          <p:cNvSpPr>
            <a:spLocks noGrp="1"/>
          </p:cNvSpPr>
          <p:nvPr>
            <p:ph sz="quarter" idx="1"/>
          </p:nvPr>
        </p:nvSpPr>
        <p:spPr>
          <a:xfrm>
            <a:off x="1951630" y="1675405"/>
            <a:ext cx="8639031" cy="450148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Ultrasonic Testing (UT)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Ultrasonic pulse velocity method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Rebound hammer test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Radiographic Testing (RT)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Liquid penetrate Testing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Magnetic particle Testing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Electromagnetic Testing (ET)</a:t>
            </a:r>
          </a:p>
        </p:txBody>
      </p:sp>
    </p:spTree>
    <p:extLst>
      <p:ext uri="{BB962C8B-B14F-4D97-AF65-F5344CB8AC3E}">
        <p14:creationId xmlns:p14="http://schemas.microsoft.com/office/powerpoint/2010/main" xmlns="" val="128426951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692322" y="443553"/>
            <a:ext cx="4912057" cy="990600"/>
          </a:xfrm>
        </p:spPr>
        <p:txBody>
          <a:bodyPr/>
          <a:lstStyle/>
          <a:p>
            <a:pPr algn="ctr">
              <a:defRPr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N.D.T  TESTS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891" name="Content Placeholder 7"/>
          <p:cNvSpPr>
            <a:spLocks noGrp="1"/>
          </p:cNvSpPr>
          <p:nvPr>
            <p:ph sz="quarter" idx="1"/>
          </p:nvPr>
        </p:nvSpPr>
        <p:spPr>
          <a:xfrm>
            <a:off x="1503528" y="1906137"/>
            <a:ext cx="5770728" cy="3886200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Ultrasonic Pulse Velocity test. </a:t>
            </a:r>
          </a:p>
          <a:p>
            <a:pPr algn="just" eaLnBrk="1" hangingPunct="1">
              <a:defRPr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  <a:defRPr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defRPr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Rebound Hammer test.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 2" pitchFamily="18" charset="2"/>
              <a:buNone/>
              <a:defRPr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316" name="Content Placeholder 9" descr="cte-non-destructive-testing-of-concrete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7940722" y="1906137"/>
            <a:ext cx="3657600" cy="3429000"/>
          </a:xfrm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9869608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</TotalTime>
  <Words>838</Words>
  <Application>Microsoft Office PowerPoint</Application>
  <PresentationFormat>Custom</PresentationFormat>
  <Paragraphs>143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Slide 1</vt:lpstr>
      <vt:lpstr>Slide 2</vt:lpstr>
      <vt:lpstr>Materials Testing Repair And Maintenance </vt:lpstr>
      <vt:lpstr>Materials Testing Repair And Maintenance </vt:lpstr>
      <vt:lpstr>Non-destructive test</vt:lpstr>
      <vt:lpstr>Introduction:</vt:lpstr>
      <vt:lpstr>Why we are using N.D.T? </vt:lpstr>
      <vt:lpstr>N.D.T METHODS</vt:lpstr>
      <vt:lpstr>N.D.T  TESTS</vt:lpstr>
      <vt:lpstr>ULTRA SONIC PULSE VELOCITY  TEST</vt:lpstr>
      <vt:lpstr> Ultrasonic  Pulse  Velocity  Test</vt:lpstr>
      <vt:lpstr>Slide 12</vt:lpstr>
      <vt:lpstr>How it works?</vt:lpstr>
      <vt:lpstr>Reflection mode: </vt:lpstr>
      <vt:lpstr>Applications &amp; Limitations</vt:lpstr>
      <vt:lpstr>INTERPRETATION</vt:lpstr>
      <vt:lpstr>Slide 17</vt:lpstr>
      <vt:lpstr>Slide 18</vt:lpstr>
      <vt:lpstr>REBOUND HAMMER TEST</vt:lpstr>
      <vt:lpstr>REBOUND HAMMER TEST</vt:lpstr>
      <vt:lpstr> Principle</vt:lpstr>
      <vt:lpstr>Slide 22</vt:lpstr>
      <vt:lpstr>Procedure</vt:lpstr>
      <vt:lpstr>REBOUND HAMMER TEST</vt:lpstr>
      <vt:lpstr>Interpretation of Results:</vt:lpstr>
      <vt:lpstr>conclusion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Engr Irfan</dc:creator>
  <cp:lastModifiedBy>Engr.Nasir</cp:lastModifiedBy>
  <cp:revision>64</cp:revision>
  <dcterms:created xsi:type="dcterms:W3CDTF">2016-02-14T15:47:55Z</dcterms:created>
  <dcterms:modified xsi:type="dcterms:W3CDTF">2017-08-05T02:31:03Z</dcterms:modified>
</cp:coreProperties>
</file>