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6" r:id="rId2"/>
    <p:sldId id="263" r:id="rId3"/>
    <p:sldId id="310" r:id="rId4"/>
    <p:sldId id="265" r:id="rId5"/>
    <p:sldId id="266" r:id="rId6"/>
    <p:sldId id="267" r:id="rId7"/>
    <p:sldId id="280" r:id="rId8"/>
    <p:sldId id="286" r:id="rId9"/>
    <p:sldId id="287" r:id="rId10"/>
    <p:sldId id="288" r:id="rId11"/>
    <p:sldId id="289" r:id="rId12"/>
    <p:sldId id="290" r:id="rId13"/>
    <p:sldId id="291" r:id="rId14"/>
    <p:sldId id="292" r:id="rId15"/>
    <p:sldId id="268" r:id="rId16"/>
    <p:sldId id="270" r:id="rId17"/>
    <p:sldId id="271" r:id="rId18"/>
    <p:sldId id="272" r:id="rId19"/>
    <p:sldId id="273" r:id="rId20"/>
    <p:sldId id="274" r:id="rId21"/>
    <p:sldId id="275" r:id="rId22"/>
    <p:sldId id="276" r:id="rId23"/>
    <p:sldId id="298" r:id="rId24"/>
    <p:sldId id="307" r:id="rId25"/>
    <p:sldId id="308" r:id="rId26"/>
    <p:sldId id="309" r:id="rId27"/>
    <p:sldId id="277" r:id="rId28"/>
    <p:sldId id="300" r:id="rId29"/>
    <p:sldId id="301" r:id="rId30"/>
    <p:sldId id="302" r:id="rId31"/>
    <p:sldId id="303" r:id="rId32"/>
    <p:sldId id="304" r:id="rId33"/>
    <p:sldId id="305" r:id="rId34"/>
    <p:sldId id="279" r:id="rId35"/>
    <p:sldId id="278" r:id="rId36"/>
    <p:sldId id="281" r:id="rId37"/>
    <p:sldId id="282" r:id="rId38"/>
    <p:sldId id="284"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DF08D7-D0F9-4C2A-AD3F-0F1AA550899B}" type="datetimeFigureOut">
              <a:rPr lang="en-US" smtClean="0"/>
              <a:t>5/3/2020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DB770D-2D31-4A09-80BB-6C18B31433F3}" type="slidenum">
              <a:rPr lang="en-US" smtClean="0"/>
              <a:t>‹#›</a:t>
            </a:fld>
            <a:endParaRPr lang="en-US"/>
          </a:p>
        </p:txBody>
      </p:sp>
    </p:spTree>
    <p:extLst>
      <p:ext uri="{BB962C8B-B14F-4D97-AF65-F5344CB8AC3E}">
        <p14:creationId xmlns:p14="http://schemas.microsoft.com/office/powerpoint/2010/main" val="2574187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It</a:t>
            </a:r>
            <a:r>
              <a:rPr lang="en-US" baseline="0" dirty="0" smtClean="0"/>
              <a:t> improves immune system </a:t>
            </a:r>
            <a:endParaRPr lang="en-US" dirty="0"/>
          </a:p>
        </p:txBody>
      </p:sp>
      <p:sp>
        <p:nvSpPr>
          <p:cNvPr id="4" name="Slide Number Placeholder 3"/>
          <p:cNvSpPr>
            <a:spLocks noGrp="1"/>
          </p:cNvSpPr>
          <p:nvPr>
            <p:ph type="sldNum" sz="quarter" idx="10"/>
          </p:nvPr>
        </p:nvSpPr>
        <p:spPr/>
        <p:txBody>
          <a:bodyPr/>
          <a:lstStyle/>
          <a:p>
            <a:fld id="{E5DB770D-2D31-4A09-80BB-6C18B31433F3}" type="slidenum">
              <a:rPr lang="en-US" smtClean="0"/>
              <a:t>7</a:t>
            </a:fld>
            <a:endParaRPr lang="en-US"/>
          </a:p>
        </p:txBody>
      </p:sp>
    </p:spTree>
    <p:extLst>
      <p:ext uri="{BB962C8B-B14F-4D97-AF65-F5344CB8AC3E}">
        <p14:creationId xmlns:p14="http://schemas.microsoft.com/office/powerpoint/2010/main" val="3099824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Taif</a:t>
            </a:r>
            <a:r>
              <a:rPr lang="en-US" dirty="0" smtClean="0"/>
              <a:t> is the city of </a:t>
            </a:r>
            <a:r>
              <a:rPr lang="en-US" dirty="0" err="1" smtClean="0"/>
              <a:t>Makkah</a:t>
            </a:r>
            <a:r>
              <a:rPr lang="en-US" dirty="0" smtClean="0"/>
              <a:t> and </a:t>
            </a:r>
            <a:r>
              <a:rPr lang="en-US" dirty="0" err="1" smtClean="0"/>
              <a:t>Makkah</a:t>
            </a:r>
            <a:r>
              <a:rPr lang="en-US" dirty="0" smtClean="0"/>
              <a:t> is</a:t>
            </a:r>
            <a:r>
              <a:rPr lang="en-US" baseline="0" dirty="0" smtClean="0"/>
              <a:t> the province of </a:t>
            </a:r>
            <a:r>
              <a:rPr lang="en-US" baseline="0" dirty="0" err="1" smtClean="0"/>
              <a:t>Saudia</a:t>
            </a:r>
            <a:r>
              <a:rPr lang="en-US" baseline="0" dirty="0" smtClean="0"/>
              <a:t> Arabia</a:t>
            </a:r>
            <a:endParaRPr lang="en-US" dirty="0"/>
          </a:p>
        </p:txBody>
      </p:sp>
      <p:sp>
        <p:nvSpPr>
          <p:cNvPr id="4" name="Slide Number Placeholder 3"/>
          <p:cNvSpPr>
            <a:spLocks noGrp="1"/>
          </p:cNvSpPr>
          <p:nvPr>
            <p:ph type="sldNum" sz="quarter" idx="10"/>
          </p:nvPr>
        </p:nvSpPr>
        <p:spPr/>
        <p:txBody>
          <a:bodyPr/>
          <a:lstStyle/>
          <a:p>
            <a:fld id="{E5DB770D-2D31-4A09-80BB-6C18B31433F3}" type="slidenum">
              <a:rPr lang="en-US" smtClean="0"/>
              <a:t>19</a:t>
            </a:fld>
            <a:endParaRPr lang="en-US"/>
          </a:p>
        </p:txBody>
      </p:sp>
    </p:spTree>
    <p:extLst>
      <p:ext uri="{BB962C8B-B14F-4D97-AF65-F5344CB8AC3E}">
        <p14:creationId xmlns:p14="http://schemas.microsoft.com/office/powerpoint/2010/main" val="2413858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West, W. (2001). Issues relating to the use of forgiveness in </a:t>
            </a:r>
            <a:r>
              <a:rPr lang="en-US" dirty="0" err="1" smtClean="0"/>
              <a:t>counselling</a:t>
            </a:r>
            <a:r>
              <a:rPr lang="en-US" dirty="0" smtClean="0"/>
              <a:t> and psychotherapy. British Journal of Guidance and </a:t>
            </a:r>
            <a:r>
              <a:rPr lang="en-US" dirty="0" err="1" smtClean="0"/>
              <a:t>Counselling</a:t>
            </a:r>
            <a:r>
              <a:rPr lang="en-US" dirty="0" smtClean="0"/>
              <a:t>, 29 (4), 415-423.</a:t>
            </a:r>
          </a:p>
          <a:p>
            <a:r>
              <a:rPr lang="en-US" dirty="0" smtClean="0"/>
              <a:t>Toussaint, L., &amp; Webb, J. R. (2005). Theoretical and empirical connections between forgiveness, mental health and well-being. In E.L. Worthington (Ed.), Handbook of forgiveness (pp. 349-362). New York: </a:t>
            </a:r>
            <a:r>
              <a:rPr lang="en-US" dirty="0" err="1" smtClean="0"/>
              <a:t>Routledge</a:t>
            </a:r>
            <a:r>
              <a:rPr lang="en-US" dirty="0" smtClean="0"/>
              <a:t>.</a:t>
            </a:r>
          </a:p>
          <a:p>
            <a:r>
              <a:rPr lang="en-US" dirty="0" err="1" smtClean="0"/>
              <a:t>Fincham</a:t>
            </a:r>
            <a:r>
              <a:rPr lang="en-US" dirty="0" smtClean="0"/>
              <a:t>, F. D., Hall, J.H. &amp; Beach, S.R.H. (2005). </a:t>
            </a:r>
            <a:r>
              <a:rPr lang="en-US" dirty="0" err="1" smtClean="0"/>
              <a:t>‘Til</a:t>
            </a:r>
            <a:r>
              <a:rPr lang="en-US" dirty="0" smtClean="0"/>
              <a:t> lack of forgiveness doth us part: Forgiveness in marriage. In E.L. Worthington (Ed.), Handbook of forgiveness (pp. 207-226). New York: </a:t>
            </a:r>
            <a:r>
              <a:rPr lang="en-US" dirty="0" err="1" smtClean="0"/>
              <a:t>Routledge</a:t>
            </a:r>
            <a:r>
              <a:rPr lang="en-US" dirty="0" smtClean="0"/>
              <a:t>. </a:t>
            </a:r>
          </a:p>
          <a:p>
            <a:r>
              <a:rPr lang="en-US" dirty="0" smtClean="0"/>
              <a:t>Toussaint, L., &amp; Webb, J. R. (2005). Theoretical and empirical connections between forgiveness, mental health and well-being. In E.L. Worthington (Ed.), Handbook of forgiveness (pp. 349-362). New York: </a:t>
            </a:r>
            <a:r>
              <a:rPr lang="en-US" dirty="0" err="1" smtClean="0"/>
              <a:t>Routledge</a:t>
            </a:r>
            <a:r>
              <a:rPr lang="en-US" dirty="0" smtClean="0"/>
              <a:t>.</a:t>
            </a:r>
          </a:p>
          <a:p>
            <a:r>
              <a:rPr lang="en-US" dirty="0" smtClean="0"/>
              <a:t>McCullough, M. E. (2000). Forgiveness as human strength: Theory, measurement and links </a:t>
            </a:r>
            <a:r>
              <a:rPr lang="en-US" dirty="0" err="1" smtClean="0"/>
              <a:t>tomwellbeing</a:t>
            </a:r>
            <a:r>
              <a:rPr lang="en-US" dirty="0" smtClean="0"/>
              <a:t>. Journal of Social and Clinical Psychology, 19 (1), 43-55.</a:t>
            </a:r>
          </a:p>
          <a:p>
            <a:r>
              <a:rPr lang="en-US" dirty="0" err="1" smtClean="0"/>
              <a:t>Hewstone</a:t>
            </a:r>
            <a:r>
              <a:rPr lang="en-US" dirty="0" smtClean="0"/>
              <a:t>, M., &amp; Cairns, E. (2001). Social psychology and intergroup conflict. In D. </a:t>
            </a:r>
            <a:r>
              <a:rPr lang="en-US" dirty="0" err="1" smtClean="0"/>
              <a:t>Chirot</a:t>
            </a:r>
            <a:r>
              <a:rPr lang="en-US" dirty="0" smtClean="0"/>
              <a:t> &amp; M. E. P. Seligman (Eds.), </a:t>
            </a:r>
            <a:r>
              <a:rPr lang="en-US" dirty="0" err="1" smtClean="0"/>
              <a:t>Ethnopolitical</a:t>
            </a:r>
            <a:r>
              <a:rPr lang="en-US" dirty="0" smtClean="0"/>
              <a:t> warfare: Causes, consequences, and possible solutions. (pp. 319-342). Washington, DC: American Psychological Association</a:t>
            </a:r>
          </a:p>
        </p:txBody>
      </p:sp>
      <p:sp>
        <p:nvSpPr>
          <p:cNvPr id="4" name="Slide Number Placeholder 3"/>
          <p:cNvSpPr>
            <a:spLocks noGrp="1"/>
          </p:cNvSpPr>
          <p:nvPr>
            <p:ph type="sldNum" sz="quarter" idx="10"/>
          </p:nvPr>
        </p:nvSpPr>
        <p:spPr/>
        <p:txBody>
          <a:bodyPr/>
          <a:lstStyle/>
          <a:p>
            <a:fld id="{E5DB770D-2D31-4A09-80BB-6C18B31433F3}" type="slidenum">
              <a:rPr lang="en-US" smtClean="0"/>
              <a:t>27</a:t>
            </a:fld>
            <a:endParaRPr lang="en-US"/>
          </a:p>
        </p:txBody>
      </p:sp>
    </p:spTree>
    <p:extLst>
      <p:ext uri="{BB962C8B-B14F-4D97-AF65-F5344CB8AC3E}">
        <p14:creationId xmlns:p14="http://schemas.microsoft.com/office/powerpoint/2010/main" val="1687699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8BD707-D9CF-40AE-B4C6-C98DA3205C09}" type="datetimeFigureOut">
              <a:rPr lang="en-US" smtClean="0"/>
              <a:pPr/>
              <a:t>5/3/2020</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8BD707-D9CF-40AE-B4C6-C98DA3205C09}" type="datetimeFigureOut">
              <a:rPr lang="en-US" smtClean="0"/>
              <a:pPr/>
              <a:t>5/3/2020</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islamicity.org/quransearch/?ref=42:37"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islamicity.org/quransearch/?ref=42:40"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godtube.com/watch/?v=WLPKY7NX" TargetMode="External"/><Relationship Id="rId2" Type="http://schemas.openxmlformats.org/officeDocument/2006/relationships/hyperlink" Target="https://www.youtube.com/watch?v=9xHKxrc0PHg" TargetMode="External"/><Relationship Id="rId1" Type="http://schemas.openxmlformats.org/officeDocument/2006/relationships/slideLayout" Target="../slideLayouts/slideLayout2.xml"/><Relationship Id="rId4" Type="http://schemas.openxmlformats.org/officeDocument/2006/relationships/hyperlink" Target="https://www.youtube.com/watch?v=lbQ8O0WF2K0"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godtube.com/watch/?v=WLPKY7NX" TargetMode="External"/><Relationship Id="rId2" Type="http://schemas.openxmlformats.org/officeDocument/2006/relationships/hyperlink" Target="https://www.youtube.com/watch?v=9xHKxrc0PHg" TargetMode="External"/><Relationship Id="rId1" Type="http://schemas.openxmlformats.org/officeDocument/2006/relationships/slideLayout" Target="../slideLayouts/slideLayout2.xml"/><Relationship Id="rId4" Type="http://schemas.openxmlformats.org/officeDocument/2006/relationships/hyperlink" Target="https://www.youtube.com/watch?v=lbQ8O0WF2K0"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Forgiveness </a:t>
            </a:r>
            <a:endParaRPr lang="en-US" dirty="0"/>
          </a:p>
        </p:txBody>
      </p:sp>
      <p:sp>
        <p:nvSpPr>
          <p:cNvPr id="3" name="Subtitle 2"/>
          <p:cNvSpPr>
            <a:spLocks noGrp="1"/>
          </p:cNvSpPr>
          <p:nvPr>
            <p:ph type="subTitle" idx="1"/>
          </p:nvPr>
        </p:nvSpPr>
        <p:spPr/>
        <p:txBody>
          <a:bodyPr>
            <a:normAutofit lnSpcReduction="10000"/>
          </a:bodyPr>
          <a:lstStyle/>
          <a:p>
            <a:r>
              <a:rPr lang="en-US" smtClean="0"/>
              <a:t> </a:t>
            </a:r>
            <a:endParaRPr lang="en-US" dirty="0" smtClean="0"/>
          </a:p>
          <a:p>
            <a:r>
              <a:rPr lang="en-US" dirty="0" smtClean="0"/>
              <a:t>Anam Yousaf </a:t>
            </a:r>
          </a:p>
          <a:p>
            <a:r>
              <a:rPr lang="en-US" dirty="0" smtClean="0"/>
              <a:t>Lecturer </a:t>
            </a:r>
          </a:p>
          <a:p>
            <a:r>
              <a:rPr lang="en-US" dirty="0" smtClean="0"/>
              <a:t>Department of Psychology </a:t>
            </a:r>
            <a:endParaRPr lang="en-US" dirty="0"/>
          </a:p>
        </p:txBody>
      </p:sp>
    </p:spTree>
    <p:extLst>
      <p:ext uri="{BB962C8B-B14F-4D97-AF65-F5344CB8AC3E}">
        <p14:creationId xmlns:p14="http://schemas.microsoft.com/office/powerpoint/2010/main" val="2180844646"/>
      </p:ext>
    </p:extLst>
  </p:cSld>
  <p:clrMapOvr>
    <a:masterClrMapping/>
  </p:clrMapOvr>
  <mc:AlternateContent xmlns:mc="http://schemas.openxmlformats.org/markup-compatibility/2006">
    <mc:Choice xmlns:p14="http://schemas.microsoft.com/office/powerpoint/2010/main" Requires="p14">
      <p:transition spd="slow" p14:dur="2000" advTm="2029"/>
    </mc:Choice>
    <mc:Fallback>
      <p:transition spd="slow" advTm="2029"/>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Worthington and </a:t>
            </a:r>
            <a:r>
              <a:rPr lang="en-US" dirty="0" smtClean="0"/>
              <a:t>his colleagues </a:t>
            </a:r>
            <a:r>
              <a:rPr lang="en-US" dirty="0"/>
              <a:t>have defined forgiveness as rooted in emotions </a:t>
            </a:r>
            <a:r>
              <a:rPr lang="en-US" dirty="0" smtClean="0"/>
              <a:t>(Worthington</a:t>
            </a:r>
            <a:r>
              <a:rPr lang="en-US" dirty="0"/>
              <a:t>, 2000; Worthington et al., 2001), which affect motivations</a:t>
            </a:r>
            <a:r>
              <a:rPr lang="en-US" dirty="0" smtClean="0"/>
              <a:t>. </a:t>
            </a:r>
          </a:p>
          <a:p>
            <a:r>
              <a:rPr lang="en-US" dirty="0"/>
              <a:t>people who are offended or hurt experience an </a:t>
            </a:r>
            <a:r>
              <a:rPr lang="en-US" b="1" dirty="0"/>
              <a:t>injustice gap</a:t>
            </a:r>
            <a:r>
              <a:rPr lang="en-US" b="1" dirty="0" smtClean="0"/>
              <a:t>,</a:t>
            </a:r>
          </a:p>
          <a:p>
            <a:r>
              <a:rPr lang="en-US" b="1" dirty="0" smtClean="0"/>
              <a:t>“Gap between the way that things are</a:t>
            </a:r>
          </a:p>
          <a:p>
            <a:pPr marL="0" indent="0">
              <a:buNone/>
            </a:pPr>
            <a:r>
              <a:rPr lang="en-US" b="1" dirty="0" smtClean="0"/>
              <a:t> the way that things would be if everything were fair”(</a:t>
            </a:r>
            <a:r>
              <a:rPr lang="en-US" dirty="0" err="1"/>
              <a:t>Exline</a:t>
            </a:r>
            <a:r>
              <a:rPr lang="en-US" dirty="0"/>
              <a:t> et al., 2003).</a:t>
            </a:r>
            <a:endParaRPr lang="en-US" b="1" dirty="0" smtClean="0"/>
          </a:p>
          <a:p>
            <a:endParaRPr lang="en-US" dirty="0"/>
          </a:p>
        </p:txBody>
      </p:sp>
    </p:spTree>
    <p:extLst>
      <p:ext uri="{BB962C8B-B14F-4D97-AF65-F5344CB8AC3E}">
        <p14:creationId xmlns:p14="http://schemas.microsoft.com/office/powerpoint/2010/main" val="26443862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Injustice gap inversely </a:t>
            </a:r>
            <a:r>
              <a:rPr lang="en-US" dirty="0"/>
              <a:t>proportional to ease of forgiving and directly proportional </a:t>
            </a:r>
            <a:r>
              <a:rPr lang="en-US" dirty="0" smtClean="0"/>
              <a:t>to </a:t>
            </a:r>
            <a:r>
              <a:rPr lang="en-US" dirty="0" err="1" smtClean="0"/>
              <a:t>unforgiveness</a:t>
            </a:r>
            <a:r>
              <a:rPr lang="en-US" dirty="0" smtClean="0"/>
              <a:t>. </a:t>
            </a:r>
          </a:p>
          <a:p>
            <a:r>
              <a:rPr lang="en-US" dirty="0"/>
              <a:t>They define </a:t>
            </a:r>
            <a:r>
              <a:rPr lang="en-US" dirty="0" err="1"/>
              <a:t>unforgiveness</a:t>
            </a:r>
            <a:r>
              <a:rPr lang="en-US" dirty="0"/>
              <a:t> as a complex combination of delayed negative </a:t>
            </a:r>
            <a:r>
              <a:rPr lang="en-US" dirty="0" smtClean="0"/>
              <a:t>emotions (resentment, bitterness, </a:t>
            </a:r>
            <a:r>
              <a:rPr lang="en-US" dirty="0" err="1" smtClean="0"/>
              <a:t>hositility</a:t>
            </a:r>
            <a:r>
              <a:rPr lang="en-US" dirty="0" smtClean="0"/>
              <a:t>, anger, fear) toward </a:t>
            </a:r>
            <a:r>
              <a:rPr lang="en-US" dirty="0"/>
              <a:t>a person who has transgressed personal boundaries</a:t>
            </a:r>
            <a:r>
              <a:rPr lang="en-US" dirty="0" smtClean="0"/>
              <a:t>.</a:t>
            </a:r>
          </a:p>
          <a:p>
            <a:r>
              <a:rPr lang="en-US" dirty="0"/>
              <a:t>Mostly, </a:t>
            </a:r>
            <a:r>
              <a:rPr lang="en-US" dirty="0" smtClean="0"/>
              <a:t>anger affects </a:t>
            </a:r>
            <a:r>
              <a:rPr lang="en-US" dirty="0"/>
              <a:t>cardiovascular health (Gallo and Matthews, 2003).</a:t>
            </a:r>
            <a:endParaRPr lang="en-US" dirty="0" smtClean="0"/>
          </a:p>
          <a:p>
            <a:endParaRPr lang="en-US" dirty="0"/>
          </a:p>
        </p:txBody>
      </p:sp>
    </p:spTree>
    <p:extLst>
      <p:ext uri="{BB962C8B-B14F-4D97-AF65-F5344CB8AC3E}">
        <p14:creationId xmlns:p14="http://schemas.microsoft.com/office/powerpoint/2010/main" val="21232905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Emotional forgiveness </a:t>
            </a:r>
            <a:endParaRPr lang="en-US" dirty="0"/>
          </a:p>
        </p:txBody>
      </p:sp>
      <p:sp>
        <p:nvSpPr>
          <p:cNvPr id="3" name="Content Placeholder 2"/>
          <p:cNvSpPr>
            <a:spLocks noGrp="1"/>
          </p:cNvSpPr>
          <p:nvPr>
            <p:ph idx="1"/>
          </p:nvPr>
        </p:nvSpPr>
        <p:spPr/>
        <p:txBody>
          <a:bodyPr>
            <a:normAutofit fontScale="92500"/>
          </a:bodyPr>
          <a:lstStyle/>
          <a:p>
            <a:r>
              <a:rPr lang="en-US" dirty="0"/>
              <a:t>Emotional forgiveness consists of changing your thoughts and feelings toward someone who has offended you from negative (angry, resentful, vengeful) to neutral or even positive. Emotional forgiveness does not mean that a person’s hurtful actions are forgotten; instead, over time, emotional forgiveness enables you to replace negative feelings associated with the memory of those actions with positive ones. </a:t>
            </a:r>
          </a:p>
        </p:txBody>
      </p:sp>
    </p:spTree>
    <p:extLst>
      <p:ext uri="{BB962C8B-B14F-4D97-AF65-F5344CB8AC3E}">
        <p14:creationId xmlns:p14="http://schemas.microsoft.com/office/powerpoint/2010/main" val="7854751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Emotional forgiveness is typically the experience that drives a person toward </a:t>
            </a:r>
            <a:r>
              <a:rPr lang="en-US" dirty="0" smtClean="0"/>
              <a:t>reconciliation (friendly relations </a:t>
            </a:r>
            <a:r>
              <a:rPr lang="en-US" smtClean="0"/>
              <a:t>being restored). </a:t>
            </a:r>
          </a:p>
          <a:p>
            <a:endParaRPr lang="en-US" dirty="0"/>
          </a:p>
        </p:txBody>
      </p:sp>
    </p:spTree>
    <p:extLst>
      <p:ext uri="{BB962C8B-B14F-4D97-AF65-F5344CB8AC3E}">
        <p14:creationId xmlns:p14="http://schemas.microsoft.com/office/powerpoint/2010/main" val="15247109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have a look on DFS and EFS </a:t>
            </a:r>
            <a:endParaRPr lang="en-US" dirty="0"/>
          </a:p>
        </p:txBody>
      </p:sp>
    </p:spTree>
    <p:extLst>
      <p:ext uri="{BB962C8B-B14F-4D97-AF65-F5344CB8AC3E}">
        <p14:creationId xmlns:p14="http://schemas.microsoft.com/office/powerpoint/2010/main" val="40371482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to forgive?</a:t>
            </a:r>
            <a:br>
              <a:rPr lang="en-US" dirty="0" smtClean="0"/>
            </a:br>
            <a:endParaRPr lang="en-US" dirty="0"/>
          </a:p>
        </p:txBody>
      </p:sp>
      <p:sp>
        <p:nvSpPr>
          <p:cNvPr id="3" name="Content Placeholder 2"/>
          <p:cNvSpPr>
            <a:spLocks noGrp="1"/>
          </p:cNvSpPr>
          <p:nvPr>
            <p:ph idx="1"/>
          </p:nvPr>
        </p:nvSpPr>
        <p:spPr>
          <a:xfrm>
            <a:off x="1043492" y="1676400"/>
            <a:ext cx="6777317" cy="4156229"/>
          </a:xfrm>
        </p:spPr>
        <p:txBody>
          <a:bodyPr/>
          <a:lstStyle/>
          <a:p>
            <a:r>
              <a:rPr lang="en-US" b="1" dirty="0" smtClean="0"/>
              <a:t>As Muslims we are called to forgive</a:t>
            </a:r>
          </a:p>
          <a:p>
            <a:r>
              <a:rPr lang="en-US" dirty="0"/>
              <a:t>There are many verses in the Qur’an and sayings of the Prophet Muhammad (peace be upon him) on </a:t>
            </a:r>
            <a:r>
              <a:rPr lang="en-US" dirty="0" smtClean="0"/>
              <a:t>Allah’s </a:t>
            </a:r>
            <a:r>
              <a:rPr lang="en-US" dirty="0"/>
              <a:t>love, mercy and </a:t>
            </a:r>
            <a:r>
              <a:rPr lang="en-US" dirty="0" smtClean="0"/>
              <a:t>forgiveness</a:t>
            </a:r>
          </a:p>
          <a:p>
            <a:r>
              <a:rPr lang="en-US" dirty="0" smtClean="0"/>
              <a:t>ONE of the prayers of Muhammad (PBUH)</a:t>
            </a:r>
          </a:p>
          <a:p>
            <a:r>
              <a:rPr lang="en-US" b="1" dirty="0"/>
              <a:t>O God, You are most Forgiving One, You love to forgive, so forgive me.” (At-</a:t>
            </a:r>
            <a:r>
              <a:rPr lang="en-US" b="1" dirty="0" err="1"/>
              <a:t>Trimidhi</a:t>
            </a:r>
            <a:r>
              <a:rPr lang="en-US" b="1" dirty="0"/>
              <a:t> &amp; </a:t>
            </a:r>
            <a:r>
              <a:rPr lang="en-US" b="1" dirty="0" err="1"/>
              <a:t>Ibn</a:t>
            </a:r>
            <a:r>
              <a:rPr lang="en-US" b="1" dirty="0"/>
              <a:t> </a:t>
            </a:r>
            <a:r>
              <a:rPr lang="en-US" b="1" dirty="0" err="1"/>
              <a:t>Majah</a:t>
            </a:r>
            <a:r>
              <a:rPr lang="en-US" b="1" dirty="0"/>
              <a:t>).</a:t>
            </a:r>
          </a:p>
        </p:txBody>
      </p:sp>
    </p:spTree>
    <p:extLst>
      <p:ext uri="{BB962C8B-B14F-4D97-AF65-F5344CB8AC3E}">
        <p14:creationId xmlns:p14="http://schemas.microsoft.com/office/powerpoint/2010/main" val="3611622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496336"/>
          </a:xfrm>
        </p:spPr>
        <p:txBody>
          <a:bodyPr>
            <a:normAutofit fontScale="90000"/>
          </a:bodyPr>
          <a:lstStyle/>
          <a:p>
            <a:endParaRPr lang="en-US"/>
          </a:p>
        </p:txBody>
      </p:sp>
      <p:sp>
        <p:nvSpPr>
          <p:cNvPr id="3" name="Content Placeholder 2"/>
          <p:cNvSpPr>
            <a:spLocks noGrp="1"/>
          </p:cNvSpPr>
          <p:nvPr>
            <p:ph idx="1"/>
          </p:nvPr>
        </p:nvSpPr>
        <p:spPr>
          <a:xfrm>
            <a:off x="1043492" y="1676400"/>
            <a:ext cx="6777317" cy="4156229"/>
          </a:xfrm>
        </p:spPr>
        <p:txBody>
          <a:bodyPr/>
          <a:lstStyle/>
          <a:p>
            <a:r>
              <a:rPr lang="en-US" dirty="0" smtClean="0"/>
              <a:t>NO doubt, its v. imp. To seek ALLAH’S mercy and forgiveness but its also imp. To base human Relations on Forgiveness. As In the Qur’an, Allah has described </a:t>
            </a:r>
          </a:p>
          <a:p>
            <a:endParaRPr lang="en-US" dirty="0" smtClean="0"/>
          </a:p>
          <a:p>
            <a:endParaRPr lang="en-US" dirty="0" smtClean="0"/>
          </a:p>
          <a:p>
            <a:r>
              <a:rPr lang="en-US" dirty="0" smtClean="0"/>
              <a:t>the </a:t>
            </a:r>
            <a:r>
              <a:rPr lang="en-US" b="1" dirty="0"/>
              <a:t>Believers as</a:t>
            </a:r>
            <a:r>
              <a:rPr lang="en-US" dirty="0"/>
              <a:t>: “</a:t>
            </a:r>
            <a:r>
              <a:rPr lang="en-US" b="1" dirty="0"/>
              <a:t>those who avoid major sins and acts of indecencies and when they are angry they forgive.” (</a:t>
            </a:r>
            <a:r>
              <a:rPr lang="en-US" b="1" dirty="0">
                <a:hlinkClick r:id="rId2"/>
              </a:rPr>
              <a:t>42:37</a:t>
            </a:r>
            <a:r>
              <a:rPr lang="en-US" b="1" dirty="0"/>
              <a:t>)</a:t>
            </a:r>
          </a:p>
        </p:txBody>
      </p:sp>
      <p:pic>
        <p:nvPicPr>
          <p:cNvPr id="2050" name="Picture 2" descr="C:\Users\Adminstrator\Desktop\42_37.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6425" y="3086100"/>
            <a:ext cx="5391150" cy="68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89483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343936"/>
          </a:xfrm>
        </p:spPr>
        <p:txBody>
          <a:bodyPr>
            <a:normAutofit fontScale="90000"/>
          </a:bodyPr>
          <a:lstStyle/>
          <a:p>
            <a:endParaRPr lang="en-US" dirty="0"/>
          </a:p>
        </p:txBody>
      </p:sp>
      <p:sp>
        <p:nvSpPr>
          <p:cNvPr id="3" name="Content Placeholder 2"/>
          <p:cNvSpPr>
            <a:spLocks noGrp="1"/>
          </p:cNvSpPr>
          <p:nvPr>
            <p:ph idx="1"/>
          </p:nvPr>
        </p:nvSpPr>
        <p:spPr>
          <a:xfrm>
            <a:off x="838200" y="1524000"/>
            <a:ext cx="7391400" cy="4818185"/>
          </a:xfrm>
        </p:spPr>
        <p:txBody>
          <a:bodyPr>
            <a:normAutofit fontScale="85000" lnSpcReduction="10000"/>
          </a:bodyPr>
          <a:lstStyle/>
          <a:p>
            <a:r>
              <a:rPr lang="en-US" dirty="0"/>
              <a:t>There is some difference of opinion among scholars in this regard. Some say these major sins are seven, and in support of their position they quote the tradition: "Avoid the seven noxious things"- and after having said this, the </a:t>
            </a:r>
            <a:r>
              <a:rPr lang="en-US" dirty="0" err="1"/>
              <a:t>propeht</a:t>
            </a:r>
            <a:r>
              <a:rPr lang="en-US" dirty="0"/>
              <a:t> (SAW) mentioned them: </a:t>
            </a:r>
            <a:endParaRPr lang="en-US" dirty="0" smtClean="0"/>
          </a:p>
          <a:p>
            <a:r>
              <a:rPr lang="en-US" dirty="0" smtClean="0"/>
              <a:t>"</a:t>
            </a:r>
            <a:r>
              <a:rPr lang="en-US" b="1" dirty="0"/>
              <a:t>associating anything with Allah</a:t>
            </a:r>
            <a:r>
              <a:rPr lang="en-US" dirty="0"/>
              <a:t>; </a:t>
            </a:r>
            <a:endParaRPr lang="en-US" dirty="0" smtClean="0"/>
          </a:p>
          <a:p>
            <a:r>
              <a:rPr lang="en-US" dirty="0" smtClean="0"/>
              <a:t>magic</a:t>
            </a:r>
            <a:r>
              <a:rPr lang="en-US" dirty="0"/>
              <a:t>; </a:t>
            </a:r>
            <a:endParaRPr lang="en-US" dirty="0" smtClean="0"/>
          </a:p>
          <a:p>
            <a:r>
              <a:rPr lang="en-US" dirty="0" smtClean="0"/>
              <a:t>killing </a:t>
            </a:r>
            <a:r>
              <a:rPr lang="en-US" dirty="0"/>
              <a:t>one whom Allah has declared inviolate without a just case</a:t>
            </a:r>
            <a:r>
              <a:rPr lang="en-US" dirty="0" smtClean="0"/>
              <a:t>,</a:t>
            </a:r>
          </a:p>
          <a:p>
            <a:r>
              <a:rPr lang="en-US" dirty="0" smtClean="0"/>
              <a:t>consuming </a:t>
            </a:r>
            <a:r>
              <a:rPr lang="en-US" dirty="0"/>
              <a:t>the property of an orphan, </a:t>
            </a:r>
            <a:endParaRPr lang="en-US" dirty="0" smtClean="0"/>
          </a:p>
          <a:p>
            <a:r>
              <a:rPr lang="en-US" dirty="0" smtClean="0"/>
              <a:t>devouring usury (</a:t>
            </a:r>
            <a:r>
              <a:rPr lang="en-US" dirty="0" err="1" smtClean="0"/>
              <a:t>sood</a:t>
            </a:r>
            <a:r>
              <a:rPr lang="en-US" dirty="0" smtClean="0"/>
              <a:t> </a:t>
            </a:r>
            <a:r>
              <a:rPr lang="en-US" dirty="0" err="1" smtClean="0"/>
              <a:t>khana</a:t>
            </a:r>
            <a:r>
              <a:rPr lang="en-US" dirty="0" smtClean="0"/>
              <a:t>), </a:t>
            </a:r>
          </a:p>
          <a:p>
            <a:r>
              <a:rPr lang="en-US" dirty="0" smtClean="0"/>
              <a:t>turning </a:t>
            </a:r>
            <a:r>
              <a:rPr lang="en-US" dirty="0"/>
              <a:t>back when the army advances, </a:t>
            </a:r>
            <a:endParaRPr lang="en-US" dirty="0" smtClean="0"/>
          </a:p>
          <a:p>
            <a:r>
              <a:rPr lang="en-US" dirty="0" smtClean="0"/>
              <a:t>and slandering (making false statement) </a:t>
            </a:r>
            <a:r>
              <a:rPr lang="en-US" dirty="0"/>
              <a:t>chaste </a:t>
            </a:r>
            <a:r>
              <a:rPr lang="en-US" dirty="0" smtClean="0"/>
              <a:t>(not having sexual nature)women </a:t>
            </a:r>
            <a:r>
              <a:rPr lang="en-US" dirty="0"/>
              <a:t>who are believers but indiscreet." (</a:t>
            </a:r>
            <a:r>
              <a:rPr lang="en-US" dirty="0" err="1"/>
              <a:t>Bukhari</a:t>
            </a:r>
            <a:r>
              <a:rPr lang="en-US" dirty="0"/>
              <a:t> and Muslim)</a:t>
            </a:r>
          </a:p>
        </p:txBody>
      </p:sp>
    </p:spTree>
    <p:extLst>
      <p:ext uri="{BB962C8B-B14F-4D97-AF65-F5344CB8AC3E}">
        <p14:creationId xmlns:p14="http://schemas.microsoft.com/office/powerpoint/2010/main" val="27062807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ALLAH </a:t>
            </a:r>
            <a:r>
              <a:rPr lang="en-US" dirty="0"/>
              <a:t>says: “The reward of the evil is the evil thereof, but whosoever forgives and makes amends, his reward is upon God</a:t>
            </a:r>
            <a:r>
              <a:rPr lang="en-US" dirty="0" smtClean="0"/>
              <a:t>.”</a:t>
            </a:r>
            <a:r>
              <a:rPr lang="en-US" dirty="0" smtClean="0">
                <a:hlinkClick r:id="rId2"/>
              </a:rPr>
              <a:t>42:40</a:t>
            </a:r>
            <a:r>
              <a:rPr lang="en-US" dirty="0" smtClean="0"/>
              <a:t>)</a:t>
            </a:r>
          </a:p>
          <a:p>
            <a:r>
              <a:rPr lang="en-US" dirty="0" smtClean="0"/>
              <a:t>Allah is AL  </a:t>
            </a:r>
            <a:r>
              <a:rPr lang="en-US" dirty="0" err="1" smtClean="0"/>
              <a:t>Ghafoor</a:t>
            </a:r>
            <a:r>
              <a:rPr lang="en-US" dirty="0" smtClean="0"/>
              <a:t> (the most forgiving) and loves to forgive </a:t>
            </a:r>
            <a:r>
              <a:rPr lang="en-US" dirty="0"/>
              <a:t>This name occurs in the Qur’an more than 70 </a:t>
            </a:r>
            <a:r>
              <a:rPr lang="en-US" dirty="0" smtClean="0"/>
              <a:t>times </a:t>
            </a:r>
            <a:endParaRPr lang="en-US" dirty="0"/>
          </a:p>
        </p:txBody>
      </p:sp>
    </p:spTree>
    <p:extLst>
      <p:ext uri="{BB962C8B-B14F-4D97-AF65-F5344CB8AC3E}">
        <p14:creationId xmlns:p14="http://schemas.microsoft.com/office/powerpoint/2010/main" val="18018778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Response to the people of </a:t>
            </a:r>
            <a:r>
              <a:rPr lang="en-US" dirty="0" err="1" smtClean="0"/>
              <a:t>Taif</a:t>
            </a:r>
            <a:endParaRPr lang="en-US" dirty="0"/>
          </a:p>
        </p:txBody>
      </p:sp>
      <p:sp>
        <p:nvSpPr>
          <p:cNvPr id="3" name="Content Placeholder 2"/>
          <p:cNvSpPr>
            <a:spLocks noGrp="1"/>
          </p:cNvSpPr>
          <p:nvPr>
            <p:ph idx="1"/>
          </p:nvPr>
        </p:nvSpPr>
        <p:spPr/>
        <p:txBody>
          <a:bodyPr>
            <a:normAutofit fontScale="92500" lnSpcReduction="10000"/>
          </a:bodyPr>
          <a:lstStyle/>
          <a:p>
            <a:r>
              <a:rPr lang="en-US" dirty="0"/>
              <a:t>O Allah, guide these people, because they did not know what they were doing.” (</a:t>
            </a:r>
            <a:r>
              <a:rPr lang="en-US" dirty="0" smtClean="0"/>
              <a:t>Al-</a:t>
            </a:r>
            <a:r>
              <a:rPr lang="en-US" dirty="0" err="1" smtClean="0"/>
              <a:t>Bukhari</a:t>
            </a:r>
            <a:r>
              <a:rPr lang="en-US" dirty="0" smtClean="0"/>
              <a:t>)</a:t>
            </a:r>
          </a:p>
          <a:p>
            <a:r>
              <a:rPr lang="en-US" dirty="0" smtClean="0"/>
              <a:t>FATAH E </a:t>
            </a:r>
            <a:r>
              <a:rPr lang="en-US" dirty="0" err="1" smtClean="0"/>
              <a:t>Makkah</a:t>
            </a:r>
            <a:endParaRPr lang="en-US" dirty="0" smtClean="0"/>
          </a:p>
          <a:p>
            <a:r>
              <a:rPr lang="en-US" dirty="0" smtClean="0"/>
              <a:t>Muhammad asked his staunchest enemies “What </a:t>
            </a:r>
            <a:r>
              <a:rPr lang="en-US" dirty="0"/>
              <a:t>do you think I shall do to you now</a:t>
            </a:r>
            <a:r>
              <a:rPr lang="en-US" dirty="0" smtClean="0"/>
              <a:t>?” (they were expecting retaliation)</a:t>
            </a:r>
          </a:p>
          <a:p>
            <a:r>
              <a:rPr lang="en-US" dirty="0"/>
              <a:t>“Today I shall say to you what Yusuf (Prophet Joseph) said to his brothers: ‘No blame on you today. Go, you are all free’.” (Al-</a:t>
            </a:r>
            <a:r>
              <a:rPr lang="en-US" dirty="0" err="1"/>
              <a:t>Albani</a:t>
            </a:r>
            <a:r>
              <a:rPr lang="en-US" dirty="0"/>
              <a:t>)</a:t>
            </a:r>
            <a:endParaRPr lang="en-US" dirty="0" smtClean="0"/>
          </a:p>
          <a:p>
            <a:endParaRPr lang="en-US" dirty="0"/>
          </a:p>
        </p:txBody>
      </p:sp>
    </p:spTree>
    <p:extLst>
      <p:ext uri="{BB962C8B-B14F-4D97-AF65-F5344CB8AC3E}">
        <p14:creationId xmlns:p14="http://schemas.microsoft.com/office/powerpoint/2010/main" val="40727524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forgiveness </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F</a:t>
            </a:r>
            <a:r>
              <a:rPr lang="en-US" dirty="0"/>
              <a:t>orgiveness is a conscious, deliberate </a:t>
            </a:r>
            <a:r>
              <a:rPr lang="en-US" dirty="0" smtClean="0"/>
              <a:t>(marked by careful consideration)decision </a:t>
            </a:r>
            <a:r>
              <a:rPr lang="en-US" dirty="0"/>
              <a:t>to release feelings of </a:t>
            </a:r>
            <a:r>
              <a:rPr lang="en-US" dirty="0" smtClean="0"/>
              <a:t>resentment (disliking, hatred) </a:t>
            </a:r>
            <a:r>
              <a:rPr lang="en-US" dirty="0"/>
              <a:t>or a desire for </a:t>
            </a:r>
            <a:r>
              <a:rPr lang="en-US" dirty="0" smtClean="0"/>
              <a:t>revenge (to get even) </a:t>
            </a:r>
            <a:r>
              <a:rPr lang="en-US" dirty="0"/>
              <a:t>against someone who has hurt </a:t>
            </a:r>
            <a:r>
              <a:rPr lang="en-US" dirty="0" smtClean="0"/>
              <a:t>(cause pain or injury) you</a:t>
            </a:r>
            <a:r>
              <a:rPr lang="en-US" dirty="0"/>
              <a:t>. </a:t>
            </a:r>
            <a:endParaRPr lang="en-US" dirty="0" smtClean="0"/>
          </a:p>
          <a:p>
            <a:r>
              <a:rPr lang="en-US" dirty="0" smtClean="0"/>
              <a:t>Conscious decision </a:t>
            </a:r>
          </a:p>
          <a:p>
            <a:r>
              <a:rPr lang="en-US" dirty="0" smtClean="0"/>
              <a:t>Release negative feelings (hatred, getting even) against other </a:t>
            </a:r>
          </a:p>
          <a:p>
            <a:r>
              <a:rPr lang="en-US" b="1" dirty="0" smtClean="0"/>
              <a:t>Who has hurt you</a:t>
            </a:r>
            <a:endParaRPr lang="en-US" b="1" dirty="0"/>
          </a:p>
        </p:txBody>
      </p:sp>
    </p:spTree>
    <p:extLst>
      <p:ext uri="{BB962C8B-B14F-4D97-AF65-F5344CB8AC3E}">
        <p14:creationId xmlns:p14="http://schemas.microsoft.com/office/powerpoint/2010/main" val="25385623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Islam emphasizes justice and punishment of the wrong doers, but it equally strongly emphasizes mercy, kindness and love. Justice, law and order are necessary for the maintenance of a social order, but there is also a need for forgiveness to heal the wounds and to restore good relations between the people.</a:t>
            </a:r>
          </a:p>
        </p:txBody>
      </p:sp>
    </p:spTree>
    <p:extLst>
      <p:ext uri="{BB962C8B-B14F-4D97-AF65-F5344CB8AC3E}">
        <p14:creationId xmlns:p14="http://schemas.microsoft.com/office/powerpoint/2010/main" val="41696743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We must keep in mind that as much as we need God’s forgiveness for our own sins and mistakes, we must also practice forgiveness toward those who do wrong to us.</a:t>
            </a:r>
          </a:p>
        </p:txBody>
      </p:sp>
    </p:spTree>
    <p:extLst>
      <p:ext uri="{BB962C8B-B14F-4D97-AF65-F5344CB8AC3E}">
        <p14:creationId xmlns:p14="http://schemas.microsoft.com/office/powerpoint/2010/main" val="8854257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4595310" cy="1143000"/>
          </a:xfrm>
        </p:spPr>
        <p:txBody>
          <a:bodyPr>
            <a:normAutofit fontScale="90000"/>
          </a:bodyPr>
          <a:lstStyle/>
          <a:p>
            <a:r>
              <a:rPr lang="en-US" dirty="0" smtClean="0"/>
              <a:t>It is a Gift to yourself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559599467"/>
              </p:ext>
            </p:extLst>
          </p:nvPr>
        </p:nvGraphicFramePr>
        <p:xfrm>
          <a:off x="990600" y="2209800"/>
          <a:ext cx="5410200" cy="3581401"/>
        </p:xfrm>
        <a:graphic>
          <a:graphicData uri="http://schemas.openxmlformats.org/drawingml/2006/table">
            <a:tbl>
              <a:tblPr firstRow="1" bandRow="1">
                <a:tableStyleId>{5C22544A-7EE6-4342-B048-85BDC9FD1C3A}</a:tableStyleId>
              </a:tblPr>
              <a:tblGrid>
                <a:gridCol w="2833914"/>
                <a:gridCol w="2576286"/>
              </a:tblGrid>
              <a:tr h="14108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Unforgiveness</a:t>
                      </a:r>
                      <a:r>
                        <a:rPr lang="en-US"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is just like carrying around red hot rock </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Forgiveness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allows</a:t>
                      </a:r>
                      <a:r>
                        <a:rPr lang="en-US" baseline="0" dirty="0" smtClean="0"/>
                        <a:t> to put this rock down</a:t>
                      </a:r>
                      <a:endParaRPr lang="en-US" dirty="0" smtClean="0"/>
                    </a:p>
                    <a:p>
                      <a:endParaRPr lang="en-US" dirty="0"/>
                    </a:p>
                  </a:txBody>
                  <a:tcPr/>
                </a:tc>
              </a:tr>
              <a:tr h="10852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Intending to throw it back to the offender </a:t>
                      </a:r>
                    </a:p>
                    <a:p>
                      <a:endParaRPr lang="en-US" dirty="0"/>
                    </a:p>
                  </a:txBody>
                  <a:tcPr/>
                </a:tc>
                <a:tc>
                  <a:txBody>
                    <a:bodyPr/>
                    <a:lstStyle/>
                    <a:p>
                      <a:r>
                        <a:rPr lang="en-US" dirty="0" smtClean="0"/>
                        <a:t>It gives you the freedom</a:t>
                      </a:r>
                      <a:r>
                        <a:rPr lang="en-US" baseline="0" dirty="0" smtClean="0"/>
                        <a:t> to move forward</a:t>
                      </a:r>
                      <a:endParaRPr lang="en-US" dirty="0"/>
                    </a:p>
                  </a:txBody>
                  <a:tcPr/>
                </a:tc>
              </a:tr>
              <a:tr h="1085273">
                <a:tc>
                  <a:txBody>
                    <a:bodyPr/>
                    <a:lstStyle/>
                    <a:p>
                      <a:r>
                        <a:rPr lang="en-US" dirty="0" smtClean="0"/>
                        <a:t>It causes to </a:t>
                      </a:r>
                      <a:r>
                        <a:rPr lang="en-US" sz="1800" b="0" i="0" u="none" strike="noStrike" kern="1200" baseline="0" dirty="0" smtClean="0">
                          <a:solidFill>
                            <a:schemeClr val="dk1"/>
                          </a:solidFill>
                          <a:latin typeface="+mn-lt"/>
                          <a:ea typeface="+mn-ea"/>
                          <a:cs typeface="+mn-cs"/>
                        </a:rPr>
                        <a:t>revisit that painful place over and over again. </a:t>
                      </a:r>
                      <a:endParaRPr lang="en-US" dirty="0"/>
                    </a:p>
                  </a:txBody>
                  <a:tcPr/>
                </a:tc>
                <a:tc>
                  <a:txBody>
                    <a:bodyPr/>
                    <a:lstStyle/>
                    <a:p>
                      <a:endParaRPr lang="en-US" dirty="0"/>
                    </a:p>
                  </a:txBody>
                  <a:tcPr/>
                </a:tc>
              </a:tr>
            </a:tbl>
          </a:graphicData>
        </a:graphic>
      </p:graphicFrame>
      <p:pic>
        <p:nvPicPr>
          <p:cNvPr id="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0" y="3124200"/>
            <a:ext cx="2619375"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6140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Lets see a video</a:t>
            </a:r>
            <a:endParaRPr lang="en-US" dirty="0"/>
          </a:p>
        </p:txBody>
      </p:sp>
    </p:spTree>
    <p:extLst>
      <p:ext uri="{BB962C8B-B14F-4D97-AF65-F5344CB8AC3E}">
        <p14:creationId xmlns:p14="http://schemas.microsoft.com/office/powerpoint/2010/main" val="38508815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Physical health</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Reasearchers</a:t>
            </a:r>
            <a:r>
              <a:rPr lang="en-US" dirty="0" smtClean="0"/>
              <a:t> in context to emotional theory explore the pathway by which forgiveness impact health? </a:t>
            </a:r>
          </a:p>
          <a:p>
            <a:r>
              <a:rPr lang="en-US" dirty="0" smtClean="0"/>
              <a:t>It alleviates stress and reduce negative coping responses and increase positive </a:t>
            </a:r>
            <a:r>
              <a:rPr lang="en-US" dirty="0" err="1" smtClean="0"/>
              <a:t>emoional</a:t>
            </a:r>
            <a:r>
              <a:rPr lang="en-US" dirty="0"/>
              <a:t> responses (</a:t>
            </a:r>
            <a:r>
              <a:rPr lang="en-US" dirty="0" err="1"/>
              <a:t>Witvliet</a:t>
            </a:r>
            <a:r>
              <a:rPr lang="en-US" dirty="0"/>
              <a:t> </a:t>
            </a:r>
            <a:r>
              <a:rPr lang="en-US" dirty="0" smtClean="0"/>
              <a:t>&amp; McCullough, 2007). </a:t>
            </a:r>
          </a:p>
          <a:p>
            <a:r>
              <a:rPr lang="en-US" dirty="0" smtClean="0"/>
              <a:t>Reduce BP and improve cardiovascular  health (Berry &amp; Worthington, 2001).</a:t>
            </a:r>
          </a:p>
          <a:p>
            <a:r>
              <a:rPr lang="en-US" dirty="0">
                <a:hlinkClick r:id="rId2"/>
              </a:rPr>
              <a:t>https://</a:t>
            </a:r>
            <a:r>
              <a:rPr lang="en-US" dirty="0" smtClean="0">
                <a:hlinkClick r:id="rId2"/>
              </a:rPr>
              <a:t>www.youtube.com/watch?v=9xHKxrc0PHg</a:t>
            </a:r>
            <a:r>
              <a:rPr lang="en-US" dirty="0" smtClean="0"/>
              <a:t> </a:t>
            </a:r>
          </a:p>
          <a:p>
            <a:r>
              <a:rPr lang="en-US" dirty="0">
                <a:hlinkClick r:id="rId3"/>
              </a:rPr>
              <a:t>https://www.godtube.com/watch/?</a:t>
            </a:r>
            <a:r>
              <a:rPr lang="en-US" dirty="0" smtClean="0">
                <a:hlinkClick r:id="rId3"/>
              </a:rPr>
              <a:t>v=WLPKY7NX</a:t>
            </a:r>
            <a:endParaRPr lang="en-US" dirty="0" smtClean="0"/>
          </a:p>
          <a:p>
            <a:r>
              <a:rPr lang="en-US" dirty="0">
                <a:hlinkClick r:id="rId4"/>
              </a:rPr>
              <a:t>https://</a:t>
            </a:r>
            <a:r>
              <a:rPr lang="en-US" dirty="0" smtClean="0">
                <a:hlinkClick r:id="rId4"/>
              </a:rPr>
              <a:t>www.youtube.com/watch?v=lbQ8O0WF2K0</a:t>
            </a:r>
            <a:r>
              <a:rPr lang="en-US" dirty="0" smtClean="0"/>
              <a:t> </a:t>
            </a:r>
            <a:endParaRPr lang="en-US" dirty="0"/>
          </a:p>
        </p:txBody>
      </p:sp>
    </p:spTree>
    <p:extLst>
      <p:ext uri="{BB962C8B-B14F-4D97-AF65-F5344CB8AC3E}">
        <p14:creationId xmlns:p14="http://schemas.microsoft.com/office/powerpoint/2010/main" val="16057833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Think about a tra</a:t>
            </a:r>
            <a:r>
              <a:rPr lang="en-US" dirty="0"/>
              <a:t>n</a:t>
            </a:r>
            <a:r>
              <a:rPr lang="en-US" dirty="0" smtClean="0"/>
              <a:t>sgressor </a:t>
            </a:r>
            <a:endParaRPr lang="en-US" dirty="0"/>
          </a:p>
        </p:txBody>
      </p:sp>
      <p:sp>
        <p:nvSpPr>
          <p:cNvPr id="3" name="Content Placeholder 2"/>
          <p:cNvSpPr>
            <a:spLocks noGrp="1"/>
          </p:cNvSpPr>
          <p:nvPr>
            <p:ph idx="1"/>
          </p:nvPr>
        </p:nvSpPr>
        <p:spPr/>
        <p:txBody>
          <a:bodyPr>
            <a:normAutofit lnSpcReduction="10000"/>
          </a:bodyPr>
          <a:lstStyle/>
          <a:p>
            <a:r>
              <a:rPr lang="en-US" dirty="0"/>
              <a:t>(a) rumination about the transgression and (b) nursing a grudge toward the offender. The two forgiving conditions were (a) cultivating empathic </a:t>
            </a:r>
            <a:r>
              <a:rPr lang="en-US" dirty="0" smtClean="0"/>
              <a:t>(ability to understand and share feeling of other)perspective </a:t>
            </a:r>
            <a:r>
              <a:rPr lang="en-US" dirty="0"/>
              <a:t>taking toward the offender and (b) forgiving the offender by finding a way to genuinely wish him or her well while releasing hurt and angry emotions.</a:t>
            </a:r>
          </a:p>
        </p:txBody>
      </p:sp>
    </p:spTree>
    <p:extLst>
      <p:ext uri="{BB962C8B-B14F-4D97-AF65-F5344CB8AC3E}">
        <p14:creationId xmlns:p14="http://schemas.microsoft.com/office/powerpoint/2010/main" val="4889755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7024744" cy="1143000"/>
          </a:xfrm>
        </p:spPr>
        <p:txBody>
          <a:bodyPr>
            <a:normAutofit/>
          </a:bodyPr>
          <a:lstStyle/>
          <a:p>
            <a:r>
              <a:rPr lang="en-US" sz="2200" dirty="0" err="1"/>
              <a:t>Witvliet</a:t>
            </a:r>
            <a:r>
              <a:rPr lang="en-US" sz="2200" dirty="0"/>
              <a:t> et al. (2001) measured continuous facial </a:t>
            </a:r>
            <a:r>
              <a:rPr lang="en-US" sz="2200" b="1" dirty="0" err="1"/>
              <a:t>electromyograph</a:t>
            </a:r>
            <a:r>
              <a:rPr lang="en-US" sz="2200" b="1" dirty="0"/>
              <a:t>, heart rate, blood pressure, and skin </a:t>
            </a:r>
            <a:r>
              <a:rPr lang="en-US" sz="2200" b="1" dirty="0" smtClean="0"/>
              <a:t>conductance on 71 students</a:t>
            </a:r>
            <a:endParaRPr lang="en-US" sz="2200" b="1" dirty="0"/>
          </a:p>
        </p:txBody>
      </p:sp>
      <p:sp>
        <p:nvSpPr>
          <p:cNvPr id="3" name="Content Placeholder 2"/>
          <p:cNvSpPr>
            <a:spLocks noGrp="1"/>
          </p:cNvSpPr>
          <p:nvPr>
            <p:ph idx="1"/>
          </p:nvPr>
        </p:nvSpPr>
        <p:spPr>
          <a:xfrm>
            <a:off x="1066800" y="1600200"/>
            <a:ext cx="6754009" cy="4232429"/>
          </a:xfrm>
        </p:spPr>
        <p:txBody>
          <a:bodyPr>
            <a:normAutofit lnSpcReduction="10000"/>
          </a:bodyPr>
          <a:lstStyle/>
          <a:p>
            <a:r>
              <a:rPr lang="en-US" dirty="0"/>
              <a:t>As predicted, unforgiving imagery evoked higher arousal and more negative emotion ratings compared to forgiving imagery. Consistent with the high arousal ratings, unforgiving imagery was associated with higher levels of tonic eye muscle tension (orbicularis oculi </a:t>
            </a:r>
            <a:r>
              <a:rPr lang="en-US" dirty="0" err="1"/>
              <a:t>electromyograph</a:t>
            </a:r>
            <a:r>
              <a:rPr lang="en-US" dirty="0"/>
              <a:t>) during imagery, and higher heart rate and skin conductance level scores (indicating sympathetic nervous system activation) both during imagery and recovery. </a:t>
            </a:r>
          </a:p>
        </p:txBody>
      </p:sp>
    </p:spTree>
    <p:extLst>
      <p:ext uri="{BB962C8B-B14F-4D97-AF65-F5344CB8AC3E}">
        <p14:creationId xmlns:p14="http://schemas.microsoft.com/office/powerpoint/2010/main" val="26029010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Psychological benefits of forgiveness </a:t>
            </a:r>
            <a:endParaRPr lang="en-US" dirty="0"/>
          </a:p>
        </p:txBody>
      </p:sp>
      <p:sp>
        <p:nvSpPr>
          <p:cNvPr id="4" name="Content Placeholder 3"/>
          <p:cNvSpPr>
            <a:spLocks noGrp="1"/>
          </p:cNvSpPr>
          <p:nvPr>
            <p:ph idx="1"/>
          </p:nvPr>
        </p:nvSpPr>
        <p:spPr/>
        <p:txBody>
          <a:bodyPr>
            <a:normAutofit fontScale="92500" lnSpcReduction="10000"/>
          </a:bodyPr>
          <a:lstStyle/>
          <a:p>
            <a:r>
              <a:rPr lang="en-US" dirty="0"/>
              <a:t>aids psychological healing through </a:t>
            </a:r>
            <a:r>
              <a:rPr lang="en-US" b="1" dirty="0"/>
              <a:t>positive changes in </a:t>
            </a:r>
            <a:r>
              <a:rPr lang="en-US" b="1" dirty="0" smtClean="0"/>
              <a:t>affect </a:t>
            </a:r>
            <a:r>
              <a:rPr lang="en-US" dirty="0" smtClean="0"/>
              <a:t>(west, 2001)</a:t>
            </a:r>
          </a:p>
          <a:p>
            <a:r>
              <a:rPr lang="en-US" dirty="0"/>
              <a:t>improves physical and </a:t>
            </a:r>
            <a:r>
              <a:rPr lang="en-US" b="1" dirty="0"/>
              <a:t>mental </a:t>
            </a:r>
            <a:r>
              <a:rPr lang="en-US" b="1" dirty="0" smtClean="0"/>
              <a:t>health </a:t>
            </a:r>
            <a:r>
              <a:rPr lang="en-US" dirty="0" smtClean="0"/>
              <a:t>(Toussaint </a:t>
            </a:r>
            <a:r>
              <a:rPr lang="en-US" dirty="0"/>
              <a:t>&amp; </a:t>
            </a:r>
            <a:r>
              <a:rPr lang="en-US" dirty="0" smtClean="0"/>
              <a:t>Webb, 2005) </a:t>
            </a:r>
          </a:p>
          <a:p>
            <a:r>
              <a:rPr lang="en-US" dirty="0" smtClean="0"/>
              <a:t>restores a victim’s sense of </a:t>
            </a:r>
            <a:r>
              <a:rPr lang="en-US" b="1" dirty="0" smtClean="0"/>
              <a:t>personal </a:t>
            </a:r>
            <a:r>
              <a:rPr lang="en-US" b="1" dirty="0"/>
              <a:t>power  </a:t>
            </a:r>
            <a:r>
              <a:rPr lang="en-US" dirty="0"/>
              <a:t>(</a:t>
            </a:r>
            <a:r>
              <a:rPr lang="en-US" dirty="0" err="1"/>
              <a:t>Fincham</a:t>
            </a:r>
            <a:r>
              <a:rPr lang="en-US" dirty="0"/>
              <a:t>, </a:t>
            </a:r>
            <a:r>
              <a:rPr lang="en-US" dirty="0" smtClean="0"/>
              <a:t>Hall</a:t>
            </a:r>
            <a:r>
              <a:rPr lang="en-US" dirty="0"/>
              <a:t>, </a:t>
            </a:r>
            <a:r>
              <a:rPr lang="en-US" dirty="0" smtClean="0"/>
              <a:t>&amp; </a:t>
            </a:r>
            <a:r>
              <a:rPr lang="en-US" dirty="0"/>
              <a:t>Beach, </a:t>
            </a:r>
            <a:r>
              <a:rPr lang="en-US" dirty="0" smtClean="0"/>
              <a:t>2005)</a:t>
            </a:r>
          </a:p>
          <a:p>
            <a:r>
              <a:rPr lang="en-US" dirty="0"/>
              <a:t>helps bring about </a:t>
            </a:r>
            <a:r>
              <a:rPr lang="en-US" b="1" dirty="0"/>
              <a:t>reconciliation</a:t>
            </a:r>
            <a:r>
              <a:rPr lang="en-US" dirty="0"/>
              <a:t> between the offended and offender (McCullough, </a:t>
            </a:r>
            <a:r>
              <a:rPr lang="en-US" dirty="0" smtClean="0"/>
              <a:t>2000).</a:t>
            </a:r>
          </a:p>
          <a:p>
            <a:r>
              <a:rPr lang="en-US" b="1" dirty="0"/>
              <a:t>promotes hope </a:t>
            </a:r>
            <a:r>
              <a:rPr lang="en-US" dirty="0"/>
              <a:t>for the resolution of real-world intergroup conflicts (</a:t>
            </a:r>
            <a:r>
              <a:rPr lang="en-US" dirty="0" err="1" smtClean="0"/>
              <a:t>Hewstone</a:t>
            </a:r>
            <a:r>
              <a:rPr lang="en-US" dirty="0" smtClean="0"/>
              <a:t>&amp; </a:t>
            </a:r>
            <a:r>
              <a:rPr lang="en-US" dirty="0"/>
              <a:t>Cairns, </a:t>
            </a:r>
            <a:r>
              <a:rPr lang="en-US" dirty="0" smtClean="0"/>
              <a:t>2001</a:t>
            </a:r>
            <a:r>
              <a:rPr lang="en-US" dirty="0"/>
              <a:t>)</a:t>
            </a:r>
          </a:p>
        </p:txBody>
      </p:sp>
    </p:spTree>
    <p:extLst>
      <p:ext uri="{BB962C8B-B14F-4D97-AF65-F5344CB8AC3E}">
        <p14:creationId xmlns:p14="http://schemas.microsoft.com/office/powerpoint/2010/main" val="35130411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REACH MODEL</a:t>
            </a:r>
            <a:endParaRPr lang="en-US" dirty="0"/>
          </a:p>
        </p:txBody>
      </p:sp>
      <p:sp>
        <p:nvSpPr>
          <p:cNvPr id="3" name="Content Placeholder 2"/>
          <p:cNvSpPr>
            <a:spLocks noGrp="1"/>
          </p:cNvSpPr>
          <p:nvPr>
            <p:ph idx="1"/>
          </p:nvPr>
        </p:nvSpPr>
        <p:spPr/>
        <p:txBody>
          <a:bodyPr/>
          <a:lstStyle/>
          <a:p>
            <a:r>
              <a:rPr lang="en-US" i="1" dirty="0"/>
              <a:t>Recall </a:t>
            </a:r>
            <a:r>
              <a:rPr lang="en-US" dirty="0"/>
              <a:t>the hurt, in as objective a way as you can. Do not think of the other person as </a:t>
            </a:r>
            <a:r>
              <a:rPr lang="en-US" dirty="0" smtClean="0"/>
              <a:t>evil. </a:t>
            </a:r>
          </a:p>
          <a:p>
            <a:r>
              <a:rPr lang="en-US" dirty="0" smtClean="0"/>
              <a:t>Take </a:t>
            </a:r>
            <a:r>
              <a:rPr lang="en-US" dirty="0"/>
              <a:t>deep, slow, and calming breaths as you visualize the event.</a:t>
            </a:r>
          </a:p>
        </p:txBody>
      </p:sp>
    </p:spTree>
    <p:extLst>
      <p:ext uri="{BB962C8B-B14F-4D97-AF65-F5344CB8AC3E}">
        <p14:creationId xmlns:p14="http://schemas.microsoft.com/office/powerpoint/2010/main" val="1819797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85800"/>
            <a:ext cx="7024744" cy="685800"/>
          </a:xfrm>
        </p:spPr>
        <p:txBody>
          <a:bodyPr>
            <a:normAutofit fontScale="90000"/>
          </a:bodyPr>
          <a:lstStyle/>
          <a:p>
            <a:r>
              <a:rPr lang="en-US" i="1" dirty="0"/>
              <a:t>Empathize</a:t>
            </a:r>
            <a:r>
              <a:rPr lang="en-US" dirty="0"/>
              <a:t>.</a:t>
            </a:r>
          </a:p>
        </p:txBody>
      </p:sp>
      <p:sp>
        <p:nvSpPr>
          <p:cNvPr id="3" name="Content Placeholder 2"/>
          <p:cNvSpPr>
            <a:spLocks noGrp="1"/>
          </p:cNvSpPr>
          <p:nvPr>
            <p:ph idx="1"/>
          </p:nvPr>
        </p:nvSpPr>
        <p:spPr>
          <a:xfrm>
            <a:off x="685800" y="1447800"/>
            <a:ext cx="7135009" cy="4800600"/>
          </a:xfrm>
        </p:spPr>
        <p:txBody>
          <a:bodyPr>
            <a:normAutofit fontScale="85000" lnSpcReduction="20000"/>
          </a:bodyPr>
          <a:lstStyle/>
          <a:p>
            <a:r>
              <a:rPr lang="en-US" dirty="0" smtClean="0"/>
              <a:t>Try </a:t>
            </a:r>
            <a:r>
              <a:rPr lang="en-US" dirty="0"/>
              <a:t>to understand from the perpetrator’s point of view why this person hurt you.</a:t>
            </a:r>
          </a:p>
          <a:p>
            <a:r>
              <a:rPr lang="en-US" dirty="0"/>
              <a:t>This is not easy but make up a plausible </a:t>
            </a:r>
            <a:r>
              <a:rPr lang="en-US" dirty="0" smtClean="0"/>
              <a:t>(reasonable)story </a:t>
            </a:r>
            <a:r>
              <a:rPr lang="en-US" dirty="0"/>
              <a:t>that the transgressor might tell if challenged</a:t>
            </a:r>
          </a:p>
          <a:p>
            <a:r>
              <a:rPr lang="en-US" dirty="0"/>
              <a:t>to explain. To help you do this, remember the following:</a:t>
            </a:r>
          </a:p>
          <a:p>
            <a:r>
              <a:rPr lang="en-US" dirty="0"/>
              <a:t>• When others feel their survival is threatened, they will hurt innocents.</a:t>
            </a:r>
          </a:p>
          <a:p>
            <a:r>
              <a:rPr lang="en-US" dirty="0"/>
              <a:t>• People who attacks others are themselves usually in a state of fear, worry, and hurt.</a:t>
            </a:r>
          </a:p>
          <a:p>
            <a:r>
              <a:rPr lang="en-US" dirty="0"/>
              <a:t>• The situation a person finds himself in, and not his underlying personality, can lead to</a:t>
            </a:r>
          </a:p>
          <a:p>
            <a:r>
              <a:rPr lang="en-US" dirty="0"/>
              <a:t>hurting.</a:t>
            </a:r>
          </a:p>
          <a:p>
            <a:r>
              <a:rPr lang="en-US" dirty="0"/>
              <a:t>• People often don’t’ think when they hurt others; they just lash out.</a:t>
            </a:r>
          </a:p>
        </p:txBody>
      </p:sp>
    </p:spTree>
    <p:extLst>
      <p:ext uri="{BB962C8B-B14F-4D97-AF65-F5344CB8AC3E}">
        <p14:creationId xmlns:p14="http://schemas.microsoft.com/office/powerpoint/2010/main" val="32084864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 to consider</a:t>
            </a:r>
            <a:endParaRPr lang="en-US" dirty="0"/>
          </a:p>
        </p:txBody>
      </p:sp>
      <p:sp>
        <p:nvSpPr>
          <p:cNvPr id="3" name="Content Placeholder 2"/>
          <p:cNvSpPr>
            <a:spLocks noGrp="1"/>
          </p:cNvSpPr>
          <p:nvPr>
            <p:ph idx="1"/>
          </p:nvPr>
        </p:nvSpPr>
        <p:spPr/>
        <p:txBody>
          <a:bodyPr>
            <a:normAutofit lnSpcReduction="10000"/>
          </a:bodyPr>
          <a:lstStyle/>
          <a:p>
            <a:r>
              <a:rPr lang="en-US" dirty="0"/>
              <a:t>Forgiveness is often given to someone who </a:t>
            </a:r>
            <a:r>
              <a:rPr lang="en-US" b="1" dirty="0"/>
              <a:t>does not want </a:t>
            </a:r>
            <a:r>
              <a:rPr lang="en-US" dirty="0"/>
              <a:t>or </a:t>
            </a:r>
            <a:r>
              <a:rPr lang="en-US" b="1" dirty="0"/>
              <a:t>deserve</a:t>
            </a:r>
            <a:r>
              <a:rPr lang="en-US" dirty="0"/>
              <a:t> your forgiveness. </a:t>
            </a:r>
            <a:endParaRPr lang="en-US" dirty="0" smtClean="0"/>
          </a:p>
          <a:p>
            <a:r>
              <a:rPr lang="en-US" dirty="0"/>
              <a:t>regardless of whether the offender </a:t>
            </a:r>
            <a:r>
              <a:rPr lang="en-US" dirty="0" smtClean="0"/>
              <a:t>(a person or thing that cause something wrong)deserves </a:t>
            </a:r>
            <a:r>
              <a:rPr lang="en-US" dirty="0"/>
              <a:t>or desires to be forgiven, </a:t>
            </a:r>
            <a:r>
              <a:rPr lang="en-US" b="1" dirty="0"/>
              <a:t>you are ready </a:t>
            </a:r>
            <a:r>
              <a:rPr lang="en-US" dirty="0"/>
              <a:t>to release the desire for revenge or for bad things to come to the person who hurt you </a:t>
            </a:r>
            <a:r>
              <a:rPr lang="en-US" dirty="0" smtClean="0"/>
              <a:t>and </a:t>
            </a:r>
            <a:r>
              <a:rPr lang="en-US" dirty="0"/>
              <a:t>to </a:t>
            </a:r>
            <a:r>
              <a:rPr lang="en-US" b="1" dirty="0"/>
              <a:t>move on with your life</a:t>
            </a:r>
            <a:r>
              <a:rPr lang="en-US" dirty="0"/>
              <a:t>. </a:t>
            </a:r>
          </a:p>
        </p:txBody>
      </p:sp>
    </p:spTree>
    <p:extLst>
      <p:ext uri="{BB962C8B-B14F-4D97-AF65-F5344CB8AC3E}">
        <p14:creationId xmlns:p14="http://schemas.microsoft.com/office/powerpoint/2010/main" val="41805260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024744" cy="838200"/>
          </a:xfrm>
        </p:spPr>
        <p:txBody>
          <a:bodyPr/>
          <a:lstStyle/>
          <a:p>
            <a:r>
              <a:rPr lang="en-US" i="1" dirty="0"/>
              <a:t>Altruistic </a:t>
            </a:r>
            <a:r>
              <a:rPr lang="en-US" dirty="0"/>
              <a:t>gift:</a:t>
            </a:r>
          </a:p>
        </p:txBody>
      </p:sp>
      <p:sp>
        <p:nvSpPr>
          <p:cNvPr id="3" name="Content Placeholder 2"/>
          <p:cNvSpPr>
            <a:spLocks noGrp="1"/>
          </p:cNvSpPr>
          <p:nvPr>
            <p:ph idx="1"/>
          </p:nvPr>
        </p:nvSpPr>
        <p:spPr>
          <a:xfrm>
            <a:off x="685800" y="1676400"/>
            <a:ext cx="7813431" cy="4495800"/>
          </a:xfrm>
        </p:spPr>
        <p:txBody>
          <a:bodyPr>
            <a:normAutofit fontScale="92500" lnSpcReduction="20000"/>
          </a:bodyPr>
          <a:lstStyle/>
          <a:p>
            <a:r>
              <a:rPr lang="en-US" dirty="0" smtClean="0"/>
              <a:t>A </a:t>
            </a:r>
            <a:r>
              <a:rPr lang="en-US" dirty="0"/>
              <a:t>stands for giving the altruistic gift of forgiveness, another difficult step.</a:t>
            </a:r>
          </a:p>
          <a:p>
            <a:r>
              <a:rPr lang="en-US" dirty="0"/>
              <a:t>First recall a time you transgressed, felt guilty and were forgiven. This was a gift you were</a:t>
            </a:r>
          </a:p>
          <a:p>
            <a:r>
              <a:rPr lang="en-US" dirty="0"/>
              <a:t>given by another person because you needed it, and you were grateful for this gift. Giving</a:t>
            </a:r>
          </a:p>
          <a:p>
            <a:r>
              <a:rPr lang="en-US" dirty="0"/>
              <a:t>this gift usually makes us feel better. As the saying goes:</a:t>
            </a:r>
          </a:p>
          <a:p>
            <a:r>
              <a:rPr lang="en-US" dirty="0"/>
              <a:t>If you want to be happy …</a:t>
            </a:r>
          </a:p>
          <a:p>
            <a:r>
              <a:rPr lang="en-US" dirty="0"/>
              <a:t>…for an hour, take a nap.</a:t>
            </a:r>
          </a:p>
          <a:p>
            <a:r>
              <a:rPr lang="en-US" dirty="0"/>
              <a:t>…for a day, go fishing.</a:t>
            </a:r>
          </a:p>
          <a:p>
            <a:r>
              <a:rPr lang="en-US" dirty="0"/>
              <a:t>…for a month, get married.</a:t>
            </a:r>
          </a:p>
          <a:p>
            <a:r>
              <a:rPr lang="en-US" dirty="0"/>
              <a:t>…for a year, get an inheritance.</a:t>
            </a:r>
          </a:p>
          <a:p>
            <a:r>
              <a:rPr lang="en-US" dirty="0"/>
              <a:t>…for a lifetime, help someone.</a:t>
            </a:r>
          </a:p>
        </p:txBody>
      </p:sp>
    </p:spTree>
    <p:extLst>
      <p:ext uri="{BB962C8B-B14F-4D97-AF65-F5344CB8AC3E}">
        <p14:creationId xmlns:p14="http://schemas.microsoft.com/office/powerpoint/2010/main" val="22160899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09600"/>
            <a:ext cx="7024744" cy="609600"/>
          </a:xfrm>
        </p:spPr>
        <p:txBody>
          <a:bodyPr>
            <a:normAutofit fontScale="90000"/>
          </a:bodyPr>
          <a:lstStyle/>
          <a:p>
            <a:endParaRPr lang="en-US" dirty="0"/>
          </a:p>
        </p:txBody>
      </p:sp>
      <p:sp>
        <p:nvSpPr>
          <p:cNvPr id="3" name="Content Placeholder 2"/>
          <p:cNvSpPr>
            <a:spLocks noGrp="1"/>
          </p:cNvSpPr>
          <p:nvPr>
            <p:ph idx="1"/>
          </p:nvPr>
        </p:nvSpPr>
        <p:spPr>
          <a:xfrm>
            <a:off x="685800" y="1371600"/>
            <a:ext cx="7543800" cy="4461029"/>
          </a:xfrm>
        </p:spPr>
        <p:txBody>
          <a:bodyPr/>
          <a:lstStyle/>
          <a:p>
            <a:r>
              <a:rPr lang="en-US" dirty="0"/>
              <a:t>We do not give this gift out of self-interest. Rather, we give it because it is for the</a:t>
            </a:r>
          </a:p>
          <a:p>
            <a:pPr marL="68580" indent="0">
              <a:buNone/>
            </a:pPr>
            <a:r>
              <a:rPr lang="en-US" dirty="0" smtClean="0"/>
              <a:t>Betterment of your </a:t>
            </a:r>
            <a:r>
              <a:rPr lang="en-US" dirty="0" err="1" smtClean="0"/>
              <a:t>ownself</a:t>
            </a:r>
            <a:endParaRPr lang="en-US" dirty="0" smtClean="0"/>
          </a:p>
          <a:p>
            <a:pPr marL="68580" indent="0">
              <a:buNone/>
            </a:pPr>
            <a:r>
              <a:rPr lang="en-US" dirty="0" smtClean="0"/>
              <a:t>. </a:t>
            </a:r>
            <a:r>
              <a:rPr lang="en-US" dirty="0"/>
              <a:t>Tell yourself you can rise above hurt and vengeance. </a:t>
            </a:r>
            <a:endParaRPr lang="en-US" dirty="0" smtClean="0"/>
          </a:p>
          <a:p>
            <a:pPr marL="68580" indent="0">
              <a:buNone/>
            </a:pPr>
            <a:r>
              <a:rPr lang="en-US" dirty="0" smtClean="0"/>
              <a:t>If </a:t>
            </a:r>
            <a:r>
              <a:rPr lang="en-US" dirty="0"/>
              <a:t>you give </a:t>
            </a:r>
            <a:r>
              <a:rPr lang="en-US" dirty="0" smtClean="0"/>
              <a:t>the gift </a:t>
            </a:r>
            <a:r>
              <a:rPr lang="en-US" dirty="0"/>
              <a:t>grudgingly, however, it will not set you free</a:t>
            </a:r>
          </a:p>
        </p:txBody>
      </p:sp>
    </p:spTree>
    <p:extLst>
      <p:ext uri="{BB962C8B-B14F-4D97-AF65-F5344CB8AC3E}">
        <p14:creationId xmlns:p14="http://schemas.microsoft.com/office/powerpoint/2010/main" val="1575052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Commit:</a:t>
            </a:r>
            <a:endParaRPr lang="en-US" dirty="0"/>
          </a:p>
        </p:txBody>
      </p:sp>
      <p:sp>
        <p:nvSpPr>
          <p:cNvPr id="3" name="Content Placeholder 2"/>
          <p:cNvSpPr>
            <a:spLocks noGrp="1"/>
          </p:cNvSpPr>
          <p:nvPr>
            <p:ph idx="1"/>
          </p:nvPr>
        </p:nvSpPr>
        <p:spPr/>
        <p:txBody>
          <a:bodyPr>
            <a:normAutofit lnSpcReduction="10000"/>
          </a:bodyPr>
          <a:lstStyle/>
          <a:p>
            <a:r>
              <a:rPr lang="en-US" dirty="0" smtClean="0"/>
              <a:t>C </a:t>
            </a:r>
            <a:r>
              <a:rPr lang="en-US" dirty="0"/>
              <a:t>stands for commit yourself to forgive publicly. In Worthington’s groups, </a:t>
            </a:r>
            <a:r>
              <a:rPr lang="en-US" dirty="0" smtClean="0"/>
              <a:t>his clients </a:t>
            </a:r>
            <a:r>
              <a:rPr lang="en-US" dirty="0"/>
              <a:t>write a “</a:t>
            </a:r>
            <a:r>
              <a:rPr lang="en-US" b="1" dirty="0"/>
              <a:t>certificate of forgiveness,” </a:t>
            </a:r>
            <a:r>
              <a:rPr lang="en-US" dirty="0"/>
              <a:t>write a letter of forgiveness to the offender, write</a:t>
            </a:r>
          </a:p>
          <a:p>
            <a:r>
              <a:rPr lang="en-US" dirty="0"/>
              <a:t>it in their diary, write a poem or a song, or tell a trusted friend what they have done. </a:t>
            </a:r>
          </a:p>
          <a:p>
            <a:r>
              <a:rPr lang="en-US" b="1" dirty="0" smtClean="0"/>
              <a:t>These</a:t>
            </a:r>
            <a:r>
              <a:rPr lang="en-US" b="1" dirty="0"/>
              <a:t> </a:t>
            </a:r>
            <a:r>
              <a:rPr lang="en-US" b="1" dirty="0" smtClean="0"/>
              <a:t>are </a:t>
            </a:r>
            <a:r>
              <a:rPr lang="en-US" b="1" dirty="0"/>
              <a:t>all contracts of forgiveness that lead to the final step.</a:t>
            </a:r>
          </a:p>
        </p:txBody>
      </p:sp>
    </p:spTree>
    <p:extLst>
      <p:ext uri="{BB962C8B-B14F-4D97-AF65-F5344CB8AC3E}">
        <p14:creationId xmlns:p14="http://schemas.microsoft.com/office/powerpoint/2010/main" val="21257412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07351"/>
          </a:xfrm>
        </p:spPr>
        <p:txBody>
          <a:bodyPr/>
          <a:lstStyle/>
          <a:p>
            <a:r>
              <a:rPr lang="en-US" i="1" dirty="0"/>
              <a:t>Hold:</a:t>
            </a:r>
            <a:endParaRPr lang="en-US" dirty="0"/>
          </a:p>
        </p:txBody>
      </p:sp>
      <p:sp>
        <p:nvSpPr>
          <p:cNvPr id="3" name="Content Placeholder 2"/>
          <p:cNvSpPr>
            <a:spLocks noGrp="1"/>
          </p:cNvSpPr>
          <p:nvPr>
            <p:ph idx="1"/>
          </p:nvPr>
        </p:nvSpPr>
        <p:spPr>
          <a:xfrm>
            <a:off x="1066800" y="2057400"/>
            <a:ext cx="7135009" cy="4114800"/>
          </a:xfrm>
        </p:spPr>
        <p:txBody>
          <a:bodyPr>
            <a:normAutofit/>
          </a:bodyPr>
          <a:lstStyle/>
          <a:p>
            <a:r>
              <a:rPr lang="en-US" dirty="0" smtClean="0"/>
              <a:t>H </a:t>
            </a:r>
            <a:r>
              <a:rPr lang="en-US" dirty="0"/>
              <a:t>stands for hold onto forgiveness. This is another difficult step, because memories of</a:t>
            </a:r>
          </a:p>
          <a:p>
            <a:r>
              <a:rPr lang="en-US" dirty="0"/>
              <a:t>the event will surely recur. Forgiveness is not </a:t>
            </a:r>
            <a:r>
              <a:rPr lang="en-US" dirty="0" err="1" smtClean="0"/>
              <a:t>eraur</a:t>
            </a:r>
            <a:r>
              <a:rPr lang="en-US" dirty="0" smtClean="0"/>
              <a:t>; </a:t>
            </a:r>
            <a:r>
              <a:rPr lang="en-US" dirty="0"/>
              <a:t>rather, it is a change in the tag lines</a:t>
            </a:r>
          </a:p>
          <a:p>
            <a:r>
              <a:rPr lang="en-US" dirty="0"/>
              <a:t>that a memory carries. It is important to realize that the memories do not mean</a:t>
            </a:r>
          </a:p>
          <a:p>
            <a:r>
              <a:rPr lang="en-US" dirty="0" err="1"/>
              <a:t>unforgiveness</a:t>
            </a:r>
            <a:r>
              <a:rPr lang="en-US" dirty="0"/>
              <a:t>. Don’t dwell vengefully on the </a:t>
            </a:r>
            <a:r>
              <a:rPr lang="en-US" dirty="0" smtClean="0"/>
              <a:t>memories,</a:t>
            </a:r>
          </a:p>
          <a:p>
            <a:r>
              <a:rPr lang="en-US" dirty="0" smtClean="0"/>
              <a:t>Remind yourself </a:t>
            </a:r>
            <a:r>
              <a:rPr lang="en-US" dirty="0"/>
              <a:t>that you have forgiven, and read the documents you composed.</a:t>
            </a:r>
            <a:endParaRPr lang="en-US" b="1" dirty="0"/>
          </a:p>
        </p:txBody>
      </p:sp>
    </p:spTree>
    <p:extLst>
      <p:ext uri="{BB962C8B-B14F-4D97-AF65-F5344CB8AC3E}">
        <p14:creationId xmlns:p14="http://schemas.microsoft.com/office/powerpoint/2010/main" val="20208140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less </a:t>
            </a:r>
            <a:r>
              <a:rPr lang="en-US" dirty="0" smtClean="0"/>
              <a:t>level of anger</a:t>
            </a:r>
            <a:r>
              <a:rPr lang="en-US" dirty="0"/>
              <a:t>, hostility, and </a:t>
            </a:r>
            <a:r>
              <a:rPr lang="en-US" dirty="0" smtClean="0"/>
              <a:t>aggression </a:t>
            </a:r>
            <a:r>
              <a:rPr lang="en-US" dirty="0"/>
              <a:t>(Carson et al., </a:t>
            </a:r>
            <a:r>
              <a:rPr lang="en-US" dirty="0" smtClean="0"/>
              <a:t>2005)</a:t>
            </a:r>
          </a:p>
          <a:p>
            <a:r>
              <a:rPr lang="en-US" dirty="0" smtClean="0"/>
              <a:t> have greater </a:t>
            </a:r>
            <a:r>
              <a:rPr lang="en-US" dirty="0"/>
              <a:t>satisfaction with life and psychological well-being (Bono, McCullough, &amp; Root, 2008; Friedman et al., </a:t>
            </a:r>
            <a:r>
              <a:rPr lang="en-US" dirty="0" smtClean="0"/>
              <a:t>2007).</a:t>
            </a:r>
          </a:p>
          <a:p>
            <a:endParaRPr lang="en-US" dirty="0"/>
          </a:p>
        </p:txBody>
      </p:sp>
    </p:spTree>
    <p:extLst>
      <p:ext uri="{BB962C8B-B14F-4D97-AF65-F5344CB8AC3E}">
        <p14:creationId xmlns:p14="http://schemas.microsoft.com/office/powerpoint/2010/main" val="14743033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Physical health</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Reasearchers</a:t>
            </a:r>
            <a:r>
              <a:rPr lang="en-US" dirty="0" smtClean="0"/>
              <a:t> in context to emotional theory explore the pathway by which forgiveness impact health? </a:t>
            </a:r>
          </a:p>
          <a:p>
            <a:r>
              <a:rPr lang="en-US" dirty="0" smtClean="0"/>
              <a:t>It alleviates stress and reduce negative coping responses and increase positive </a:t>
            </a:r>
            <a:r>
              <a:rPr lang="en-US" dirty="0" err="1" smtClean="0"/>
              <a:t>emoional</a:t>
            </a:r>
            <a:r>
              <a:rPr lang="en-US" dirty="0"/>
              <a:t> responses (</a:t>
            </a:r>
            <a:r>
              <a:rPr lang="en-US" dirty="0" err="1"/>
              <a:t>Witvliet</a:t>
            </a:r>
            <a:r>
              <a:rPr lang="en-US" dirty="0"/>
              <a:t> </a:t>
            </a:r>
            <a:r>
              <a:rPr lang="en-US" dirty="0" smtClean="0"/>
              <a:t>&amp; McCullough, 2007). </a:t>
            </a:r>
          </a:p>
          <a:p>
            <a:r>
              <a:rPr lang="en-US" dirty="0" smtClean="0"/>
              <a:t>Reduce BP and improve cardiovascular  health (Berry &amp; Worthington, 2001).</a:t>
            </a:r>
          </a:p>
          <a:p>
            <a:r>
              <a:rPr lang="en-US" dirty="0">
                <a:hlinkClick r:id="rId2"/>
              </a:rPr>
              <a:t>https://</a:t>
            </a:r>
            <a:r>
              <a:rPr lang="en-US" dirty="0" smtClean="0">
                <a:hlinkClick r:id="rId2"/>
              </a:rPr>
              <a:t>www.youtube.com/watch?v=9xHKxrc0PHg</a:t>
            </a:r>
            <a:r>
              <a:rPr lang="en-US" dirty="0" smtClean="0"/>
              <a:t> </a:t>
            </a:r>
          </a:p>
          <a:p>
            <a:r>
              <a:rPr lang="en-US" dirty="0">
                <a:hlinkClick r:id="rId3"/>
              </a:rPr>
              <a:t>https://www.godtube.com/watch/?</a:t>
            </a:r>
            <a:r>
              <a:rPr lang="en-US" dirty="0" smtClean="0">
                <a:hlinkClick r:id="rId3"/>
              </a:rPr>
              <a:t>v=WLPKY7NX</a:t>
            </a:r>
            <a:endParaRPr lang="en-US" dirty="0" smtClean="0"/>
          </a:p>
          <a:p>
            <a:r>
              <a:rPr lang="en-US" dirty="0">
                <a:hlinkClick r:id="rId4"/>
              </a:rPr>
              <a:t>https://</a:t>
            </a:r>
            <a:r>
              <a:rPr lang="en-US" dirty="0" smtClean="0">
                <a:hlinkClick r:id="rId4"/>
              </a:rPr>
              <a:t>www.youtube.com/watch?v=lbQ8O0WF2K0</a:t>
            </a:r>
            <a:r>
              <a:rPr lang="en-US" dirty="0" smtClean="0"/>
              <a:t> </a:t>
            </a:r>
            <a:endParaRPr lang="en-US" dirty="0"/>
          </a:p>
        </p:txBody>
      </p:sp>
    </p:spTree>
    <p:extLst>
      <p:ext uri="{BB962C8B-B14F-4D97-AF65-F5344CB8AC3E}">
        <p14:creationId xmlns:p14="http://schemas.microsoft.com/office/powerpoint/2010/main" val="26774790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Think about a tra</a:t>
            </a:r>
            <a:r>
              <a:rPr lang="en-US" dirty="0"/>
              <a:t>n</a:t>
            </a:r>
            <a:r>
              <a:rPr lang="en-US" dirty="0" smtClean="0"/>
              <a:t>sgressor </a:t>
            </a:r>
            <a:endParaRPr lang="en-US" dirty="0"/>
          </a:p>
        </p:txBody>
      </p:sp>
      <p:sp>
        <p:nvSpPr>
          <p:cNvPr id="3" name="Content Placeholder 2"/>
          <p:cNvSpPr>
            <a:spLocks noGrp="1"/>
          </p:cNvSpPr>
          <p:nvPr>
            <p:ph idx="1"/>
          </p:nvPr>
        </p:nvSpPr>
        <p:spPr/>
        <p:txBody>
          <a:bodyPr>
            <a:normAutofit lnSpcReduction="10000"/>
          </a:bodyPr>
          <a:lstStyle/>
          <a:p>
            <a:r>
              <a:rPr lang="en-US" dirty="0"/>
              <a:t>(a) rumination about the transgression and (b) nursing a grudge toward the offender. The two forgiving conditions were (a) cultivating empathic </a:t>
            </a:r>
            <a:r>
              <a:rPr lang="en-US" dirty="0" smtClean="0"/>
              <a:t>(ability to understand and share feeling of other)perspective </a:t>
            </a:r>
            <a:r>
              <a:rPr lang="en-US" dirty="0"/>
              <a:t>taking toward the offender and (b) forgiving the offender by finding a way to genuinely wish him or her well while releasing hurt and angry emotions.</a:t>
            </a:r>
          </a:p>
        </p:txBody>
      </p:sp>
    </p:spTree>
    <p:extLst>
      <p:ext uri="{BB962C8B-B14F-4D97-AF65-F5344CB8AC3E}">
        <p14:creationId xmlns:p14="http://schemas.microsoft.com/office/powerpoint/2010/main" val="29055160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7024744" cy="1143000"/>
          </a:xfrm>
        </p:spPr>
        <p:txBody>
          <a:bodyPr>
            <a:normAutofit/>
          </a:bodyPr>
          <a:lstStyle/>
          <a:p>
            <a:r>
              <a:rPr lang="en-US" sz="2200" dirty="0" err="1"/>
              <a:t>Witvliet</a:t>
            </a:r>
            <a:r>
              <a:rPr lang="en-US" sz="2200" dirty="0"/>
              <a:t> et al. (2001) measured continuous facial </a:t>
            </a:r>
            <a:r>
              <a:rPr lang="en-US" sz="2200" b="1" dirty="0" err="1"/>
              <a:t>electromyograph</a:t>
            </a:r>
            <a:r>
              <a:rPr lang="en-US" sz="2200" b="1" dirty="0"/>
              <a:t>, heart rate, blood pressure, and skin </a:t>
            </a:r>
            <a:r>
              <a:rPr lang="en-US" sz="2200" b="1" dirty="0" smtClean="0"/>
              <a:t>conductance on 71 students</a:t>
            </a:r>
            <a:endParaRPr lang="en-US" sz="2200" b="1" dirty="0"/>
          </a:p>
        </p:txBody>
      </p:sp>
      <p:sp>
        <p:nvSpPr>
          <p:cNvPr id="3" name="Content Placeholder 2"/>
          <p:cNvSpPr>
            <a:spLocks noGrp="1"/>
          </p:cNvSpPr>
          <p:nvPr>
            <p:ph idx="1"/>
          </p:nvPr>
        </p:nvSpPr>
        <p:spPr>
          <a:xfrm>
            <a:off x="1066800" y="1600200"/>
            <a:ext cx="6754009" cy="4232429"/>
          </a:xfrm>
        </p:spPr>
        <p:txBody>
          <a:bodyPr>
            <a:normAutofit lnSpcReduction="10000"/>
          </a:bodyPr>
          <a:lstStyle/>
          <a:p>
            <a:r>
              <a:rPr lang="en-US" dirty="0"/>
              <a:t>As predicted, unforgiving imagery evoked higher arousal and more negative emotion ratings compared to forgiving imagery. Consistent with the high arousal ratings, unforgiving imagery was associated with higher levels of tonic eye muscle tension (orbicularis oculi </a:t>
            </a:r>
            <a:r>
              <a:rPr lang="en-US" dirty="0" err="1"/>
              <a:t>electromyograph</a:t>
            </a:r>
            <a:r>
              <a:rPr lang="en-US" dirty="0"/>
              <a:t>) during imagery, and higher heart rate and skin conductance level scores (indicating sympathetic nervous system activation) both during imagery and recovery. </a:t>
            </a:r>
          </a:p>
        </p:txBody>
      </p:sp>
    </p:spTree>
    <p:extLst>
      <p:ext uri="{BB962C8B-B14F-4D97-AF65-F5344CB8AC3E}">
        <p14:creationId xmlns:p14="http://schemas.microsoft.com/office/powerpoint/2010/main" val="3276768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 of the Day</a:t>
            </a:r>
            <a:r>
              <a:rPr lang="en-US" dirty="0" smtClean="0">
                <a:sym typeface="Wingdings" pitchFamily="2" charset="2"/>
              </a:rPr>
              <a:t> </a:t>
            </a:r>
            <a:endParaRPr lang="en-US" dirty="0"/>
          </a:p>
        </p:txBody>
      </p:sp>
      <p:pic>
        <p:nvPicPr>
          <p:cNvPr id="1026" name="Picture 2" descr="C:\Users\Adminstrator\Desktop\images.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71600" y="2590800"/>
            <a:ext cx="6324600"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5589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a:t>
            </a:r>
            <a:r>
              <a:rPr lang="en-US" dirty="0"/>
              <a:t>offender does not have to accept your forgiveness, apologize, or admit that they hurt you for forgiveness to take place. </a:t>
            </a:r>
            <a:endParaRPr lang="en-US" dirty="0" smtClean="0"/>
          </a:p>
          <a:p>
            <a:r>
              <a:rPr lang="en-US" b="1" dirty="0"/>
              <a:t>Offender: </a:t>
            </a:r>
            <a:r>
              <a:rPr lang="en-US" dirty="0"/>
              <a:t>a person or thing that does something wrong or causes problems (</a:t>
            </a:r>
            <a:r>
              <a:rPr lang="en-US" dirty="0" err="1"/>
              <a:t>e.g</a:t>
            </a:r>
            <a:r>
              <a:rPr lang="en-US" dirty="0"/>
              <a:t> TV is the worst </a:t>
            </a:r>
            <a:r>
              <a:rPr lang="en-US" dirty="0" smtClean="0"/>
              <a:t>offender as it is getting us away from moral values)</a:t>
            </a:r>
            <a:endParaRPr lang="en-US" dirty="0"/>
          </a:p>
          <a:p>
            <a:endParaRPr lang="en-US" dirty="0"/>
          </a:p>
        </p:txBody>
      </p:sp>
    </p:spTree>
    <p:extLst>
      <p:ext uri="{BB962C8B-B14F-4D97-AF65-F5344CB8AC3E}">
        <p14:creationId xmlns:p14="http://schemas.microsoft.com/office/powerpoint/2010/main" val="2904355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conclude </a:t>
            </a:r>
            <a:endParaRPr lang="en-US" dirty="0"/>
          </a:p>
        </p:txBody>
      </p:sp>
      <p:sp>
        <p:nvSpPr>
          <p:cNvPr id="3" name="Content Placeholder 2"/>
          <p:cNvSpPr>
            <a:spLocks noGrp="1"/>
          </p:cNvSpPr>
          <p:nvPr>
            <p:ph idx="1"/>
          </p:nvPr>
        </p:nvSpPr>
        <p:spPr/>
        <p:txBody>
          <a:bodyPr/>
          <a:lstStyle/>
          <a:p>
            <a:r>
              <a:rPr lang="en-US" dirty="0"/>
              <a:t>Forgiveness is ultimately about </a:t>
            </a:r>
            <a:r>
              <a:rPr lang="en-US" b="1" dirty="0"/>
              <a:t>YOU</a:t>
            </a:r>
            <a:r>
              <a:rPr lang="en-US" dirty="0" smtClean="0"/>
              <a:t>.</a:t>
            </a:r>
          </a:p>
          <a:p>
            <a:r>
              <a:rPr lang="en-US" dirty="0"/>
              <a:t>YOU have to make the choice (sometimes daily) to release resentment and let go of past hurts. </a:t>
            </a:r>
            <a:endParaRPr lang="en-US" dirty="0" smtClean="0"/>
          </a:p>
          <a:p>
            <a:r>
              <a:rPr lang="en-US" dirty="0"/>
              <a:t>YOU have the power to decide to forgive. </a:t>
            </a:r>
            <a:endParaRPr lang="en-US" dirty="0" smtClean="0"/>
          </a:p>
          <a:p>
            <a:r>
              <a:rPr lang="en-US" dirty="0"/>
              <a:t>YOU are the one who can be freed from hurt, </a:t>
            </a:r>
            <a:r>
              <a:rPr lang="en-US" dirty="0" smtClean="0"/>
              <a:t>anger, </a:t>
            </a:r>
            <a:r>
              <a:rPr lang="en-US" dirty="0"/>
              <a:t>and </a:t>
            </a:r>
            <a:r>
              <a:rPr lang="en-US" dirty="0" smtClean="0"/>
              <a:t>revenge </a:t>
            </a:r>
            <a:r>
              <a:rPr lang="en-US" dirty="0"/>
              <a:t>by giving the gift of forgiveness.</a:t>
            </a:r>
            <a:r>
              <a:rPr lang="en-US" dirty="0" smtClean="0"/>
              <a:t> </a:t>
            </a:r>
            <a:endParaRPr lang="en-US" dirty="0"/>
          </a:p>
        </p:txBody>
      </p:sp>
    </p:spTree>
    <p:extLst>
      <p:ext uri="{BB962C8B-B14F-4D97-AF65-F5344CB8AC3E}">
        <p14:creationId xmlns:p14="http://schemas.microsoft.com/office/powerpoint/2010/main" val="18047641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57819332"/>
              </p:ext>
            </p:extLst>
          </p:nvPr>
        </p:nvGraphicFramePr>
        <p:xfrm>
          <a:off x="1042988" y="2324100"/>
          <a:ext cx="6777038" cy="3850640"/>
        </p:xfrm>
        <a:graphic>
          <a:graphicData uri="http://schemas.openxmlformats.org/drawingml/2006/table">
            <a:tbl>
              <a:tblPr firstRow="1" bandRow="1">
                <a:tableStyleId>{00A15C55-8517-42AA-B614-E9B94910E393}</a:tableStyleId>
              </a:tblPr>
              <a:tblGrid>
                <a:gridCol w="3388519"/>
                <a:gridCol w="3388519"/>
              </a:tblGrid>
              <a:tr h="370840">
                <a:tc>
                  <a:txBody>
                    <a:bodyPr/>
                    <a:lstStyle/>
                    <a:p>
                      <a:r>
                        <a:rPr lang="en-US" dirty="0" err="1" smtClean="0"/>
                        <a:t>Forgivenss</a:t>
                      </a:r>
                      <a:r>
                        <a:rPr lang="en-US" dirty="0" smtClean="0"/>
                        <a:t> is </a:t>
                      </a:r>
                      <a:endParaRPr lang="en-US" dirty="0"/>
                    </a:p>
                  </a:txBody>
                  <a:tcPr marL="75300" marR="75300"/>
                </a:tc>
                <a:tc>
                  <a:txBody>
                    <a:bodyPr/>
                    <a:lstStyle/>
                    <a:p>
                      <a:r>
                        <a:rPr lang="en-US" dirty="0" smtClean="0"/>
                        <a:t> forgiveness is not about: </a:t>
                      </a:r>
                      <a:endParaRPr lang="en-US" dirty="0"/>
                    </a:p>
                  </a:txBody>
                  <a:tcPr marL="75300" marR="75300"/>
                </a:tc>
              </a:tr>
              <a:tr h="370840">
                <a:tc>
                  <a:txBody>
                    <a:bodyPr/>
                    <a:lstStyle/>
                    <a:p>
                      <a:r>
                        <a:rPr lang="en-US" sz="1800" b="0" i="0" u="none" strike="noStrike" kern="1200" baseline="0" dirty="0" smtClean="0">
                          <a:solidFill>
                            <a:schemeClr val="dk1"/>
                          </a:solidFill>
                          <a:latin typeface="+mn-lt"/>
                          <a:ea typeface="+mn-ea"/>
                          <a:cs typeface="+mn-cs"/>
                        </a:rPr>
                        <a:t>A gift, to both the offender and yourself </a:t>
                      </a:r>
                    </a:p>
                  </a:txBody>
                  <a:tcPr marL="75300" marR="753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Forgetting the hurt </a:t>
                      </a:r>
                      <a:endParaRPr lang="en-US" dirty="0"/>
                    </a:p>
                  </a:txBody>
                  <a:tcPr marL="75300" marR="7530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A conscious decision </a:t>
                      </a:r>
                    </a:p>
                    <a:p>
                      <a:endParaRPr lang="en-US" dirty="0"/>
                    </a:p>
                  </a:txBody>
                  <a:tcPr marL="75300" marR="753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Reconciling (restoring friendly relation) the relationship </a:t>
                      </a:r>
                      <a:endParaRPr lang="en-US" dirty="0"/>
                    </a:p>
                  </a:txBody>
                  <a:tcPr marL="75300" marR="7530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Release of the desire to “get even” </a:t>
                      </a:r>
                      <a:endParaRPr lang="en-US" dirty="0" smtClean="0"/>
                    </a:p>
                    <a:p>
                      <a:endParaRPr lang="en-US" dirty="0"/>
                    </a:p>
                  </a:txBody>
                  <a:tcPr marL="75300" marR="75300"/>
                </a:tc>
                <a:tc>
                  <a:txBody>
                    <a:bodyPr/>
                    <a:lstStyle/>
                    <a:p>
                      <a:r>
                        <a:rPr lang="en-US" sz="1800" b="0" i="0" u="none" strike="noStrike" kern="1200" baseline="0" dirty="0" smtClean="0">
                          <a:solidFill>
                            <a:schemeClr val="dk1"/>
                          </a:solidFill>
                          <a:latin typeface="+mn-lt"/>
                          <a:ea typeface="+mn-ea"/>
                          <a:cs typeface="+mn-cs"/>
                        </a:rPr>
                        <a:t>Accepting the behavior (which is considered morally wrong)</a:t>
                      </a:r>
                      <a:endParaRPr lang="en-US" dirty="0"/>
                    </a:p>
                  </a:txBody>
                  <a:tcPr marL="75300" marR="7530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A desire to move on </a:t>
                      </a:r>
                    </a:p>
                    <a:p>
                      <a:endParaRPr lang="en-US" dirty="0"/>
                    </a:p>
                  </a:txBody>
                  <a:tcPr marL="75300" marR="75300"/>
                </a:tc>
                <a:tc>
                  <a:txBody>
                    <a:bodyPr/>
                    <a:lstStyle/>
                    <a:p>
                      <a:endParaRPr lang="en-US" dirty="0"/>
                    </a:p>
                  </a:txBody>
                  <a:tcPr marL="75300" marR="75300"/>
                </a:tc>
              </a:tr>
              <a:tr h="370840">
                <a:tc>
                  <a:txBody>
                    <a:bodyPr/>
                    <a:lstStyle/>
                    <a:p>
                      <a:endParaRPr lang="en-US" dirty="0"/>
                    </a:p>
                  </a:txBody>
                  <a:tcPr marL="75300" marR="75300"/>
                </a:tc>
                <a:tc>
                  <a:txBody>
                    <a:bodyPr/>
                    <a:lstStyle/>
                    <a:p>
                      <a:endParaRPr lang="en-US" dirty="0"/>
                    </a:p>
                  </a:txBody>
                  <a:tcPr marL="75300" marR="75300"/>
                </a:tc>
              </a:tr>
            </a:tbl>
          </a:graphicData>
        </a:graphic>
      </p:graphicFrame>
    </p:spTree>
    <p:extLst>
      <p:ext uri="{BB962C8B-B14F-4D97-AF65-F5344CB8AC3E}">
        <p14:creationId xmlns:p14="http://schemas.microsoft.com/office/powerpoint/2010/main" val="34442417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24936"/>
          </a:xfrm>
        </p:spPr>
        <p:txBody>
          <a:bodyPr/>
          <a:lstStyle/>
          <a:p>
            <a:r>
              <a:rPr lang="en-US" dirty="0" smtClean="0"/>
              <a:t>Historical perspective </a:t>
            </a:r>
            <a:endParaRPr lang="en-US" dirty="0"/>
          </a:p>
        </p:txBody>
      </p:sp>
      <p:sp>
        <p:nvSpPr>
          <p:cNvPr id="3" name="Content Placeholder 2"/>
          <p:cNvSpPr>
            <a:spLocks noGrp="1"/>
          </p:cNvSpPr>
          <p:nvPr>
            <p:ph idx="1"/>
          </p:nvPr>
        </p:nvSpPr>
        <p:spPr>
          <a:xfrm>
            <a:off x="1043492" y="1828800"/>
            <a:ext cx="6777317" cy="4003829"/>
          </a:xfrm>
        </p:spPr>
        <p:txBody>
          <a:bodyPr>
            <a:normAutofit fontScale="85000" lnSpcReduction="10000"/>
          </a:bodyPr>
          <a:lstStyle/>
          <a:p>
            <a:r>
              <a:rPr lang="en-US" dirty="0" smtClean="0"/>
              <a:t>This concept is as old as the creation of human being </a:t>
            </a:r>
          </a:p>
          <a:p>
            <a:r>
              <a:rPr lang="en-US" dirty="0" smtClean="0"/>
              <a:t>This word is central to all religions </a:t>
            </a:r>
          </a:p>
          <a:p>
            <a:r>
              <a:rPr lang="en-US" dirty="0" smtClean="0"/>
              <a:t>Has history in philosophy as </a:t>
            </a:r>
            <a:r>
              <a:rPr lang="en-US" b="1" dirty="0" smtClean="0"/>
              <a:t>Nietzsche (1887) </a:t>
            </a:r>
            <a:r>
              <a:rPr lang="en-US" dirty="0" smtClean="0"/>
              <a:t>arguing inherent power differences between offended and offender </a:t>
            </a:r>
          </a:p>
          <a:p>
            <a:r>
              <a:rPr lang="en-US" dirty="0" smtClean="0"/>
              <a:t>It received little attention in field of </a:t>
            </a:r>
            <a:r>
              <a:rPr lang="en-US" dirty="0" err="1" smtClean="0"/>
              <a:t>psy</a:t>
            </a:r>
            <a:r>
              <a:rPr lang="en-US" dirty="0" smtClean="0"/>
              <a:t>. </a:t>
            </a:r>
            <a:r>
              <a:rPr lang="en-US" dirty="0" err="1" smtClean="0"/>
              <a:t>untill</a:t>
            </a:r>
            <a:r>
              <a:rPr lang="en-US" dirty="0" smtClean="0"/>
              <a:t> </a:t>
            </a:r>
            <a:r>
              <a:rPr lang="en-US" b="1" dirty="0" smtClean="0"/>
              <a:t>1980’s</a:t>
            </a:r>
          </a:p>
          <a:p>
            <a:r>
              <a:rPr lang="en-US" dirty="0" smtClean="0"/>
              <a:t>In </a:t>
            </a:r>
            <a:r>
              <a:rPr lang="en-US" b="1" dirty="0" smtClean="0"/>
              <a:t>1992 </a:t>
            </a:r>
            <a:r>
              <a:rPr lang="en-US" b="1" dirty="0" err="1" smtClean="0"/>
              <a:t>Kaplen</a:t>
            </a:r>
            <a:r>
              <a:rPr lang="en-US" b="1" dirty="0" smtClean="0"/>
              <a:t> </a:t>
            </a:r>
            <a:r>
              <a:rPr lang="en-US" dirty="0" err="1" smtClean="0"/>
              <a:t>dicsussed</a:t>
            </a:r>
            <a:r>
              <a:rPr lang="en-US" dirty="0" smtClean="0"/>
              <a:t> </a:t>
            </a:r>
            <a:r>
              <a:rPr lang="en-US" dirty="0" err="1" smtClean="0"/>
              <a:t>conncetion</a:t>
            </a:r>
            <a:r>
              <a:rPr lang="en-US" dirty="0" smtClean="0"/>
              <a:t> between forgiveness and physical health with potential benefits </a:t>
            </a:r>
          </a:p>
          <a:p>
            <a:r>
              <a:rPr lang="en-US" dirty="0" smtClean="0"/>
              <a:t>After this, its link with </a:t>
            </a:r>
            <a:r>
              <a:rPr lang="en-US" dirty="0" err="1" smtClean="0"/>
              <a:t>psychologival</a:t>
            </a:r>
            <a:r>
              <a:rPr lang="en-US" dirty="0" smtClean="0"/>
              <a:t>, physical social </a:t>
            </a:r>
            <a:r>
              <a:rPr lang="en-US" dirty="0" err="1" smtClean="0"/>
              <a:t>helath</a:t>
            </a:r>
            <a:r>
              <a:rPr lang="en-US" dirty="0" smtClean="0"/>
              <a:t> was also examined (Berry &amp; Worthington, 2001; </a:t>
            </a:r>
            <a:r>
              <a:rPr lang="en-US" dirty="0" err="1" smtClean="0"/>
              <a:t>worthington</a:t>
            </a:r>
            <a:r>
              <a:rPr lang="en-US" dirty="0" smtClean="0"/>
              <a:t> &amp; Scherer , 2004) </a:t>
            </a:r>
            <a:endParaRPr lang="en-US" dirty="0"/>
          </a:p>
        </p:txBody>
      </p:sp>
    </p:spTree>
    <p:extLst>
      <p:ext uri="{BB962C8B-B14F-4D97-AF65-F5344CB8AC3E}">
        <p14:creationId xmlns:p14="http://schemas.microsoft.com/office/powerpoint/2010/main" val="41018414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09600"/>
            <a:ext cx="7024744" cy="685800"/>
          </a:xfrm>
        </p:spPr>
        <p:txBody>
          <a:bodyPr>
            <a:normAutofit fontScale="90000"/>
          </a:bodyPr>
          <a:lstStyle/>
          <a:p>
            <a:r>
              <a:rPr lang="en-US" dirty="0" smtClean="0"/>
              <a:t>Types of forgiveness</a:t>
            </a:r>
            <a:endParaRPr lang="en-US" dirty="0"/>
          </a:p>
        </p:txBody>
      </p:sp>
      <p:sp>
        <p:nvSpPr>
          <p:cNvPr id="3" name="Content Placeholder 2"/>
          <p:cNvSpPr>
            <a:spLocks noGrp="1"/>
          </p:cNvSpPr>
          <p:nvPr>
            <p:ph idx="1"/>
          </p:nvPr>
        </p:nvSpPr>
        <p:spPr>
          <a:xfrm>
            <a:off x="304800" y="1600200"/>
            <a:ext cx="8610600" cy="4525963"/>
          </a:xfrm>
        </p:spPr>
        <p:txBody>
          <a:bodyPr>
            <a:normAutofit/>
          </a:bodyPr>
          <a:lstStyle/>
          <a:p>
            <a:r>
              <a:rPr lang="en-US" dirty="0"/>
              <a:t>Worthington (</a:t>
            </a:r>
            <a:r>
              <a:rPr lang="en-US" dirty="0" smtClean="0"/>
              <a:t>2003) proposed two </a:t>
            </a:r>
            <a:r>
              <a:rPr lang="en-US" dirty="0"/>
              <a:t>types of forgiveness </a:t>
            </a:r>
            <a:endParaRPr lang="en-US" dirty="0" smtClean="0"/>
          </a:p>
          <a:p>
            <a:r>
              <a:rPr lang="en-US" dirty="0" smtClean="0"/>
              <a:t>decisional and emotional </a:t>
            </a:r>
            <a:r>
              <a:rPr lang="en-US" dirty="0"/>
              <a:t>forgiveness. </a:t>
            </a:r>
            <a:endParaRPr lang="en-US" dirty="0" smtClean="0"/>
          </a:p>
          <a:p>
            <a:r>
              <a:rPr lang="en-US" dirty="0" smtClean="0"/>
              <a:t>Decisional </a:t>
            </a:r>
            <a:r>
              <a:rPr lang="en-US" dirty="0"/>
              <a:t>forgiveness is a behavioral intention statement </a:t>
            </a:r>
            <a:r>
              <a:rPr lang="en-US" dirty="0" smtClean="0"/>
              <a:t>that one </a:t>
            </a:r>
            <a:r>
              <a:rPr lang="en-US" dirty="0"/>
              <a:t>will seek to behave toward the transgressor like one did prior to </a:t>
            </a:r>
            <a:r>
              <a:rPr lang="en-US" dirty="0" smtClean="0"/>
              <a:t>a transgression</a:t>
            </a:r>
            <a:r>
              <a:rPr lang="en-US" dirty="0"/>
              <a:t>.</a:t>
            </a:r>
          </a:p>
          <a:p>
            <a:r>
              <a:rPr lang="en-US" dirty="0"/>
              <a:t>One decides to release the transgressor from the debt (</a:t>
            </a:r>
            <a:r>
              <a:rPr lang="en-US" dirty="0" err="1"/>
              <a:t>Baumeister</a:t>
            </a:r>
            <a:r>
              <a:rPr lang="en-US" dirty="0"/>
              <a:t> et al., 1998; </a:t>
            </a:r>
            <a:r>
              <a:rPr lang="en-US" dirty="0" err="1"/>
              <a:t>DiBlasio</a:t>
            </a:r>
            <a:r>
              <a:rPr lang="en-US" dirty="0"/>
              <a:t>,</a:t>
            </a:r>
          </a:p>
          <a:p>
            <a:r>
              <a:rPr lang="en-US" dirty="0"/>
              <a:t>1998).</a:t>
            </a:r>
          </a:p>
        </p:txBody>
      </p:sp>
    </p:spTree>
    <p:extLst>
      <p:ext uri="{BB962C8B-B14F-4D97-AF65-F5344CB8AC3E}">
        <p14:creationId xmlns:p14="http://schemas.microsoft.com/office/powerpoint/2010/main" val="21296394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 to note is:</a:t>
            </a:r>
            <a:endParaRPr lang="en-US" dirty="0"/>
          </a:p>
        </p:txBody>
      </p:sp>
      <p:sp>
        <p:nvSpPr>
          <p:cNvPr id="3" name="Content Placeholder 2"/>
          <p:cNvSpPr>
            <a:spLocks noGrp="1"/>
          </p:cNvSpPr>
          <p:nvPr>
            <p:ph idx="1"/>
          </p:nvPr>
        </p:nvSpPr>
        <p:spPr/>
        <p:txBody>
          <a:bodyPr>
            <a:normAutofit lnSpcReduction="10000"/>
          </a:bodyPr>
          <a:lstStyle/>
          <a:p>
            <a:r>
              <a:rPr lang="en-US" dirty="0"/>
              <a:t>One might grant decisional forgiveness and still be emotionally upset, </a:t>
            </a:r>
            <a:r>
              <a:rPr lang="en-US" dirty="0" smtClean="0"/>
              <a:t>cognitively oriented </a:t>
            </a:r>
            <a:r>
              <a:rPr lang="en-US" dirty="0"/>
              <a:t>toward angry, anxious, or depressive rumination, and motivationally oriented</a:t>
            </a:r>
          </a:p>
          <a:p>
            <a:r>
              <a:rPr lang="en-US" dirty="0"/>
              <a:t>toward revenge or avoidance</a:t>
            </a:r>
            <a:r>
              <a:rPr lang="en-US" dirty="0" smtClean="0"/>
              <a:t>.</a:t>
            </a:r>
          </a:p>
          <a:p>
            <a:r>
              <a:rPr lang="en-US" b="1" dirty="0"/>
              <a:t>However, in some cases, </a:t>
            </a:r>
            <a:r>
              <a:rPr lang="en-US" b="1" dirty="0" smtClean="0"/>
              <a:t>decisional forgiveness could trigger </a:t>
            </a:r>
            <a:r>
              <a:rPr lang="en-US" b="1" dirty="0"/>
              <a:t>emotional forgiveness.</a:t>
            </a:r>
          </a:p>
        </p:txBody>
      </p:sp>
    </p:spTree>
    <p:extLst>
      <p:ext uri="{BB962C8B-B14F-4D97-AF65-F5344CB8AC3E}">
        <p14:creationId xmlns:p14="http://schemas.microsoft.com/office/powerpoint/2010/main" val="11067351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649</TotalTime>
  <Words>2569</Words>
  <Application>Microsoft Office PowerPoint</Application>
  <PresentationFormat>On-screen Show (4:3)</PresentationFormat>
  <Paragraphs>171</Paragraphs>
  <Slides>38</Slides>
  <Notes>3</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Austin</vt:lpstr>
      <vt:lpstr>Forgiveness </vt:lpstr>
      <vt:lpstr>What is forgiveness </vt:lpstr>
      <vt:lpstr>Point to consider</vt:lpstr>
      <vt:lpstr>PowerPoint Presentation</vt:lpstr>
      <vt:lpstr>To conclude </vt:lpstr>
      <vt:lpstr>PowerPoint Presentation</vt:lpstr>
      <vt:lpstr>Historical perspective </vt:lpstr>
      <vt:lpstr>Types of forgiveness</vt:lpstr>
      <vt:lpstr>Point to note is:</vt:lpstr>
      <vt:lpstr>PowerPoint Presentation</vt:lpstr>
      <vt:lpstr>PowerPoint Presentation</vt:lpstr>
      <vt:lpstr>Emotional forgiveness </vt:lpstr>
      <vt:lpstr>PowerPoint Presentation</vt:lpstr>
      <vt:lpstr>PowerPoint Presentation</vt:lpstr>
      <vt:lpstr>Why to forgive? </vt:lpstr>
      <vt:lpstr>PowerPoint Presentation</vt:lpstr>
      <vt:lpstr>PowerPoint Presentation</vt:lpstr>
      <vt:lpstr>PowerPoint Presentation</vt:lpstr>
      <vt:lpstr>Response to the people of Taif</vt:lpstr>
      <vt:lpstr>PowerPoint Presentation</vt:lpstr>
      <vt:lpstr>PowerPoint Presentation</vt:lpstr>
      <vt:lpstr>It is a Gift to yourself </vt:lpstr>
      <vt:lpstr>PowerPoint Presentation</vt:lpstr>
      <vt:lpstr>Physical health</vt:lpstr>
      <vt:lpstr>Think about a transgressor </vt:lpstr>
      <vt:lpstr>Witvliet et al. (2001) measured continuous facial electromyograph, heart rate, blood pressure, and skin conductance on 71 students</vt:lpstr>
      <vt:lpstr>Psychological benefits of forgiveness </vt:lpstr>
      <vt:lpstr>REACH MODEL</vt:lpstr>
      <vt:lpstr>Empathize.</vt:lpstr>
      <vt:lpstr>Altruistic gift:</vt:lpstr>
      <vt:lpstr>PowerPoint Presentation</vt:lpstr>
      <vt:lpstr>Commit:</vt:lpstr>
      <vt:lpstr>Hold:</vt:lpstr>
      <vt:lpstr>PowerPoint Presentation</vt:lpstr>
      <vt:lpstr>Physical health</vt:lpstr>
      <vt:lpstr>Think about a transgressor </vt:lpstr>
      <vt:lpstr>Witvliet et al. (2001) measured continuous facial electromyograph, heart rate, blood pressure, and skin conductance on 71 students</vt:lpstr>
      <vt:lpstr>Lesson of the Day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anam yousaf</dc:creator>
  <cp:lastModifiedBy>ANUM YOUSAF</cp:lastModifiedBy>
  <cp:revision>121</cp:revision>
  <dcterms:created xsi:type="dcterms:W3CDTF">2006-08-16T00:00:00Z</dcterms:created>
  <dcterms:modified xsi:type="dcterms:W3CDTF">2020-05-03T10:18:18Z</dcterms:modified>
</cp:coreProperties>
</file>