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64" r:id="rId10"/>
    <p:sldId id="270" r:id="rId11"/>
    <p:sldId id="265"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 id="294" r:id="rId38"/>
    <p:sldId id="295" r:id="rId39"/>
    <p:sldId id="296" r:id="rId40"/>
    <p:sldId id="297" r:id="rId41"/>
    <p:sldId id="298" r:id="rId42"/>
    <p:sldId id="299" r:id="rId43"/>
    <p:sldId id="300" r:id="rId44"/>
    <p:sldId id="301" r:id="rId45"/>
    <p:sldId id="302" r:id="rId46"/>
    <p:sldId id="320" r:id="rId47"/>
    <p:sldId id="303" r:id="rId48"/>
    <p:sldId id="304" r:id="rId49"/>
    <p:sldId id="305" r:id="rId50"/>
    <p:sldId id="306" r:id="rId51"/>
    <p:sldId id="307" r:id="rId52"/>
    <p:sldId id="308" r:id="rId53"/>
    <p:sldId id="309" r:id="rId54"/>
    <p:sldId id="310" r:id="rId55"/>
    <p:sldId id="311" r:id="rId56"/>
    <p:sldId id="292" r:id="rId57"/>
    <p:sldId id="321" r:id="rId58"/>
    <p:sldId id="322" r:id="rId59"/>
    <p:sldId id="323" r:id="rId60"/>
    <p:sldId id="324" r:id="rId61"/>
    <p:sldId id="325" r:id="rId62"/>
    <p:sldId id="326" r:id="rId63"/>
    <p:sldId id="327" r:id="rId64"/>
    <p:sldId id="328" r:id="rId65"/>
    <p:sldId id="329" r:id="rId66"/>
    <p:sldId id="334" r:id="rId67"/>
    <p:sldId id="330" r:id="rId68"/>
    <p:sldId id="331" r:id="rId69"/>
    <p:sldId id="332" r:id="rId70"/>
    <p:sldId id="333" r:id="rId71"/>
    <p:sldId id="335" r:id="rId72"/>
    <p:sldId id="336" r:id="rId73"/>
    <p:sldId id="337" r:id="rId74"/>
    <p:sldId id="338" r:id="rId75"/>
    <p:sldId id="341" r:id="rId76"/>
    <p:sldId id="339" r:id="rId77"/>
    <p:sldId id="340" r:id="rId78"/>
    <p:sldId id="345" r:id="rId79"/>
    <p:sldId id="342" r:id="rId80"/>
    <p:sldId id="343" r:id="rId81"/>
    <p:sldId id="346" r:id="rId82"/>
    <p:sldId id="344" r:id="rId8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4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27A36FF2-9AF1-4E1E-AC46-41003ED85A3B}" type="datetimeFigureOut">
              <a:rPr lang="en-US" smtClean="0"/>
              <a:pPr/>
              <a:t>1/29/2021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77BECFD-233E-462C-852D-90C9D62F45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A36FF2-9AF1-4E1E-AC46-41003ED85A3B}"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7BECFD-233E-462C-852D-90C9D62F45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7A36FF2-9AF1-4E1E-AC46-41003ED85A3B}" type="datetimeFigureOut">
              <a:rPr lang="en-US" smtClean="0"/>
              <a:pPr/>
              <a:t>1/29/2021</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77BECFD-233E-462C-852D-90C9D62F45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7A36FF2-9AF1-4E1E-AC46-41003ED85A3B}"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7A36FF2-9AF1-4E1E-AC46-41003ED85A3B}" type="datetimeFigureOut">
              <a:rPr lang="en-US" smtClean="0"/>
              <a:pPr/>
              <a:t>1/29/2021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77BECFD-233E-462C-852D-90C9D62F458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27A36FF2-9AF1-4E1E-AC46-41003ED85A3B}" type="datetimeFigureOut">
              <a:rPr lang="en-US" smtClean="0"/>
              <a:pPr/>
              <a:t>1/29/2021</a:t>
            </a:fld>
            <a:endParaRPr lang="en-US"/>
          </a:p>
        </p:txBody>
      </p:sp>
      <p:sp>
        <p:nvSpPr>
          <p:cNvPr id="10" name="Slide Number Placeholder 9"/>
          <p:cNvSpPr>
            <a:spLocks noGrp="1"/>
          </p:cNvSpPr>
          <p:nvPr>
            <p:ph type="sldNum" sz="quarter" idx="16"/>
          </p:nvPr>
        </p:nvSpPr>
        <p:spPr/>
        <p:txBody>
          <a:bodyPr rtlCol="0"/>
          <a:lstStyle/>
          <a:p>
            <a:fld id="{977BECFD-233E-462C-852D-90C9D62F458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7A36FF2-9AF1-4E1E-AC46-41003ED85A3B}" type="datetimeFigureOut">
              <a:rPr lang="en-US" smtClean="0"/>
              <a:pPr/>
              <a:t>1/29/2021</a:t>
            </a:fld>
            <a:endParaRPr lang="en-US"/>
          </a:p>
        </p:txBody>
      </p:sp>
      <p:sp>
        <p:nvSpPr>
          <p:cNvPr id="12" name="Slide Number Placeholder 11"/>
          <p:cNvSpPr>
            <a:spLocks noGrp="1"/>
          </p:cNvSpPr>
          <p:nvPr>
            <p:ph type="sldNum" sz="quarter" idx="16"/>
          </p:nvPr>
        </p:nvSpPr>
        <p:spPr/>
        <p:txBody>
          <a:bodyPr rtlCol="0"/>
          <a:lstStyle/>
          <a:p>
            <a:fld id="{977BECFD-233E-462C-852D-90C9D62F458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A36FF2-9AF1-4E1E-AC46-41003ED85A3B}"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36FF2-9AF1-4E1E-AC46-41003ED85A3B}"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77BECFD-233E-462C-852D-90C9D62F45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7A36FF2-9AF1-4E1E-AC46-41003ED85A3B}"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77BECFD-233E-462C-852D-90C9D62F458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7A36FF2-9AF1-4E1E-AC46-41003ED85A3B}" type="datetimeFigureOut">
              <a:rPr lang="en-US" smtClean="0"/>
              <a:pPr/>
              <a:t>1/29/2021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77BECFD-233E-462C-852D-90C9D62F458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7A36FF2-9AF1-4E1E-AC46-41003ED85A3B}" type="datetimeFigureOut">
              <a:rPr lang="en-US" smtClean="0"/>
              <a:pPr/>
              <a:t>1/29/2021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77BECFD-233E-462C-852D-90C9D62F45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7</a:t>
            </a:r>
            <a:endParaRPr lang="en-US" dirty="0"/>
          </a:p>
        </p:txBody>
      </p:sp>
      <p:sp>
        <p:nvSpPr>
          <p:cNvPr id="3" name="Subtitle 2"/>
          <p:cNvSpPr>
            <a:spLocks noGrp="1"/>
          </p:cNvSpPr>
          <p:nvPr>
            <p:ph type="subTitle" idx="1"/>
          </p:nvPr>
        </p:nvSpPr>
        <p:spPr/>
        <p:txBody>
          <a:bodyPr/>
          <a:lstStyle/>
          <a:p>
            <a:r>
              <a:rPr lang="en-US" dirty="0" smtClean="0"/>
              <a:t>Operating system and utility programs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Reboot the computer</a:t>
            </a:r>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828800"/>
            <a:ext cx="5592543" cy="4224337"/>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sz="quarter" idx="1"/>
          </p:nvPr>
        </p:nvSpPr>
        <p:spPr/>
        <p:txBody>
          <a:bodyPr/>
          <a:lstStyle/>
          <a:p>
            <a:r>
              <a:rPr lang="en-US" dirty="0" smtClean="0"/>
              <a:t>user interface controls how you enter data and instructions and how information is displayed on the screen. </a:t>
            </a:r>
          </a:p>
          <a:p>
            <a:r>
              <a:rPr lang="en-US" dirty="0" smtClean="0"/>
              <a:t>Two types of user interfaces are </a:t>
            </a:r>
            <a:r>
              <a:rPr lang="en-US" dirty="0" smtClean="0">
                <a:solidFill>
                  <a:srgbClr val="FF0000"/>
                </a:solidFill>
              </a:rPr>
              <a:t>graphical and command-line.</a:t>
            </a:r>
            <a:endParaRPr lang="en-US" dirty="0">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User Interface</a:t>
            </a:r>
            <a:endParaRPr lang="en-US" dirty="0"/>
          </a:p>
        </p:txBody>
      </p:sp>
      <p:sp>
        <p:nvSpPr>
          <p:cNvPr id="3" name="Content Placeholder 2"/>
          <p:cNvSpPr>
            <a:spLocks noGrp="1"/>
          </p:cNvSpPr>
          <p:nvPr>
            <p:ph sz="quarter" idx="1"/>
          </p:nvPr>
        </p:nvSpPr>
        <p:spPr/>
        <p:txBody>
          <a:bodyPr/>
          <a:lstStyle/>
          <a:p>
            <a:r>
              <a:rPr lang="en-US" dirty="0" smtClean="0"/>
              <a:t>Most users today work with a graphical user interface. </a:t>
            </a:r>
          </a:p>
          <a:p>
            <a:r>
              <a:rPr lang="en-US" dirty="0" smtClean="0"/>
              <a:t>With a graphical user interface (GUI), you interact with menus and visual images such as buttons and other graphical objects to issue commands.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Command-Line Interface</a:t>
            </a:r>
            <a:endParaRPr lang="en-US" dirty="0"/>
          </a:p>
        </p:txBody>
      </p:sp>
      <p:sp>
        <p:nvSpPr>
          <p:cNvPr id="3" name="Content Placeholder 2"/>
          <p:cNvSpPr>
            <a:spLocks noGrp="1"/>
          </p:cNvSpPr>
          <p:nvPr>
            <p:ph sz="quarter" idx="1"/>
          </p:nvPr>
        </p:nvSpPr>
        <p:spPr/>
        <p:txBody>
          <a:bodyPr/>
          <a:lstStyle/>
          <a:p>
            <a:r>
              <a:rPr lang="en-US" dirty="0" smtClean="0"/>
              <a:t>To configure devices, manage system resources, and troubleshoot network connections, network administrators and other advanced users work with a command-line interface. </a:t>
            </a:r>
          </a:p>
          <a:p>
            <a:r>
              <a:rPr lang="en-US" dirty="0" smtClean="0"/>
              <a:t>In a command-line interface, a user types commands or presses special keys on the keyboard to enter data and instructions.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2050" name="Picture 2"/>
          <p:cNvPicPr>
            <a:picLocks noChangeAspect="1" noChangeArrowheads="1"/>
          </p:cNvPicPr>
          <p:nvPr/>
        </p:nvPicPr>
        <p:blipFill>
          <a:blip r:embed="rId2"/>
          <a:srcRect/>
          <a:stretch>
            <a:fillRect/>
          </a:stretch>
        </p:blipFill>
        <p:spPr bwMode="auto">
          <a:xfrm>
            <a:off x="1841501" y="2514600"/>
            <a:ext cx="6169025" cy="386715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Programs </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A single user/single tasking </a:t>
            </a:r>
            <a:r>
              <a:rPr lang="en-US" dirty="0" smtClean="0"/>
              <a:t>operating system allows only one user to run one program at a time. Smart phones and other mobile devices often use a single user/single tasking operating system. </a:t>
            </a:r>
          </a:p>
          <a:p>
            <a:r>
              <a:rPr lang="en-US" dirty="0" smtClean="0">
                <a:solidFill>
                  <a:srgbClr val="FF0000"/>
                </a:solidFill>
              </a:rPr>
              <a:t>A single user/multitasking </a:t>
            </a:r>
            <a:r>
              <a:rPr lang="en-US" dirty="0" smtClean="0"/>
              <a:t>operating system allows a single user to work on two or more programs that reside in memory at the same time.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programs</a:t>
            </a:r>
            <a:endParaRPr lang="en-US" dirty="0"/>
          </a:p>
        </p:txBody>
      </p:sp>
      <p:sp>
        <p:nvSpPr>
          <p:cNvPr id="3" name="Content Placeholder 2"/>
          <p:cNvSpPr>
            <a:spLocks noGrp="1"/>
          </p:cNvSpPr>
          <p:nvPr>
            <p:ph sz="quarter" idx="1"/>
          </p:nvPr>
        </p:nvSpPr>
        <p:spPr/>
        <p:txBody>
          <a:bodyPr>
            <a:normAutofit fontScale="92500"/>
          </a:bodyPr>
          <a:lstStyle/>
          <a:p>
            <a:r>
              <a:rPr lang="en-US" dirty="0" smtClean="0"/>
              <a:t>A</a:t>
            </a:r>
            <a:r>
              <a:rPr lang="en-US" dirty="0" smtClean="0">
                <a:solidFill>
                  <a:srgbClr val="FF0000"/>
                </a:solidFill>
              </a:rPr>
              <a:t> multiuser </a:t>
            </a:r>
            <a:r>
              <a:rPr lang="en-US" dirty="0" smtClean="0"/>
              <a:t>operating system enables two or more users to run programs simultaneously. Networks, servers, mainframes, and supercomputers allow hundreds to thousands of users to connect at the same time, and thus are multiuser. </a:t>
            </a:r>
          </a:p>
          <a:p>
            <a:r>
              <a:rPr lang="en-US" dirty="0" smtClean="0"/>
              <a:t>A </a:t>
            </a:r>
            <a:r>
              <a:rPr lang="en-US" dirty="0" smtClean="0">
                <a:solidFill>
                  <a:srgbClr val="FF0000"/>
                </a:solidFill>
              </a:rPr>
              <a:t>multiprocessing</a:t>
            </a:r>
            <a:r>
              <a:rPr lang="en-US" dirty="0" smtClean="0"/>
              <a:t> operating system supports two or more processors running programs at the same time. Multiprocessing involves the coordinated processing of programs by more than one processor. Multiprocessing increases a computer’s processing speed.</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Memory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The purpose of memory management is to optimize the use of random access memory (RAM). </a:t>
            </a:r>
          </a:p>
          <a:p>
            <a:r>
              <a:rPr lang="en-US" dirty="0" smtClean="0"/>
              <a:t>RAM consists of one or more chips on the motherboard that hold items such as data and instructions while the processor interprets and executes them. </a:t>
            </a:r>
          </a:p>
          <a:p>
            <a:r>
              <a:rPr lang="en-US" dirty="0" smtClean="0"/>
              <a:t>The operating system allocates, or assigns, data and instructions to an area of memory while they are being processed. Then, it carefully monitors the contents of memory. </a:t>
            </a:r>
          </a:p>
          <a:p>
            <a:r>
              <a:rPr lang="en-US" dirty="0" smtClean="0"/>
              <a:t>Finally, the operating system releases these items from being monitored in memory when the processor no longer requires them.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memory</a:t>
            </a:r>
            <a:endParaRPr lang="en-US" dirty="0"/>
          </a:p>
        </p:txBody>
      </p:sp>
      <p:sp>
        <p:nvSpPr>
          <p:cNvPr id="3" name="Content Placeholder 2"/>
          <p:cNvSpPr>
            <a:spLocks noGrp="1"/>
          </p:cNvSpPr>
          <p:nvPr>
            <p:ph sz="quarter" idx="1"/>
          </p:nvPr>
        </p:nvSpPr>
        <p:spPr>
          <a:xfrm>
            <a:off x="228600" y="1600200"/>
            <a:ext cx="8537448" cy="4876800"/>
          </a:xfrm>
        </p:spPr>
        <p:txBody>
          <a:bodyPr/>
          <a:lstStyle/>
          <a:p>
            <a:r>
              <a:rPr lang="en-US" dirty="0" smtClean="0"/>
              <a:t>Virtual memory is a concept in which the operating system allocates a portion of a storage medium, usually the hard disk, to function as additional RAM. </a:t>
            </a:r>
          </a:p>
          <a:p>
            <a:r>
              <a:rPr lang="en-US" dirty="0" smtClean="0"/>
              <a:t>As you interact with a program, part of it may be in physical RAM, while the rest of the program is on the hard disk as virtual memory. </a:t>
            </a:r>
          </a:p>
          <a:p>
            <a:r>
              <a:rPr lang="en-US" dirty="0" smtClean="0"/>
              <a:t>Because virtual memory is slower than RAM, users may notice the computer slowing down while it uses virtual memory.</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Paging / thrashing</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The operating system uses an area of the hard disk for virtual memory, in which it swaps (exchanges) data, information, and instructions between memory and storage. </a:t>
            </a:r>
          </a:p>
          <a:p>
            <a:r>
              <a:rPr lang="en-US" dirty="0" smtClean="0">
                <a:solidFill>
                  <a:srgbClr val="FF0000"/>
                </a:solidFill>
              </a:rPr>
              <a:t>The technique of swapping items between memory and storage is called paging. </a:t>
            </a:r>
          </a:p>
          <a:p>
            <a:r>
              <a:rPr lang="en-US" dirty="0" smtClean="0">
                <a:solidFill>
                  <a:srgbClr val="FF0000"/>
                </a:solidFill>
              </a:rPr>
              <a:t>When an operating system spends much of its time paging, instead of executing application software, it is said to be thrashing.</a:t>
            </a:r>
          </a:p>
          <a:p>
            <a:r>
              <a:rPr lang="en-US" dirty="0" smtClean="0"/>
              <a:t> If application software, such as a Web browser, has stopped responding and the hard disk’s LED blinks repeatedly, the operating system probably is thrashing.</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a:t>
            </a:r>
            <a:endParaRPr lang="en-US" dirty="0"/>
          </a:p>
        </p:txBody>
      </p:sp>
      <p:sp>
        <p:nvSpPr>
          <p:cNvPr id="3" name="Content Placeholder 2"/>
          <p:cNvSpPr>
            <a:spLocks noGrp="1"/>
          </p:cNvSpPr>
          <p:nvPr>
            <p:ph sz="quarter" idx="1"/>
          </p:nvPr>
        </p:nvSpPr>
        <p:spPr/>
        <p:txBody>
          <a:bodyPr/>
          <a:lstStyle/>
          <a:p>
            <a:r>
              <a:rPr lang="en-US" dirty="0" smtClean="0"/>
              <a:t>System software consists of the programs that control or maintain the operations of the computer and its devices. </a:t>
            </a:r>
          </a:p>
          <a:p>
            <a:r>
              <a:rPr lang="en-US" dirty="0" smtClean="0"/>
              <a:t>System software serves as the interface between the user, the application software, and the computer’s hardware. </a:t>
            </a:r>
          </a:p>
          <a:p>
            <a:r>
              <a:rPr lang="en-US" dirty="0" smtClean="0"/>
              <a:t>Two types of system software are operating systems and utility programs.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Ready Boost</a:t>
            </a:r>
            <a:endParaRPr lang="en-US" dirty="0"/>
          </a:p>
        </p:txBody>
      </p:sp>
      <p:sp>
        <p:nvSpPr>
          <p:cNvPr id="3" name="Content Placeholder 2"/>
          <p:cNvSpPr>
            <a:spLocks noGrp="1"/>
          </p:cNvSpPr>
          <p:nvPr>
            <p:ph sz="quarter" idx="1"/>
          </p:nvPr>
        </p:nvSpPr>
        <p:spPr/>
        <p:txBody>
          <a:bodyPr/>
          <a:lstStyle/>
          <a:p>
            <a:r>
              <a:rPr lang="en-US" dirty="0" smtClean="0"/>
              <a:t>Instead of using a hard disk as virtual memory, Windows users can increase the size of memory through Windows Ready Boost, which can allocate available storage space on removable flash memory devices as additional memory cache.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The operating system determines the order in which tasks are processed. </a:t>
            </a:r>
          </a:p>
          <a:p>
            <a:r>
              <a:rPr lang="en-US" dirty="0" smtClean="0"/>
              <a:t>A task, or job, is an operation the processor manages. </a:t>
            </a:r>
          </a:p>
          <a:p>
            <a:r>
              <a:rPr lang="en-US" dirty="0" smtClean="0"/>
              <a:t>Tasks include receiving data from an input device, processing instructions, sending information to an output device, and transferring items from storage to memory and from memory to storage.</a:t>
            </a:r>
          </a:p>
          <a:p>
            <a:r>
              <a:rPr lang="en-US" dirty="0" smtClean="0"/>
              <a:t>A multiuser operating system does not always process tasks on a first-come, first-served basis. Sometimes, one user may have a higher priority than other users. In this case, the operating system adjusts the schedule of tasks.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While waiting for devices to become idle, the operating system places items in buffers.</a:t>
            </a:r>
          </a:p>
          <a:p>
            <a:r>
              <a:rPr lang="en-US" dirty="0" smtClean="0"/>
              <a:t>A buffer is a segment of memory or storage in which items are placed while waiting to be transferred from an input device or to an output device.</a:t>
            </a:r>
          </a:p>
          <a:p>
            <a:r>
              <a:rPr lang="en-US" dirty="0" smtClean="0"/>
              <a:t>The operating system commonly uses buffers with printed documents. This process, called </a:t>
            </a:r>
            <a:r>
              <a:rPr lang="en-US" dirty="0" smtClean="0">
                <a:solidFill>
                  <a:srgbClr val="FF0000"/>
                </a:solidFill>
              </a:rPr>
              <a:t>spooling</a:t>
            </a:r>
            <a:r>
              <a:rPr lang="en-US" dirty="0" smtClean="0"/>
              <a:t>, sends documents to be printed to a buffer instead of sending them immediately to the printer. </a:t>
            </a:r>
          </a:p>
          <a:p>
            <a:r>
              <a:rPr lang="en-US" dirty="0" smtClean="0"/>
              <a:t>If a printer does not have its own internal memory or if its memory is full, the operating system’s buffer holds the information waiting to print while the printer prints from the buffer at its own rate of speed.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Tasks </a:t>
            </a:r>
            <a:endParaRPr lang="en-US" dirty="0"/>
          </a:p>
        </p:txBody>
      </p:sp>
      <p:sp>
        <p:nvSpPr>
          <p:cNvPr id="3" name="Content Placeholder 2"/>
          <p:cNvSpPr>
            <a:spLocks noGrp="1"/>
          </p:cNvSpPr>
          <p:nvPr>
            <p:ph sz="quarter" idx="1"/>
          </p:nvPr>
        </p:nvSpPr>
        <p:spPr/>
        <p:txBody>
          <a:bodyPr/>
          <a:lstStyle/>
          <a:p>
            <a:r>
              <a:rPr lang="en-US" dirty="0" smtClean="0"/>
              <a:t>Multiple print jobs line up in a queue (pronounced Q) in the buffer. A program, called a print spooler, intercepts documents to be printed from the operating system and places them in the queue</a:t>
            </a:r>
            <a:endParaRPr lang="en-US" dirty="0"/>
          </a:p>
        </p:txBody>
      </p:sp>
      <p:pic>
        <p:nvPicPr>
          <p:cNvPr id="2050" name="Picture 2"/>
          <p:cNvPicPr>
            <a:picLocks noChangeAspect="1" noChangeArrowheads="1"/>
          </p:cNvPicPr>
          <p:nvPr/>
        </p:nvPicPr>
        <p:blipFill>
          <a:blip r:embed="rId2"/>
          <a:srcRect/>
          <a:stretch>
            <a:fillRect/>
          </a:stretch>
        </p:blipFill>
        <p:spPr bwMode="auto">
          <a:xfrm>
            <a:off x="1828800" y="3505200"/>
            <a:ext cx="5638800" cy="315159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Devices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A </a:t>
            </a:r>
            <a:r>
              <a:rPr lang="en-US" dirty="0" smtClean="0">
                <a:solidFill>
                  <a:srgbClr val="FF0000"/>
                </a:solidFill>
              </a:rPr>
              <a:t>driver</a:t>
            </a:r>
            <a:r>
              <a:rPr lang="en-US" dirty="0" smtClean="0"/>
              <a:t> is a small program that tells the operating system how to communicate with a specific device. Each device on a computer, such as the mouse, keyboard, monitor, printer, and scanner, has its own specialized set of commands and thus requires its own specific driver. When you boot a computer, the operating system loads each device’s driver. </a:t>
            </a:r>
          </a:p>
          <a:p>
            <a:r>
              <a:rPr lang="en-US" dirty="0" smtClean="0"/>
              <a:t>most devices and operating systems support </a:t>
            </a:r>
            <a:r>
              <a:rPr lang="en-US" dirty="0" smtClean="0">
                <a:solidFill>
                  <a:srgbClr val="FF0000"/>
                </a:solidFill>
              </a:rPr>
              <a:t>Plug and Play</a:t>
            </a:r>
            <a:r>
              <a:rPr lang="en-US" dirty="0" smtClean="0"/>
              <a:t>. Plug and Play means the operating system automatically configures new devices as you install them. With Plug and Play, a user can plug in a device, turn on the computer, and then use the device without having to configure the system manually</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Establishing an Internet Connection </a:t>
            </a:r>
            <a:endParaRPr lang="en-US" dirty="0"/>
          </a:p>
        </p:txBody>
      </p:sp>
      <p:sp>
        <p:nvSpPr>
          <p:cNvPr id="3" name="Content Placeholder 2"/>
          <p:cNvSpPr>
            <a:spLocks noGrp="1"/>
          </p:cNvSpPr>
          <p:nvPr>
            <p:ph sz="quarter" idx="1"/>
          </p:nvPr>
        </p:nvSpPr>
        <p:spPr/>
        <p:txBody>
          <a:bodyPr/>
          <a:lstStyle/>
          <a:p>
            <a:r>
              <a:rPr lang="en-US" dirty="0" smtClean="0"/>
              <a:t>Operating systems typically provide a means to establish Internet connections. For example, Windows includes a Set Up a Connection or Network wizard that guides users through the process of setting up a connection between a computer and an Internet access provider.</a:t>
            </a:r>
          </a:p>
          <a:p>
            <a:endParaRPr lang="en-US" dirty="0"/>
          </a:p>
        </p:txBody>
      </p:sp>
      <p:pic>
        <p:nvPicPr>
          <p:cNvPr id="4" name="Picture 3" descr="maxresdefault (1).jpg"/>
          <p:cNvPicPr>
            <a:picLocks noChangeAspect="1"/>
          </p:cNvPicPr>
          <p:nvPr/>
        </p:nvPicPr>
        <p:blipFill>
          <a:blip r:embed="rId2" cstate="print"/>
          <a:stretch>
            <a:fillRect/>
          </a:stretch>
        </p:blipFill>
        <p:spPr>
          <a:xfrm>
            <a:off x="2743200" y="4419600"/>
            <a:ext cx="3810000" cy="21431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Performance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performance monitor is a program that assesses and reports information about various computer resources and devices.</a:t>
            </a:r>
          </a:p>
          <a:p>
            <a:r>
              <a:rPr lang="en-US" dirty="0" smtClean="0"/>
              <a:t>The information in performance reports helps users and administrators identify a problem with resources so that they can try to resolve any problems. If a computer is running extremely slow, for example, the performance monitor may determine that the computer’s memory is being used to its maximum.</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File Management and Other Utilities </a:t>
            </a:r>
            <a:endParaRPr lang="en-US" dirty="0"/>
          </a:p>
        </p:txBody>
      </p:sp>
      <p:sp>
        <p:nvSpPr>
          <p:cNvPr id="3" name="Content Placeholder 2"/>
          <p:cNvSpPr>
            <a:spLocks noGrp="1"/>
          </p:cNvSpPr>
          <p:nvPr>
            <p:ph sz="quarter" idx="1"/>
          </p:nvPr>
        </p:nvSpPr>
        <p:spPr/>
        <p:txBody>
          <a:bodyPr/>
          <a:lstStyle/>
          <a:p>
            <a:r>
              <a:rPr lang="en-US" dirty="0" smtClean="0"/>
              <a:t>Operating systems often provide users with the capability of managing files, searching for files, viewing images, securing a computer from unauthorized access, uninstalling programs, cleaning up disks, defragmenting disks, diagnosing problems, backing up files and disks, and setting up screen savers.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Updating Software Automatically </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r>
              <a:rPr lang="en-US" dirty="0" smtClean="0"/>
              <a:t>Many popular programs, including most operating systems, include an automatic update feature that automatically provides updates to the program.</a:t>
            </a:r>
          </a:p>
          <a:p>
            <a:r>
              <a:rPr lang="en-US" dirty="0" smtClean="0"/>
              <a:t>With an operating system, these updates can include fixes to program bugs (errors), enhancements to security, modifications to device drivers, access to new or expanded components such as desktop themes or games, and even updates to application software on the computer such as a Web browser or an e-mail program. </a:t>
            </a:r>
          </a:p>
          <a:p>
            <a:r>
              <a:rPr lang="en-US" dirty="0" smtClean="0"/>
              <a:t>Many software makers provide free downloadable updates, sometimes called a service pack, to users who have registered and/or activated their software.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 Network </a:t>
            </a:r>
            <a:endParaRPr lang="en-US" dirty="0"/>
          </a:p>
        </p:txBody>
      </p:sp>
      <p:sp>
        <p:nvSpPr>
          <p:cNvPr id="3" name="Content Placeholder 2"/>
          <p:cNvSpPr>
            <a:spLocks noGrp="1"/>
          </p:cNvSpPr>
          <p:nvPr>
            <p:ph sz="quarter" idx="1"/>
          </p:nvPr>
        </p:nvSpPr>
        <p:spPr>
          <a:xfrm>
            <a:off x="0" y="1600200"/>
            <a:ext cx="9144000" cy="5257800"/>
          </a:xfrm>
        </p:spPr>
        <p:txBody>
          <a:bodyPr>
            <a:normAutofit/>
          </a:bodyPr>
          <a:lstStyle/>
          <a:p>
            <a:r>
              <a:rPr lang="en-US" dirty="0" smtClean="0"/>
              <a:t>Some operating systems are designed to work with a server on a network. </a:t>
            </a:r>
          </a:p>
          <a:p>
            <a:r>
              <a:rPr lang="en-US" dirty="0" smtClean="0"/>
              <a:t>A server operating system is an operating system that organizes and coordinates how multiple users access and share resources on a network. </a:t>
            </a:r>
          </a:p>
          <a:p>
            <a:r>
              <a:rPr lang="en-US" dirty="0" smtClean="0"/>
              <a:t>Resources include hardware, software, data, and information. </a:t>
            </a:r>
          </a:p>
          <a:p>
            <a:r>
              <a:rPr lang="en-US" dirty="0" smtClean="0"/>
              <a:t>For example, a server operating system allows multiple users to share a printer, Internet access, files, and programs.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Software</a:t>
            </a:r>
            <a:endParaRPr lang="en-US" dirty="0"/>
          </a:p>
        </p:txBody>
      </p:sp>
      <p:pic>
        <p:nvPicPr>
          <p:cNvPr id="1026" name="Picture 2"/>
          <p:cNvPicPr>
            <a:picLocks noChangeAspect="1" noChangeArrowheads="1"/>
          </p:cNvPicPr>
          <p:nvPr/>
        </p:nvPicPr>
        <p:blipFill>
          <a:blip r:embed="rId2"/>
          <a:srcRect/>
          <a:stretch>
            <a:fillRect/>
          </a:stretch>
        </p:blipFill>
        <p:spPr bwMode="auto">
          <a:xfrm>
            <a:off x="1371600" y="1981200"/>
            <a:ext cx="4881562" cy="456949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 a Network </a:t>
            </a:r>
            <a:endParaRPr lang="en-US" dirty="0"/>
          </a:p>
        </p:txBody>
      </p:sp>
      <p:sp>
        <p:nvSpPr>
          <p:cNvPr id="3" name="Content Placeholder 2"/>
          <p:cNvSpPr>
            <a:spLocks noGrp="1"/>
          </p:cNvSpPr>
          <p:nvPr>
            <p:ph sz="quarter" idx="1"/>
          </p:nvPr>
        </p:nvSpPr>
        <p:spPr/>
        <p:txBody>
          <a:bodyPr>
            <a:normAutofit fontScale="92500"/>
          </a:bodyPr>
          <a:lstStyle/>
          <a:p>
            <a:r>
              <a:rPr lang="en-US" dirty="0" smtClean="0"/>
              <a:t>When not connected to the network, the client computers use their own operating system. When connected to the network, the server operating system may assume some of the operating system functions.</a:t>
            </a:r>
          </a:p>
          <a:p>
            <a:r>
              <a:rPr lang="en-US" dirty="0" smtClean="0"/>
              <a:t>The network administrator, the person overseeing network operations, uses the server operating system to add and remove users, computers, and other devices to and from the network. The network administrator also uses the server operating system to install software and administer network security.</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Administering Security </a:t>
            </a:r>
            <a:endParaRPr lang="en-US" dirty="0"/>
          </a:p>
        </p:txBody>
      </p:sp>
      <p:sp>
        <p:nvSpPr>
          <p:cNvPr id="3" name="Content Placeholder 2"/>
          <p:cNvSpPr>
            <a:spLocks noGrp="1"/>
          </p:cNvSpPr>
          <p:nvPr>
            <p:ph sz="quarter" idx="1"/>
          </p:nvPr>
        </p:nvSpPr>
        <p:spPr/>
        <p:txBody>
          <a:bodyPr/>
          <a:lstStyle/>
          <a:p>
            <a:r>
              <a:rPr lang="en-US" dirty="0" smtClean="0"/>
              <a:t>Computer and network administrators typically have an administrator account that enables them to access all files and programs on the computer or network, install programs, and specify settings that affect all users on a computer or network. </a:t>
            </a:r>
          </a:p>
          <a:p>
            <a:r>
              <a:rPr lang="en-US" dirty="0" smtClean="0"/>
              <a:t>Settings include creating user accounts and establishing permissions. </a:t>
            </a:r>
          </a:p>
          <a:p>
            <a:r>
              <a:rPr lang="en-US" dirty="0" smtClean="0"/>
              <a:t>These permissions define who can access certain resources and when they can access those resources.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Security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For each user, the network administrator establishes a user account, which enables a user to access, or log on to, a computer or a network. </a:t>
            </a:r>
          </a:p>
          <a:p>
            <a:r>
              <a:rPr lang="en-US" dirty="0" smtClean="0"/>
              <a:t>Each user account typically consists of a user name and password. </a:t>
            </a:r>
          </a:p>
          <a:p>
            <a:r>
              <a:rPr lang="en-US" dirty="0" smtClean="0"/>
              <a:t>A user name, or user ID, is a unique combination of characters, such as letters of the alphabet or numbers, that identifies one specific user. </a:t>
            </a:r>
          </a:p>
          <a:p>
            <a:r>
              <a:rPr lang="en-US" dirty="0" smtClean="0"/>
              <a:t>Many users select a combination of their first and last names as their user name. A user named Henry Baker might choose H Baker as his user name.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Security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password is a private combination of characters associated with the user name that allows access to certain computer resources. </a:t>
            </a:r>
          </a:p>
          <a:p>
            <a:r>
              <a:rPr lang="en-US" dirty="0" smtClean="0"/>
              <a:t>Some operating systems allow the computer or network administrator to assign passwords to files and commands, restricting access to only authorized users. </a:t>
            </a:r>
          </a:p>
          <a:p>
            <a:r>
              <a:rPr lang="en-US" dirty="0" smtClean="0"/>
              <a:t>While users type a password, most computers hide the actual password characters by displaying some other characters, such as asterisks (*) or dots.</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Operating Systems </a:t>
            </a:r>
            <a:endParaRPr lang="en-US" dirty="0"/>
          </a:p>
        </p:txBody>
      </p:sp>
      <p:pic>
        <p:nvPicPr>
          <p:cNvPr id="1026" name="Picture 2"/>
          <p:cNvPicPr>
            <a:picLocks noChangeAspect="1" noChangeArrowheads="1"/>
          </p:cNvPicPr>
          <p:nvPr/>
        </p:nvPicPr>
        <p:blipFill>
          <a:blip r:embed="rId2"/>
          <a:srcRect/>
          <a:stretch>
            <a:fillRect/>
          </a:stretch>
        </p:blipFill>
        <p:spPr bwMode="auto">
          <a:xfrm>
            <a:off x="2209800" y="1676400"/>
            <a:ext cx="4324350" cy="490163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85000" lnSpcReduction="20000"/>
          </a:bodyPr>
          <a:lstStyle/>
          <a:p>
            <a:r>
              <a:rPr lang="en-US" dirty="0" smtClean="0"/>
              <a:t>New versions of an operating system usually are backward compatible. </a:t>
            </a:r>
          </a:p>
          <a:p>
            <a:r>
              <a:rPr lang="en-US" dirty="0" smtClean="0"/>
              <a:t>That is, they recognize and work with application software written for an earlier version of the operating system (or platform). </a:t>
            </a:r>
          </a:p>
          <a:p>
            <a:r>
              <a:rPr lang="en-US" dirty="0" smtClean="0"/>
              <a:t>By contrast, the application software may or may not be upward compatible, meaning it may or may not run on new versions of the operating system. </a:t>
            </a:r>
          </a:p>
          <a:p>
            <a:r>
              <a:rPr lang="en-US" dirty="0" smtClean="0"/>
              <a:t>The three basic categories of operating systems that exist today are stand-alone, server, and embedded. </a:t>
            </a:r>
          </a:p>
          <a:p>
            <a:r>
              <a:rPr lang="en-US" dirty="0" smtClean="0"/>
              <a:t>The table in Figure 7-8 lists names of operating systems in each category. The following pages discuss a variety of operating systems.</a:t>
            </a:r>
            <a:endParaRPr lang="en-US" dirty="0"/>
          </a:p>
        </p:txBody>
      </p:sp>
      <p:sp>
        <p:nvSpPr>
          <p:cNvPr id="4" name="Title 1"/>
          <p:cNvSpPr>
            <a:spLocks noGrp="1"/>
          </p:cNvSpPr>
          <p:nvPr>
            <p:ph type="title"/>
          </p:nvPr>
        </p:nvSpPr>
        <p:spPr>
          <a:xfrm>
            <a:off x="612648" y="228600"/>
            <a:ext cx="8153400" cy="990600"/>
          </a:xfrm>
        </p:spPr>
        <p:txBody>
          <a:bodyPr/>
          <a:lstStyle/>
          <a:p>
            <a:r>
              <a:rPr lang="en-US" dirty="0" smtClean="0"/>
              <a:t>Types of Operating Systems </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Stand-Alone Operating Systems </a:t>
            </a:r>
            <a:endParaRPr lang="en-US" dirty="0"/>
          </a:p>
        </p:txBody>
      </p:sp>
      <p:sp>
        <p:nvSpPr>
          <p:cNvPr id="3" name="Content Placeholder 2"/>
          <p:cNvSpPr>
            <a:spLocks noGrp="1"/>
          </p:cNvSpPr>
          <p:nvPr>
            <p:ph sz="quarter" idx="1"/>
          </p:nvPr>
        </p:nvSpPr>
        <p:spPr/>
        <p:txBody>
          <a:bodyPr/>
          <a:lstStyle/>
          <a:p>
            <a:r>
              <a:rPr lang="en-US" dirty="0" smtClean="0"/>
              <a:t>A stand-alone operating system is a complete operating system that works on a desktop computer, notebook computer, or mobile computing device. </a:t>
            </a:r>
          </a:p>
          <a:p>
            <a:r>
              <a:rPr lang="en-US" dirty="0" smtClean="0"/>
              <a:t>Some stand-alone operating systems are called client operating systems because they also work in conjunction with a server operating system.</a:t>
            </a:r>
          </a:p>
          <a:p>
            <a:r>
              <a:rPr lang="en-US" dirty="0" smtClean="0"/>
              <a:t>Examples of currently used stand-alone operating systems are Windows 7, Mac OS X, UNIX, and Linux.</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In the mid-1980s, Microsoft developed its first version of Windows, which provided a graphical user interface (GUI).</a:t>
            </a:r>
          </a:p>
          <a:p>
            <a:r>
              <a:rPr lang="en-US" dirty="0" smtClean="0"/>
              <a:t> Since then, Microsoft continually has updated its Windows operating system, incorporating innovative features and functions with each new version. </a:t>
            </a:r>
          </a:p>
          <a:p>
            <a:r>
              <a:rPr lang="en-US" dirty="0" smtClean="0"/>
              <a:t>Windows 7 is Microsoft’s fastest, most efficient operating system to date, offering quicker program start up, built-in diagnostics, automatic recovery, improved security, enhanced searching and organizing capabilities, and an easy-to-use interface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7</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pPr>
              <a:buNone/>
            </a:pPr>
            <a:r>
              <a:rPr lang="en-US" dirty="0" smtClean="0"/>
              <a:t>Most users choose one of these Windows 7 editions: Windows 7 Starter, Windows 7 Home Premium, Windows 7 Ultimate, or Windows 7 Professional. </a:t>
            </a:r>
          </a:p>
          <a:p>
            <a:r>
              <a:rPr lang="en-US" dirty="0" smtClean="0"/>
              <a:t> Windows 7 Starter, designed for </a:t>
            </a:r>
            <a:r>
              <a:rPr lang="en-US" dirty="0" err="1" smtClean="0"/>
              <a:t>netbooks</a:t>
            </a:r>
            <a:r>
              <a:rPr lang="en-US" dirty="0" smtClean="0"/>
              <a:t> and other small notebook computers, uses the Windows 7 Basic interface and allows users easily to search for files, connect to printers and devices, browse the Internet, join home networks, and connect to wireless networks. </a:t>
            </a:r>
          </a:p>
          <a:p>
            <a:r>
              <a:rPr lang="en-US" dirty="0" smtClean="0"/>
              <a:t>This edition of Windows typically is preinstalled on new computers and not available for purchase in retail stores. </a:t>
            </a:r>
          </a:p>
          <a:p>
            <a:r>
              <a:rPr lang="en-US" dirty="0" smtClean="0"/>
              <a:t> Windows 7 Home Premium, which includes all the capabilities of Windows 7 Starter, also includes Windows Aero with its Aero Flip 3D feature and provides tools to create and edit </a:t>
            </a:r>
            <a:r>
              <a:rPr lang="en-US" dirty="0" err="1" smtClean="0"/>
              <a:t>highdefinition</a:t>
            </a:r>
            <a:r>
              <a:rPr lang="en-US" dirty="0" smtClean="0"/>
              <a:t> movies, record and watch television shows, connect to a game console, and read from and write on </a:t>
            </a:r>
            <a:r>
              <a:rPr lang="en-US" dirty="0" err="1" smtClean="0"/>
              <a:t>Blu</a:t>
            </a:r>
            <a:r>
              <a:rPr lang="en-US" dirty="0" smtClean="0"/>
              <a:t>-ray Discs.</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 7 </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Windows 7 Ultimate, which includes all features of Windows 7 Home Premium, provides additional features designed to keep your files secure and support for 35 languages. </a:t>
            </a:r>
          </a:p>
          <a:p>
            <a:r>
              <a:rPr lang="en-US" dirty="0" smtClean="0"/>
              <a:t>With Windows 7 Professional, users in all sizes of businesses are provided a secure operating environment that uses Windows Aero where they easily can search for files, protect their computers from unauthorized intruders and unwanted programs, use improved backup technologies, securely connect to Wi-Fi networks, quickly view messages on a powered-off, specially equipped notebook computer, easily share documents and collaborate with other users, and watch and record live television.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sp>
        <p:nvSpPr>
          <p:cNvPr id="3" name="Content Placeholder 2"/>
          <p:cNvSpPr>
            <a:spLocks noGrp="1"/>
          </p:cNvSpPr>
          <p:nvPr>
            <p:ph sz="quarter" idx="1"/>
          </p:nvPr>
        </p:nvSpPr>
        <p:spPr>
          <a:xfrm>
            <a:off x="0" y="1524000"/>
            <a:ext cx="9144000" cy="5334000"/>
          </a:xfrm>
        </p:spPr>
        <p:txBody>
          <a:bodyPr>
            <a:normAutofit lnSpcReduction="10000"/>
          </a:bodyPr>
          <a:lstStyle/>
          <a:p>
            <a:r>
              <a:rPr lang="en-US" dirty="0" smtClean="0"/>
              <a:t>An </a:t>
            </a:r>
            <a:r>
              <a:rPr lang="en-US" dirty="0" smtClean="0">
                <a:solidFill>
                  <a:srgbClr val="FF0000"/>
                </a:solidFill>
              </a:rPr>
              <a:t>operating system (OS)</a:t>
            </a:r>
            <a:r>
              <a:rPr lang="en-US" dirty="0" smtClean="0"/>
              <a:t> is a set of programs containing instructions that work together to coordinate all the activities among computer hardware resources. </a:t>
            </a:r>
          </a:p>
          <a:p>
            <a:r>
              <a:rPr lang="en-US" dirty="0" smtClean="0"/>
              <a:t>Most operating systems perform similar functions that include starting and shutting down a computer, providing a user interface, managing programs, managing memory, coordinating tasks, configuring devices, establishing an Internet connection, monitoring performance, providing file management and other utilities, and automatically updating itself and certain utility programs. </a:t>
            </a:r>
          </a:p>
          <a:p>
            <a:r>
              <a:rPr lang="en-US" dirty="0" smtClean="0"/>
              <a:t>Some operating systems also allow users to control a network and administer security.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OS X</a:t>
            </a:r>
            <a:endParaRPr lang="en-US" dirty="0"/>
          </a:p>
        </p:txBody>
      </p:sp>
      <p:sp>
        <p:nvSpPr>
          <p:cNvPr id="3" name="Content Placeholder 2"/>
          <p:cNvSpPr>
            <a:spLocks noGrp="1"/>
          </p:cNvSpPr>
          <p:nvPr>
            <p:ph sz="quarter" idx="1"/>
          </p:nvPr>
        </p:nvSpPr>
        <p:spPr/>
        <p:txBody>
          <a:bodyPr/>
          <a:lstStyle/>
          <a:p>
            <a:r>
              <a:rPr lang="en-US" dirty="0" smtClean="0"/>
              <a:t>Since it was released with Macintosh computers in 1984, Apple’s Macintosh operating system has set the standard for operating system ease of use and has been the model for most of the new GUIs developed for non-Macintosh systems. </a:t>
            </a:r>
          </a:p>
          <a:p>
            <a:r>
              <a:rPr lang="en-US" dirty="0" smtClean="0"/>
              <a:t>The latest version, Mac OS X, is a multitasking operating system available only for computers manufactured by Apple (Figure 7-10)</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 OS X</a:t>
            </a:r>
            <a:endParaRPr lang="en-US" dirty="0"/>
          </a:p>
        </p:txBody>
      </p:sp>
      <p:pic>
        <p:nvPicPr>
          <p:cNvPr id="2050" name="Picture 2"/>
          <p:cNvPicPr>
            <a:picLocks noChangeAspect="1" noChangeArrowheads="1"/>
          </p:cNvPicPr>
          <p:nvPr/>
        </p:nvPicPr>
        <p:blipFill>
          <a:blip r:embed="rId2"/>
          <a:srcRect/>
          <a:stretch>
            <a:fillRect/>
          </a:stretch>
        </p:blipFill>
        <p:spPr bwMode="auto">
          <a:xfrm>
            <a:off x="228600" y="1752600"/>
            <a:ext cx="8763000" cy="444341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sp>
        <p:nvSpPr>
          <p:cNvPr id="3" name="Content Placeholder 2"/>
          <p:cNvSpPr>
            <a:spLocks noGrp="1"/>
          </p:cNvSpPr>
          <p:nvPr>
            <p:ph sz="quarter" idx="1"/>
          </p:nvPr>
        </p:nvSpPr>
        <p:spPr/>
        <p:txBody>
          <a:bodyPr/>
          <a:lstStyle/>
          <a:p>
            <a:r>
              <a:rPr lang="en-US" dirty="0" smtClean="0"/>
              <a:t>UNIX (pronounced YOU-nix) is a multitasking operating system. Several versions of this operating system exist, each slightly different. </a:t>
            </a:r>
          </a:p>
          <a:p>
            <a:r>
              <a:rPr lang="en-US" dirty="0" smtClean="0"/>
              <a:t>Although some versions of UNIX have a </a:t>
            </a:r>
            <a:r>
              <a:rPr lang="en-US" dirty="0" err="1" smtClean="0"/>
              <a:t>commandline</a:t>
            </a:r>
            <a:r>
              <a:rPr lang="en-US" dirty="0" smtClean="0"/>
              <a:t> interface, most versions of UNIX offer a graphical user interface (Figure 7-11). </a:t>
            </a:r>
          </a:p>
          <a:p>
            <a:r>
              <a:rPr lang="en-US" dirty="0" smtClean="0"/>
              <a:t>Today, a version of UNIX is available for most computers of all sizes. Power users often work with UNIX because of its flexibility and power</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UNIX</a:t>
            </a:r>
            <a:endParaRPr lang="en-US" dirty="0"/>
          </a:p>
        </p:txBody>
      </p:sp>
      <p:pic>
        <p:nvPicPr>
          <p:cNvPr id="3074" name="Picture 2"/>
          <p:cNvPicPr>
            <a:picLocks noChangeAspect="1" noChangeArrowheads="1"/>
          </p:cNvPicPr>
          <p:nvPr/>
        </p:nvPicPr>
        <p:blipFill>
          <a:blip r:embed="rId2"/>
          <a:srcRect/>
          <a:stretch>
            <a:fillRect/>
          </a:stretch>
        </p:blipFill>
        <p:spPr bwMode="auto">
          <a:xfrm>
            <a:off x="253100" y="1905000"/>
            <a:ext cx="8586100" cy="4600575"/>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sp>
        <p:nvSpPr>
          <p:cNvPr id="3" name="Content Placeholder 2"/>
          <p:cNvSpPr>
            <a:spLocks noGrp="1"/>
          </p:cNvSpPr>
          <p:nvPr>
            <p:ph sz="quarter" idx="1"/>
          </p:nvPr>
        </p:nvSpPr>
        <p:spPr>
          <a:xfrm>
            <a:off x="0" y="1600200"/>
            <a:ext cx="9099030" cy="5190344"/>
          </a:xfrm>
        </p:spPr>
        <p:txBody>
          <a:bodyPr>
            <a:normAutofit fontScale="92500" lnSpcReduction="10000"/>
          </a:bodyPr>
          <a:lstStyle/>
          <a:p>
            <a:r>
              <a:rPr lang="en-US" dirty="0" smtClean="0"/>
              <a:t>Linux is one of the faster growing operating systems. Linux (pronounced LINN-</a:t>
            </a:r>
            <a:r>
              <a:rPr lang="en-US" dirty="0" err="1" smtClean="0"/>
              <a:t>uks</a:t>
            </a:r>
            <a:r>
              <a:rPr lang="en-US" dirty="0" smtClean="0"/>
              <a:t>), introduced in 1991, is a popular, multitasking UNIX-type operating system. </a:t>
            </a:r>
          </a:p>
          <a:p>
            <a:r>
              <a:rPr lang="en-US" dirty="0" smtClean="0"/>
              <a:t>In addition to the basic operating system, Linux also includes many free programming languages and utility programs. Linux is not proprietary software like the operating systems discussed thus far.</a:t>
            </a:r>
          </a:p>
          <a:p>
            <a:r>
              <a:rPr lang="en-US" dirty="0" smtClean="0"/>
              <a:t>Instead, Linux is open source software, which means its code is available to the public for use, modification, and redistribution. Read Ethics &amp; Issues 7-1 for a related discussion. </a:t>
            </a:r>
          </a:p>
          <a:p>
            <a:r>
              <a:rPr lang="en-US" dirty="0" smtClean="0"/>
              <a:t>Linux is available in a variety of forms, known as distributions. Some distributions of Linux are </a:t>
            </a:r>
            <a:r>
              <a:rPr lang="en-US" dirty="0" err="1" smtClean="0"/>
              <a:t>commandline</a:t>
            </a:r>
            <a:r>
              <a:rPr lang="en-US" dirty="0" smtClean="0"/>
              <a:t>. Others are GUI (Figure 7-12). </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a:t>
            </a:r>
            <a:endParaRPr lang="en-US" dirty="0"/>
          </a:p>
        </p:txBody>
      </p:sp>
      <p:pic>
        <p:nvPicPr>
          <p:cNvPr id="4098" name="Picture 2"/>
          <p:cNvPicPr>
            <a:picLocks noChangeAspect="1" noChangeArrowheads="1"/>
          </p:cNvPicPr>
          <p:nvPr/>
        </p:nvPicPr>
        <p:blipFill>
          <a:blip r:embed="rId2"/>
          <a:srcRect/>
          <a:stretch>
            <a:fillRect/>
          </a:stretch>
        </p:blipFill>
        <p:spPr bwMode="auto">
          <a:xfrm>
            <a:off x="1066800" y="1828800"/>
            <a:ext cx="6767934" cy="462915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Operating Systems </a:t>
            </a:r>
            <a:endParaRPr lang="en-US" dirty="0"/>
          </a:p>
        </p:txBody>
      </p:sp>
      <p:sp>
        <p:nvSpPr>
          <p:cNvPr id="3" name="Content Placeholder 2"/>
          <p:cNvSpPr>
            <a:spLocks noGrp="1"/>
          </p:cNvSpPr>
          <p:nvPr>
            <p:ph sz="quarter" idx="1"/>
          </p:nvPr>
        </p:nvSpPr>
        <p:spPr>
          <a:xfrm>
            <a:off x="304800" y="1600200"/>
            <a:ext cx="8839200" cy="5257800"/>
          </a:xfrm>
        </p:spPr>
        <p:txBody>
          <a:bodyPr>
            <a:normAutofit lnSpcReduction="10000"/>
          </a:bodyPr>
          <a:lstStyle/>
          <a:p>
            <a:r>
              <a:rPr lang="en-US" dirty="0" smtClean="0"/>
              <a:t>A server operating system is an operating system that is designed specifically to support a network. </a:t>
            </a:r>
          </a:p>
          <a:p>
            <a:r>
              <a:rPr lang="en-US" dirty="0" smtClean="0"/>
              <a:t>A server operating system typically resides on a server. </a:t>
            </a:r>
          </a:p>
          <a:p>
            <a:r>
              <a:rPr lang="en-US" dirty="0" smtClean="0"/>
              <a:t>The client computers on the network rely on the server(s) for resources. </a:t>
            </a:r>
          </a:p>
          <a:p>
            <a:r>
              <a:rPr lang="en-US" dirty="0" smtClean="0"/>
              <a:t>Many of the stand-alone operating systems discussed in the previous section function as clients and work in conjunction with a server operating system.</a:t>
            </a:r>
          </a:p>
          <a:p>
            <a:r>
              <a:rPr lang="en-US" dirty="0" smtClean="0"/>
              <a:t>server operating systems are designed specifically to support all sizes of networks, including medium- to large-sized businesses and Web servers.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Operating System</a:t>
            </a:r>
            <a:endParaRPr lang="en-US" dirty="0"/>
          </a:p>
        </p:txBody>
      </p:sp>
      <p:sp>
        <p:nvSpPr>
          <p:cNvPr id="3" name="Content Placeholder 2"/>
          <p:cNvSpPr>
            <a:spLocks noGrp="1"/>
          </p:cNvSpPr>
          <p:nvPr>
            <p:ph sz="quarter" idx="1"/>
          </p:nvPr>
        </p:nvSpPr>
        <p:spPr>
          <a:xfrm>
            <a:off x="0" y="1600200"/>
            <a:ext cx="9144000" cy="5257800"/>
          </a:xfrm>
        </p:spPr>
        <p:txBody>
          <a:bodyPr>
            <a:normAutofit lnSpcReduction="10000"/>
          </a:bodyPr>
          <a:lstStyle/>
          <a:p>
            <a:pPr>
              <a:buNone/>
            </a:pPr>
            <a:r>
              <a:rPr lang="en-US" dirty="0" smtClean="0"/>
              <a:t>Following are examples of server operating systems: </a:t>
            </a:r>
          </a:p>
          <a:p>
            <a:r>
              <a:rPr lang="en-US" dirty="0" smtClean="0"/>
              <a:t>Windows Server 2008 is an upgrade to Windows Server 2003. </a:t>
            </a:r>
          </a:p>
          <a:p>
            <a:r>
              <a:rPr lang="en-US" dirty="0" smtClean="0"/>
              <a:t>UNIX and Linux often are called multipurpose operating systems because they are both stand-alone and server operating systems. </a:t>
            </a:r>
          </a:p>
          <a:p>
            <a:r>
              <a:rPr lang="en-US" dirty="0" smtClean="0"/>
              <a:t>Solaris, a version of UNIX developed by Sun Microsystems, is a server operating system designed specifically for e-commerce applications. </a:t>
            </a:r>
          </a:p>
          <a:p>
            <a:r>
              <a:rPr lang="en-US" dirty="0" smtClean="0"/>
              <a:t>Novell’s NetWare is a server operating system designed for client/server networks.</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lstStyle/>
          <a:p>
            <a:r>
              <a:rPr lang="en-US" dirty="0" smtClean="0"/>
              <a:t>The operating system on most mobile devices and many consumer electronics, called an embedded operating system, resides on a ROM chip. </a:t>
            </a:r>
          </a:p>
          <a:p>
            <a:r>
              <a:rPr lang="en-US" dirty="0" smtClean="0"/>
              <a:t>Popular embedded operating systems include Windows Embedded CE, Windows Mobile, Palm OS, </a:t>
            </a:r>
            <a:r>
              <a:rPr lang="en-US" dirty="0" err="1" smtClean="0"/>
              <a:t>iPhone</a:t>
            </a:r>
            <a:r>
              <a:rPr lang="en-US" dirty="0" smtClean="0"/>
              <a:t> OS, BlackBerry, Google Android, embedded Linux, and </a:t>
            </a:r>
            <a:r>
              <a:rPr lang="en-US" dirty="0" err="1" smtClean="0"/>
              <a:t>Symbian</a:t>
            </a:r>
            <a:r>
              <a:rPr lang="en-US" dirty="0" smtClean="0"/>
              <a:t> OS.</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a:xfrm>
            <a:off x="0" y="1524000"/>
            <a:ext cx="9144000" cy="5257800"/>
          </a:xfrm>
        </p:spPr>
        <p:txBody>
          <a:bodyPr>
            <a:noAutofit/>
          </a:bodyPr>
          <a:lstStyle/>
          <a:p>
            <a:r>
              <a:rPr lang="en-US" sz="2100" dirty="0" smtClean="0"/>
              <a:t>Windows Embedded CE is a scaled-down Windows operating system designed for use on communications, entertainment, and computing devices with limited functionality.</a:t>
            </a:r>
          </a:p>
          <a:p>
            <a:pPr lvl="1"/>
            <a:r>
              <a:rPr lang="en-US" sz="2100" dirty="0" smtClean="0"/>
              <a:t>Examples of devices that use Windows Embedded CE include VoIP telephones, digital cameras, point-of sale terminals, automated teller machines, digital photo frames, fuel pumps, handheld navigation devices, portable media players, ticket machines, and computerized sewing machines. </a:t>
            </a:r>
          </a:p>
          <a:p>
            <a:r>
              <a:rPr lang="en-US" sz="2100" dirty="0" smtClean="0"/>
              <a:t>Windows Mobile, an operating system based on Windows Embedded CE, works on specific types of smart phones and PDAs. With the Windows Mobile operating system and a compatible device, users have access to the basic PIM (personal information manager) functions such as contact lists, schedules, tasks, calendars, and notes. </a:t>
            </a:r>
          </a:p>
          <a:p>
            <a:pPr lvl="1"/>
            <a:r>
              <a:rPr lang="en-US" sz="2100" dirty="0" smtClean="0"/>
              <a:t>These devices also can check e-mail, browse the Web, listen to music, take pictures or record video, watch a video, send and receive text messages and instant messages, record a voice message, manage finances, view a map, read an e-book, or play a game</a:t>
            </a:r>
            <a:endParaRPr lang="en-US" sz="2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pic>
        <p:nvPicPr>
          <p:cNvPr id="2050" name="Picture 2"/>
          <p:cNvPicPr>
            <a:picLocks noChangeAspect="1" noChangeArrowheads="1"/>
          </p:cNvPicPr>
          <p:nvPr/>
        </p:nvPicPr>
        <p:blipFill>
          <a:blip r:embed="rId2"/>
          <a:srcRect/>
          <a:stretch>
            <a:fillRect/>
          </a:stretch>
        </p:blipFill>
        <p:spPr bwMode="auto">
          <a:xfrm>
            <a:off x="0" y="135566"/>
            <a:ext cx="7152434" cy="6112836"/>
          </a:xfrm>
          <a:prstGeom prst="rect">
            <a:avLst/>
          </a:prstGeom>
          <a:noFill/>
          <a:ln w="9525">
            <a:noFill/>
            <a:miter lim="800000"/>
            <a:headEnd/>
            <a:tailEnd/>
          </a:ln>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Palm OS, a competing operating system to Windows Mobile, runs on smart phones and PDAs. With Palm OS and a compatible device, users manage schedules and contacts, phone messages, notes, tasks and address lists, and appointments. Many Palm OS devices allow users to connect wirelessly to the Internet; browse the Web; send and receive e-mail messages, text messages, and instant messages; listen to music; record voice messages; and view digital photos.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 </a:t>
            </a:r>
            <a:r>
              <a:rPr lang="en-US" dirty="0" err="1" smtClean="0"/>
              <a:t>iPhone</a:t>
            </a:r>
            <a:r>
              <a:rPr lang="en-US" dirty="0" smtClean="0"/>
              <a:t> OS is an operating system for the </a:t>
            </a:r>
            <a:r>
              <a:rPr lang="en-US" dirty="0" err="1" smtClean="0"/>
              <a:t>iPhone</a:t>
            </a:r>
            <a:r>
              <a:rPr lang="en-US" dirty="0" smtClean="0"/>
              <a:t> and iPod touch. With finger motions, users can manage contacts and notes, send and receive e-mail and text messages, take pictures, record videos, record voice messages, view a compass, connect to the Internet wirelessly and browse the Web, check stocks, access maps and obtain directions, listen to music, watch movies and videos, and display photos. </a:t>
            </a:r>
            <a:r>
              <a:rPr lang="en-US" dirty="0" err="1" smtClean="0"/>
              <a:t>iPhone</a:t>
            </a:r>
            <a:r>
              <a:rPr lang="en-US" dirty="0" smtClean="0"/>
              <a:t> OS devices also provide Wi-Fi access to the iTunes Music Store.</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p:txBody>
          <a:bodyPr/>
          <a:lstStyle/>
          <a:p>
            <a:r>
              <a:rPr lang="en-US" dirty="0" smtClean="0"/>
              <a:t>• The BlackBerry operating system runs on handheld devices supplied by RIM (Research In Motion), shown in Figure 7-13. BlackBerry devices provide PIM, phone, and wireless capabilities such as sending e-mail messages, text messages, and instant messages; connecting to the Internet and browsing the Web; and accessing Bluetooth devices. Some also allow you to take pictures, play music, and access maps and directions.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Embedded Operating Systems </a:t>
            </a:r>
            <a:endParaRPr lang="en-US" dirty="0"/>
          </a:p>
        </p:txBody>
      </p:sp>
      <p:sp>
        <p:nvSpPr>
          <p:cNvPr id="3" name="Content Placeholder 2"/>
          <p:cNvSpPr>
            <a:spLocks noGrp="1"/>
          </p:cNvSpPr>
          <p:nvPr>
            <p:ph sz="quarter" idx="1"/>
          </p:nvPr>
        </p:nvSpPr>
        <p:spPr>
          <a:xfrm>
            <a:off x="0" y="1600200"/>
            <a:ext cx="9144000" cy="5257800"/>
          </a:xfrm>
        </p:spPr>
        <p:txBody>
          <a:bodyPr>
            <a:noAutofit/>
          </a:bodyPr>
          <a:lstStyle/>
          <a:p>
            <a:r>
              <a:rPr lang="en-US" sz="2200" dirty="0" smtClean="0"/>
              <a:t>• Google Android is an operating system designed by Google for mobile devices. Used on more than 20 different types of mobile devices, Google Android allows programmers to design programs specifically for devices supporting this operating system. Google Android contains features such as access to e-mail accounts, an alarm clock, video capture, access to Google Apps, Wi-Fi access, and easy Web browsing. </a:t>
            </a:r>
          </a:p>
          <a:p>
            <a:r>
              <a:rPr lang="en-US" sz="2200" dirty="0" smtClean="0"/>
              <a:t>• Embedded Linux is a scaled-down Linux operating system designed for smart phones, PDAs, portable media players, Internet telephones, and many other types of devices and com </a:t>
            </a:r>
            <a:r>
              <a:rPr lang="en-US" sz="2200" dirty="0" err="1" smtClean="0"/>
              <a:t>puters</a:t>
            </a:r>
            <a:r>
              <a:rPr lang="en-US" sz="2200" dirty="0" smtClean="0"/>
              <a:t> requiring an embedded operating system. Devices with embedded Linux offer calendar and address book and other PIM functions, touch screens, and handwriting recognition. </a:t>
            </a:r>
          </a:p>
          <a:p>
            <a:r>
              <a:rPr lang="en-US" sz="2200" dirty="0" smtClean="0"/>
              <a:t>• </a:t>
            </a:r>
            <a:r>
              <a:rPr lang="en-US" sz="2200" dirty="0" err="1" smtClean="0"/>
              <a:t>Symbian</a:t>
            </a:r>
            <a:r>
              <a:rPr lang="en-US" sz="2200" dirty="0" smtClean="0"/>
              <a:t> OS is an open source multitasking operating system designed for smart phones. Users enter data by pressing keys on the keypad or keyboard, touching the screen, and writing on the screen with a stylus.</a:t>
            </a:r>
            <a:endParaRPr lang="en-US" sz="2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Programs </a:t>
            </a:r>
            <a:endParaRPr lang="en-US" dirty="0"/>
          </a:p>
        </p:txBody>
      </p:sp>
      <p:sp>
        <p:nvSpPr>
          <p:cNvPr id="3" name="Content Placeholder 2"/>
          <p:cNvSpPr>
            <a:spLocks noGrp="1"/>
          </p:cNvSpPr>
          <p:nvPr>
            <p:ph sz="quarter" idx="1"/>
          </p:nvPr>
        </p:nvSpPr>
        <p:spPr/>
        <p:txBody>
          <a:bodyPr/>
          <a:lstStyle/>
          <a:p>
            <a:r>
              <a:rPr lang="en-US" dirty="0" smtClean="0"/>
              <a:t>A utility program, also called a utility, is a type of system software that allows a user to perform maintenance-type tasks, usually related to managing a computer, its devices, or its programs. Most operating systems include several built-in utility programs (Figure 7-14).</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Utility Programs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Functions provided by utility programs include the following: managing files, searching for files, uninstalling programs, viewing images, cleaning up disks, defragmenting disks, backing up files and disks, setting up screen savers, securing a computer from unauthorized access, protecting against viruses, removing spyware and adware, filtering Internet content, compressing files, playing media files, burning optical discs, and maintaining a personal computer. The following sections briefly discuss each of these utilities. </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Programs </a:t>
            </a:r>
            <a:endParaRPr lang="en-US" dirty="0"/>
          </a:p>
        </p:txBody>
      </p:sp>
      <p:pic>
        <p:nvPicPr>
          <p:cNvPr id="5122" name="Picture 2"/>
          <p:cNvPicPr>
            <a:picLocks noChangeAspect="1" noChangeArrowheads="1"/>
          </p:cNvPicPr>
          <p:nvPr/>
        </p:nvPicPr>
        <p:blipFill>
          <a:blip r:embed="rId2"/>
          <a:srcRect/>
          <a:stretch>
            <a:fillRect/>
          </a:stretch>
        </p:blipFill>
        <p:spPr bwMode="auto">
          <a:xfrm>
            <a:off x="0" y="1524000"/>
            <a:ext cx="8802474" cy="4814887"/>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Manager</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file manager is a utility that performs functions related to file management. Some of the file management functions that a file manager performs are displaying a list of files on a storage medium (Figure 7-15); organizing files in folders; and copying, renaming, deleting, moving, and sorting files. </a:t>
            </a:r>
          </a:p>
          <a:p>
            <a:r>
              <a:rPr lang="en-US" dirty="0" smtClean="0"/>
              <a:t>A folder is a specific named location on a storage medium that contains related documents. Operating systems typically include a file manager</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Manager</a:t>
            </a:r>
            <a:endParaRPr lang="en-US" dirty="0"/>
          </a:p>
        </p:txBody>
      </p:sp>
      <p:pic>
        <p:nvPicPr>
          <p:cNvPr id="6146" name="Picture 2"/>
          <p:cNvPicPr>
            <a:picLocks noChangeAspect="1" noChangeArrowheads="1"/>
          </p:cNvPicPr>
          <p:nvPr/>
        </p:nvPicPr>
        <p:blipFill>
          <a:blip r:embed="rId2"/>
          <a:srcRect/>
          <a:stretch>
            <a:fillRect/>
          </a:stretch>
        </p:blipFill>
        <p:spPr bwMode="auto">
          <a:xfrm>
            <a:off x="0" y="1719263"/>
            <a:ext cx="8846727" cy="4986337"/>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Utility</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search utility is a program that attempts to locate a file on your computer based on criteria you specify (Figure 7-16). </a:t>
            </a:r>
          </a:p>
          <a:p>
            <a:r>
              <a:rPr lang="en-US" dirty="0" smtClean="0"/>
              <a:t>The criteria could be a word or words contained in a file, date the file was created or modified, size of the file, location of the file, file name, author/artist, and other similar properties. </a:t>
            </a:r>
          </a:p>
          <a:p>
            <a:r>
              <a:rPr lang="en-US" dirty="0" smtClean="0"/>
              <a:t>Search utilities can look through documents, photos, music, and other files. Operating systems typically include a built-in search utility.</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a:t>
            </a:r>
            <a:endParaRPr lang="en-US" dirty="0"/>
          </a:p>
        </p:txBody>
      </p:sp>
      <p:sp>
        <p:nvSpPr>
          <p:cNvPr id="3" name="Content Placeholder 2"/>
          <p:cNvSpPr>
            <a:spLocks noGrp="1"/>
          </p:cNvSpPr>
          <p:nvPr>
            <p:ph sz="quarter" idx="1"/>
          </p:nvPr>
        </p:nvSpPr>
        <p:spPr/>
        <p:txBody>
          <a:bodyPr/>
          <a:lstStyle/>
          <a:p>
            <a:r>
              <a:rPr lang="en-US" dirty="0" smtClean="0">
                <a:solidFill>
                  <a:srgbClr val="FF0000"/>
                </a:solidFill>
              </a:rPr>
              <a:t>Different sizes of computers typically use different operating systems </a:t>
            </a:r>
            <a:r>
              <a:rPr lang="en-US" dirty="0" smtClean="0"/>
              <a:t>because operating systems generally are written to run on a specific type of computer. For example, a mainframe computer does not use the same operating system as a personal computer.</a:t>
            </a:r>
          </a:p>
          <a:p>
            <a:r>
              <a:rPr lang="en-US" dirty="0" smtClean="0"/>
              <a:t>The operating system that a computer uses sometimes is called the platform.</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Utility</a:t>
            </a:r>
            <a:endParaRPr lang="en-US" dirty="0"/>
          </a:p>
        </p:txBody>
      </p:sp>
      <p:pic>
        <p:nvPicPr>
          <p:cNvPr id="7170" name="Picture 2"/>
          <p:cNvPicPr>
            <a:picLocks noChangeAspect="1" noChangeArrowheads="1"/>
          </p:cNvPicPr>
          <p:nvPr/>
        </p:nvPicPr>
        <p:blipFill>
          <a:blip r:embed="rId2"/>
          <a:srcRect/>
          <a:stretch>
            <a:fillRect/>
          </a:stretch>
        </p:blipFill>
        <p:spPr bwMode="auto">
          <a:xfrm>
            <a:off x="304800" y="1719021"/>
            <a:ext cx="8474588" cy="4757979"/>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Uninstaller</a:t>
            </a:r>
            <a:endParaRPr lang="en-US" dirty="0"/>
          </a:p>
        </p:txBody>
      </p:sp>
      <p:sp>
        <p:nvSpPr>
          <p:cNvPr id="3" name="Content Placeholder 2"/>
          <p:cNvSpPr>
            <a:spLocks noGrp="1"/>
          </p:cNvSpPr>
          <p:nvPr>
            <p:ph sz="quarter" idx="1"/>
          </p:nvPr>
        </p:nvSpPr>
        <p:spPr/>
        <p:txBody>
          <a:bodyPr/>
          <a:lstStyle/>
          <a:p>
            <a:r>
              <a:rPr lang="en-US" dirty="0" smtClean="0"/>
              <a:t>An uninstaller is a utility that removes a program, as well as any associated entries in the system files. When you install a program, the operating system records the information it uses to run the software in the system files. The uninstaller deletes files and folders from the hard disk, as well as removes program entries from the system files.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Viewer</a:t>
            </a:r>
            <a:endParaRPr lang="en-US" dirty="0"/>
          </a:p>
        </p:txBody>
      </p:sp>
      <p:sp>
        <p:nvSpPr>
          <p:cNvPr id="3" name="Content Placeholder 2"/>
          <p:cNvSpPr>
            <a:spLocks noGrp="1"/>
          </p:cNvSpPr>
          <p:nvPr>
            <p:ph sz="quarter" idx="1"/>
          </p:nvPr>
        </p:nvSpPr>
        <p:spPr/>
        <p:txBody>
          <a:bodyPr/>
          <a:lstStyle/>
          <a:p>
            <a:r>
              <a:rPr lang="en-US" dirty="0" smtClean="0"/>
              <a:t>An image viewer is a utility that allows users to display, copy, and print the contents of a graphics file. With an image viewer, users can see images without having to open them in a paint or image editing program. Most operating systems include an image viewer. Windows image viewer is called Windows Photo Viewer (Figure 7-17).</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Cleanup</a:t>
            </a:r>
            <a:endParaRPr lang="en-US" dirty="0"/>
          </a:p>
        </p:txBody>
      </p:sp>
      <p:sp>
        <p:nvSpPr>
          <p:cNvPr id="3" name="Content Placeholder 2"/>
          <p:cNvSpPr>
            <a:spLocks noGrp="1"/>
          </p:cNvSpPr>
          <p:nvPr>
            <p:ph sz="quarter" idx="1"/>
          </p:nvPr>
        </p:nvSpPr>
        <p:spPr/>
        <p:txBody>
          <a:bodyPr/>
          <a:lstStyle/>
          <a:p>
            <a:r>
              <a:rPr lang="en-US" dirty="0" smtClean="0"/>
              <a:t>A disk cleanup utility searches for and removes unnecessary files. Unnecessary files may include downloaded program files, temporary Internet files, deleted files, and unused program files. Operating systems, such as Windows, include a disk scanner utility</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Defragmenter</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20000"/>
          </a:bodyPr>
          <a:lstStyle/>
          <a:p>
            <a:r>
              <a:rPr lang="en-US" dirty="0" smtClean="0"/>
              <a:t>A disk defragmenter is a utility that reorganizes the files and unused space on a computer’s hard disk so that the operating system accesses data more quickly and programs run faster. </a:t>
            </a:r>
          </a:p>
          <a:p>
            <a:r>
              <a:rPr lang="en-US" dirty="0" smtClean="0"/>
              <a:t>When an operating system stores data on a disk, it places the data in the first available sector on the disk. </a:t>
            </a:r>
          </a:p>
          <a:p>
            <a:r>
              <a:rPr lang="en-US" dirty="0" smtClean="0"/>
              <a:t>It attempts to place data in sectors that are contiguous (next to each other), but this is not always possible. </a:t>
            </a:r>
          </a:p>
          <a:p>
            <a:r>
              <a:rPr lang="en-US" dirty="0" smtClean="0">
                <a:solidFill>
                  <a:srgbClr val="FF0000"/>
                </a:solidFill>
              </a:rPr>
              <a:t>When the contents of a file are scattered across two or more noncontiguous sectors, the file is fragmented. </a:t>
            </a:r>
          </a:p>
          <a:p>
            <a:r>
              <a:rPr lang="en-US" dirty="0" smtClean="0"/>
              <a:t>Fragmentation slows down disk access and thus the performance of the entire computer. </a:t>
            </a:r>
          </a:p>
          <a:p>
            <a:r>
              <a:rPr lang="en-US" dirty="0" smtClean="0">
                <a:solidFill>
                  <a:srgbClr val="FF0000"/>
                </a:solidFill>
              </a:rPr>
              <a:t>Defragmenting the disk</a:t>
            </a:r>
            <a:r>
              <a:rPr lang="en-US" dirty="0" smtClean="0"/>
              <a:t>, or reorganizing it so that the files are stored in contiguous sectors, solves this problem (Figure 7-18).</a:t>
            </a:r>
          </a:p>
          <a:p>
            <a:r>
              <a:rPr lang="en-US" dirty="0" smtClean="0"/>
              <a:t> Operating systems usually include a disk defragmenter. Windows Disk Defragmenter is available in the System Tools list.</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Defragmenter</a:t>
            </a:r>
            <a:endParaRPr lang="en-US" dirty="0"/>
          </a:p>
        </p:txBody>
      </p:sp>
      <p:pic>
        <p:nvPicPr>
          <p:cNvPr id="8194" name="Picture 2"/>
          <p:cNvPicPr>
            <a:picLocks noChangeAspect="1" noChangeArrowheads="1"/>
          </p:cNvPicPr>
          <p:nvPr/>
        </p:nvPicPr>
        <p:blipFill>
          <a:blip r:embed="rId2"/>
          <a:srcRect/>
          <a:stretch>
            <a:fillRect/>
          </a:stretch>
        </p:blipFill>
        <p:spPr bwMode="auto">
          <a:xfrm>
            <a:off x="2381250" y="1728788"/>
            <a:ext cx="6314514" cy="4900612"/>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and Restore Utilities</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20000"/>
          </a:bodyPr>
          <a:lstStyle/>
          <a:p>
            <a:r>
              <a:rPr lang="en-US" dirty="0" smtClean="0"/>
              <a:t>A backup utility allows users to copy, or back up, selected files or an entire hard disk to another storage medium such as another hard disk, optical disc, USB flash drive, or tape. During the backup process, the backup utility monitors progress and alerts you if it needs additional media, such as another disc.</a:t>
            </a:r>
          </a:p>
          <a:p>
            <a:r>
              <a:rPr lang="en-US" dirty="0" smtClean="0"/>
              <a:t> Many backup programs compress, or shrink the size of, files during the backup process. </a:t>
            </a:r>
          </a:p>
          <a:p>
            <a:r>
              <a:rPr lang="en-US" dirty="0" smtClean="0"/>
              <a:t>By compressing the files, the backup program requires less storage space for the backup files than for the original files. Because they are compressed, you usually cannot use backup files in their backed up form.</a:t>
            </a:r>
          </a:p>
          <a:p>
            <a:r>
              <a:rPr lang="en-US" dirty="0" smtClean="0"/>
              <a:t> In the event you need to use a backup file, a restore utility reverses the process and returns backed up files to their original form. Backup utilities work with a restore utility</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Saver</a:t>
            </a:r>
            <a:endParaRPr lang="en-US" dirty="0"/>
          </a:p>
        </p:txBody>
      </p:sp>
      <p:sp>
        <p:nvSpPr>
          <p:cNvPr id="3" name="Content Placeholder 2"/>
          <p:cNvSpPr>
            <a:spLocks noGrp="1"/>
          </p:cNvSpPr>
          <p:nvPr>
            <p:ph sz="quarter" idx="1"/>
          </p:nvPr>
        </p:nvSpPr>
        <p:spPr>
          <a:xfrm>
            <a:off x="0" y="1600200"/>
            <a:ext cx="9144000" cy="5257800"/>
          </a:xfrm>
        </p:spPr>
        <p:txBody>
          <a:bodyPr>
            <a:normAutofit fontScale="92500" lnSpcReduction="10000"/>
          </a:bodyPr>
          <a:lstStyle/>
          <a:p>
            <a:r>
              <a:rPr lang="en-US" dirty="0" smtClean="0"/>
              <a:t>A screen saver is a utility that causes a display device’s screen to show a moving image or blank screen if no keyboard or mouse activity occurs for a specified time. </a:t>
            </a:r>
          </a:p>
          <a:p>
            <a:r>
              <a:rPr lang="en-US" dirty="0" smtClean="0"/>
              <a:t>When you press a key on the keyboard or move the mouse, the screen saver disappears and the screen returns to the previous state. </a:t>
            </a:r>
          </a:p>
          <a:p>
            <a:r>
              <a:rPr lang="en-US" dirty="0" smtClean="0"/>
              <a:t>Screen savers originally were developed to prevent a problem called ghosting, in which images could be etched permanently on a monitor’s screen. </a:t>
            </a:r>
          </a:p>
          <a:p>
            <a:r>
              <a:rPr lang="en-US" dirty="0" smtClean="0"/>
              <a:t>Although ghosting is not as severe of a problem with today’s displays, manufacturers continue to recommend that users install screen savers for this reason.</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Firewall</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A personal firewall is a utility that detects and protects a personal computer from unauthorized intrusions. Personal firewalls constantly monitor all transmissions to and from a computer. </a:t>
            </a:r>
          </a:p>
          <a:p>
            <a:r>
              <a:rPr lang="en-US" dirty="0" smtClean="0"/>
              <a:t>When connected to the Internet, your computer is vulnerable to attacks from a hacker. </a:t>
            </a:r>
          </a:p>
          <a:p>
            <a:r>
              <a:rPr lang="en-US" dirty="0" smtClean="0"/>
              <a:t>A hacker is someone who tries to access a computer or network illegally. </a:t>
            </a:r>
          </a:p>
          <a:p>
            <a:r>
              <a:rPr lang="en-US" dirty="0" smtClean="0"/>
              <a:t>Users with broadband Internet connections, such as through DSL and cable Internet service, are even more susceptible than those with dial-up access because the Internet connection always is on.</a:t>
            </a:r>
          </a:p>
          <a:p>
            <a:r>
              <a:rPr lang="en-US" dirty="0" smtClean="0"/>
              <a:t>Operating systems often include a personal firewall. Windows automatically enables its built-in personal firewall, called Windows Firewall, upon installation of the operating system</a:t>
            </a:r>
            <a:r>
              <a:rPr lang="en-US" smtClean="0"/>
              <a:t>. </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term, computer virus, describes a potentially damaging computer program that affects, or infects, a computer negatively by altering the way the computer works without the user’s knowledge or permission. </a:t>
            </a:r>
          </a:p>
          <a:p>
            <a:r>
              <a:rPr lang="en-US" dirty="0" smtClean="0"/>
              <a:t>Once the virus is in a computer, it can spread throughout and may damage your files and operating system. Computer viruses do not generate by chance. </a:t>
            </a:r>
          </a:p>
          <a:p>
            <a:r>
              <a:rPr lang="en-US" dirty="0" smtClean="0"/>
              <a:t>The programmer of a virus, known as a virus author, intentionally writes a virus program. Some virus authors find writing viruses a challenge. </a:t>
            </a:r>
          </a:p>
          <a:p>
            <a:r>
              <a:rPr lang="en-US" dirty="0" smtClean="0"/>
              <a:t>Others write them to cause destruction. Writing a virus program usually requires significant programming skills.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System Functions </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Starting and Shutting Down a Computer </a:t>
            </a:r>
          </a:p>
          <a:p>
            <a:pPr lvl="1"/>
            <a:r>
              <a:rPr lang="en-US" dirty="0" smtClean="0">
                <a:solidFill>
                  <a:srgbClr val="FF0000"/>
                </a:solidFill>
              </a:rPr>
              <a:t>Booting</a:t>
            </a:r>
            <a:r>
              <a:rPr lang="en-US" dirty="0" smtClean="0"/>
              <a:t> is the process of starting or restarting a computer. When turning on a computer that has been powered off completely, you are performing a </a:t>
            </a:r>
            <a:r>
              <a:rPr lang="en-US" dirty="0" smtClean="0">
                <a:solidFill>
                  <a:srgbClr val="FF0000"/>
                </a:solidFill>
              </a:rPr>
              <a:t>cold boot. </a:t>
            </a:r>
          </a:p>
          <a:p>
            <a:pPr lvl="1"/>
            <a:r>
              <a:rPr lang="en-US" dirty="0" smtClean="0"/>
              <a:t>A </a:t>
            </a:r>
            <a:r>
              <a:rPr lang="en-US" dirty="0" smtClean="0">
                <a:solidFill>
                  <a:srgbClr val="FF0000"/>
                </a:solidFill>
              </a:rPr>
              <a:t>warm boot</a:t>
            </a:r>
            <a:r>
              <a:rPr lang="en-US" dirty="0" smtClean="0"/>
              <a:t>, by contrast, is the process of using the operating system to restart a computer. </a:t>
            </a:r>
          </a:p>
          <a:p>
            <a:pPr lvl="1"/>
            <a:r>
              <a:rPr lang="en-US" dirty="0" smtClean="0"/>
              <a:t>When you install new software or update existing software, often an on-screen prompt instructs you to restart the computer. In this case, a warm boot is appropriate.</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A worm copies itself repeatedly, for example, in memory or over a network, using up system resources and possibly shutting the system down.</a:t>
            </a:r>
          </a:p>
          <a:p>
            <a:r>
              <a:rPr lang="en-US" dirty="0" smtClean="0"/>
              <a:t> A Trojan horse hides within or looks like a legitimate program such as a screen saver. A certain condition or action usually triggers the Trojan horse. Unlike a virus or worm, a Trojan horse does not replicate itself to other computers. Currently, more than one million known threats to your computer exist.</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An antivirus program protects a computer against viruses by identifying and removing any computer viruses found in memory, on storage media, or on incoming files.</a:t>
            </a:r>
          </a:p>
          <a:p>
            <a:r>
              <a:rPr lang="en-US" dirty="0" smtClean="0"/>
              <a:t> Most antivirus programs also protect against worms and Trojan horses. </a:t>
            </a:r>
          </a:p>
          <a:p>
            <a:r>
              <a:rPr lang="en-US" dirty="0" smtClean="0"/>
              <a:t>When you purchase a new computer, it often includes antivirus software. </a:t>
            </a:r>
          </a:p>
          <a:p>
            <a:r>
              <a:rPr lang="en-US" dirty="0" smtClean="0"/>
              <a:t>Three more popular antivirus programs are McAfee </a:t>
            </a:r>
            <a:r>
              <a:rPr lang="en-US" dirty="0" err="1" smtClean="0"/>
              <a:t>VirusScan</a:t>
            </a:r>
            <a:r>
              <a:rPr lang="en-US" dirty="0" smtClean="0"/>
              <a:t>, Norton </a:t>
            </a:r>
            <a:r>
              <a:rPr lang="en-US" dirty="0" err="1" smtClean="0"/>
              <a:t>AntiVirus</a:t>
            </a:r>
            <a:r>
              <a:rPr lang="en-US" dirty="0" smtClean="0"/>
              <a:t>, and Windows Live OneCare, most of which also contains spyware removers, Internet filters, and other utilities</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Programs</a:t>
            </a:r>
            <a:endParaRPr lang="en-US" dirty="0"/>
          </a:p>
        </p:txBody>
      </p:sp>
      <p:pic>
        <p:nvPicPr>
          <p:cNvPr id="9218" name="Picture 2"/>
          <p:cNvPicPr>
            <a:picLocks noChangeAspect="1" noChangeArrowheads="1"/>
          </p:cNvPicPr>
          <p:nvPr/>
        </p:nvPicPr>
        <p:blipFill>
          <a:blip r:embed="rId2"/>
          <a:srcRect/>
          <a:stretch>
            <a:fillRect/>
          </a:stretch>
        </p:blipFill>
        <p:spPr bwMode="auto">
          <a:xfrm>
            <a:off x="1295400" y="1524000"/>
            <a:ext cx="6166897" cy="4733925"/>
          </a:xfrm>
          <a:prstGeom prst="rect">
            <a:avLst/>
          </a:prstGeom>
          <a:noFill/>
          <a:ln w="9525">
            <a:noFill/>
            <a:miter lim="800000"/>
            <a:headEnd/>
            <a:tailEnd/>
          </a:ln>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Spyware and Adware Removers </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Spyware is a program placed on a computer without the user’s knowledge that secretly collects information about the user, often related to Web browsing habits. </a:t>
            </a:r>
          </a:p>
          <a:p>
            <a:r>
              <a:rPr lang="en-US" dirty="0" smtClean="0"/>
              <a:t>The spyware program communicates information it collects to some outside source while you are online. </a:t>
            </a:r>
          </a:p>
          <a:p>
            <a:r>
              <a:rPr lang="en-US" dirty="0" smtClean="0"/>
              <a:t>Adware is a program that displays an online advertisement in a banner or pop-up window on Web pages, e-mail, or other Internet services. </a:t>
            </a:r>
          </a:p>
          <a:p>
            <a:r>
              <a:rPr lang="en-US" dirty="0" smtClean="0"/>
              <a:t>Sometimes, spyware is hidden in adware. </a:t>
            </a:r>
          </a:p>
          <a:p>
            <a:r>
              <a:rPr lang="en-US" dirty="0" smtClean="0"/>
              <a:t>A spyware remover is a program that detects and deletes spyware, and similar programs. An adware remover is a program that detects and deletes adware.</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Filters</a:t>
            </a:r>
            <a:endParaRPr lang="en-US" dirty="0"/>
          </a:p>
        </p:txBody>
      </p:sp>
      <p:sp>
        <p:nvSpPr>
          <p:cNvPr id="3" name="Content Placeholder 2"/>
          <p:cNvSpPr>
            <a:spLocks noGrp="1"/>
          </p:cNvSpPr>
          <p:nvPr>
            <p:ph sz="quarter" idx="1"/>
          </p:nvPr>
        </p:nvSpPr>
        <p:spPr/>
        <p:txBody>
          <a:bodyPr/>
          <a:lstStyle/>
          <a:p>
            <a:r>
              <a:rPr lang="en-US" dirty="0" smtClean="0"/>
              <a:t>Filters are programs that remove or block certain items from being displayed. Four widely used Internet filters are anti-spam programs, Web filters, phishing filters, and pop-up blockers.</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Anti-Spam Programs</a:t>
            </a:r>
            <a:endParaRPr lang="en-US" dirty="0"/>
          </a:p>
        </p:txBody>
      </p:sp>
      <p:sp>
        <p:nvSpPr>
          <p:cNvPr id="3" name="Content Placeholder 2"/>
          <p:cNvSpPr>
            <a:spLocks noGrp="1"/>
          </p:cNvSpPr>
          <p:nvPr>
            <p:ph sz="quarter" idx="1"/>
          </p:nvPr>
        </p:nvSpPr>
        <p:spPr/>
        <p:txBody>
          <a:bodyPr/>
          <a:lstStyle/>
          <a:p>
            <a:r>
              <a:rPr lang="en-US" dirty="0" smtClean="0"/>
              <a:t>Spam is an unsolicited e-mail message or newsgroup posting sent to many recipients or newsgroups at once. </a:t>
            </a:r>
          </a:p>
          <a:p>
            <a:r>
              <a:rPr lang="en-US" dirty="0" smtClean="0"/>
              <a:t>Spam is Internet junk mail. </a:t>
            </a:r>
          </a:p>
          <a:p>
            <a:r>
              <a:rPr lang="en-US" dirty="0" smtClean="0"/>
              <a:t>An anti-spam program is a filtering program that attempts to remove spam before it reaches your inbox. </a:t>
            </a:r>
          </a:p>
          <a:p>
            <a:r>
              <a:rPr lang="en-US" dirty="0" smtClean="0"/>
              <a:t>Internet access providers often filter spam as a service for their subscribers.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Filters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Web filtering software is a program that restricts access to certain material on the Web. </a:t>
            </a:r>
          </a:p>
          <a:p>
            <a:r>
              <a:rPr lang="en-US" dirty="0" smtClean="0"/>
              <a:t>Some restrict access to specific Web sites; others filter sites that use certain words or phrases. </a:t>
            </a:r>
          </a:p>
          <a:p>
            <a:r>
              <a:rPr lang="en-US" dirty="0" smtClean="0"/>
              <a:t>Many businesses use Web filtering software to limit employee’s Web access. </a:t>
            </a:r>
          </a:p>
          <a:p>
            <a:r>
              <a:rPr lang="en-US" dirty="0" smtClean="0"/>
              <a:t>Some schools, libraries, and parents use this software to restrict access to minors. </a:t>
            </a:r>
          </a:p>
          <a:p>
            <a:r>
              <a:rPr lang="en-US" dirty="0" smtClean="0"/>
              <a:t>Windows 7 contains parental controls, which allow parents to record and control the types of content their children can access on the Internet.</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Phishing Filters</a:t>
            </a:r>
            <a:endParaRPr lang="en-US" dirty="0"/>
          </a:p>
        </p:txBody>
      </p:sp>
      <p:sp>
        <p:nvSpPr>
          <p:cNvPr id="3" name="Content Placeholder 2"/>
          <p:cNvSpPr>
            <a:spLocks noGrp="1"/>
          </p:cNvSpPr>
          <p:nvPr>
            <p:ph sz="quarter" idx="1"/>
          </p:nvPr>
        </p:nvSpPr>
        <p:spPr/>
        <p:txBody>
          <a:bodyPr/>
          <a:lstStyle/>
          <a:p>
            <a:r>
              <a:rPr lang="en-US" dirty="0" smtClean="0"/>
              <a:t>Phishing is a scam in which a perpetrator attempts to obtain your personal and/or financial information. </a:t>
            </a:r>
          </a:p>
          <a:p>
            <a:r>
              <a:rPr lang="en-US" dirty="0" smtClean="0"/>
              <a:t>A phishing filter is a program that warns or blocks you from potentially fraudulent or suspicious Web sites. Some Web browsers include phishing filters.</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Pop-Up Blockers</a:t>
            </a:r>
            <a:endParaRPr lang="en-US" dirty="0"/>
          </a:p>
        </p:txBody>
      </p:sp>
      <p:sp>
        <p:nvSpPr>
          <p:cNvPr id="3" name="Content Placeholder 2"/>
          <p:cNvSpPr>
            <a:spLocks noGrp="1"/>
          </p:cNvSpPr>
          <p:nvPr>
            <p:ph sz="quarter" idx="1"/>
          </p:nvPr>
        </p:nvSpPr>
        <p:spPr/>
        <p:txBody>
          <a:bodyPr/>
          <a:lstStyle/>
          <a:p>
            <a:r>
              <a:rPr lang="en-US" dirty="0" smtClean="0"/>
              <a:t>A pop-up ad is an Internet advertisement that suddenly appears in a new window in the foreground of a Web page displayed in your browser. </a:t>
            </a:r>
          </a:p>
          <a:p>
            <a:r>
              <a:rPr lang="en-US" dirty="0" smtClean="0"/>
              <a:t>A pop-up blocker is a filtering program that stops pop-up ads from displaying on Web pages. Many Web browsers include a pop-up blocker. </a:t>
            </a:r>
          </a:p>
          <a:p>
            <a:r>
              <a:rPr lang="en-US" dirty="0" smtClean="0"/>
              <a:t>You also can download pop-up blockers from the Web at no cost.</a:t>
            </a:r>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Compression</a:t>
            </a:r>
            <a:endParaRPr lang="en-US" dirty="0"/>
          </a:p>
        </p:txBody>
      </p:sp>
      <p:sp>
        <p:nvSpPr>
          <p:cNvPr id="3" name="Content Placeholder 2"/>
          <p:cNvSpPr>
            <a:spLocks noGrp="1"/>
          </p:cNvSpPr>
          <p:nvPr>
            <p:ph sz="quarter" idx="1"/>
          </p:nvPr>
        </p:nvSpPr>
        <p:spPr>
          <a:xfrm>
            <a:off x="0" y="1600200"/>
            <a:ext cx="9144000" cy="5257800"/>
          </a:xfrm>
        </p:spPr>
        <p:txBody>
          <a:bodyPr>
            <a:normAutofit fontScale="85000" lnSpcReduction="10000"/>
          </a:bodyPr>
          <a:lstStyle/>
          <a:p>
            <a:r>
              <a:rPr lang="en-US" dirty="0" smtClean="0"/>
              <a:t>A file compression utility shrinks the size of a file(s). A compressed file takes up less storage space than the original file.</a:t>
            </a:r>
          </a:p>
          <a:p>
            <a:r>
              <a:rPr lang="en-US" dirty="0" smtClean="0"/>
              <a:t> Compressing files frees up room on the storage media and improves system performance. </a:t>
            </a:r>
          </a:p>
          <a:p>
            <a:r>
              <a:rPr lang="en-US" dirty="0" smtClean="0"/>
              <a:t>Attaching a compressed file to an e-mail message, for example, reduces the time needed for file transmission. Uploading and downloading compressed files to and from the Internet reduces the file trans mission time.</a:t>
            </a:r>
          </a:p>
          <a:p>
            <a:r>
              <a:rPr lang="en-US" dirty="0" smtClean="0"/>
              <a:t> Compressed files sometimes are called zipped files. When you receive or download a compressed file, you must uncompress it. To uncompress, or unzip, a file, you restore it to its original form. Some operating systems such as Windows include file compression and </a:t>
            </a:r>
            <a:r>
              <a:rPr lang="en-US" dirty="0" err="1" smtClean="0"/>
              <a:t>uncompression</a:t>
            </a:r>
            <a:r>
              <a:rPr lang="en-US" dirty="0" smtClean="0"/>
              <a:t> capabilities. Two popular stand-alone file compression utilities are PKZIP and WinZip.</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Starting and Shutting Down a Computer</a:t>
            </a:r>
            <a:endParaRPr lang="en-US" sz="3600" dirty="0"/>
          </a:p>
        </p:txBody>
      </p:sp>
      <p:sp>
        <p:nvSpPr>
          <p:cNvPr id="3" name="Content Placeholder 2"/>
          <p:cNvSpPr>
            <a:spLocks noGrp="1"/>
          </p:cNvSpPr>
          <p:nvPr>
            <p:ph sz="quarter" idx="1"/>
          </p:nvPr>
        </p:nvSpPr>
        <p:spPr/>
        <p:txBody>
          <a:bodyPr/>
          <a:lstStyle/>
          <a:p>
            <a:r>
              <a:rPr lang="en-US" dirty="0" smtClean="0"/>
              <a:t>Each time you boot a computer, the kernel and other frequently used operating system instructions are loaded, or copied, from storage into the computer’s memory (RAM). </a:t>
            </a:r>
          </a:p>
          <a:p>
            <a:r>
              <a:rPr lang="en-US" dirty="0" smtClean="0"/>
              <a:t>The </a:t>
            </a:r>
            <a:r>
              <a:rPr lang="en-US" dirty="0" smtClean="0">
                <a:solidFill>
                  <a:srgbClr val="FF0000"/>
                </a:solidFill>
              </a:rPr>
              <a:t>kernel </a:t>
            </a:r>
            <a:r>
              <a:rPr lang="en-US" dirty="0" smtClean="0"/>
              <a:t>is the core of an operating system that manages memory and devices, maintains the computer’s clock, starts programs, and assigns the computer’s resources, such as devices, programs, data, and information.</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Player</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A media player is a program that allows you to view images and animation, listen to audio, and watch video files on your computer .</a:t>
            </a:r>
          </a:p>
          <a:p>
            <a:r>
              <a:rPr lang="en-US" dirty="0" smtClean="0"/>
              <a:t> Media players may also include the capability to organize media files, convert them to different formats, connect to and purchase media from an online media store, download podcasts and </a:t>
            </a:r>
            <a:r>
              <a:rPr lang="en-US" dirty="0" err="1" smtClean="0"/>
              <a:t>vodcasts</a:t>
            </a:r>
            <a:r>
              <a:rPr lang="en-US" dirty="0" smtClean="0"/>
              <a:t>, burn audio CDs, and transfer media to portable media players. </a:t>
            </a:r>
          </a:p>
          <a:p>
            <a:r>
              <a:rPr lang="en-US" dirty="0" smtClean="0"/>
              <a:t>Windows includes Windows Media Player. Three other popular media players are iTunes, RealPlayer, and Rhapsody.</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 Burning</a:t>
            </a:r>
            <a:endParaRPr lang="en-US" dirty="0"/>
          </a:p>
        </p:txBody>
      </p:sp>
      <p:sp>
        <p:nvSpPr>
          <p:cNvPr id="3" name="Content Placeholder 2"/>
          <p:cNvSpPr>
            <a:spLocks noGrp="1"/>
          </p:cNvSpPr>
          <p:nvPr>
            <p:ph sz="quarter" idx="1"/>
          </p:nvPr>
        </p:nvSpPr>
        <p:spPr/>
        <p:txBody>
          <a:bodyPr/>
          <a:lstStyle/>
          <a:p>
            <a:r>
              <a:rPr lang="en-US" dirty="0" smtClean="0"/>
              <a:t>Disc burning software writes text, graphics, audio, and video files on a recordable or rewritable CD, DVD, or </a:t>
            </a:r>
            <a:r>
              <a:rPr lang="en-US" dirty="0" err="1" smtClean="0"/>
              <a:t>Blu</a:t>
            </a:r>
            <a:r>
              <a:rPr lang="en-US" dirty="0" smtClean="0"/>
              <a:t>-ray Disc. </a:t>
            </a:r>
          </a:p>
          <a:p>
            <a:r>
              <a:rPr lang="en-US" dirty="0" smtClean="0"/>
              <a:t>This software enables the home user easily to back up contents of their hard disk on an optical disc and make duplicates of </a:t>
            </a:r>
            <a:r>
              <a:rPr lang="en-US" dirty="0" err="1" smtClean="0"/>
              <a:t>uncopy</a:t>
            </a:r>
            <a:r>
              <a:rPr lang="en-US" dirty="0" smtClean="0"/>
              <a:t> righted music or movies. </a:t>
            </a:r>
          </a:p>
          <a:p>
            <a:r>
              <a:rPr lang="en-US" dirty="0" smtClean="0"/>
              <a:t>Disc burning software usually also includes photo editing, audio editing, and video editing capabilities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Computer Maintenance</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Operating systems typically include a diagnostic utility that diagnoses computer problems but does not repair them. </a:t>
            </a:r>
          </a:p>
          <a:p>
            <a:r>
              <a:rPr lang="en-US" dirty="0" smtClean="0"/>
              <a:t>A personal computer maintenance utility identifies and fixes operating system problems, detects and repairs disk problems, and includes the capability of improving a computer’s performance. </a:t>
            </a:r>
          </a:p>
          <a:p>
            <a:r>
              <a:rPr lang="en-US" dirty="0" smtClean="0"/>
              <a:t>Additionally, some personal computer maintenance utilities continuously monitor a computer while you use it to identify and repair problems before they occur.</a:t>
            </a:r>
            <a:endParaRPr lang="en-US" smtClean="0"/>
          </a:p>
          <a:p>
            <a:r>
              <a:rPr lang="en-US" smtClean="0"/>
              <a:t> </a:t>
            </a:r>
            <a:r>
              <a:rPr lang="en-US" dirty="0" smtClean="0"/>
              <a:t>Norton </a:t>
            </a:r>
            <a:r>
              <a:rPr lang="en-US" dirty="0" err="1" smtClean="0"/>
              <a:t>SystemWorks</a:t>
            </a:r>
            <a:r>
              <a:rPr lang="en-US" dirty="0" smtClean="0"/>
              <a:t> is a popular personal computer maintenance utility designed for Windows operating systems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Starting and Shutting Down a Computer</a:t>
            </a:r>
            <a:endParaRPr lang="en-US" sz="3600" dirty="0"/>
          </a:p>
        </p:txBody>
      </p:sp>
      <p:sp>
        <p:nvSpPr>
          <p:cNvPr id="3" name="Content Placeholder 2"/>
          <p:cNvSpPr>
            <a:spLocks noGrp="1"/>
          </p:cNvSpPr>
          <p:nvPr>
            <p:ph sz="quarter" idx="1"/>
          </p:nvPr>
        </p:nvSpPr>
        <p:spPr/>
        <p:txBody>
          <a:bodyPr>
            <a:normAutofit fontScale="92500" lnSpcReduction="10000"/>
          </a:bodyPr>
          <a:lstStyle/>
          <a:p>
            <a:r>
              <a:rPr lang="en-US" dirty="0" smtClean="0"/>
              <a:t>Shut down options including powering off the computer, placing the computer in sleep mode, and hibernating the computer. </a:t>
            </a:r>
          </a:p>
          <a:p>
            <a:r>
              <a:rPr lang="en-US" dirty="0" smtClean="0"/>
              <a:t>Both sleep mode and hibernate are designed to save time when you resume working on the computer. </a:t>
            </a:r>
          </a:p>
          <a:p>
            <a:r>
              <a:rPr lang="en-US" dirty="0" smtClean="0">
                <a:solidFill>
                  <a:srgbClr val="FF0000"/>
                </a:solidFill>
              </a:rPr>
              <a:t>Sleep mode </a:t>
            </a:r>
            <a:r>
              <a:rPr lang="en-US" dirty="0" smtClean="0"/>
              <a:t>saves any open documents and programs to RAM, turns off all unneeded functions, and then places the computer in a low-power state.</a:t>
            </a:r>
          </a:p>
          <a:p>
            <a:r>
              <a:rPr lang="en-US" dirty="0" smtClean="0"/>
              <a:t> </a:t>
            </a:r>
            <a:r>
              <a:rPr lang="en-US" dirty="0" smtClean="0">
                <a:solidFill>
                  <a:srgbClr val="FF0000"/>
                </a:solidFill>
              </a:rPr>
              <a:t>Hibernate</a:t>
            </a:r>
            <a:r>
              <a:rPr lang="en-US" dirty="0" smtClean="0"/>
              <a:t>, by contrast, saves any open documents and programs to a hard disk before removing power from the computer.</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448</TotalTime>
  <Words>5919</Words>
  <Application>Microsoft Office PowerPoint</Application>
  <PresentationFormat>On-screen Show (4:3)</PresentationFormat>
  <Paragraphs>279</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Median</vt:lpstr>
      <vt:lpstr>Chapter 7</vt:lpstr>
      <vt:lpstr>System software</vt:lpstr>
      <vt:lpstr>System Software</vt:lpstr>
      <vt:lpstr>Operating system</vt:lpstr>
      <vt:lpstr>Operating system</vt:lpstr>
      <vt:lpstr>Operating system</vt:lpstr>
      <vt:lpstr>Operating System Functions </vt:lpstr>
      <vt:lpstr>Starting and Shutting Down a Computer</vt:lpstr>
      <vt:lpstr>Starting and Shutting Down a Computer</vt:lpstr>
      <vt:lpstr>Reboot the computer</vt:lpstr>
      <vt:lpstr>user interface</vt:lpstr>
      <vt:lpstr>Graphical User Interface</vt:lpstr>
      <vt:lpstr>Command-Line Interface</vt:lpstr>
      <vt:lpstr>Example</vt:lpstr>
      <vt:lpstr>Managing Programs </vt:lpstr>
      <vt:lpstr>Managing programs</vt:lpstr>
      <vt:lpstr>Managing Memory </vt:lpstr>
      <vt:lpstr>Virtual memory</vt:lpstr>
      <vt:lpstr>Paging / thrashing</vt:lpstr>
      <vt:lpstr>Windows Ready Boost</vt:lpstr>
      <vt:lpstr>Coordinating Tasks </vt:lpstr>
      <vt:lpstr>Coordinating Tasks </vt:lpstr>
      <vt:lpstr>Coordinating Tasks </vt:lpstr>
      <vt:lpstr>Configuring Devices </vt:lpstr>
      <vt:lpstr>Establishing an Internet Connection </vt:lpstr>
      <vt:lpstr>Monitoring Performance </vt:lpstr>
      <vt:lpstr>Providing File Management and Other Utilities </vt:lpstr>
      <vt:lpstr>Updating Software Automatically </vt:lpstr>
      <vt:lpstr>Controlling a Network </vt:lpstr>
      <vt:lpstr>Controlling a Network </vt:lpstr>
      <vt:lpstr>Administering Security </vt:lpstr>
      <vt:lpstr>Administering Security </vt:lpstr>
      <vt:lpstr>Administering Security </vt:lpstr>
      <vt:lpstr>Types of Operating Systems </vt:lpstr>
      <vt:lpstr>Types of Operating Systems </vt:lpstr>
      <vt:lpstr>Stand-Alone Operating Systems </vt:lpstr>
      <vt:lpstr>Windows 7 </vt:lpstr>
      <vt:lpstr>Window 7</vt:lpstr>
      <vt:lpstr>Window 7 </vt:lpstr>
      <vt:lpstr>Mac OS X</vt:lpstr>
      <vt:lpstr>Mac OS X</vt:lpstr>
      <vt:lpstr>UNIX</vt:lpstr>
      <vt:lpstr>UNIX</vt:lpstr>
      <vt:lpstr>Linux</vt:lpstr>
      <vt:lpstr>Linux</vt:lpstr>
      <vt:lpstr>Server Operating Systems </vt:lpstr>
      <vt:lpstr>Server Operating System</vt:lpstr>
      <vt:lpstr>Embedded Operating Systems </vt:lpstr>
      <vt:lpstr>Embedded Operating Systems </vt:lpstr>
      <vt:lpstr>Embedded Operating Systems </vt:lpstr>
      <vt:lpstr>Embedded Operating Systems </vt:lpstr>
      <vt:lpstr>Embedded Operating Systems </vt:lpstr>
      <vt:lpstr>Embedded Operating Systems </vt:lpstr>
      <vt:lpstr>Utility Programs </vt:lpstr>
      <vt:lpstr>Functions of Utility Programs </vt:lpstr>
      <vt:lpstr>Utility Programs </vt:lpstr>
      <vt:lpstr>File Manager</vt:lpstr>
      <vt:lpstr>File Manager</vt:lpstr>
      <vt:lpstr>Search Utility</vt:lpstr>
      <vt:lpstr>Search Utility</vt:lpstr>
      <vt:lpstr>Uninstaller</vt:lpstr>
      <vt:lpstr>Image Viewer</vt:lpstr>
      <vt:lpstr>Disk Cleanup</vt:lpstr>
      <vt:lpstr>Disk Defragmenter</vt:lpstr>
      <vt:lpstr>Disk Defragmenter</vt:lpstr>
      <vt:lpstr>Backup and Restore Utilities</vt:lpstr>
      <vt:lpstr>Screen Saver</vt:lpstr>
      <vt:lpstr>Personal Firewall</vt:lpstr>
      <vt:lpstr>Antivirus Programs</vt:lpstr>
      <vt:lpstr>Antivirus Programs</vt:lpstr>
      <vt:lpstr>Antivirus Programs</vt:lpstr>
      <vt:lpstr>Antivirus Programs</vt:lpstr>
      <vt:lpstr>Spyware and Adware Removers </vt:lpstr>
      <vt:lpstr>Internet Filters</vt:lpstr>
      <vt:lpstr>Anti-Spam Programs</vt:lpstr>
      <vt:lpstr>Web Filters</vt:lpstr>
      <vt:lpstr>Phishing Filters</vt:lpstr>
      <vt:lpstr>Pop-Up Blockers</vt:lpstr>
      <vt:lpstr>File Compression</vt:lpstr>
      <vt:lpstr>Media Player</vt:lpstr>
      <vt:lpstr>Disc Burning</vt:lpstr>
      <vt:lpstr>Personal Computer Maintenance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laptop care</dc:creator>
  <cp:lastModifiedBy>laptop care</cp:lastModifiedBy>
  <cp:revision>54</cp:revision>
  <dcterms:created xsi:type="dcterms:W3CDTF">2020-12-21T02:28:24Z</dcterms:created>
  <dcterms:modified xsi:type="dcterms:W3CDTF">2021-01-29T11:21:52Z</dcterms:modified>
</cp:coreProperties>
</file>