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81" r:id="rId4"/>
    <p:sldId id="334" r:id="rId5"/>
    <p:sldId id="335" r:id="rId6"/>
    <p:sldId id="337" r:id="rId7"/>
    <p:sldId id="339" r:id="rId8"/>
    <p:sldId id="340" r:id="rId9"/>
    <p:sldId id="328" r:id="rId10"/>
    <p:sldId id="327" r:id="rId11"/>
    <p:sldId id="329" r:id="rId12"/>
    <p:sldId id="330" r:id="rId13"/>
    <p:sldId id="353" r:id="rId14"/>
    <p:sldId id="331" r:id="rId15"/>
    <p:sldId id="354" r:id="rId16"/>
    <p:sldId id="332" r:id="rId17"/>
    <p:sldId id="363" r:id="rId18"/>
    <p:sldId id="366" r:id="rId19"/>
    <p:sldId id="367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793B6-8AEE-41BF-AE66-0E51A785BE80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0130-7328-4A62-89AF-42C98DC78D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13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00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17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034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0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18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37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504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2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6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63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A1C3-8FB8-47FA-A146-C0E5A6ADA023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272B-965A-49F4-A335-B828B0587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4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openxmlformats.org/officeDocument/2006/relationships/image" Target="../media/image5.png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9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kistan" TargetMode="External"/><Relationship Id="rId2" Type="http://schemas.openxmlformats.org/officeDocument/2006/relationships/hyperlink" Target="https://en.wikipedia.org/wiki/Protected_are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UC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dirty="0" smtClean="0"/>
              <a:t>IUCN Categorized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 of Pakistan: Red Listing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984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a\biotech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6432331" cy="4382815"/>
          </a:xfrm>
          <a:prstGeom prst="rect">
            <a:avLst/>
          </a:prstGeom>
          <a:noFill/>
        </p:spPr>
      </p:pic>
      <p:pic>
        <p:nvPicPr>
          <p:cNvPr id="1027" name="Picture 3" descr="F:\aaaa\biotech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1490" y="4303986"/>
            <a:ext cx="3820510" cy="2554014"/>
          </a:xfrm>
          <a:prstGeom prst="rect">
            <a:avLst/>
          </a:prstGeom>
          <a:noFill/>
        </p:spPr>
      </p:pic>
      <p:pic>
        <p:nvPicPr>
          <p:cNvPr id="1028" name="Picture 4" descr="F:\aaaa\biotech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1282"/>
            <a:ext cx="8355724" cy="2506717"/>
          </a:xfrm>
          <a:prstGeom prst="rect">
            <a:avLst/>
          </a:prstGeom>
          <a:noFill/>
        </p:spPr>
      </p:pic>
      <p:pic>
        <p:nvPicPr>
          <p:cNvPr id="1029" name="Picture 5" descr="F:\aaaa\biotech\faisal-mosque-6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379" y="0"/>
            <a:ext cx="5964621" cy="4303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a\biotech\peacock_lal_suhanra_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3810000" cy="2838450"/>
          </a:xfrm>
          <a:prstGeom prst="rect">
            <a:avLst/>
          </a:prstGeom>
          <a:noFill/>
        </p:spPr>
      </p:pic>
      <p:pic>
        <p:nvPicPr>
          <p:cNvPr id="3075" name="Picture 3" descr="F:\aaaa\biotech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2551" y="0"/>
            <a:ext cx="4572001" cy="2869324"/>
          </a:xfrm>
          <a:prstGeom prst="rect">
            <a:avLst/>
          </a:prstGeom>
          <a:noFill/>
        </p:spPr>
      </p:pic>
      <p:pic>
        <p:nvPicPr>
          <p:cNvPr id="3076" name="Picture 4" descr="F:\aaaa\biotech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6539" y="2851916"/>
            <a:ext cx="4025462" cy="4006083"/>
          </a:xfrm>
          <a:prstGeom prst="rect">
            <a:avLst/>
          </a:prstGeom>
          <a:noFill/>
        </p:spPr>
      </p:pic>
      <p:pic>
        <p:nvPicPr>
          <p:cNvPr id="3077" name="Picture 5" descr="F:\aaaa\biotech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94084" cy="2853559"/>
          </a:xfrm>
          <a:prstGeom prst="rect">
            <a:avLst/>
          </a:prstGeom>
          <a:noFill/>
        </p:spPr>
      </p:pic>
      <p:pic>
        <p:nvPicPr>
          <p:cNvPr id="3078" name="Picture 6" descr="F:\aaaa\biotech\download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57322"/>
            <a:ext cx="4335517" cy="4100677"/>
          </a:xfrm>
          <a:prstGeom prst="rect">
            <a:avLst/>
          </a:prstGeom>
          <a:noFill/>
        </p:spPr>
      </p:pic>
      <p:pic>
        <p:nvPicPr>
          <p:cNvPr id="3080" name="Picture 8" descr="F:\aaaa\biotech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94955" y="2788854"/>
            <a:ext cx="3918879" cy="4069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aaa\biotech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9968" y="912367"/>
            <a:ext cx="53644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330" smtClean="0"/>
              <a:t>G</a:t>
            </a:r>
            <a:r>
              <a:rPr lang="en-US" sz="6000" spc="-1330" dirty="0" smtClean="0"/>
              <a:t>  </a:t>
            </a:r>
            <a:r>
              <a:rPr sz="6000" spc="-1330" smtClean="0"/>
              <a:t>A</a:t>
            </a:r>
            <a:r>
              <a:rPr lang="en-US" sz="6000" spc="-1330" dirty="0" smtClean="0"/>
              <a:t>   </a:t>
            </a:r>
            <a:r>
              <a:rPr sz="6000" spc="-1330" smtClean="0"/>
              <a:t>M</a:t>
            </a:r>
            <a:r>
              <a:rPr lang="en-US" sz="6000" spc="-1330" dirty="0" smtClean="0"/>
              <a:t> </a:t>
            </a:r>
            <a:r>
              <a:rPr sz="6000" spc="-1330" smtClean="0"/>
              <a:t>E</a:t>
            </a:r>
            <a:r>
              <a:rPr sz="6000" spc="-1195" smtClean="0"/>
              <a:t> </a:t>
            </a:r>
            <a:r>
              <a:rPr lang="en-US" sz="6000" spc="-1195" dirty="0" smtClean="0"/>
              <a:t>       </a:t>
            </a:r>
            <a:r>
              <a:rPr sz="6000" spc="-1235" smtClean="0"/>
              <a:t>R</a:t>
            </a:r>
            <a:r>
              <a:rPr lang="en-US" sz="6000" spc="-1235" dirty="0" smtClean="0"/>
              <a:t> </a:t>
            </a:r>
            <a:r>
              <a:rPr sz="6000" spc="-1235" smtClean="0"/>
              <a:t>E</a:t>
            </a:r>
            <a:r>
              <a:rPr lang="en-US" sz="6000" spc="-1235" dirty="0" smtClean="0"/>
              <a:t> </a:t>
            </a:r>
            <a:r>
              <a:rPr sz="6000" spc="-1235" smtClean="0"/>
              <a:t>S</a:t>
            </a:r>
            <a:r>
              <a:rPr lang="en-US" sz="6000" spc="-1235" dirty="0" smtClean="0"/>
              <a:t> </a:t>
            </a:r>
            <a:r>
              <a:rPr sz="6000" spc="-1235" smtClean="0"/>
              <a:t>E</a:t>
            </a:r>
            <a:r>
              <a:rPr lang="en-US" sz="6000" spc="-1235" dirty="0" smtClean="0"/>
              <a:t> </a:t>
            </a:r>
            <a:r>
              <a:rPr sz="6000" spc="-1235" smtClean="0"/>
              <a:t>R</a:t>
            </a:r>
            <a:r>
              <a:rPr lang="en-US" sz="6000" spc="-1235" dirty="0" smtClean="0"/>
              <a:t> </a:t>
            </a:r>
            <a:r>
              <a:rPr sz="6000" spc="-1235" smtClean="0"/>
              <a:t>V</a:t>
            </a:r>
            <a:r>
              <a:rPr lang="en-US" sz="6000" spc="-1235" dirty="0" smtClean="0"/>
              <a:t> </a:t>
            </a:r>
            <a:r>
              <a:rPr sz="6000" spc="-1235" smtClean="0"/>
              <a:t>E</a:t>
            </a:r>
            <a:endParaRPr sz="6000"/>
          </a:p>
        </p:txBody>
      </p:sp>
      <p:sp>
        <p:nvSpPr>
          <p:cNvPr id="8" name="object 8"/>
          <p:cNvSpPr txBox="1"/>
          <p:nvPr/>
        </p:nvSpPr>
        <p:spPr>
          <a:xfrm>
            <a:off x="104985" y="1947799"/>
            <a:ext cx="11938000" cy="27578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35609" indent="-274320">
              <a:lnSpc>
                <a:spcPct val="100000"/>
              </a:lnSpc>
              <a:spcBef>
                <a:spcPts val="10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125" dirty="0">
                <a:latin typeface="Times New Roman"/>
                <a:cs typeface="Times New Roman"/>
              </a:rPr>
              <a:t>Game</a:t>
            </a:r>
            <a:r>
              <a:rPr sz="2600" b="1" spc="-145" dirty="0">
                <a:latin typeface="Times New Roman"/>
                <a:cs typeface="Times New Roman"/>
              </a:rPr>
              <a:t> </a:t>
            </a:r>
            <a:r>
              <a:rPr sz="2600" b="1" spc="125" dirty="0">
                <a:latin typeface="Times New Roman"/>
                <a:cs typeface="Times New Roman"/>
              </a:rPr>
              <a:t>reserves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large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areas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where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wild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animals  </a:t>
            </a:r>
            <a:r>
              <a:rPr sz="2600" spc="-5" dirty="0">
                <a:latin typeface="Times New Roman"/>
                <a:cs typeface="Times New Roman"/>
              </a:rPr>
              <a:t>live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safely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hunted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controlled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way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sport.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0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5" dirty="0">
                <a:latin typeface="Times New Roman"/>
                <a:cs typeface="Times New Roman"/>
              </a:rPr>
              <a:t>Government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may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declare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any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area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game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reserve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where  </a:t>
            </a:r>
            <a:r>
              <a:rPr sz="2600" spc="150" dirty="0">
                <a:latin typeface="Times New Roman"/>
                <a:cs typeface="Times New Roman"/>
              </a:rPr>
              <a:t>hunting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55" dirty="0">
                <a:latin typeface="Times New Roman"/>
                <a:cs typeface="Times New Roman"/>
              </a:rPr>
              <a:t>wild </a:t>
            </a:r>
            <a:r>
              <a:rPr sz="2600" spc="95" dirty="0">
                <a:latin typeface="Times New Roman"/>
                <a:cs typeface="Times New Roman"/>
              </a:rPr>
              <a:t>animals </a:t>
            </a:r>
            <a:r>
              <a:rPr sz="2600" spc="70" dirty="0">
                <a:latin typeface="Times New Roman"/>
                <a:cs typeface="Times New Roman"/>
              </a:rPr>
              <a:t>shall </a:t>
            </a:r>
            <a:r>
              <a:rPr sz="2600" spc="165" dirty="0">
                <a:latin typeface="Times New Roman"/>
                <a:cs typeface="Times New Roman"/>
              </a:rPr>
              <a:t>not </a:t>
            </a:r>
            <a:r>
              <a:rPr sz="2600" spc="120" dirty="0">
                <a:latin typeface="Times New Roman"/>
                <a:cs typeface="Times New Roman"/>
              </a:rPr>
              <a:t>be </a:t>
            </a:r>
            <a:r>
              <a:rPr sz="2600" spc="55" dirty="0">
                <a:latin typeface="Times New Roman"/>
                <a:cs typeface="Times New Roman"/>
              </a:rPr>
              <a:t>allowed </a:t>
            </a:r>
            <a:r>
              <a:rPr sz="2600" spc="15" dirty="0">
                <a:latin typeface="Times New Roman"/>
                <a:cs typeface="Times New Roman"/>
              </a:rPr>
              <a:t>, </a:t>
            </a:r>
            <a:r>
              <a:rPr sz="2600" spc="65" dirty="0">
                <a:latin typeface="Times New Roman"/>
                <a:cs typeface="Times New Roman"/>
              </a:rPr>
              <a:t>except </a:t>
            </a:r>
            <a:r>
              <a:rPr sz="2600" spc="155" dirty="0">
                <a:latin typeface="Times New Roman"/>
                <a:cs typeface="Times New Roman"/>
              </a:rPr>
              <a:t>under  </a:t>
            </a:r>
            <a:r>
              <a:rPr sz="2600" spc="60" dirty="0">
                <a:latin typeface="Times New Roman"/>
                <a:cs typeface="Times New Roman"/>
              </a:rPr>
              <a:t>special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permits.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14" dirty="0">
                <a:latin typeface="Times New Roman"/>
                <a:cs typeface="Times New Roman"/>
              </a:rPr>
              <a:t>In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pakistan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there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55" dirty="0">
                <a:solidFill>
                  <a:srgbClr val="FF0000"/>
                </a:solidFill>
                <a:latin typeface="Times New Roman"/>
                <a:cs typeface="Times New Roman"/>
              </a:rPr>
              <a:t>102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game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reserves.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66C7C"/>
              </a:buClr>
              <a:buFont typeface="Arial"/>
              <a:buChar char=""/>
            </a:pPr>
            <a:endParaRPr sz="3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a\biotech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5659821" cy="2632841"/>
          </a:xfrm>
          <a:prstGeom prst="rect">
            <a:avLst/>
          </a:prstGeom>
          <a:noFill/>
        </p:spPr>
      </p:pic>
      <p:pic>
        <p:nvPicPr>
          <p:cNvPr id="5123" name="Picture 3" descr="F:\aaaa\biotech\download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5586" y="0"/>
            <a:ext cx="6516414" cy="2680138"/>
          </a:xfrm>
          <a:prstGeom prst="rect">
            <a:avLst/>
          </a:prstGeom>
          <a:noFill/>
        </p:spPr>
      </p:pic>
      <p:pic>
        <p:nvPicPr>
          <p:cNvPr id="5124" name="Picture 4" descr="F:\aaaa\biotech\download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51738"/>
            <a:ext cx="5754414" cy="2806262"/>
          </a:xfrm>
          <a:prstGeom prst="rect">
            <a:avLst/>
          </a:prstGeom>
          <a:noFill/>
        </p:spPr>
      </p:pic>
      <p:pic>
        <p:nvPicPr>
          <p:cNvPr id="5125" name="Picture 5" descr="F:\aaaa\biotech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2593592"/>
            <a:ext cx="5722883" cy="1323975"/>
          </a:xfrm>
          <a:prstGeom prst="rect">
            <a:avLst/>
          </a:prstGeom>
          <a:noFill/>
        </p:spPr>
      </p:pic>
      <p:pic>
        <p:nvPicPr>
          <p:cNvPr id="5126" name="Picture 6" descr="F:\aaaa\biotech\images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1352" y="2667822"/>
            <a:ext cx="6500648" cy="2124895"/>
          </a:xfrm>
          <a:prstGeom prst="rect">
            <a:avLst/>
          </a:prstGeom>
          <a:noFill/>
        </p:spPr>
      </p:pic>
      <p:pic>
        <p:nvPicPr>
          <p:cNvPr id="5127" name="Picture 7" descr="F:\aaaa\biotech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1329" y="4759380"/>
            <a:ext cx="6420671" cy="20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667" y="781634"/>
            <a:ext cx="48183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55" smtClean="0"/>
              <a:t>Wi</a:t>
            </a:r>
            <a:r>
              <a:rPr sz="5000" spc="-459" smtClean="0"/>
              <a:t> </a:t>
            </a:r>
            <a:r>
              <a:rPr lang="en-US" sz="5000" spc="-459" dirty="0" smtClean="0"/>
              <a:t>ld life </a:t>
            </a:r>
            <a:r>
              <a:rPr sz="5000" spc="-450" smtClean="0"/>
              <a:t>sanctuary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104986" y="1798066"/>
            <a:ext cx="11982873" cy="4702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38760" indent="-274320">
              <a:lnSpc>
                <a:spcPct val="100000"/>
              </a:lnSpc>
              <a:spcBef>
                <a:spcPts val="10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25" dirty="0">
                <a:latin typeface="Times New Roman"/>
                <a:cs typeface="Times New Roman"/>
              </a:rPr>
              <a:t>A </a:t>
            </a:r>
            <a:r>
              <a:rPr sz="2600" spc="50" dirty="0">
                <a:latin typeface="Times New Roman"/>
                <a:cs typeface="Times New Roman"/>
              </a:rPr>
              <a:t>Wildlife </a:t>
            </a:r>
            <a:r>
              <a:rPr sz="2600" spc="110" dirty="0">
                <a:latin typeface="Times New Roman"/>
                <a:cs typeface="Times New Roman"/>
              </a:rPr>
              <a:t>sanctuary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155" dirty="0">
                <a:latin typeface="Times New Roman"/>
                <a:cs typeface="Times New Roman"/>
              </a:rPr>
              <a:t>an </a:t>
            </a:r>
            <a:r>
              <a:rPr sz="2600" spc="90" dirty="0">
                <a:latin typeface="Times New Roman"/>
                <a:cs typeface="Times New Roman"/>
              </a:rPr>
              <a:t>area </a:t>
            </a:r>
            <a:r>
              <a:rPr sz="2600" spc="110" dirty="0">
                <a:latin typeface="Times New Roman"/>
                <a:cs typeface="Times New Roman"/>
              </a:rPr>
              <a:t>set </a:t>
            </a:r>
            <a:r>
              <a:rPr sz="2600" spc="80" dirty="0">
                <a:latin typeface="Times New Roman"/>
                <a:cs typeface="Times New Roman"/>
              </a:rPr>
              <a:t>aside </a:t>
            </a:r>
            <a:r>
              <a:rPr sz="2600" spc="65" dirty="0">
                <a:latin typeface="Times New Roman"/>
                <a:cs typeface="Times New Roman"/>
              </a:rPr>
              <a:t>as </a:t>
            </a:r>
            <a:r>
              <a:rPr sz="2600" spc="155" dirty="0">
                <a:solidFill>
                  <a:srgbClr val="FF0000"/>
                </a:solidFill>
                <a:latin typeface="Times New Roman"/>
                <a:cs typeface="Times New Roman"/>
              </a:rPr>
              <a:t>an </a:t>
            </a:r>
            <a:r>
              <a:rPr sz="2600" spc="135" dirty="0">
                <a:solidFill>
                  <a:srgbClr val="FF0000"/>
                </a:solidFill>
                <a:latin typeface="Times New Roman"/>
                <a:cs typeface="Times New Roman"/>
              </a:rPr>
              <a:t>undisturbed 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breeding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0000"/>
                </a:solidFill>
                <a:latin typeface="Times New Roman"/>
                <a:cs typeface="Times New Roman"/>
              </a:rPr>
              <a:t>ground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where</a:t>
            </a:r>
            <a:r>
              <a:rPr sz="2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public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0000"/>
                </a:solidFill>
                <a:latin typeface="Times New Roman"/>
                <a:cs typeface="Times New Roman"/>
              </a:rPr>
              <a:t>access</a:t>
            </a:r>
            <a:r>
              <a:rPr sz="26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restricted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0">
                <a:solidFill>
                  <a:srgbClr val="FF0000"/>
                </a:solidFill>
                <a:latin typeface="Times New Roman"/>
                <a:cs typeface="Times New Roman"/>
              </a:rPr>
              <a:t>regulated  </a:t>
            </a:r>
            <a:r>
              <a:rPr sz="2600" spc="75" smtClean="0">
                <a:solidFill>
                  <a:srgbClr val="FF0000"/>
                </a:solidFill>
                <a:latin typeface="Times New Roman"/>
                <a:cs typeface="Times New Roman"/>
              </a:rPr>
              <a:t>beyon</a:t>
            </a:r>
            <a:r>
              <a:rPr lang="en-US" sz="2600" spc="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600" spc="-1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national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parks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game</a:t>
            </a:r>
            <a:r>
              <a:rPr sz="26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reserves</a:t>
            </a:r>
            <a:r>
              <a:rPr sz="2600" spc="5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Public</a:t>
            </a:r>
            <a:r>
              <a:rPr sz="26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access,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0000"/>
                </a:solidFill>
                <a:latin typeface="Times New Roman"/>
                <a:cs typeface="Times New Roman"/>
              </a:rPr>
              <a:t>settlement</a:t>
            </a:r>
            <a:r>
              <a:rPr sz="26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grazing</a:t>
            </a:r>
            <a:r>
              <a:rPr sz="26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domestic</a:t>
            </a:r>
            <a:r>
              <a:rPr sz="2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FF0000"/>
                </a:solidFill>
                <a:latin typeface="Times New Roman"/>
                <a:cs typeface="Times New Roman"/>
              </a:rPr>
              <a:t>livestock</a:t>
            </a:r>
            <a:r>
              <a:rPr sz="2600" spc="45" dirty="0">
                <a:latin typeface="Times New Roman"/>
                <a:cs typeface="Times New Roman"/>
              </a:rPr>
              <a:t>,such  </a:t>
            </a:r>
            <a:r>
              <a:rPr sz="2600" spc="60" dirty="0">
                <a:latin typeface="Times New Roman"/>
                <a:cs typeface="Times New Roman"/>
              </a:rPr>
              <a:t>activities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prohibited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wildlife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sancturies.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35" dirty="0">
                <a:solidFill>
                  <a:srgbClr val="FF0000"/>
                </a:solidFill>
                <a:latin typeface="Times New Roman"/>
                <a:cs typeface="Times New Roman"/>
              </a:rPr>
              <a:t>Hunting</a:t>
            </a:r>
            <a:r>
              <a:rPr sz="2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strictly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prohibited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these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areas.</a:t>
            </a:r>
            <a:endParaRPr sz="2600">
              <a:latin typeface="Times New Roman"/>
              <a:cs typeface="Times New Roman"/>
            </a:endParaRPr>
          </a:p>
          <a:p>
            <a:pPr marL="287020" marR="53594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main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objective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wildlife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sanctuary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to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protect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flora 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105">
                <a:latin typeface="Times New Roman"/>
                <a:cs typeface="Times New Roman"/>
              </a:rPr>
              <a:t>fauna</a:t>
            </a:r>
            <a:r>
              <a:rPr sz="2600" spc="-480">
                <a:latin typeface="Times New Roman"/>
                <a:cs typeface="Times New Roman"/>
              </a:rPr>
              <a:t> </a:t>
            </a:r>
            <a:r>
              <a:rPr lang="en-US" sz="2600" spc="-480" dirty="0" smtClean="0">
                <a:latin typeface="Times New Roman"/>
                <a:cs typeface="Times New Roman"/>
              </a:rPr>
              <a:t> </a:t>
            </a:r>
            <a:r>
              <a:rPr sz="2600" spc="90" smtClean="0">
                <a:latin typeface="Times New Roman"/>
                <a:cs typeface="Times New Roman"/>
              </a:rPr>
              <a:t>from </a:t>
            </a:r>
            <a:r>
              <a:rPr sz="2600" spc="95" dirty="0">
                <a:latin typeface="Times New Roman"/>
                <a:cs typeface="Times New Roman"/>
              </a:rPr>
              <a:t>extinction.</a:t>
            </a:r>
            <a:endParaRPr sz="2600">
              <a:latin typeface="Times New Roman"/>
              <a:cs typeface="Times New Roman"/>
            </a:endParaRPr>
          </a:p>
          <a:p>
            <a:pPr marL="287020" marR="462915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35" dirty="0">
                <a:latin typeface="Times New Roman"/>
                <a:cs typeface="Times New Roman"/>
              </a:rPr>
              <a:t>At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present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there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99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wildlife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sanctuaries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Pakistan,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310" dirty="0">
                <a:solidFill>
                  <a:srgbClr val="FF0000"/>
                </a:solidFill>
                <a:latin typeface="Times New Roman"/>
                <a:cs typeface="Times New Roman"/>
              </a:rPr>
              <a:t>66 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officially </a:t>
            </a:r>
            <a:r>
              <a:rPr sz="2600" spc="80" dirty="0">
                <a:latin typeface="Times New Roman"/>
                <a:cs typeface="Times New Roman"/>
              </a:rPr>
              <a:t>recognised </a:t>
            </a:r>
            <a:r>
              <a:rPr sz="2600" spc="35" dirty="0">
                <a:latin typeface="Times New Roman"/>
                <a:cs typeface="Times New Roman"/>
              </a:rPr>
              <a:t>by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145" dirty="0">
                <a:latin typeface="Times New Roman"/>
                <a:cs typeface="Times New Roman"/>
              </a:rPr>
              <a:t>upto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125" dirty="0">
                <a:latin typeface="Times New Roman"/>
                <a:cs typeface="Times New Roman"/>
              </a:rPr>
              <a:t>standards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65" dirty="0">
                <a:latin typeface="Times New Roman"/>
                <a:cs typeface="Times New Roman"/>
              </a:rPr>
              <a:t>the  </a:t>
            </a:r>
            <a:r>
              <a:rPr sz="2600" spc="125" dirty="0">
                <a:latin typeface="Times New Roman"/>
                <a:cs typeface="Times New Roman"/>
              </a:rPr>
              <a:t>Internatonal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Union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Conservation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Nature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(IUCN).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aaa\biotech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5752" y="0"/>
            <a:ext cx="5586248" cy="3736428"/>
          </a:xfrm>
          <a:prstGeom prst="rect">
            <a:avLst/>
          </a:prstGeom>
          <a:noFill/>
        </p:spPr>
      </p:pic>
      <p:pic>
        <p:nvPicPr>
          <p:cNvPr id="6147" name="Picture 3" descr="F:\aaaa\biotech\download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6731877" cy="3815255"/>
          </a:xfrm>
          <a:prstGeom prst="rect">
            <a:avLst/>
          </a:prstGeom>
          <a:noFill/>
        </p:spPr>
      </p:pic>
      <p:pic>
        <p:nvPicPr>
          <p:cNvPr id="6148" name="Picture 4" descr="F:\aaaa\biotech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8814" y="3728053"/>
            <a:ext cx="5523186" cy="3129947"/>
          </a:xfrm>
          <a:prstGeom prst="rect">
            <a:avLst/>
          </a:prstGeom>
          <a:noFill/>
        </p:spPr>
      </p:pic>
      <p:pic>
        <p:nvPicPr>
          <p:cNvPr id="6149" name="Picture 5" descr="F:\aaaa\biotech\images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3066"/>
            <a:ext cx="2933700" cy="3074933"/>
          </a:xfrm>
          <a:prstGeom prst="rect">
            <a:avLst/>
          </a:prstGeom>
          <a:noFill/>
        </p:spPr>
      </p:pic>
      <p:pic>
        <p:nvPicPr>
          <p:cNvPr id="6150" name="Picture 6" descr="F:\aaaa\biotech\images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1512" y="3732486"/>
            <a:ext cx="3767302" cy="3125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667" y="495757"/>
            <a:ext cx="61341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935" smtClean="0"/>
              <a:t>P</a:t>
            </a:r>
            <a:r>
              <a:rPr lang="en-US" sz="5000" spc="-935" dirty="0" smtClean="0"/>
              <a:t> </a:t>
            </a:r>
            <a:r>
              <a:rPr sz="5000" spc="-935" smtClean="0"/>
              <a:t>R</a:t>
            </a:r>
            <a:r>
              <a:rPr lang="en-US" sz="5000" spc="-935" dirty="0" smtClean="0"/>
              <a:t> </a:t>
            </a:r>
            <a:r>
              <a:rPr sz="5000" spc="-935" smtClean="0"/>
              <a:t>O</a:t>
            </a:r>
            <a:r>
              <a:rPr lang="en-US" sz="5000" spc="-935" dirty="0" smtClean="0"/>
              <a:t> </a:t>
            </a:r>
            <a:r>
              <a:rPr sz="5000" spc="-935" smtClean="0"/>
              <a:t>T</a:t>
            </a:r>
            <a:r>
              <a:rPr lang="en-US" sz="5000" spc="-935" dirty="0" smtClean="0"/>
              <a:t> </a:t>
            </a:r>
            <a:r>
              <a:rPr sz="5000" spc="-935" smtClean="0"/>
              <a:t>E</a:t>
            </a:r>
            <a:r>
              <a:rPr lang="en-US" sz="5000" spc="-935" dirty="0" smtClean="0"/>
              <a:t> </a:t>
            </a:r>
            <a:r>
              <a:rPr sz="5000" spc="-935" smtClean="0"/>
              <a:t>C</a:t>
            </a:r>
            <a:r>
              <a:rPr lang="en-US" sz="5000" spc="-935" dirty="0" smtClean="0"/>
              <a:t> </a:t>
            </a:r>
            <a:r>
              <a:rPr sz="5000" spc="-935" smtClean="0"/>
              <a:t>T</a:t>
            </a:r>
            <a:r>
              <a:rPr lang="en-US" sz="5000" spc="-935" dirty="0" smtClean="0"/>
              <a:t> </a:t>
            </a:r>
            <a:r>
              <a:rPr sz="5000" spc="-935" smtClean="0"/>
              <a:t>E</a:t>
            </a:r>
            <a:r>
              <a:rPr lang="en-US" sz="5000" spc="-935" dirty="0" smtClean="0"/>
              <a:t> </a:t>
            </a:r>
            <a:r>
              <a:rPr sz="5000" spc="-935" smtClean="0"/>
              <a:t>D</a:t>
            </a:r>
            <a:r>
              <a:rPr sz="5000" spc="-755" smtClean="0"/>
              <a:t> </a:t>
            </a:r>
            <a:r>
              <a:rPr lang="en-US" sz="5000" spc="-755" dirty="0" smtClean="0"/>
              <a:t>   </a:t>
            </a:r>
            <a:r>
              <a:rPr sz="5000" spc="-969" smtClean="0"/>
              <a:t>F</a:t>
            </a:r>
            <a:r>
              <a:rPr lang="en-US" sz="5000" spc="-969" dirty="0" smtClean="0"/>
              <a:t> </a:t>
            </a:r>
            <a:r>
              <a:rPr sz="5000" spc="-969" smtClean="0"/>
              <a:t>O</a:t>
            </a:r>
            <a:r>
              <a:rPr lang="en-US" sz="5000" spc="-969" dirty="0" smtClean="0"/>
              <a:t> </a:t>
            </a:r>
            <a:r>
              <a:rPr sz="5000" spc="-969" smtClean="0"/>
              <a:t>R</a:t>
            </a:r>
            <a:r>
              <a:rPr lang="en-US" sz="5000" spc="-969" dirty="0" smtClean="0"/>
              <a:t> </a:t>
            </a:r>
            <a:r>
              <a:rPr sz="5000" spc="-969" smtClean="0"/>
              <a:t>E</a:t>
            </a:r>
            <a:r>
              <a:rPr lang="en-US" sz="5000" spc="-969" dirty="0" smtClean="0"/>
              <a:t> </a:t>
            </a:r>
            <a:r>
              <a:rPr sz="5000" spc="-969" smtClean="0"/>
              <a:t>S</a:t>
            </a:r>
            <a:r>
              <a:rPr lang="en-US" sz="5000" spc="-969" dirty="0" smtClean="0"/>
              <a:t>  </a:t>
            </a:r>
            <a:r>
              <a:rPr sz="5000" spc="-969" smtClean="0"/>
              <a:t>T</a:t>
            </a:r>
            <a:r>
              <a:rPr lang="en-US" sz="5000" spc="-969" dirty="0" smtClean="0"/>
              <a:t> </a:t>
            </a:r>
            <a:r>
              <a:rPr sz="5000" spc="-969" smtClean="0"/>
              <a:t>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104986" y="1405891"/>
            <a:ext cx="11366500" cy="42966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320">
              <a:lnSpc>
                <a:spcPts val="2590"/>
              </a:lnSpc>
              <a:spcBef>
                <a:spcPts val="425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90" dirty="0">
                <a:latin typeface="Times New Roman"/>
                <a:cs typeface="Times New Roman"/>
              </a:rPr>
              <a:t>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protected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areas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serve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purpose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conserving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forests  </a:t>
            </a:r>
            <a:r>
              <a:rPr sz="2400" spc="145" dirty="0">
                <a:latin typeface="Times New Roman"/>
                <a:cs typeface="Times New Roman"/>
              </a:rPr>
              <a:t>and </a:t>
            </a:r>
            <a:r>
              <a:rPr sz="2400" spc="25" dirty="0">
                <a:latin typeface="Times New Roman"/>
                <a:cs typeface="Times New Roman"/>
              </a:rPr>
              <a:t>wildlife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31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Pakistan</a:t>
            </a:r>
            <a:r>
              <a:rPr sz="2000" spc="8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54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Natural </a:t>
            </a:r>
            <a:r>
              <a:rPr sz="2400" b="1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protected</a:t>
            </a:r>
            <a:r>
              <a:rPr sz="2400" b="1" u="heavy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forests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ts val="2735"/>
              </a:lnSpc>
              <a:spcBef>
                <a:spcPts val="285"/>
              </a:spcBef>
              <a:buClr>
                <a:srgbClr val="E66C7C"/>
              </a:buClr>
              <a:buSzPct val="93750"/>
              <a:tabLst>
                <a:tab pos="287020" algn="l"/>
              </a:tabLst>
            </a:pP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sz="2400" spc="60" smtClean="0">
                <a:latin typeface="Times New Roman"/>
                <a:cs typeface="Times New Roman"/>
              </a:rPr>
              <a:t>Coniferous</a:t>
            </a:r>
            <a:r>
              <a:rPr sz="2400" spc="-60" smtClean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Forest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(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'Deodar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Chilghoza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Oak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60">
                <a:latin typeface="Times New Roman"/>
                <a:cs typeface="Times New Roman"/>
              </a:rPr>
              <a:t>Forest</a:t>
            </a:r>
            <a:r>
              <a:rPr sz="2400" spc="60" smtClean="0">
                <a:latin typeface="Times New Roman"/>
                <a:cs typeface="Times New Roman"/>
              </a:rPr>
              <a:t>')</a:t>
            </a: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sz="2400" spc="100" smtClean="0">
                <a:latin typeface="Times New Roman"/>
                <a:cs typeface="Times New Roman"/>
              </a:rPr>
              <a:t>in </a:t>
            </a:r>
            <a:r>
              <a:rPr sz="2400" spc="70" dirty="0">
                <a:latin typeface="Times New Roman"/>
                <a:cs typeface="Times New Roman"/>
              </a:rPr>
              <a:t>Chitral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District.</a:t>
            </a:r>
            <a:endParaRPr sz="2400">
              <a:latin typeface="Times New Roman"/>
              <a:cs typeface="Times New Roman"/>
            </a:endParaRPr>
          </a:p>
          <a:p>
            <a:pPr marL="287020" marR="189865" indent="-274320">
              <a:lnSpc>
                <a:spcPts val="2590"/>
              </a:lnSpc>
              <a:spcBef>
                <a:spcPts val="615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  <a:tab pos="4054475" algn="l"/>
              </a:tabLst>
            </a:pPr>
            <a:r>
              <a:rPr sz="2400" spc="80" smtClean="0">
                <a:latin typeface="Times New Roman"/>
                <a:cs typeface="Times New Roman"/>
              </a:rPr>
              <a:t>Sulaiman</a:t>
            </a:r>
            <a:r>
              <a:rPr sz="2400" spc="-40" smtClean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Coniferous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Forest	</a:t>
            </a:r>
            <a:r>
              <a:rPr sz="2400" spc="80" dirty="0">
                <a:latin typeface="Times New Roman"/>
                <a:cs typeface="Times New Roman"/>
              </a:rPr>
              <a:t>(Sulaiman </a:t>
            </a:r>
            <a:r>
              <a:rPr sz="2400" spc="40" dirty="0">
                <a:latin typeface="Times New Roman"/>
                <a:cs typeface="Times New Roman"/>
              </a:rPr>
              <a:t>Chilgoza </a:t>
            </a:r>
            <a:r>
              <a:rPr sz="2400" spc="85" dirty="0">
                <a:latin typeface="Times New Roman"/>
                <a:cs typeface="Times New Roman"/>
              </a:rPr>
              <a:t>Pine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Forest')  </a:t>
            </a:r>
            <a:r>
              <a:rPr sz="2400" spc="100" dirty="0">
                <a:latin typeface="Times New Roman"/>
                <a:cs typeface="Times New Roman"/>
              </a:rPr>
              <a:t>in </a:t>
            </a:r>
            <a:r>
              <a:rPr sz="2400" spc="45" dirty="0">
                <a:latin typeface="Times New Roman"/>
                <a:cs typeface="Times New Roman"/>
              </a:rPr>
              <a:t>Khyber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Pukhtunkhwa.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54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55" dirty="0">
                <a:latin typeface="Times New Roman"/>
                <a:cs typeface="Times New Roman"/>
              </a:rPr>
              <a:t>Ziarat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Juniper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Forest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Ziarat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District.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Artificial </a:t>
            </a:r>
            <a:r>
              <a:rPr sz="24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resource </a:t>
            </a:r>
            <a:r>
              <a:rPr sz="2400" b="1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managed</a:t>
            </a:r>
            <a:r>
              <a:rPr sz="2400" b="1" u="heavy" spc="-3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forests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85" dirty="0">
                <a:latin typeface="Times New Roman"/>
                <a:cs typeface="Times New Roman"/>
              </a:rPr>
              <a:t>Changa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Manga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Forest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Lahore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District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  <a:tab pos="4973320" algn="l"/>
              </a:tabLst>
            </a:pPr>
            <a:r>
              <a:rPr sz="2400" spc="80" dirty="0">
                <a:latin typeface="Times New Roman"/>
                <a:cs typeface="Times New Roman"/>
              </a:rPr>
              <a:t>Chichawatni </a:t>
            </a:r>
            <a:r>
              <a:rPr sz="2400" spc="110" dirty="0">
                <a:latin typeface="Times New Roman"/>
                <a:cs typeface="Times New Roman"/>
              </a:rPr>
              <a:t>Plantation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Sahiwal	</a:t>
            </a:r>
            <a:r>
              <a:rPr sz="2400" spc="80" dirty="0">
                <a:latin typeface="Times New Roman"/>
                <a:cs typeface="Times New Roman"/>
              </a:rPr>
              <a:t>District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E66C7C"/>
              </a:buClr>
              <a:buSzPct val="93750"/>
              <a:tabLst>
                <a:tab pos="287020" algn="l"/>
              </a:tabLst>
            </a:pP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667" y="973581"/>
            <a:ext cx="109347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u="sng" spc="-459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u="sng" spc="-459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u="sng" spc="-459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u="sng" spc="-459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u="sng" spc="-459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u="sng" spc="-459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u="sng" spc="-459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u="sng" spc="-459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u="sng" spc="-459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S</a:t>
            </a:r>
            <a:r>
              <a:rPr u="sng" spc="-459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spc="-275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u="sng" spc="-275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u="sng" spc="-275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u="sng" spc="-275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otected </a:t>
            </a:r>
            <a:r>
              <a:rPr u="none" spc="-27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u="sng" spc="-33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Animals </a:t>
            </a:r>
            <a:r>
              <a:rPr u="sng" spc="-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in</a:t>
            </a:r>
            <a:r>
              <a:rPr u="sng" spc="-44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u="sng" spc="-254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Pakistan</a:t>
            </a:r>
            <a:r>
              <a:rPr u="none" spc="-254" dirty="0">
                <a:solidFill>
                  <a:srgbClr val="5A627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86" y="1883105"/>
            <a:ext cx="868764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b="1" spc="65" dirty="0">
                <a:latin typeface="Times New Roman"/>
                <a:cs typeface="Times New Roman"/>
              </a:rPr>
              <a:t>Appendix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: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Species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threatened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with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extinction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05" dirty="0">
                <a:latin typeface="Times New Roman"/>
                <a:cs typeface="Times New Roman"/>
              </a:rPr>
              <a:t>Indian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wolf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5" dirty="0">
                <a:latin typeface="Times New Roman"/>
                <a:cs typeface="Times New Roman"/>
              </a:rPr>
              <a:t>Black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bear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25" dirty="0">
                <a:latin typeface="Times New Roman"/>
                <a:cs typeface="Times New Roman"/>
              </a:rPr>
              <a:t>Induns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dolphin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00" dirty="0">
                <a:latin typeface="Times New Roman"/>
                <a:cs typeface="Times New Roman"/>
              </a:rPr>
              <a:t>Markhor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35" smtClean="0">
                <a:latin typeface="Times New Roman"/>
                <a:cs typeface="Times New Roman"/>
              </a:rPr>
              <a:t>Snow</a:t>
            </a:r>
            <a:r>
              <a:rPr sz="2400" spc="-40" smtClean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leopard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20" dirty="0">
                <a:latin typeface="Times New Roman"/>
                <a:cs typeface="Times New Roman"/>
              </a:rPr>
              <a:t>Common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leopard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lang="en-US" sz="2400" spc="40" dirty="0" smtClean="0">
                <a:latin typeface="Times New Roman"/>
                <a:cs typeface="Times New Roman"/>
              </a:rPr>
              <a:t>F</a:t>
            </a:r>
            <a:r>
              <a:rPr sz="2400" spc="50" smtClean="0">
                <a:latin typeface="Times New Roman"/>
                <a:cs typeface="Times New Roman"/>
              </a:rPr>
              <a:t>alcon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80" smtClean="0">
                <a:latin typeface="Times New Roman"/>
                <a:cs typeface="Times New Roman"/>
              </a:rPr>
              <a:t>Green </a:t>
            </a:r>
            <a:r>
              <a:rPr sz="2400" spc="65" dirty="0">
                <a:latin typeface="Times New Roman"/>
                <a:cs typeface="Times New Roman"/>
              </a:rPr>
              <a:t>sea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turtle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05" dirty="0">
                <a:latin typeface="Times New Roman"/>
                <a:cs typeface="Times New Roman"/>
              </a:rPr>
              <a:t>Indian or </a:t>
            </a:r>
            <a:r>
              <a:rPr sz="2400" spc="85" dirty="0">
                <a:latin typeface="Times New Roman"/>
                <a:cs typeface="Times New Roman"/>
              </a:rPr>
              <a:t>bengal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monitor.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0463" y="2427732"/>
            <a:ext cx="2672079" cy="1744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2480" y="2356104"/>
            <a:ext cx="3495040" cy="1746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17457" y="1927860"/>
            <a:ext cx="2316479" cy="2641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4463" y="4856988"/>
            <a:ext cx="3407664" cy="1793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9968" y="4498847"/>
            <a:ext cx="3293872" cy="18516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667" y="1089102"/>
            <a:ext cx="9243907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60"/>
              <a:t>CITES </a:t>
            </a:r>
            <a:r>
              <a:rPr lang="en-US" sz="4800" spc="-860" dirty="0" smtClean="0"/>
              <a:t> </a:t>
            </a:r>
            <a:r>
              <a:rPr sz="4800" spc="-480" smtClean="0"/>
              <a:t>Protected </a:t>
            </a:r>
            <a:r>
              <a:rPr sz="4800" spc="-565" dirty="0"/>
              <a:t>Animals </a:t>
            </a:r>
            <a:r>
              <a:rPr sz="4800" spc="-380" dirty="0"/>
              <a:t>in</a:t>
            </a:r>
            <a:r>
              <a:rPr sz="4800" spc="-300" dirty="0"/>
              <a:t> </a:t>
            </a:r>
            <a:r>
              <a:rPr sz="4800" spc="-434" dirty="0"/>
              <a:t>Pakistan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104986" y="1867437"/>
            <a:ext cx="11121812" cy="186397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0" dirty="0">
                <a:latin typeface="Times New Roman"/>
                <a:cs typeface="Times New Roman"/>
              </a:rPr>
              <a:t>Appendix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II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: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Not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necessarily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threatened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extinction.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lang="en-US" sz="2400" spc="-35" dirty="0" smtClean="0">
                <a:latin typeface="Times New Roman"/>
                <a:cs typeface="Times New Roman"/>
              </a:rPr>
              <a:t>F</a:t>
            </a:r>
            <a:r>
              <a:rPr sz="2400" spc="-35" smtClean="0">
                <a:latin typeface="Times New Roman"/>
                <a:cs typeface="Times New Roman"/>
              </a:rPr>
              <a:t>ox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35" dirty="0">
                <a:latin typeface="Times New Roman"/>
                <a:cs typeface="Times New Roman"/>
              </a:rPr>
              <a:t>Brown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bear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E66C7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lang="en-US" sz="2400" spc="120" dirty="0" smtClean="0">
                <a:latin typeface="Times New Roman"/>
                <a:cs typeface="Times New Roman"/>
              </a:rPr>
              <a:t>W</a:t>
            </a:r>
            <a:r>
              <a:rPr sz="2400" spc="120" smtClean="0">
                <a:latin typeface="Times New Roman"/>
                <a:cs typeface="Times New Roman"/>
              </a:rPr>
              <a:t>hite</a:t>
            </a:r>
            <a:r>
              <a:rPr sz="2400" spc="-75" smtClean="0">
                <a:latin typeface="Times New Roman"/>
                <a:cs typeface="Times New Roman"/>
              </a:rPr>
              <a:t> </a:t>
            </a:r>
            <a:r>
              <a:rPr sz="2400" spc="125" smtClean="0">
                <a:latin typeface="Times New Roman"/>
                <a:cs typeface="Times New Roman"/>
              </a:rPr>
              <a:t>headed</a:t>
            </a:r>
            <a:r>
              <a:rPr lang="en-US" sz="2400" spc="125" dirty="0" smtClean="0">
                <a:latin typeface="Times New Roman"/>
                <a:cs typeface="Times New Roman"/>
              </a:rPr>
              <a:t> </a:t>
            </a:r>
            <a:r>
              <a:rPr sz="2400" spc="105" smtClean="0">
                <a:latin typeface="Times New Roman"/>
                <a:cs typeface="Times New Roman"/>
              </a:rPr>
              <a:t>du</a:t>
            </a:r>
            <a:r>
              <a:rPr sz="2600" spc="105" smtClean="0">
                <a:latin typeface="Times New Roman"/>
                <a:cs typeface="Times New Roman"/>
              </a:rPr>
              <a:t>ck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45455" y="5141976"/>
            <a:ext cx="3293872" cy="149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0959" y="5141976"/>
            <a:ext cx="3129280" cy="1360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3472" y="2499360"/>
            <a:ext cx="2670048" cy="1789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55457" y="4570476"/>
            <a:ext cx="2976879" cy="2051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F:\aaaa\biotech\P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01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:\aaaa\biotech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5421" cy="3736428"/>
          </a:xfrm>
          <a:prstGeom prst="rect">
            <a:avLst/>
          </a:prstGeom>
          <a:noFill/>
        </p:spPr>
      </p:pic>
      <p:pic>
        <p:nvPicPr>
          <p:cNvPr id="7174" name="Picture 6" descr="F:\aaaa\biotech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0828" y="0"/>
            <a:ext cx="7541172" cy="3783724"/>
          </a:xfrm>
          <a:prstGeom prst="rect">
            <a:avLst/>
          </a:prstGeom>
          <a:noFill/>
        </p:spPr>
      </p:pic>
      <p:pic>
        <p:nvPicPr>
          <p:cNvPr id="7175" name="Picture 7" descr="F:\aaaa\biotech\download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67958"/>
            <a:ext cx="6750925" cy="3090041"/>
          </a:xfrm>
          <a:prstGeom prst="rect">
            <a:avLst/>
          </a:prstGeom>
          <a:noFill/>
        </p:spPr>
      </p:pic>
      <p:pic>
        <p:nvPicPr>
          <p:cNvPr id="7176" name="Picture 8" descr="F:\aaaa\biotech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9706" y="3689131"/>
            <a:ext cx="5482294" cy="3168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Protected areas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defined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space, recognized,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managed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through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or other effective means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achieve the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conservation of nature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associated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 services and cultural values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As of present, there are around 157 </a:t>
            </a:r>
            <a:r>
              <a:rPr lang="en-US" sz="3200" dirty="0" smtClean="0">
                <a:hlinkClick r:id="rId2" tooltip="Protected area"/>
              </a:rPr>
              <a:t>protected areas</a:t>
            </a:r>
            <a:r>
              <a:rPr lang="en-US" sz="3200" dirty="0" smtClean="0"/>
              <a:t> in </a:t>
            </a:r>
            <a:r>
              <a:rPr lang="en-US" sz="3200" dirty="0" smtClean="0">
                <a:hlinkClick r:id="rId3" tooltip="Pakistan"/>
              </a:rPr>
              <a:t>Pakistan</a:t>
            </a:r>
            <a:r>
              <a:rPr lang="en-US" sz="3200" dirty="0" smtClean="0"/>
              <a:t> that are recognized by </a:t>
            </a:r>
            <a:r>
              <a:rPr lang="en-US" sz="3200" dirty="0" smtClean="0">
                <a:hlinkClick r:id="rId4" tooltip="IUCN"/>
              </a:rPr>
              <a:t>IUCN</a:t>
            </a:r>
            <a:r>
              <a:rPr lang="en-US" sz="3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214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62608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7168" y="325733"/>
            <a:ext cx="107577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740" dirty="0"/>
              <a:t>IUCN </a:t>
            </a:r>
            <a:r>
              <a:rPr sz="4500" spc="-420" dirty="0"/>
              <a:t>protected </a:t>
            </a:r>
            <a:r>
              <a:rPr sz="4500" spc="-405" dirty="0"/>
              <a:t>areas </a:t>
            </a:r>
            <a:r>
              <a:rPr sz="4500" spc="-484" dirty="0"/>
              <a:t>management</a:t>
            </a:r>
            <a:r>
              <a:rPr sz="4500" spc="-130" dirty="0"/>
              <a:t> </a:t>
            </a:r>
            <a:r>
              <a:rPr sz="4500" spc="-465" dirty="0"/>
              <a:t>categories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0" y="1072045"/>
            <a:ext cx="11148060" cy="573618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b="1" spc="25" dirty="0">
                <a:latin typeface="Times New Roman"/>
                <a:cs typeface="Times New Roman"/>
              </a:rPr>
              <a:t>IUCN </a:t>
            </a:r>
            <a:r>
              <a:rPr sz="2800" b="1" spc="60">
                <a:latin typeface="Times New Roman"/>
                <a:cs typeface="Times New Roman"/>
              </a:rPr>
              <a:t>Category</a:t>
            </a:r>
            <a:r>
              <a:rPr sz="2800" spc="60">
                <a:latin typeface="Times New Roman"/>
                <a:cs typeface="Times New Roman"/>
              </a:rPr>
              <a:t> </a:t>
            </a:r>
            <a:r>
              <a:rPr lang="en-US" sz="2800" spc="60" dirty="0" smtClean="0">
                <a:latin typeface="Times New Roman"/>
                <a:cs typeface="Times New Roman"/>
              </a:rPr>
              <a:t>                                           </a:t>
            </a:r>
            <a:r>
              <a:rPr sz="2800" b="1" spc="35" smtClean="0">
                <a:latin typeface="Times New Roman"/>
                <a:cs typeface="Times New Roman"/>
              </a:rPr>
              <a:t>Total</a:t>
            </a:r>
            <a:r>
              <a:rPr sz="2800" b="1" spc="-225" smtClean="0">
                <a:latin typeface="Times New Roman"/>
                <a:cs typeface="Times New Roman"/>
              </a:rPr>
              <a:t> </a:t>
            </a:r>
            <a:r>
              <a:rPr sz="2800" b="1" spc="70" dirty="0">
                <a:latin typeface="Times New Roman"/>
                <a:cs typeface="Times New Roman"/>
              </a:rPr>
              <a:t>sites</a:t>
            </a:r>
            <a:endParaRPr sz="2800" b="1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25" dirty="0">
                <a:latin typeface="Times New Roman"/>
                <a:cs typeface="Times New Roman"/>
              </a:rPr>
              <a:t>IUCN </a:t>
            </a:r>
            <a:r>
              <a:rPr sz="2800" spc="60" dirty="0">
                <a:latin typeface="Times New Roman"/>
                <a:cs typeface="Times New Roman"/>
              </a:rPr>
              <a:t>Category </a:t>
            </a:r>
            <a:r>
              <a:rPr sz="2800" spc="40" dirty="0">
                <a:latin typeface="Times New Roman"/>
                <a:cs typeface="Times New Roman"/>
              </a:rPr>
              <a:t>Ia </a:t>
            </a:r>
            <a:r>
              <a:rPr sz="2800" spc="60" dirty="0">
                <a:latin typeface="Times New Roman"/>
                <a:cs typeface="Times New Roman"/>
              </a:rPr>
              <a:t>:Strict </a:t>
            </a:r>
            <a:r>
              <a:rPr sz="2800" spc="114">
                <a:latin typeface="Times New Roman"/>
                <a:cs typeface="Times New Roman"/>
              </a:rPr>
              <a:t>Nature</a:t>
            </a:r>
            <a:r>
              <a:rPr sz="2800" spc="-390">
                <a:latin typeface="Times New Roman"/>
                <a:cs typeface="Times New Roman"/>
              </a:rPr>
              <a:t> </a:t>
            </a:r>
            <a:r>
              <a:rPr sz="2800" spc="35" smtClean="0">
                <a:latin typeface="Times New Roman"/>
                <a:cs typeface="Times New Roman"/>
              </a:rPr>
              <a:t>Reserve</a:t>
            </a:r>
            <a:r>
              <a:rPr lang="en-US" sz="2800" spc="35" dirty="0" smtClean="0">
                <a:latin typeface="Times New Roman"/>
                <a:cs typeface="Times New Roman"/>
              </a:rPr>
              <a:t>            </a:t>
            </a:r>
            <a:r>
              <a:rPr lang="en-US" sz="2800" b="1" spc="35" dirty="0" smtClean="0">
                <a:latin typeface="Times New Roman"/>
                <a:cs typeface="Times New Roman"/>
              </a:rPr>
              <a:t>o</a:t>
            </a:r>
            <a:endParaRPr sz="2800" b="1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25" dirty="0">
                <a:latin typeface="Times New Roman"/>
                <a:cs typeface="Times New Roman"/>
              </a:rPr>
              <a:t>IUCN </a:t>
            </a:r>
            <a:r>
              <a:rPr sz="2800" spc="60" dirty="0">
                <a:latin typeface="Times New Roman"/>
                <a:cs typeface="Times New Roman"/>
              </a:rPr>
              <a:t>Category </a:t>
            </a:r>
            <a:r>
              <a:rPr sz="2800" spc="35" dirty="0">
                <a:latin typeface="Times New Roman"/>
                <a:cs typeface="Times New Roman"/>
              </a:rPr>
              <a:t>Ib: </a:t>
            </a:r>
            <a:r>
              <a:rPr sz="2800" spc="105">
                <a:latin typeface="Times New Roman"/>
                <a:cs typeface="Times New Roman"/>
              </a:rPr>
              <a:t>Wilderness</a:t>
            </a:r>
            <a:r>
              <a:rPr sz="2800" spc="-300">
                <a:latin typeface="Times New Roman"/>
                <a:cs typeface="Times New Roman"/>
              </a:rPr>
              <a:t> </a:t>
            </a:r>
            <a:r>
              <a:rPr sz="2800" spc="35" smtClean="0">
                <a:latin typeface="Times New Roman"/>
                <a:cs typeface="Times New Roman"/>
              </a:rPr>
              <a:t>Area</a:t>
            </a:r>
            <a:r>
              <a:rPr lang="en-US" sz="2800" spc="35" dirty="0" smtClean="0">
                <a:latin typeface="Times New Roman"/>
                <a:cs typeface="Times New Roman"/>
              </a:rPr>
              <a:t>                     </a:t>
            </a:r>
            <a:r>
              <a:rPr lang="en-US" sz="2800" b="1" spc="35" dirty="0" smtClean="0">
                <a:latin typeface="Times New Roman"/>
                <a:cs typeface="Times New Roman"/>
              </a:rPr>
              <a:t>0</a:t>
            </a:r>
            <a:r>
              <a:rPr lang="en-US" sz="2800" spc="35" dirty="0" smtClean="0">
                <a:latin typeface="Times New Roman"/>
                <a:cs typeface="Times New Roman"/>
              </a:rPr>
              <a:t>           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25" dirty="0">
                <a:latin typeface="Times New Roman"/>
                <a:cs typeface="Times New Roman"/>
              </a:rPr>
              <a:t>IUCN </a:t>
            </a:r>
            <a:r>
              <a:rPr sz="2800" spc="60" dirty="0">
                <a:latin typeface="Times New Roman"/>
                <a:cs typeface="Times New Roman"/>
              </a:rPr>
              <a:t>Category </a:t>
            </a:r>
            <a:r>
              <a:rPr sz="2800" spc="15" dirty="0">
                <a:latin typeface="Times New Roman"/>
                <a:cs typeface="Times New Roman"/>
              </a:rPr>
              <a:t>II </a:t>
            </a:r>
            <a:r>
              <a:rPr sz="2800" spc="-65" dirty="0">
                <a:latin typeface="Times New Roman"/>
                <a:cs typeface="Times New Roman"/>
              </a:rPr>
              <a:t>: </a:t>
            </a:r>
            <a:r>
              <a:rPr sz="2800" spc="95">
                <a:latin typeface="Times New Roman"/>
                <a:cs typeface="Times New Roman"/>
              </a:rPr>
              <a:t>National</a:t>
            </a:r>
            <a:r>
              <a:rPr sz="2800" spc="-65">
                <a:latin typeface="Times New Roman"/>
                <a:cs typeface="Times New Roman"/>
              </a:rPr>
              <a:t> </a:t>
            </a:r>
            <a:r>
              <a:rPr sz="2800" spc="75" smtClean="0">
                <a:latin typeface="Times New Roman"/>
                <a:cs typeface="Times New Roman"/>
              </a:rPr>
              <a:t>Parks</a:t>
            </a:r>
            <a:r>
              <a:rPr lang="en-US" sz="2800" spc="75" dirty="0" smtClean="0">
                <a:latin typeface="Times New Roman"/>
                <a:cs typeface="Times New Roman"/>
              </a:rPr>
              <a:t>                      </a:t>
            </a:r>
            <a:r>
              <a:rPr lang="en-US" sz="2800" b="1" spc="75" dirty="0" smtClean="0">
                <a:latin typeface="Times New Roman"/>
                <a:cs typeface="Times New Roman"/>
              </a:rPr>
              <a:t> 5</a:t>
            </a:r>
            <a:endParaRPr sz="2800" b="1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25" dirty="0">
                <a:latin typeface="Times New Roman"/>
                <a:cs typeface="Times New Roman"/>
              </a:rPr>
              <a:t>IUCN </a:t>
            </a:r>
            <a:r>
              <a:rPr sz="2800" spc="60" dirty="0">
                <a:latin typeface="Times New Roman"/>
                <a:cs typeface="Times New Roman"/>
              </a:rPr>
              <a:t>Category </a:t>
            </a:r>
            <a:r>
              <a:rPr sz="2800" spc="-5" dirty="0">
                <a:latin typeface="Times New Roman"/>
                <a:cs typeface="Times New Roman"/>
              </a:rPr>
              <a:t>III: </a:t>
            </a:r>
            <a:r>
              <a:rPr sz="2800" spc="100">
                <a:latin typeface="Times New Roman"/>
                <a:cs typeface="Times New Roman"/>
              </a:rPr>
              <a:t>Natural</a:t>
            </a:r>
            <a:r>
              <a:rPr sz="2800" spc="-90">
                <a:latin typeface="Times New Roman"/>
                <a:cs typeface="Times New Roman"/>
              </a:rPr>
              <a:t> </a:t>
            </a:r>
            <a:r>
              <a:rPr sz="2800" spc="145" smtClean="0">
                <a:latin typeface="Times New Roman"/>
                <a:cs typeface="Times New Roman"/>
              </a:rPr>
              <a:t>Monuments</a:t>
            </a:r>
            <a:r>
              <a:rPr lang="en-US" sz="2800" spc="145" dirty="0" smtClean="0">
                <a:latin typeface="Times New Roman"/>
                <a:cs typeface="Times New Roman"/>
              </a:rPr>
              <a:t>              </a:t>
            </a:r>
            <a:r>
              <a:rPr lang="en-US" sz="2800" b="1" spc="145" dirty="0" smtClean="0">
                <a:latin typeface="Times New Roman"/>
                <a:cs typeface="Times New Roman"/>
              </a:rPr>
              <a:t>0</a:t>
            </a:r>
            <a:endParaRPr sz="2800" b="1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25" dirty="0">
                <a:latin typeface="Times New Roman"/>
                <a:cs typeface="Times New Roman"/>
              </a:rPr>
              <a:t>IUCN </a:t>
            </a:r>
            <a:r>
              <a:rPr sz="2800" spc="60" dirty="0">
                <a:latin typeface="Times New Roman"/>
                <a:cs typeface="Times New Roman"/>
              </a:rPr>
              <a:t>Category </a:t>
            </a:r>
            <a:r>
              <a:rPr sz="2800" spc="5">
                <a:latin typeface="Times New Roman"/>
                <a:cs typeface="Times New Roman"/>
              </a:rPr>
              <a:t>IV:Wildlife</a:t>
            </a:r>
            <a:r>
              <a:rPr sz="2800" spc="-175">
                <a:latin typeface="Times New Roman"/>
                <a:cs typeface="Times New Roman"/>
              </a:rPr>
              <a:t> </a:t>
            </a:r>
            <a:r>
              <a:rPr sz="2800" spc="90" smtClean="0">
                <a:latin typeface="Times New Roman"/>
                <a:cs typeface="Times New Roman"/>
              </a:rPr>
              <a:t>Sanctuaries</a:t>
            </a:r>
            <a:r>
              <a:rPr lang="en-US" sz="2800" spc="90" dirty="0" smtClean="0">
                <a:latin typeface="Times New Roman"/>
                <a:cs typeface="Times New Roman"/>
              </a:rPr>
              <a:t>              </a:t>
            </a:r>
            <a:r>
              <a:rPr lang="en-US" sz="2800" b="1" spc="90" dirty="0" smtClean="0">
                <a:latin typeface="Times New Roman"/>
                <a:cs typeface="Times New Roman"/>
              </a:rPr>
              <a:t>62</a:t>
            </a:r>
            <a:endParaRPr sz="2800" b="1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20" dirty="0">
                <a:latin typeface="Times New Roman"/>
                <a:cs typeface="Times New Roman"/>
              </a:rPr>
              <a:t>IUCN </a:t>
            </a:r>
            <a:r>
              <a:rPr sz="2800" spc="60" dirty="0">
                <a:latin typeface="Times New Roman"/>
                <a:cs typeface="Times New Roman"/>
              </a:rPr>
              <a:t>Category </a:t>
            </a:r>
            <a:r>
              <a:rPr sz="2800" spc="60">
                <a:latin typeface="Times New Roman"/>
                <a:cs typeface="Times New Roman"/>
              </a:rPr>
              <a:t>V:Protected</a:t>
            </a:r>
            <a:r>
              <a:rPr sz="2800" spc="-200">
                <a:latin typeface="Times New Roman"/>
                <a:cs typeface="Times New Roman"/>
              </a:rPr>
              <a:t> </a:t>
            </a:r>
            <a:r>
              <a:rPr sz="2800" spc="90" smtClean="0">
                <a:latin typeface="Times New Roman"/>
                <a:cs typeface="Times New Roman"/>
              </a:rPr>
              <a:t>Landscape/Seascapes</a:t>
            </a:r>
            <a:r>
              <a:rPr lang="en-US" sz="2800" spc="90" dirty="0" smtClean="0">
                <a:latin typeface="Times New Roman"/>
                <a:cs typeface="Times New Roman"/>
              </a:rPr>
              <a:t>    </a:t>
            </a:r>
            <a:r>
              <a:rPr lang="en-US" sz="2800" b="1" spc="90" dirty="0" smtClean="0">
                <a:latin typeface="Times New Roman"/>
                <a:cs typeface="Times New Roman"/>
              </a:rPr>
              <a:t>5</a:t>
            </a:r>
            <a:endParaRPr sz="2800" b="1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25" dirty="0">
                <a:latin typeface="Times New Roman"/>
                <a:cs typeface="Times New Roman"/>
              </a:rPr>
              <a:t>IUCN </a:t>
            </a:r>
            <a:r>
              <a:rPr sz="2800" spc="60" dirty="0">
                <a:latin typeface="Times New Roman"/>
                <a:cs typeface="Times New Roman"/>
              </a:rPr>
              <a:t>Category </a:t>
            </a:r>
            <a:r>
              <a:rPr sz="2800" spc="-65" dirty="0">
                <a:latin typeface="Times New Roman"/>
                <a:cs typeface="Times New Roman"/>
              </a:rPr>
              <a:t>VI: </a:t>
            </a:r>
            <a:r>
              <a:rPr sz="2800" spc="95" dirty="0">
                <a:latin typeface="Times New Roman"/>
                <a:cs typeface="Times New Roman"/>
              </a:rPr>
              <a:t>Managed </a:t>
            </a:r>
            <a:r>
              <a:rPr sz="2800" spc="55" dirty="0">
                <a:latin typeface="Times New Roman"/>
                <a:cs typeface="Times New Roman"/>
              </a:rPr>
              <a:t>Resouce </a:t>
            </a:r>
            <a:r>
              <a:rPr sz="2800" spc="114">
                <a:latin typeface="Times New Roman"/>
                <a:cs typeface="Times New Roman"/>
              </a:rPr>
              <a:t>Protected</a:t>
            </a:r>
            <a:r>
              <a:rPr sz="2800" spc="-405">
                <a:latin typeface="Times New Roman"/>
                <a:cs typeface="Times New Roman"/>
              </a:rPr>
              <a:t> </a:t>
            </a:r>
            <a:r>
              <a:rPr sz="2800" spc="-40" smtClean="0">
                <a:latin typeface="Times New Roman"/>
                <a:cs typeface="Times New Roman"/>
              </a:rPr>
              <a:t>Area</a:t>
            </a:r>
            <a:r>
              <a:rPr lang="en-US" sz="2800" spc="-40" dirty="0" smtClean="0">
                <a:latin typeface="Times New Roman"/>
                <a:cs typeface="Times New Roman"/>
              </a:rPr>
              <a:t>  </a:t>
            </a:r>
            <a:r>
              <a:rPr lang="en-US" sz="2800" b="1" spc="-40" dirty="0" smtClean="0">
                <a:latin typeface="Times New Roman"/>
                <a:cs typeface="Times New Roman"/>
              </a:rPr>
              <a:t>2</a:t>
            </a: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lang="en-US" sz="2800" b="1" spc="-40" dirty="0" smtClean="0">
                <a:latin typeface="Times New Roman"/>
                <a:cs typeface="Times New Roman"/>
              </a:rPr>
              <a:t>Unclassified areas                                                                83</a:t>
            </a: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lang="en-US" sz="2800" b="1" spc="-40" dirty="0" smtClean="0">
                <a:latin typeface="Times New Roman"/>
                <a:cs typeface="Times New Roman"/>
              </a:rPr>
              <a:t>All IUCN Categories                                               157</a:t>
            </a: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E66C7C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endParaRPr sz="2800" b="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667" y="1135126"/>
            <a:ext cx="8522547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25" dirty="0"/>
              <a:t>Types </a:t>
            </a:r>
            <a:r>
              <a:rPr sz="4500" spc="-560" dirty="0"/>
              <a:t>of </a:t>
            </a:r>
            <a:r>
              <a:rPr sz="4500" spc="-445" dirty="0"/>
              <a:t>Protected </a:t>
            </a:r>
            <a:r>
              <a:rPr sz="4500" spc="-530" dirty="0"/>
              <a:t>Areas </a:t>
            </a:r>
            <a:r>
              <a:rPr sz="4500" spc="-360" dirty="0"/>
              <a:t>in</a:t>
            </a:r>
            <a:r>
              <a:rPr sz="4500" spc="-680" dirty="0"/>
              <a:t> </a:t>
            </a:r>
            <a:r>
              <a:rPr sz="4500" spc="-409" dirty="0"/>
              <a:t>Pakistan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104985" y="1940179"/>
            <a:ext cx="1158748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165225" indent="-274320">
              <a:lnSpc>
                <a:spcPct val="100000"/>
              </a:lnSpc>
              <a:spcBef>
                <a:spcPts val="100"/>
              </a:spcBef>
              <a:tabLst>
                <a:tab pos="2367915" algn="l"/>
              </a:tabLst>
            </a:pPr>
            <a:r>
              <a:rPr sz="3400" spc="-5" dirty="0">
                <a:solidFill>
                  <a:srgbClr val="E66C7C"/>
                </a:solidFill>
                <a:latin typeface="Arial"/>
                <a:cs typeface="Arial"/>
              </a:rPr>
              <a:t></a:t>
            </a:r>
            <a:r>
              <a:rPr sz="3600" spc="-5" dirty="0">
                <a:latin typeface="Times New Roman"/>
                <a:cs typeface="Times New Roman"/>
              </a:rPr>
              <a:t>These</a:t>
            </a:r>
            <a:r>
              <a:rPr sz="3600" spc="-165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are	</a:t>
            </a:r>
            <a:r>
              <a:rPr sz="3600" spc="114" dirty="0">
                <a:latin typeface="Times New Roman"/>
                <a:cs typeface="Times New Roman"/>
              </a:rPr>
              <a:t>types </a:t>
            </a:r>
            <a:r>
              <a:rPr sz="3600" spc="30" dirty="0">
                <a:latin typeface="Times New Roman"/>
                <a:cs typeface="Times New Roman"/>
              </a:rPr>
              <a:t>of </a:t>
            </a:r>
            <a:r>
              <a:rPr sz="3600" spc="165" dirty="0">
                <a:latin typeface="Times New Roman"/>
                <a:cs typeface="Times New Roman"/>
              </a:rPr>
              <a:t>protected</a:t>
            </a:r>
            <a:r>
              <a:rPr sz="3600" spc="-615" dirty="0">
                <a:latin typeface="Times New Roman"/>
                <a:cs typeface="Times New Roman"/>
              </a:rPr>
              <a:t> </a:t>
            </a:r>
            <a:r>
              <a:rPr sz="3600" spc="110" dirty="0">
                <a:latin typeface="Times New Roman"/>
                <a:cs typeface="Times New Roman"/>
              </a:rPr>
              <a:t>areas </a:t>
            </a:r>
            <a:r>
              <a:rPr sz="3600" spc="150" dirty="0">
                <a:latin typeface="Times New Roman"/>
                <a:cs typeface="Times New Roman"/>
              </a:rPr>
              <a:t>in  </a:t>
            </a:r>
            <a:r>
              <a:rPr sz="3600" spc="114" dirty="0">
                <a:latin typeface="Times New Roman"/>
                <a:cs typeface="Times New Roman"/>
              </a:rPr>
              <a:t>Pakistan.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45" dirty="0">
                <a:solidFill>
                  <a:srgbClr val="E66C7C"/>
                </a:solidFill>
                <a:latin typeface="Arial"/>
                <a:cs typeface="Arial"/>
              </a:rPr>
              <a:t></a:t>
            </a:r>
            <a:r>
              <a:rPr sz="3600" spc="45" dirty="0">
                <a:latin typeface="Times New Roman"/>
                <a:cs typeface="Times New Roman"/>
              </a:rPr>
              <a:t>National </a:t>
            </a:r>
            <a:r>
              <a:rPr sz="3600" spc="95" dirty="0">
                <a:latin typeface="Times New Roman"/>
                <a:cs typeface="Times New Roman"/>
              </a:rPr>
              <a:t>Parks </a:t>
            </a:r>
            <a:r>
              <a:rPr sz="3600" spc="-80" dirty="0">
                <a:latin typeface="Times New Roman"/>
                <a:cs typeface="Times New Roman"/>
              </a:rPr>
              <a:t>:</a:t>
            </a:r>
            <a:r>
              <a:rPr sz="3600" spc="-225" dirty="0">
                <a:latin typeface="Times New Roman"/>
                <a:cs typeface="Times New Roman"/>
              </a:rPr>
              <a:t> </a:t>
            </a:r>
            <a:r>
              <a:rPr sz="3600" spc="35" dirty="0">
                <a:latin typeface="Times New Roman"/>
                <a:cs typeface="Times New Roman"/>
              </a:rPr>
              <a:t>29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-5" dirty="0">
                <a:solidFill>
                  <a:srgbClr val="E66C7C"/>
                </a:solidFill>
                <a:latin typeface="Arial"/>
                <a:cs typeface="Arial"/>
              </a:rPr>
              <a:t></a:t>
            </a:r>
            <a:r>
              <a:rPr sz="3600" spc="-5" dirty="0">
                <a:latin typeface="Times New Roman"/>
                <a:cs typeface="Times New Roman"/>
              </a:rPr>
              <a:t>Wildlife </a:t>
            </a:r>
            <a:r>
              <a:rPr sz="3600" spc="120" dirty="0">
                <a:latin typeface="Times New Roman"/>
                <a:cs typeface="Times New Roman"/>
              </a:rPr>
              <a:t>Sanctuaries </a:t>
            </a:r>
            <a:r>
              <a:rPr sz="3600" spc="-80" dirty="0">
                <a:latin typeface="Times New Roman"/>
                <a:cs typeface="Times New Roman"/>
              </a:rPr>
              <a:t>:</a:t>
            </a:r>
            <a:r>
              <a:rPr sz="3600" spc="-265" dirty="0">
                <a:latin typeface="Times New Roman"/>
                <a:cs typeface="Times New Roman"/>
              </a:rPr>
              <a:t> </a:t>
            </a:r>
            <a:r>
              <a:rPr sz="3600" spc="160" dirty="0">
                <a:latin typeface="Times New Roman"/>
                <a:cs typeface="Times New Roman"/>
              </a:rPr>
              <a:t>99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-25" dirty="0">
                <a:solidFill>
                  <a:srgbClr val="E66C7C"/>
                </a:solidFill>
                <a:latin typeface="Arial"/>
                <a:cs typeface="Arial"/>
              </a:rPr>
              <a:t></a:t>
            </a:r>
            <a:r>
              <a:rPr sz="3600" spc="-25" dirty="0">
                <a:latin typeface="Times New Roman"/>
                <a:cs typeface="Times New Roman"/>
              </a:rPr>
              <a:t>Game </a:t>
            </a:r>
            <a:r>
              <a:rPr sz="3600" spc="50" dirty="0">
                <a:latin typeface="Times New Roman"/>
                <a:cs typeface="Times New Roman"/>
              </a:rPr>
              <a:t>Reserves</a:t>
            </a:r>
            <a:r>
              <a:rPr sz="3600" spc="-150" dirty="0">
                <a:latin typeface="Times New Roman"/>
                <a:cs typeface="Times New Roman"/>
              </a:rPr>
              <a:t> </a:t>
            </a:r>
            <a:r>
              <a:rPr sz="3600" spc="-180" dirty="0">
                <a:latin typeface="Times New Roman"/>
                <a:cs typeface="Times New Roman"/>
              </a:rPr>
              <a:t>:102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80" dirty="0">
                <a:solidFill>
                  <a:srgbClr val="E66C7C"/>
                </a:solidFill>
                <a:latin typeface="Arial"/>
                <a:cs typeface="Arial"/>
              </a:rPr>
              <a:t></a:t>
            </a:r>
            <a:r>
              <a:rPr sz="3600" spc="80" dirty="0">
                <a:latin typeface="Times New Roman"/>
                <a:cs typeface="Times New Roman"/>
              </a:rPr>
              <a:t>Community </a:t>
            </a:r>
            <a:r>
              <a:rPr sz="3600" spc="125" dirty="0">
                <a:latin typeface="Times New Roman"/>
                <a:cs typeface="Times New Roman"/>
              </a:rPr>
              <a:t>Controlled </a:t>
            </a:r>
            <a:r>
              <a:rPr sz="3600" spc="185" dirty="0">
                <a:latin typeface="Times New Roman"/>
                <a:cs typeface="Times New Roman"/>
              </a:rPr>
              <a:t>Hunting </a:t>
            </a:r>
            <a:r>
              <a:rPr sz="3600" spc="50" dirty="0">
                <a:latin typeface="Times New Roman"/>
                <a:cs typeface="Times New Roman"/>
              </a:rPr>
              <a:t>Areas</a:t>
            </a:r>
            <a:r>
              <a:rPr sz="3600" spc="-509" dirty="0">
                <a:latin typeface="Times New Roman"/>
                <a:cs typeface="Times New Roman"/>
              </a:rPr>
              <a:t> </a:t>
            </a:r>
            <a:r>
              <a:rPr sz="3600" spc="-80" dirty="0">
                <a:latin typeface="Times New Roman"/>
                <a:cs typeface="Times New Roman"/>
              </a:rPr>
              <a:t>: </a:t>
            </a:r>
            <a:r>
              <a:rPr sz="3600" spc="-465" dirty="0">
                <a:latin typeface="Times New Roman"/>
                <a:cs typeface="Times New Roman"/>
              </a:rPr>
              <a:t>76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667" y="901650"/>
            <a:ext cx="4676987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95" dirty="0"/>
              <a:t>National</a:t>
            </a:r>
            <a:r>
              <a:rPr sz="6000" spc="-525" dirty="0"/>
              <a:t> </a:t>
            </a:r>
            <a:r>
              <a:rPr sz="6000" spc="-580" dirty="0"/>
              <a:t>Parks</a:t>
            </a:r>
            <a:endParaRPr sz="6000"/>
          </a:p>
        </p:txBody>
      </p:sp>
      <p:sp>
        <p:nvSpPr>
          <p:cNvPr id="8" name="object 8"/>
          <p:cNvSpPr txBox="1"/>
          <p:nvPr/>
        </p:nvSpPr>
        <p:spPr>
          <a:xfrm>
            <a:off x="104986" y="1947799"/>
            <a:ext cx="11518053" cy="336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5" dirty="0">
                <a:latin typeface="Times New Roman"/>
                <a:cs typeface="Times New Roman"/>
              </a:rPr>
              <a:t>According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modern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protected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legislation,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national  </a:t>
            </a:r>
            <a:r>
              <a:rPr sz="2600" spc="105" dirty="0">
                <a:latin typeface="Times New Roman"/>
                <a:cs typeface="Times New Roman"/>
              </a:rPr>
              <a:t>park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FF0000"/>
                </a:solidFill>
                <a:latin typeface="Times New Roman"/>
                <a:cs typeface="Times New Roman"/>
              </a:rPr>
              <a:t>protected</a:t>
            </a:r>
            <a:r>
              <a:rPr sz="2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FF0000"/>
                </a:solidFill>
                <a:latin typeface="Times New Roman"/>
                <a:cs typeface="Times New Roman"/>
              </a:rPr>
              <a:t>area</a:t>
            </a:r>
            <a:r>
              <a:rPr sz="26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set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aside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4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26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6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0000"/>
                </a:solidFill>
                <a:latin typeface="Times New Roman"/>
                <a:cs typeface="Times New Roman"/>
              </a:rPr>
              <a:t>government</a:t>
            </a:r>
            <a:r>
              <a:rPr sz="26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2600" spc="114" dirty="0">
                <a:solidFill>
                  <a:srgbClr val="FF0000"/>
                </a:solidFill>
                <a:latin typeface="Times New Roman"/>
                <a:cs typeface="Times New Roman"/>
              </a:rPr>
              <a:t>protection</a:t>
            </a:r>
            <a:r>
              <a:rPr sz="26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FF0000"/>
                </a:solidFill>
                <a:latin typeface="Times New Roman"/>
                <a:cs typeface="Times New Roman"/>
              </a:rPr>
              <a:t>conservation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its</a:t>
            </a:r>
            <a:r>
              <a:rPr sz="26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FF0000"/>
                </a:solidFill>
                <a:latin typeface="Times New Roman"/>
                <a:cs typeface="Times New Roman"/>
              </a:rPr>
              <a:t>outstanding</a:t>
            </a:r>
            <a:r>
              <a:rPr sz="2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scenary</a:t>
            </a:r>
            <a:r>
              <a:rPr sz="26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2600" spc="25" dirty="0">
                <a:solidFill>
                  <a:srgbClr val="FF0000"/>
                </a:solidFill>
                <a:latin typeface="Times New Roman"/>
                <a:cs typeface="Times New Roman"/>
              </a:rPr>
              <a:t>wildlife</a:t>
            </a:r>
            <a:r>
              <a:rPr sz="2600" spc="2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marR="32131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5" dirty="0">
                <a:latin typeface="Times New Roman"/>
                <a:cs typeface="Times New Roman"/>
              </a:rPr>
              <a:t>Pakistan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has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FF0000"/>
                </a:solidFill>
                <a:latin typeface="Times New Roman"/>
                <a:cs typeface="Times New Roman"/>
              </a:rPr>
              <a:t>29</a:t>
            </a:r>
            <a:r>
              <a:rPr sz="2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FF0000"/>
                </a:solidFill>
                <a:latin typeface="Times New Roman"/>
                <a:cs typeface="Times New Roman"/>
              </a:rPr>
              <a:t>proteted</a:t>
            </a:r>
            <a:r>
              <a:rPr sz="26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areas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known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National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parks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409" dirty="0">
                <a:latin typeface="Times New Roman"/>
                <a:cs typeface="Times New Roman"/>
              </a:rPr>
              <a:t>,  </a:t>
            </a:r>
            <a:r>
              <a:rPr sz="2600" spc="60" dirty="0">
                <a:latin typeface="Times New Roman"/>
                <a:cs typeface="Times New Roman"/>
              </a:rPr>
              <a:t>only </a:t>
            </a:r>
            <a:r>
              <a:rPr sz="2600" spc="114" dirty="0">
                <a:latin typeface="Times New Roman"/>
                <a:cs typeface="Times New Roman"/>
              </a:rPr>
              <a:t>some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25" dirty="0">
                <a:latin typeface="Times New Roman"/>
                <a:cs typeface="Times New Roman"/>
              </a:rPr>
              <a:t>these </a:t>
            </a:r>
            <a:r>
              <a:rPr sz="2600" spc="90" dirty="0">
                <a:latin typeface="Times New Roman"/>
                <a:cs typeface="Times New Roman"/>
              </a:rPr>
              <a:t>are </a:t>
            </a:r>
            <a:r>
              <a:rPr sz="2600" spc="155" dirty="0">
                <a:latin typeface="Times New Roman"/>
                <a:cs typeface="Times New Roman"/>
              </a:rPr>
              <a:t>under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95" dirty="0">
                <a:latin typeface="Times New Roman"/>
                <a:cs typeface="Times New Roman"/>
              </a:rPr>
              <a:t>conservation </a:t>
            </a:r>
            <a:r>
              <a:rPr sz="2600" spc="75" dirty="0">
                <a:latin typeface="Times New Roman"/>
                <a:cs typeface="Times New Roman"/>
              </a:rPr>
              <a:t>scope </a:t>
            </a:r>
            <a:r>
              <a:rPr sz="2600" spc="20" dirty="0">
                <a:latin typeface="Times New Roman"/>
                <a:cs typeface="Times New Roman"/>
              </a:rPr>
              <a:t>of  </a:t>
            </a:r>
            <a:r>
              <a:rPr sz="2600" spc="10" dirty="0">
                <a:latin typeface="Times New Roman"/>
                <a:cs typeface="Times New Roman"/>
              </a:rPr>
              <a:t>IUCN.</a:t>
            </a:r>
            <a:endParaRPr sz="2600">
              <a:latin typeface="Times New Roman"/>
              <a:cs typeface="Times New Roman"/>
            </a:endParaRPr>
          </a:p>
          <a:p>
            <a:pPr marL="287020" marR="1312545" indent="-274320">
              <a:lnSpc>
                <a:spcPct val="100000"/>
              </a:lnSpc>
              <a:spcBef>
                <a:spcPts val="620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25" smtClean="0">
                <a:latin typeface="Times New Roman"/>
                <a:cs typeface="Times New Roman"/>
              </a:rPr>
              <a:t>A</a:t>
            </a:r>
            <a:r>
              <a:rPr lang="en-US" sz="2600" spc="-125" dirty="0" smtClean="0">
                <a:latin typeface="Times New Roman"/>
                <a:cs typeface="Times New Roman"/>
              </a:rPr>
              <a:t> </a:t>
            </a:r>
            <a:r>
              <a:rPr sz="2600" spc="-125" smtClean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national park </a:t>
            </a:r>
            <a:r>
              <a:rPr sz="2600" spc="70" dirty="0">
                <a:latin typeface="Times New Roman"/>
                <a:cs typeface="Times New Roman"/>
              </a:rPr>
              <a:t>shall </a:t>
            </a:r>
            <a:r>
              <a:rPr sz="2600" spc="120">
                <a:latin typeface="Times New Roman"/>
                <a:cs typeface="Times New Roman"/>
              </a:rPr>
              <a:t>be </a:t>
            </a:r>
            <a:r>
              <a:rPr sz="2600" spc="60" smtClean="0">
                <a:latin typeface="Times New Roman"/>
                <a:cs typeface="Times New Roman"/>
              </a:rPr>
              <a:t>a</a:t>
            </a:r>
            <a:r>
              <a:rPr lang="en-US" sz="2600" spc="60" dirty="0" smtClean="0">
                <a:latin typeface="Times New Roman"/>
                <a:cs typeface="Times New Roman"/>
              </a:rPr>
              <a:t>cc</a:t>
            </a:r>
            <a:r>
              <a:rPr sz="2600" spc="60" smtClean="0">
                <a:latin typeface="Times New Roman"/>
                <a:cs typeface="Times New Roman"/>
              </a:rPr>
              <a:t>esible </a:t>
            </a:r>
            <a:r>
              <a:rPr sz="2600" spc="135" dirty="0">
                <a:latin typeface="Times New Roman"/>
                <a:cs typeface="Times New Roman"/>
              </a:rPr>
              <a:t>to </a:t>
            </a:r>
            <a:r>
              <a:rPr sz="2600" spc="90" dirty="0">
                <a:latin typeface="Times New Roman"/>
                <a:cs typeface="Times New Roman"/>
              </a:rPr>
              <a:t>public </a:t>
            </a:r>
            <a:r>
              <a:rPr sz="2600" spc="50" dirty="0">
                <a:latin typeface="Times New Roman"/>
                <a:cs typeface="Times New Roman"/>
              </a:rPr>
              <a:t>for  </a:t>
            </a:r>
            <a:r>
              <a:rPr sz="2600" spc="105" dirty="0">
                <a:latin typeface="Times New Roman"/>
                <a:cs typeface="Times New Roman"/>
              </a:rPr>
              <a:t>recreation,education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research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subject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such  </a:t>
            </a:r>
            <a:r>
              <a:rPr sz="2600" spc="95" dirty="0">
                <a:latin typeface="Times New Roman"/>
                <a:cs typeface="Times New Roman"/>
              </a:rPr>
              <a:t>restrictions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fee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government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may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impose.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9969" y="1216610"/>
            <a:ext cx="7768167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25" smtClean="0"/>
              <a:t>Prohibit</a:t>
            </a:r>
            <a:r>
              <a:rPr lang="en-US" sz="4500" spc="-425" dirty="0" smtClean="0"/>
              <a:t>e</a:t>
            </a:r>
            <a:r>
              <a:rPr sz="4500" spc="-425" smtClean="0"/>
              <a:t>d </a:t>
            </a:r>
            <a:r>
              <a:rPr sz="4500" spc="-405" dirty="0"/>
              <a:t>acts </a:t>
            </a:r>
            <a:r>
              <a:rPr sz="4500" spc="-355" dirty="0"/>
              <a:t>in </a:t>
            </a:r>
            <a:r>
              <a:rPr sz="4500" spc="-445" dirty="0"/>
              <a:t>National</a:t>
            </a:r>
            <a:r>
              <a:rPr sz="4500" spc="-235" dirty="0"/>
              <a:t> </a:t>
            </a:r>
            <a:r>
              <a:rPr sz="4500" spc="-434" dirty="0"/>
              <a:t>Parks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714587" y="1947799"/>
            <a:ext cx="10055860" cy="3275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0" dirty="0">
                <a:latin typeface="Times New Roman"/>
                <a:cs typeface="Times New Roman"/>
              </a:rPr>
              <a:t>Hunting,trapping,shooting,killing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110" dirty="0">
                <a:latin typeface="Times New Roman"/>
                <a:cs typeface="Times New Roman"/>
              </a:rPr>
              <a:t>capturing </a:t>
            </a:r>
            <a:r>
              <a:rPr sz="2600" spc="-365" dirty="0">
                <a:latin typeface="Times New Roman"/>
                <a:cs typeface="Times New Roman"/>
              </a:rPr>
              <a:t>of  </a:t>
            </a:r>
            <a:r>
              <a:rPr sz="2600" spc="55" dirty="0">
                <a:latin typeface="Times New Roman"/>
                <a:cs typeface="Times New Roman"/>
              </a:rPr>
              <a:t>wild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animals.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0" dirty="0">
                <a:latin typeface="Times New Roman"/>
                <a:cs typeface="Times New Roman"/>
              </a:rPr>
              <a:t>Firing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guns.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0" dirty="0">
                <a:latin typeface="Times New Roman"/>
                <a:cs typeface="Times New Roman"/>
              </a:rPr>
              <a:t>Burning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,destroying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removal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plants.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0" dirty="0">
                <a:latin typeface="Times New Roman"/>
                <a:cs typeface="Times New Roman"/>
              </a:rPr>
              <a:t>Clearing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20" dirty="0">
                <a:latin typeface="Times New Roman"/>
                <a:cs typeface="Times New Roman"/>
              </a:rPr>
              <a:t>land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cultivation.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10" dirty="0">
                <a:latin typeface="Times New Roman"/>
                <a:cs typeface="Times New Roman"/>
              </a:rPr>
              <a:t>Construction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roads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railway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lines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etc.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0" dirty="0">
                <a:latin typeface="Times New Roman"/>
                <a:cs typeface="Times New Roman"/>
              </a:rPr>
              <a:t>Surface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mining.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0" dirty="0">
                <a:latin typeface="Times New Roman"/>
                <a:cs typeface="Times New Roman"/>
              </a:rPr>
              <a:t>Polluting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water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flowing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through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national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parks.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23"/>
            <a:ext cx="12191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8477" y="1"/>
            <a:ext cx="632352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17609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104" y="52323"/>
            <a:ext cx="1219412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667" y="1214373"/>
            <a:ext cx="10322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80"/>
              <a:t>Aims </a:t>
            </a:r>
            <a:r>
              <a:rPr lang="en-US" sz="4000" spc="-580" dirty="0" smtClean="0"/>
              <a:t> </a:t>
            </a:r>
            <a:r>
              <a:rPr sz="4000" spc="-315" smtClean="0"/>
              <a:t>and </a:t>
            </a:r>
            <a:r>
              <a:rPr sz="4000" spc="-395" dirty="0"/>
              <a:t>purposes </a:t>
            </a:r>
            <a:r>
              <a:rPr sz="4000" spc="-500" dirty="0"/>
              <a:t>of </a:t>
            </a:r>
            <a:r>
              <a:rPr sz="4000" spc="-375" dirty="0"/>
              <a:t>establishing </a:t>
            </a:r>
            <a:r>
              <a:rPr sz="4000" spc="-335" dirty="0"/>
              <a:t>national</a:t>
            </a:r>
            <a:r>
              <a:rPr sz="4000" spc="-540" dirty="0"/>
              <a:t> </a:t>
            </a:r>
            <a:r>
              <a:rPr sz="4000" spc="-345" dirty="0"/>
              <a:t>parks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714587" y="1907490"/>
            <a:ext cx="10689167" cy="32556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marR="98425" indent="-274320" algn="just">
              <a:lnSpc>
                <a:spcPct val="90000"/>
              </a:lnSpc>
              <a:spcBef>
                <a:spcPts val="41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0" dirty="0">
                <a:latin typeface="Times New Roman"/>
                <a:cs typeface="Times New Roman"/>
              </a:rPr>
              <a:t>The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primary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purpose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national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park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to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FF0000"/>
                </a:solidFill>
                <a:latin typeface="Times New Roman"/>
                <a:cs typeface="Times New Roman"/>
              </a:rPr>
              <a:t>protect</a:t>
            </a:r>
            <a:r>
              <a:rPr sz="26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225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2600" spc="120">
                <a:solidFill>
                  <a:srgbClr val="FF0000"/>
                </a:solidFill>
                <a:latin typeface="Times New Roman"/>
                <a:cs typeface="Times New Roman"/>
              </a:rPr>
              <a:t>natural</a:t>
            </a:r>
            <a:r>
              <a:rPr sz="2600" spc="-9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00" smtClean="0">
                <a:solidFill>
                  <a:srgbClr val="FF0000"/>
                </a:solidFill>
                <a:latin typeface="Times New Roman"/>
                <a:cs typeface="Times New Roman"/>
              </a:rPr>
              <a:t>wonders</a:t>
            </a:r>
            <a:r>
              <a:rPr sz="2600" spc="-125" smtClean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wildlife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located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within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these  </a:t>
            </a:r>
            <a:r>
              <a:rPr sz="2600" spc="105" dirty="0">
                <a:latin typeface="Times New Roman"/>
                <a:cs typeface="Times New Roman"/>
              </a:rPr>
              <a:t>enviornments.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35" dirty="0">
                <a:latin typeface="Times New Roman"/>
                <a:cs typeface="Times New Roman"/>
              </a:rPr>
              <a:t>For </a:t>
            </a:r>
            <a:r>
              <a:rPr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variety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30" dirty="0">
                <a:latin typeface="Times New Roman"/>
                <a:cs typeface="Times New Roman"/>
              </a:rPr>
              <a:t>living</a:t>
            </a:r>
            <a:r>
              <a:rPr sz="2600" spc="-42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things.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90000"/>
              </a:lnSpc>
              <a:spcBef>
                <a:spcPts val="62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0" dirty="0">
                <a:latin typeface="Times New Roman"/>
                <a:cs typeface="Times New Roman"/>
              </a:rPr>
              <a:t>They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provide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safe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FF0000"/>
                </a:solidFill>
                <a:latin typeface="Times New Roman"/>
                <a:cs typeface="Times New Roman"/>
              </a:rPr>
              <a:t>home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native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plants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animals.  </a:t>
            </a:r>
            <a:r>
              <a:rPr sz="2600" spc="50" dirty="0">
                <a:latin typeface="Times New Roman"/>
                <a:cs typeface="Times New Roman"/>
              </a:rPr>
              <a:t>We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coexist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all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these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creatures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this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planet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so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we  </a:t>
            </a:r>
            <a:r>
              <a:rPr sz="2600" spc="160" dirty="0">
                <a:latin typeface="Times New Roman"/>
                <a:cs typeface="Times New Roman"/>
              </a:rPr>
              <a:t>must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do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our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best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protect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them.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35" dirty="0">
                <a:latin typeface="Times New Roman"/>
                <a:cs typeface="Times New Roman"/>
              </a:rPr>
              <a:t>For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our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0000"/>
                </a:solidFill>
                <a:latin typeface="Times New Roman"/>
                <a:cs typeface="Times New Roman"/>
              </a:rPr>
              <a:t>enjoyment</a:t>
            </a:r>
            <a:r>
              <a:rPr sz="26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0000"/>
                </a:solidFill>
                <a:latin typeface="Times New Roman"/>
                <a:cs typeface="Times New Roman"/>
              </a:rPr>
              <a:t>health</a:t>
            </a:r>
            <a:r>
              <a:rPr sz="2600" spc="114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87020" marR="642620" indent="-274320">
              <a:lnSpc>
                <a:spcPts val="2810"/>
              </a:lnSpc>
              <a:spcBef>
                <a:spcPts val="665"/>
              </a:spcBef>
              <a:buClr>
                <a:srgbClr val="E66C7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0" dirty="0">
                <a:latin typeface="Times New Roman"/>
                <a:cs typeface="Times New Roman"/>
              </a:rPr>
              <a:t>National </a:t>
            </a:r>
            <a:r>
              <a:rPr sz="2600" spc="95" dirty="0">
                <a:latin typeface="Times New Roman"/>
                <a:cs typeface="Times New Roman"/>
              </a:rPr>
              <a:t>parks </a:t>
            </a:r>
            <a:r>
              <a:rPr sz="2600" spc="90" dirty="0">
                <a:latin typeface="Times New Roman"/>
                <a:cs typeface="Times New Roman"/>
              </a:rPr>
              <a:t>are </a:t>
            </a:r>
            <a:r>
              <a:rPr sz="2600" spc="60" dirty="0">
                <a:latin typeface="Times New Roman"/>
                <a:cs typeface="Times New Roman"/>
              </a:rPr>
              <a:t>places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20" dirty="0">
                <a:latin typeface="Times New Roman"/>
                <a:cs typeface="Times New Roman"/>
              </a:rPr>
              <a:t>natural </a:t>
            </a:r>
            <a:r>
              <a:rPr sz="2600" spc="55">
                <a:latin typeface="Times New Roman"/>
                <a:cs typeface="Times New Roman"/>
              </a:rPr>
              <a:t>beauty</a:t>
            </a:r>
            <a:r>
              <a:rPr sz="2600" spc="55" smtClean="0">
                <a:latin typeface="Times New Roman"/>
                <a:cs typeface="Times New Roman"/>
              </a:rPr>
              <a:t>.</a:t>
            </a:r>
            <a:r>
              <a:rPr lang="en-US" sz="2600" spc="55" dirty="0" smtClean="0">
                <a:latin typeface="Times New Roman"/>
                <a:cs typeface="Times New Roman"/>
              </a:rPr>
              <a:t> </a:t>
            </a:r>
            <a:r>
              <a:rPr sz="2600" spc="55" smtClean="0">
                <a:latin typeface="Times New Roman"/>
                <a:cs typeface="Times New Roman"/>
              </a:rPr>
              <a:t>Many  </a:t>
            </a:r>
            <a:r>
              <a:rPr sz="2600" spc="100" dirty="0">
                <a:latin typeface="Times New Roman"/>
                <a:cs typeface="Times New Roman"/>
              </a:rPr>
              <a:t>people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have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10">
                <a:latin typeface="Times New Roman"/>
                <a:cs typeface="Times New Roman"/>
              </a:rPr>
              <a:t>fun</a:t>
            </a:r>
            <a:r>
              <a:rPr sz="2600" spc="-75">
                <a:latin typeface="Times New Roman"/>
                <a:cs typeface="Times New Roman"/>
              </a:rPr>
              <a:t> </a:t>
            </a:r>
            <a:r>
              <a:rPr sz="2600" spc="90" smtClean="0">
                <a:solidFill>
                  <a:srgbClr val="FF0000"/>
                </a:solidFill>
                <a:latin typeface="Times New Roman"/>
                <a:cs typeface="Times New Roman"/>
              </a:rPr>
              <a:t>camping</a:t>
            </a:r>
            <a:r>
              <a:rPr sz="2600" spc="-105" smtClean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having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  </a:t>
            </a:r>
            <a:r>
              <a:rPr sz="2600" spc="65" dirty="0">
                <a:latin typeface="Times New Roman"/>
                <a:cs typeface="Times New Roman"/>
              </a:rPr>
              <a:t>picnic,enjoying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view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taking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fresh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air.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a\biotech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848" cy="4493172"/>
          </a:xfrm>
          <a:prstGeom prst="rect">
            <a:avLst/>
          </a:prstGeom>
          <a:noFill/>
        </p:spPr>
      </p:pic>
      <p:pic>
        <p:nvPicPr>
          <p:cNvPr id="2051" name="Picture 3" descr="F:\aaaa\biotech\lal_suhanra_national_p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7020" y="0"/>
            <a:ext cx="6074979" cy="4524703"/>
          </a:xfrm>
          <a:prstGeom prst="rect">
            <a:avLst/>
          </a:prstGeom>
          <a:noFill/>
        </p:spPr>
      </p:pic>
      <p:pic>
        <p:nvPicPr>
          <p:cNvPr id="2052" name="Picture 4" descr="F:\aaaa\biotech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61641"/>
            <a:ext cx="5218386" cy="2396359"/>
          </a:xfrm>
          <a:prstGeom prst="rect">
            <a:avLst/>
          </a:prstGeom>
          <a:noFill/>
        </p:spPr>
      </p:pic>
      <p:pic>
        <p:nvPicPr>
          <p:cNvPr id="2053" name="Picture 5" descr="F:\aaaa\biotech\lala_suhanra_park_du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7582" y="4477407"/>
            <a:ext cx="6964417" cy="238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626</Words>
  <Application>Microsoft Office PowerPoint</Application>
  <PresentationFormat>Custom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IUCN protected areas management categories</vt:lpstr>
      <vt:lpstr>Types of Protected Areas in Pakistan</vt:lpstr>
      <vt:lpstr>National Parks</vt:lpstr>
      <vt:lpstr>Prohibited acts in National Parks</vt:lpstr>
      <vt:lpstr>Aims  and purposes of establishing national parks</vt:lpstr>
      <vt:lpstr>Slide 9</vt:lpstr>
      <vt:lpstr>Slide 10</vt:lpstr>
      <vt:lpstr>Slide 11</vt:lpstr>
      <vt:lpstr>Slide 12</vt:lpstr>
      <vt:lpstr>G  A   M E        R E S E R V E</vt:lpstr>
      <vt:lpstr>Slide 14</vt:lpstr>
      <vt:lpstr>Wi ld life sanctuary</vt:lpstr>
      <vt:lpstr>Slide 16</vt:lpstr>
      <vt:lpstr>P R O T E C T E D    F O R E S  T S</vt:lpstr>
      <vt:lpstr>C  I  T  E  S   P otected  Animals in Pakistan.</vt:lpstr>
      <vt:lpstr>CITES  Protected Animals in Pakistan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Software Engineer</dc:creator>
  <cp:lastModifiedBy>Asma</cp:lastModifiedBy>
  <cp:revision>56</cp:revision>
  <dcterms:created xsi:type="dcterms:W3CDTF">2017-05-14T12:53:56Z</dcterms:created>
  <dcterms:modified xsi:type="dcterms:W3CDTF">2019-04-17T16:08:24Z</dcterms:modified>
</cp:coreProperties>
</file>