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62" r:id="rId6"/>
    <p:sldId id="259" r:id="rId7"/>
    <p:sldId id="260" r:id="rId8"/>
    <p:sldId id="261" r:id="rId9"/>
    <p:sldId id="266" r:id="rId10"/>
    <p:sldId id="265" r:id="rId11"/>
    <p:sldId id="264" r:id="rId12"/>
    <p:sldId id="269" r:id="rId13"/>
    <p:sldId id="270" r:id="rId14"/>
    <p:sldId id="268" r:id="rId15"/>
    <p:sldId id="271" r:id="rId16"/>
    <p:sldId id="272" r:id="rId17"/>
    <p:sldId id="273" r:id="rId18"/>
    <p:sldId id="274" r:id="rId19"/>
    <p:sldId id="26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57" d="100"/>
          <a:sy n="57" d="100"/>
        </p:scale>
        <p:origin x="4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12/21/2020</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12/21/2020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12/21/2020</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Composition</a:t>
            </a:r>
            <a:endParaRPr lang="en-US" dirty="0"/>
          </a:p>
        </p:txBody>
      </p:sp>
      <p:sp>
        <p:nvSpPr>
          <p:cNvPr id="3" name="Subtitle 2"/>
          <p:cNvSpPr>
            <a:spLocks noGrp="1"/>
          </p:cNvSpPr>
          <p:nvPr>
            <p:ph type="subTitle" idx="1"/>
          </p:nvPr>
        </p:nvSpPr>
        <p:spPr/>
        <p:txBody>
          <a:bodyPr/>
          <a:lstStyle/>
          <a:p>
            <a:r>
              <a:rPr lang="en-US" dirty="0" err="1" smtClean="0"/>
              <a:t>Andleeb</a:t>
            </a:r>
            <a:r>
              <a:rPr lang="en-US" dirty="0" smtClean="0"/>
              <a:t> </a:t>
            </a:r>
            <a:r>
              <a:rPr lang="en-US" dirty="0" err="1" smtClean="0"/>
              <a:t>Rana</a:t>
            </a:r>
            <a:endParaRPr lang="en-US" dirty="0"/>
          </a:p>
        </p:txBody>
      </p:sp>
    </p:spTree>
    <p:extLst>
      <p:ext uri="{BB962C8B-B14F-4D97-AF65-F5344CB8AC3E}">
        <p14:creationId xmlns:p14="http://schemas.microsoft.com/office/powerpoint/2010/main" val="1776809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65759" y="2166364"/>
            <a:ext cx="11471565" cy="2804647"/>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r>
              <a:rPr lang="en-US" sz="4400" b="1" dirty="0" smtClean="0">
                <a:solidFill>
                  <a:schemeClr val="tx1"/>
                </a:solidFill>
              </a:rPr>
              <a:t>Pattern</a:t>
            </a:r>
            <a:r>
              <a:rPr lang="en-US" sz="4400" b="1" dirty="0">
                <a:solidFill>
                  <a:schemeClr val="tx1"/>
                </a:solidFill>
              </a:rPr>
              <a:t>: </a:t>
            </a:r>
            <a:endParaRPr lang="en-US" sz="4400" b="1" dirty="0" smtClean="0">
              <a:solidFill>
                <a:schemeClr val="tx1"/>
              </a:solidFill>
            </a:endParaRPr>
          </a:p>
          <a:p>
            <a:r>
              <a:rPr lang="en-US" dirty="0" smtClean="0">
                <a:solidFill>
                  <a:schemeClr val="tx1"/>
                </a:solidFill>
              </a:rPr>
              <a:t>A </a:t>
            </a:r>
            <a:r>
              <a:rPr lang="en-US" dirty="0">
                <a:solidFill>
                  <a:schemeClr val="tx1"/>
                </a:solidFill>
              </a:rPr>
              <a:t>regular repetition of lines, shapes, colors, or values in a </a:t>
            </a:r>
            <a:r>
              <a:rPr lang="en-US" dirty="0" smtClean="0">
                <a:solidFill>
                  <a:schemeClr val="tx1"/>
                </a:solidFill>
              </a:rPr>
              <a:t>composition.</a:t>
            </a:r>
            <a:endParaRPr lang="en-US" dirty="0">
              <a:solidFill>
                <a:schemeClr val="tx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6980" y="4238711"/>
            <a:ext cx="1447800" cy="1971675"/>
          </a:xfrm>
          <a:prstGeom prst="rect">
            <a:avLst/>
          </a:prstGeom>
        </p:spPr>
      </p:pic>
    </p:spTree>
    <p:extLst>
      <p:ext uri="{BB962C8B-B14F-4D97-AF65-F5344CB8AC3E}">
        <p14:creationId xmlns:p14="http://schemas.microsoft.com/office/powerpoint/2010/main" val="2249700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66007" y="1318466"/>
            <a:ext cx="11471565" cy="3619294"/>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r>
              <a:rPr lang="en-US" sz="4400" b="1" dirty="0" smtClean="0">
                <a:solidFill>
                  <a:schemeClr val="tx1"/>
                </a:solidFill>
              </a:rPr>
              <a:t>Proportion</a:t>
            </a:r>
            <a:r>
              <a:rPr lang="en-US" sz="4400" b="1" dirty="0">
                <a:solidFill>
                  <a:schemeClr val="tx1"/>
                </a:solidFill>
              </a:rPr>
              <a:t>: </a:t>
            </a:r>
            <a:endParaRPr lang="en-US" sz="4400" b="1" dirty="0" smtClean="0">
              <a:solidFill>
                <a:schemeClr val="tx1"/>
              </a:solidFill>
            </a:endParaRPr>
          </a:p>
          <a:p>
            <a:r>
              <a:rPr lang="en-US" dirty="0" smtClean="0">
                <a:solidFill>
                  <a:schemeClr val="tx1"/>
                </a:solidFill>
              </a:rPr>
              <a:t>How </a:t>
            </a:r>
            <a:r>
              <a:rPr lang="en-US" dirty="0">
                <a:solidFill>
                  <a:schemeClr val="tx1"/>
                </a:solidFill>
              </a:rPr>
              <a:t>things fit together and relate to each other in terms of size and scale; whether big or small, nearby or distant.</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7653" y="4338463"/>
            <a:ext cx="1600200" cy="1971675"/>
          </a:xfrm>
          <a:prstGeom prst="rect">
            <a:avLst/>
          </a:prstGeom>
        </p:spPr>
      </p:pic>
    </p:spTree>
    <p:extLst>
      <p:ext uri="{BB962C8B-B14F-4D97-AF65-F5344CB8AC3E}">
        <p14:creationId xmlns:p14="http://schemas.microsoft.com/office/powerpoint/2010/main" val="3813496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49134" y="1734102"/>
            <a:ext cx="11471565" cy="3070654"/>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r>
              <a:rPr lang="en-US" dirty="0">
                <a:solidFill>
                  <a:schemeClr val="tx1"/>
                </a:solidFill>
              </a:rPr>
              <a:t>The elements of composition are not the same as the elements of art, though composition is sometimes included as one of the latter.</a:t>
            </a:r>
          </a:p>
        </p:txBody>
      </p:sp>
    </p:spTree>
    <p:extLst>
      <p:ext uri="{BB962C8B-B14F-4D97-AF65-F5344CB8AC3E}">
        <p14:creationId xmlns:p14="http://schemas.microsoft.com/office/powerpoint/2010/main" val="1853735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391593" y="3114014"/>
            <a:ext cx="4954386" cy="1739347"/>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algn="ctr"/>
            <a:r>
              <a:rPr lang="en-US" b="1" dirty="0" smtClean="0">
                <a:solidFill>
                  <a:schemeClr val="tx1"/>
                </a:solidFill>
              </a:rPr>
              <a:t>Some</a:t>
            </a:r>
            <a:r>
              <a:rPr lang="en-US" dirty="0" smtClean="0">
                <a:solidFill>
                  <a:schemeClr val="tx1"/>
                </a:solidFill>
              </a:rPr>
              <a:t> </a:t>
            </a:r>
            <a:r>
              <a:rPr lang="en-US" b="1" dirty="0" smtClean="0">
                <a:solidFill>
                  <a:schemeClr val="tx1"/>
                </a:solidFill>
              </a:rPr>
              <a:t>Examples</a:t>
            </a:r>
            <a:endParaRPr lang="en-US" b="1" dirty="0">
              <a:solidFill>
                <a:schemeClr val="tx1"/>
              </a:solidFill>
            </a:endParaRPr>
          </a:p>
        </p:txBody>
      </p:sp>
    </p:spTree>
    <p:extLst>
      <p:ext uri="{BB962C8B-B14F-4D97-AF65-F5344CB8AC3E}">
        <p14:creationId xmlns:p14="http://schemas.microsoft.com/office/powerpoint/2010/main" val="1183234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712892" y="6131535"/>
            <a:ext cx="6954983" cy="726465"/>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r>
              <a:rPr lang="en-US" sz="2800" dirty="0" smtClean="0">
                <a:solidFill>
                  <a:schemeClr val="tx1"/>
                </a:solidFill>
              </a:rPr>
              <a:t>the-winnowers-1855 </a:t>
            </a:r>
            <a:r>
              <a:rPr lang="en-US" sz="2800" dirty="0" err="1" smtClean="0">
                <a:solidFill>
                  <a:schemeClr val="tx1"/>
                </a:solidFill>
              </a:rPr>
              <a:t>Gustave</a:t>
            </a:r>
            <a:r>
              <a:rPr lang="en-US" sz="2800" dirty="0" smtClean="0">
                <a:solidFill>
                  <a:schemeClr val="tx1"/>
                </a:solidFill>
              </a:rPr>
              <a:t> </a:t>
            </a:r>
            <a:r>
              <a:rPr lang="en-US" sz="2800" dirty="0">
                <a:solidFill>
                  <a:schemeClr val="tx1"/>
                </a:solidFill>
              </a:rPr>
              <a:t>Courbet</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4125" y="312766"/>
            <a:ext cx="7143750" cy="5600700"/>
          </a:xfrm>
          <a:prstGeom prst="rect">
            <a:avLst/>
          </a:prstGeom>
        </p:spPr>
      </p:pic>
    </p:spTree>
    <p:extLst>
      <p:ext uri="{BB962C8B-B14F-4D97-AF65-F5344CB8AC3E}">
        <p14:creationId xmlns:p14="http://schemas.microsoft.com/office/powerpoint/2010/main" val="1691901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6888" y="266006"/>
            <a:ext cx="4566062" cy="6392487"/>
          </a:xfrm>
          <a:prstGeom prst="rect">
            <a:avLst/>
          </a:prstGeom>
        </p:spPr>
      </p:pic>
      <p:sp>
        <p:nvSpPr>
          <p:cNvPr id="3" name="Rectangle 2"/>
          <p:cNvSpPr/>
          <p:nvPr/>
        </p:nvSpPr>
        <p:spPr>
          <a:xfrm>
            <a:off x="5761591" y="6170414"/>
            <a:ext cx="3177473" cy="369332"/>
          </a:xfrm>
          <a:prstGeom prst="rect">
            <a:avLst/>
          </a:prstGeom>
        </p:spPr>
        <p:txBody>
          <a:bodyPr wrap="none">
            <a:spAutoFit/>
          </a:bodyPr>
          <a:lstStyle/>
          <a:p>
            <a:r>
              <a:rPr lang="en-US" dirty="0" smtClean="0"/>
              <a:t>The balcony </a:t>
            </a:r>
            <a:r>
              <a:rPr lang="en-US" dirty="0"/>
              <a:t>by </a:t>
            </a:r>
            <a:r>
              <a:rPr lang="en-US" dirty="0" err="1"/>
              <a:t>Edouard</a:t>
            </a:r>
            <a:r>
              <a:rPr lang="en-US" dirty="0"/>
              <a:t> </a:t>
            </a:r>
            <a:r>
              <a:rPr lang="en-US" dirty="0" err="1"/>
              <a:t>Manet</a:t>
            </a:r>
            <a:endParaRPr lang="en-US" dirty="0"/>
          </a:p>
        </p:txBody>
      </p:sp>
    </p:spTree>
    <p:extLst>
      <p:ext uri="{BB962C8B-B14F-4D97-AF65-F5344CB8AC3E}">
        <p14:creationId xmlns:p14="http://schemas.microsoft.com/office/powerpoint/2010/main" val="1848714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0874" y="262976"/>
            <a:ext cx="7143750" cy="5534025"/>
          </a:xfrm>
          <a:prstGeom prst="rect">
            <a:avLst/>
          </a:prstGeom>
        </p:spPr>
      </p:pic>
      <p:sp>
        <p:nvSpPr>
          <p:cNvPr id="3" name="Rectangle 2"/>
          <p:cNvSpPr/>
          <p:nvPr/>
        </p:nvSpPr>
        <p:spPr>
          <a:xfrm>
            <a:off x="3994370" y="5921032"/>
            <a:ext cx="3804247" cy="369332"/>
          </a:xfrm>
          <a:prstGeom prst="rect">
            <a:avLst/>
          </a:prstGeom>
        </p:spPr>
        <p:txBody>
          <a:bodyPr wrap="none">
            <a:spAutoFit/>
          </a:bodyPr>
          <a:lstStyle/>
          <a:p>
            <a:r>
              <a:rPr lang="en-US" dirty="0" smtClean="0"/>
              <a:t>Tables for ladies-1930 </a:t>
            </a:r>
            <a:r>
              <a:rPr lang="en-US" dirty="0"/>
              <a:t>Edward Hopper</a:t>
            </a:r>
          </a:p>
        </p:txBody>
      </p:sp>
    </p:spTree>
    <p:extLst>
      <p:ext uri="{BB962C8B-B14F-4D97-AF65-F5344CB8AC3E}">
        <p14:creationId xmlns:p14="http://schemas.microsoft.com/office/powerpoint/2010/main" val="3351573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0444" y="482139"/>
            <a:ext cx="6444468" cy="5034741"/>
          </a:xfrm>
          <a:prstGeom prst="rect">
            <a:avLst/>
          </a:prstGeom>
        </p:spPr>
      </p:pic>
      <p:sp>
        <p:nvSpPr>
          <p:cNvPr id="3" name="Rectangle 2"/>
          <p:cNvSpPr/>
          <p:nvPr/>
        </p:nvSpPr>
        <p:spPr>
          <a:xfrm>
            <a:off x="4925509" y="5688275"/>
            <a:ext cx="1975221" cy="369332"/>
          </a:xfrm>
          <a:prstGeom prst="rect">
            <a:avLst/>
          </a:prstGeom>
        </p:spPr>
        <p:txBody>
          <a:bodyPr wrap="none">
            <a:spAutoFit/>
          </a:bodyPr>
          <a:lstStyle/>
          <a:p>
            <a:r>
              <a:rPr lang="en-US" dirty="0"/>
              <a:t>Pablo Picasso 1897</a:t>
            </a:r>
          </a:p>
        </p:txBody>
      </p:sp>
    </p:spTree>
    <p:extLst>
      <p:ext uri="{BB962C8B-B14F-4D97-AF65-F5344CB8AC3E}">
        <p14:creationId xmlns:p14="http://schemas.microsoft.com/office/powerpoint/2010/main" val="3243696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9223" y="772911"/>
            <a:ext cx="5734050" cy="4248150"/>
          </a:xfrm>
          <a:prstGeom prst="rect">
            <a:avLst/>
          </a:prstGeom>
        </p:spPr>
      </p:pic>
      <p:sp>
        <p:nvSpPr>
          <p:cNvPr id="3" name="Rectangle 2"/>
          <p:cNvSpPr/>
          <p:nvPr/>
        </p:nvSpPr>
        <p:spPr>
          <a:xfrm>
            <a:off x="5008637" y="5422269"/>
            <a:ext cx="1446230" cy="369332"/>
          </a:xfrm>
          <a:prstGeom prst="rect">
            <a:avLst/>
          </a:prstGeom>
        </p:spPr>
        <p:txBody>
          <a:bodyPr wrap="none">
            <a:spAutoFit/>
          </a:bodyPr>
          <a:lstStyle/>
          <a:p>
            <a:r>
              <a:rPr lang="en-US" dirty="0" smtClean="0"/>
              <a:t>Iqbal </a:t>
            </a:r>
            <a:r>
              <a:rPr lang="en-US" dirty="0" err="1" smtClean="0"/>
              <a:t>Hussain</a:t>
            </a:r>
            <a:endParaRPr lang="en-US" dirty="0"/>
          </a:p>
        </p:txBody>
      </p:sp>
    </p:spTree>
    <p:extLst>
      <p:ext uri="{BB962C8B-B14F-4D97-AF65-F5344CB8AC3E}">
        <p14:creationId xmlns:p14="http://schemas.microsoft.com/office/powerpoint/2010/main" val="2666874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65759" y="2166364"/>
            <a:ext cx="11471565" cy="1739347"/>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r>
              <a:rPr lang="en-US" dirty="0" smtClean="0">
                <a:solidFill>
                  <a:schemeClr val="tx1"/>
                </a:solidFill>
              </a:rPr>
              <a:t>Thank You</a:t>
            </a:r>
            <a:endParaRPr lang="en-US" dirty="0">
              <a:solidFill>
                <a:schemeClr val="tx1"/>
              </a:solidFill>
            </a:endParaRPr>
          </a:p>
        </p:txBody>
      </p:sp>
    </p:spTree>
    <p:extLst>
      <p:ext uri="{BB962C8B-B14F-4D97-AF65-F5344CB8AC3E}">
        <p14:creationId xmlns:p14="http://schemas.microsoft.com/office/powerpoint/2010/main" val="2957631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p:nvPr/>
        </p:nvPicPr>
        <p:blipFill>
          <a:blip r:embed="rId2">
            <a:extLst>
              <a:ext uri="{28A0092B-C50C-407E-A947-70E740481C1C}">
                <a14:useLocalDpi xmlns:a14="http://schemas.microsoft.com/office/drawing/2010/main" val="0"/>
              </a:ext>
            </a:extLst>
          </a:blip>
          <a:stretch>
            <a:fillRect/>
          </a:stretch>
        </p:blipFill>
        <p:spPr>
          <a:xfrm>
            <a:off x="631767" y="2094809"/>
            <a:ext cx="11001173" cy="2731778"/>
          </a:xfrm>
          <a:prstGeom prst="rect">
            <a:avLst/>
          </a:prstGeom>
        </p:spPr>
      </p:pic>
    </p:spTree>
    <p:extLst>
      <p:ext uri="{BB962C8B-B14F-4D97-AF65-F5344CB8AC3E}">
        <p14:creationId xmlns:p14="http://schemas.microsoft.com/office/powerpoint/2010/main" val="1950829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712719" y="603571"/>
            <a:ext cx="6766561" cy="726465"/>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algn="ctr" fontAlgn="base"/>
            <a:r>
              <a:rPr lang="en-US" dirty="0">
                <a:solidFill>
                  <a:schemeClr val="tx1"/>
                </a:solidFill>
              </a:rPr>
              <a:t>Elements of Composition</a:t>
            </a:r>
          </a:p>
        </p:txBody>
      </p:sp>
      <p:sp>
        <p:nvSpPr>
          <p:cNvPr id="3" name="Subtitle 2"/>
          <p:cNvSpPr txBox="1">
            <a:spLocks/>
          </p:cNvSpPr>
          <p:nvPr/>
        </p:nvSpPr>
        <p:spPr>
          <a:xfrm>
            <a:off x="725978" y="1479665"/>
            <a:ext cx="10679084" cy="4655128"/>
          </a:xfrm>
          <a:prstGeom prst="rect">
            <a:avLst/>
          </a:prstGeom>
        </p:spPr>
        <p:txBody>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buNone/>
            </a:pPr>
            <a:r>
              <a:rPr lang="en-US" dirty="0"/>
              <a:t>The elements of composition in art are used to arrange or organize the visual components in a way that is pleasing to the artist and, one hopes, the viewer. They help give structure to the layout of the painting and the way the subject is presented. They can also encourage or lead the viewer's eye to wander around the whole painting, taking in everything and ultimately coming back to rest on the focal point. In art the elements of composition are generally considered to be:</a:t>
            </a:r>
          </a:p>
        </p:txBody>
      </p:sp>
    </p:spTree>
    <p:extLst>
      <p:ext uri="{BB962C8B-B14F-4D97-AF65-F5344CB8AC3E}">
        <p14:creationId xmlns:p14="http://schemas.microsoft.com/office/powerpoint/2010/main" val="344090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65759" y="2166364"/>
            <a:ext cx="11471565" cy="3020778"/>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lvl="0"/>
            <a:r>
              <a:rPr lang="en-US" sz="4400" b="1" dirty="0" smtClean="0">
                <a:solidFill>
                  <a:schemeClr val="tx1"/>
                </a:solidFill>
              </a:rPr>
              <a:t>Unity</a:t>
            </a:r>
            <a:r>
              <a:rPr lang="en-US" sz="4400" b="1" dirty="0">
                <a:solidFill>
                  <a:schemeClr val="tx1"/>
                </a:solidFill>
              </a:rPr>
              <a:t>: </a:t>
            </a:r>
            <a:endParaRPr lang="en-US" sz="4400" b="1" dirty="0" smtClean="0">
              <a:solidFill>
                <a:schemeClr val="tx1"/>
              </a:solidFill>
            </a:endParaRPr>
          </a:p>
          <a:p>
            <a:pPr lvl="0"/>
            <a:r>
              <a:rPr lang="en-US" dirty="0" smtClean="0">
                <a:solidFill>
                  <a:schemeClr val="tx1"/>
                </a:solidFill>
              </a:rPr>
              <a:t>Do </a:t>
            </a:r>
            <a:r>
              <a:rPr lang="en-US" dirty="0">
                <a:solidFill>
                  <a:schemeClr val="tx1"/>
                </a:solidFill>
              </a:rPr>
              <a:t>all the parts of the composition feel as if they belong together, or does something feel stuck on, awkwardly out of </a:t>
            </a:r>
            <a:r>
              <a:rPr lang="en-US" dirty="0" smtClean="0">
                <a:solidFill>
                  <a:schemeClr val="tx1"/>
                </a:solidFill>
              </a:rPr>
              <a:t>place?</a:t>
            </a:r>
            <a:endParaRPr lang="en-US" dirty="0">
              <a:solidFill>
                <a:schemeClr val="tx1"/>
              </a:solidFill>
            </a:endParaRPr>
          </a:p>
          <a:p>
            <a:endParaRPr lang="en-US" dirty="0">
              <a:solidFill>
                <a:schemeClr val="tx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5866" y="4554594"/>
            <a:ext cx="1619250" cy="1971675"/>
          </a:xfrm>
          <a:prstGeom prst="rect">
            <a:avLst/>
          </a:prstGeom>
        </p:spPr>
      </p:pic>
    </p:spTree>
    <p:extLst>
      <p:ext uri="{BB962C8B-B14F-4D97-AF65-F5344CB8AC3E}">
        <p14:creationId xmlns:p14="http://schemas.microsoft.com/office/powerpoint/2010/main" val="2200246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32508" y="570320"/>
            <a:ext cx="11471565" cy="5348342"/>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r>
              <a:rPr lang="en-US" sz="4400" b="1" dirty="0" smtClean="0">
                <a:solidFill>
                  <a:schemeClr val="tx1"/>
                </a:solidFill>
              </a:rPr>
              <a:t>Balance:</a:t>
            </a:r>
          </a:p>
          <a:p>
            <a:r>
              <a:rPr lang="en-US" dirty="0" smtClean="0">
                <a:solidFill>
                  <a:schemeClr val="tx1"/>
                </a:solidFill>
              </a:rPr>
              <a:t>Balance </a:t>
            </a:r>
            <a:r>
              <a:rPr lang="en-US" dirty="0">
                <a:solidFill>
                  <a:schemeClr val="tx1"/>
                </a:solidFill>
              </a:rPr>
              <a:t>is the sense that the painting "feels right" and not heavier on one side. Having a symmetrical arrangement adds a sense of calm, whereas an asymmetrical arrangement creates a more dynamic feeling. A painting that is not balanced creates a sense of unease.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8078" y="4454842"/>
            <a:ext cx="1752600" cy="1971675"/>
          </a:xfrm>
          <a:prstGeom prst="rect">
            <a:avLst/>
          </a:prstGeom>
        </p:spPr>
      </p:pic>
    </p:spTree>
    <p:extLst>
      <p:ext uri="{BB962C8B-B14F-4D97-AF65-F5344CB8AC3E}">
        <p14:creationId xmlns:p14="http://schemas.microsoft.com/office/powerpoint/2010/main" val="1104464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32756" y="132224"/>
            <a:ext cx="9742517" cy="6401579"/>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r>
              <a:rPr lang="en-US" sz="4400" b="1" dirty="0" smtClean="0">
                <a:solidFill>
                  <a:schemeClr val="tx1"/>
                </a:solidFill>
              </a:rPr>
              <a:t>Movement</a:t>
            </a:r>
            <a:r>
              <a:rPr lang="en-US" sz="4400" b="1" dirty="0">
                <a:solidFill>
                  <a:schemeClr val="tx1"/>
                </a:solidFill>
              </a:rPr>
              <a:t>: </a:t>
            </a:r>
            <a:endParaRPr lang="en-US" sz="4400" b="1" dirty="0" smtClean="0">
              <a:solidFill>
                <a:schemeClr val="tx1"/>
              </a:solidFill>
            </a:endParaRPr>
          </a:p>
          <a:p>
            <a:r>
              <a:rPr lang="en-US" sz="3800" dirty="0" smtClean="0">
                <a:solidFill>
                  <a:schemeClr val="tx1"/>
                </a:solidFill>
              </a:rPr>
              <a:t>There </a:t>
            </a:r>
            <a:r>
              <a:rPr lang="en-US" sz="3800" dirty="0">
                <a:solidFill>
                  <a:schemeClr val="tx1"/>
                </a:solidFill>
              </a:rPr>
              <a:t>are many ways to give a sense of movement in a painting, such as the arrangement of objects, the position of figures, the flow of a river. You can use leading lines (a photography term applicable to painting) to direct the viewer's eye into and around the painting. Leading lines can be actual lines, such as the lines of a fence or railroad, or they can be implied lines, such as a row of trees or curve of stones or circles.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0408" y="4562128"/>
            <a:ext cx="1600200" cy="1971675"/>
          </a:xfrm>
          <a:prstGeom prst="rect">
            <a:avLst/>
          </a:prstGeom>
        </p:spPr>
      </p:pic>
    </p:spTree>
    <p:extLst>
      <p:ext uri="{BB962C8B-B14F-4D97-AF65-F5344CB8AC3E}">
        <p14:creationId xmlns:p14="http://schemas.microsoft.com/office/powerpoint/2010/main" val="1127631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66006" y="437316"/>
            <a:ext cx="11471565" cy="5298466"/>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r>
              <a:rPr lang="en-US" sz="4400" b="1" dirty="0" smtClean="0">
                <a:solidFill>
                  <a:schemeClr val="tx1"/>
                </a:solidFill>
              </a:rPr>
              <a:t>Rhythm</a:t>
            </a:r>
            <a:r>
              <a:rPr lang="en-US" sz="4400" b="1" dirty="0">
                <a:solidFill>
                  <a:schemeClr val="tx1"/>
                </a:solidFill>
              </a:rPr>
              <a:t>: </a:t>
            </a:r>
            <a:endParaRPr lang="en-US" sz="4400" b="1" dirty="0" smtClean="0">
              <a:solidFill>
                <a:schemeClr val="tx1"/>
              </a:solidFill>
            </a:endParaRPr>
          </a:p>
          <a:p>
            <a:r>
              <a:rPr lang="en-US" dirty="0" smtClean="0">
                <a:solidFill>
                  <a:schemeClr val="tx1"/>
                </a:solidFill>
              </a:rPr>
              <a:t>In </a:t>
            </a:r>
            <a:r>
              <a:rPr lang="en-US" dirty="0">
                <a:solidFill>
                  <a:schemeClr val="tx1"/>
                </a:solidFill>
              </a:rPr>
              <a:t>much the same way music does, a piece of art can have a rhythm or underlying beat that leads your eye to view the artwork at a certain pace. Look for the large underlying shapes (squares, triangles, etc.) and repeated color.</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3571" y="4504719"/>
            <a:ext cx="1524000" cy="1971675"/>
          </a:xfrm>
          <a:prstGeom prst="rect">
            <a:avLst/>
          </a:prstGeom>
        </p:spPr>
      </p:pic>
    </p:spTree>
    <p:extLst>
      <p:ext uri="{BB962C8B-B14F-4D97-AF65-F5344CB8AC3E}">
        <p14:creationId xmlns:p14="http://schemas.microsoft.com/office/powerpoint/2010/main" val="2518371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65759" y="553695"/>
            <a:ext cx="11471565" cy="4201185"/>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r>
              <a:rPr lang="en-US" sz="4400" b="1" dirty="0" smtClean="0">
                <a:solidFill>
                  <a:schemeClr val="tx1"/>
                </a:solidFill>
              </a:rPr>
              <a:t>Focus </a:t>
            </a:r>
            <a:r>
              <a:rPr lang="en-US" sz="4400" b="1" dirty="0">
                <a:solidFill>
                  <a:schemeClr val="tx1"/>
                </a:solidFill>
              </a:rPr>
              <a:t>(or Emphasis</a:t>
            </a:r>
            <a:r>
              <a:rPr lang="en-US" sz="4400" b="1" dirty="0" smtClean="0">
                <a:solidFill>
                  <a:schemeClr val="tx1"/>
                </a:solidFill>
              </a:rPr>
              <a:t>):</a:t>
            </a:r>
          </a:p>
          <a:p>
            <a:r>
              <a:rPr lang="en-US" dirty="0" smtClean="0">
                <a:solidFill>
                  <a:schemeClr val="tx1"/>
                </a:solidFill>
              </a:rPr>
              <a:t> </a:t>
            </a:r>
            <a:r>
              <a:rPr lang="en-US" dirty="0">
                <a:solidFill>
                  <a:schemeClr val="tx1"/>
                </a:solidFill>
              </a:rPr>
              <a:t>The viewer's eye ultimately wants to rest on the "most important" thing or focal point in the painting, otherwise the eye feels lost, wandering around in space.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45857" y="4188835"/>
            <a:ext cx="1543050" cy="1971675"/>
          </a:xfrm>
          <a:prstGeom prst="rect">
            <a:avLst/>
          </a:prstGeom>
        </p:spPr>
      </p:pic>
    </p:spTree>
    <p:extLst>
      <p:ext uri="{BB962C8B-B14F-4D97-AF65-F5344CB8AC3E}">
        <p14:creationId xmlns:p14="http://schemas.microsoft.com/office/powerpoint/2010/main" val="4291778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448886" y="404065"/>
            <a:ext cx="11471565" cy="5797230"/>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r>
              <a:rPr lang="en-US" sz="4400" b="1" dirty="0" smtClean="0">
                <a:solidFill>
                  <a:schemeClr val="tx1"/>
                </a:solidFill>
              </a:rPr>
              <a:t>Contrast</a:t>
            </a:r>
            <a:r>
              <a:rPr lang="en-US" sz="4400" b="1" dirty="0">
                <a:solidFill>
                  <a:schemeClr val="tx1"/>
                </a:solidFill>
              </a:rPr>
              <a:t>: </a:t>
            </a:r>
            <a:endParaRPr lang="en-US" sz="4400" b="1" dirty="0" smtClean="0">
              <a:solidFill>
                <a:schemeClr val="tx1"/>
              </a:solidFill>
            </a:endParaRPr>
          </a:p>
          <a:p>
            <a:r>
              <a:rPr lang="en-US" dirty="0" smtClean="0">
                <a:solidFill>
                  <a:schemeClr val="tx1"/>
                </a:solidFill>
              </a:rPr>
              <a:t>Paintings </a:t>
            </a:r>
            <a:r>
              <a:rPr lang="en-US" dirty="0">
                <a:solidFill>
                  <a:schemeClr val="tx1"/>
                </a:solidFill>
              </a:rPr>
              <a:t>with high contrast—strong differences between light and dark, for example—have a different feel than paintings with minimal contrast in light and dark, such as in Whistler Nocturne series. In addition to light and dark, contrast can be differences in shape, color, size, texture, type of line, etc.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9801" y="4388340"/>
            <a:ext cx="1390650" cy="1971675"/>
          </a:xfrm>
          <a:prstGeom prst="rect">
            <a:avLst/>
          </a:prstGeom>
        </p:spPr>
      </p:pic>
    </p:spTree>
    <p:extLst>
      <p:ext uri="{BB962C8B-B14F-4D97-AF65-F5344CB8AC3E}">
        <p14:creationId xmlns:p14="http://schemas.microsoft.com/office/powerpoint/2010/main" val="24270730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32</TotalTime>
  <Words>514</Words>
  <Application>Microsoft Office PowerPoint</Application>
  <PresentationFormat>Widescreen</PresentationFormat>
  <Paragraphs>28</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Corbel</vt:lpstr>
      <vt:lpstr>Wingdings</vt:lpstr>
      <vt:lpstr>Banded</vt:lpstr>
      <vt:lpstr>Composition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Composition</dc:title>
  <dc:creator>user</dc:creator>
  <cp:lastModifiedBy>user</cp:lastModifiedBy>
  <cp:revision>12</cp:revision>
  <dcterms:created xsi:type="dcterms:W3CDTF">2020-12-21T07:22:44Z</dcterms:created>
  <dcterms:modified xsi:type="dcterms:W3CDTF">2020-12-21T07:57:09Z</dcterms:modified>
</cp:coreProperties>
</file>