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93" r:id="rId3"/>
    <p:sldId id="294" r:id="rId4"/>
    <p:sldId id="295" r:id="rId5"/>
    <p:sldId id="301" r:id="rId6"/>
    <p:sldId id="302" r:id="rId7"/>
    <p:sldId id="303" r:id="rId8"/>
    <p:sldId id="304" r:id="rId9"/>
    <p:sldId id="305" r:id="rId10"/>
    <p:sldId id="310" r:id="rId11"/>
    <p:sldId id="311" r:id="rId12"/>
    <p:sldId id="312" r:id="rId13"/>
    <p:sldId id="313" r:id="rId14"/>
    <p:sldId id="319" r:id="rId15"/>
    <p:sldId id="320" r:id="rId16"/>
    <p:sldId id="316" r:id="rId17"/>
    <p:sldId id="321" r:id="rId18"/>
    <p:sldId id="322" r:id="rId19"/>
    <p:sldId id="324" r:id="rId20"/>
    <p:sldId id="32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A07482-F402-42D7-8D17-89A799F7E9D6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AD48E5-358F-48B8-9E10-2811E66A2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565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FFB9-A26C-4448-B042-690CCFD9E90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0603-EA8E-42CA-83E6-362D7753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660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FFB9-A26C-4448-B042-690CCFD9E90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0603-EA8E-42CA-83E6-362D7753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337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FFB9-A26C-4448-B042-690CCFD9E90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0603-EA8E-42CA-83E6-362D7753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931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FFB9-A26C-4448-B042-690CCFD9E90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0603-EA8E-42CA-83E6-362D7753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421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FFB9-A26C-4448-B042-690CCFD9E90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0603-EA8E-42CA-83E6-362D7753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082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FFB9-A26C-4448-B042-690CCFD9E90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0603-EA8E-42CA-83E6-362D7753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985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FFB9-A26C-4448-B042-690CCFD9E90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0603-EA8E-42CA-83E6-362D7753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912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FFB9-A26C-4448-B042-690CCFD9E90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0603-EA8E-42CA-83E6-362D7753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65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FFB9-A26C-4448-B042-690CCFD9E90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0603-EA8E-42CA-83E6-362D7753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443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FFB9-A26C-4448-B042-690CCFD9E90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0603-EA8E-42CA-83E6-362D7753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05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FFB9-A26C-4448-B042-690CCFD9E90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0603-EA8E-42CA-83E6-362D7753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164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AFFB9-A26C-4448-B042-690CCFD9E90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60603-EA8E-42CA-83E6-362D7753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036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04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Expended Program of immunization(EPI)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8770" y="1620671"/>
            <a:ext cx="6400800" cy="1752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47799"/>
            <a:ext cx="7924800" cy="5021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075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Text Box 4"/>
          <p:cNvSpPr txBox="1">
            <a:spLocks noChangeArrowheads="1"/>
          </p:cNvSpPr>
          <p:nvPr/>
        </p:nvSpPr>
        <p:spPr bwMode="auto">
          <a:xfrm>
            <a:off x="539750" y="404813"/>
            <a:ext cx="7651750" cy="3662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rtl="0" eaLnBrk="1" hangingPunct="1"/>
            <a:r>
              <a:rPr lang="en-US" sz="3200" b="1" dirty="0">
                <a:cs typeface="Times New Roman" pitchFamily="18" charset="0"/>
              </a:rPr>
              <a:t>Temporary:</a:t>
            </a:r>
          </a:p>
          <a:p>
            <a:pPr rtl="0" eaLnBrk="1" hangingPunct="1"/>
            <a:endParaRPr lang="en-US" sz="3200" dirty="0">
              <a:cs typeface="Times New Roman" pitchFamily="18" charset="0"/>
            </a:endParaRPr>
          </a:p>
          <a:p>
            <a:pPr rtl="0" eaLnBrk="1" hangingPunct="1"/>
            <a:r>
              <a:rPr lang="en-US" sz="2400" dirty="0">
                <a:cs typeface="Times New Roman" pitchFamily="18" charset="0"/>
              </a:rPr>
              <a:t>1- Pregnancy.</a:t>
            </a:r>
          </a:p>
          <a:p>
            <a:pPr rtl="0" eaLnBrk="1" hangingPunct="1"/>
            <a:endParaRPr lang="en-US" sz="2400" dirty="0">
              <a:cs typeface="Times New Roman" pitchFamily="18" charset="0"/>
            </a:endParaRPr>
          </a:p>
          <a:p>
            <a:pPr rtl="0" eaLnBrk="1" hangingPunct="1"/>
            <a:r>
              <a:rPr lang="en-US" sz="2400" dirty="0">
                <a:cs typeface="Times New Roman" pitchFamily="18" charset="0"/>
              </a:rPr>
              <a:t>2- Severe illness that needs hospitalization.</a:t>
            </a:r>
          </a:p>
          <a:p>
            <a:pPr rtl="0" eaLnBrk="1" hangingPunct="1"/>
            <a:endParaRPr lang="en-US" sz="2400" dirty="0">
              <a:cs typeface="Times New Roman" pitchFamily="18" charset="0"/>
            </a:endParaRPr>
          </a:p>
          <a:p>
            <a:pPr rtl="0" eaLnBrk="1" hangingPunct="1"/>
            <a:r>
              <a:rPr lang="en-US" sz="2400" dirty="0">
                <a:cs typeface="Times New Roman" pitchFamily="18" charset="0"/>
              </a:rPr>
              <a:t>3- Immunosuppression.</a:t>
            </a:r>
          </a:p>
          <a:p>
            <a:pPr rtl="0" eaLnBrk="1" hangingPunct="1"/>
            <a:endParaRPr lang="en-US" sz="2400" dirty="0">
              <a:cs typeface="Times New Roman" pitchFamily="18" charset="0"/>
            </a:endParaRPr>
          </a:p>
          <a:p>
            <a:pPr rtl="0" eaLnBrk="1" hangingPunct="1"/>
            <a:r>
              <a:rPr lang="en-US" sz="2400" dirty="0">
                <a:cs typeface="Times New Roman" pitchFamily="18" charset="0"/>
              </a:rPr>
              <a:t>4- Recent receipt of blood.</a:t>
            </a:r>
          </a:p>
        </p:txBody>
      </p:sp>
    </p:spTree>
    <p:extLst>
      <p:ext uri="{BB962C8B-B14F-4D97-AF65-F5344CB8AC3E}">
        <p14:creationId xmlns:p14="http://schemas.microsoft.com/office/powerpoint/2010/main" val="3115958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8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85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85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85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85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2" name="Text Box 4"/>
          <p:cNvSpPr txBox="1">
            <a:spLocks noChangeArrowheads="1"/>
          </p:cNvSpPr>
          <p:nvPr/>
        </p:nvSpPr>
        <p:spPr bwMode="auto">
          <a:xfrm>
            <a:off x="755650" y="333375"/>
            <a:ext cx="71501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371600" indent="-4572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rtl="0" eaLnBrk="1" hangingPunct="1">
              <a:lnSpc>
                <a:spcPct val="150000"/>
              </a:lnSpc>
            </a:pPr>
            <a:r>
              <a:rPr lang="en-US" sz="3200" b="1" i="1" dirty="0">
                <a:cs typeface="Times New Roman" pitchFamily="18" charset="0"/>
              </a:rPr>
              <a:t>The strategy for the vaccine</a:t>
            </a:r>
            <a:r>
              <a:rPr lang="en-US" sz="3200" dirty="0">
                <a:cs typeface="Times New Roman" pitchFamily="18" charset="0"/>
              </a:rPr>
              <a:t> </a:t>
            </a:r>
            <a:r>
              <a:rPr lang="en-US" sz="3200" b="1" i="1" dirty="0">
                <a:cs typeface="Times New Roman" pitchFamily="18" charset="0"/>
              </a:rPr>
              <a:t>delivery:</a:t>
            </a:r>
          </a:p>
          <a:p>
            <a:pPr rtl="0" eaLnBrk="1" hangingPunct="1">
              <a:lnSpc>
                <a:spcPct val="150000"/>
              </a:lnSpc>
            </a:pPr>
            <a:endParaRPr lang="en-US" sz="3200" dirty="0">
              <a:cs typeface="Times New Roman" pitchFamily="18" charset="0"/>
            </a:endParaRPr>
          </a:p>
          <a:p>
            <a:pPr lvl="2" rtl="0" eaLnBrk="1" hangingPunct="1">
              <a:lnSpc>
                <a:spcPct val="150000"/>
              </a:lnSpc>
              <a:buFontTx/>
              <a:buAutoNum type="romanUcParenBoth"/>
            </a:pPr>
            <a:r>
              <a:rPr lang="en-US" sz="2400" dirty="0">
                <a:cs typeface="Times New Roman" pitchFamily="18" charset="0"/>
              </a:rPr>
              <a:t>The static immunization strategy.</a:t>
            </a:r>
          </a:p>
          <a:p>
            <a:pPr lvl="2" rtl="0" eaLnBrk="1" hangingPunct="1">
              <a:lnSpc>
                <a:spcPct val="150000"/>
              </a:lnSpc>
              <a:buFontTx/>
              <a:buAutoNum type="romanUcParenBoth"/>
            </a:pPr>
            <a:r>
              <a:rPr lang="en-US" sz="2400" dirty="0">
                <a:cs typeface="Times New Roman" pitchFamily="18" charset="0"/>
              </a:rPr>
              <a:t>The National Immunization Days (NIDs).</a:t>
            </a:r>
          </a:p>
          <a:p>
            <a:pPr lvl="2" rtl="0" eaLnBrk="1" hangingPunct="1">
              <a:lnSpc>
                <a:spcPct val="150000"/>
              </a:lnSpc>
              <a:buFontTx/>
              <a:buAutoNum type="romanUcParenBoth"/>
            </a:pPr>
            <a:r>
              <a:rPr lang="en-US" sz="2400" dirty="0">
                <a:cs typeface="Times New Roman" pitchFamily="18" charset="0"/>
              </a:rPr>
              <a:t> Mopping up Immunization.</a:t>
            </a:r>
          </a:p>
          <a:p>
            <a:pPr lvl="2" rtl="0" eaLnBrk="1" hangingPunct="1">
              <a:lnSpc>
                <a:spcPct val="150000"/>
              </a:lnSpc>
              <a:buFontTx/>
              <a:buAutoNum type="romanUcParenBoth"/>
            </a:pPr>
            <a:r>
              <a:rPr lang="en-US" sz="2400" dirty="0">
                <a:cs typeface="Times New Roman" pitchFamily="18" charset="0"/>
              </a:rPr>
              <a:t> Outreach immunization.</a:t>
            </a:r>
          </a:p>
        </p:txBody>
      </p:sp>
    </p:spTree>
    <p:extLst>
      <p:ext uri="{BB962C8B-B14F-4D97-AF65-F5344CB8AC3E}">
        <p14:creationId xmlns:p14="http://schemas.microsoft.com/office/powerpoint/2010/main" val="1504534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9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95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95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95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4"/>
          <p:cNvSpPr txBox="1">
            <a:spLocks noChangeArrowheads="1"/>
          </p:cNvSpPr>
          <p:nvPr/>
        </p:nvSpPr>
        <p:spPr bwMode="auto">
          <a:xfrm>
            <a:off x="2463800" y="2873375"/>
            <a:ext cx="5780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rtl="0" eaLnBrk="1" hangingPunct="1">
              <a:buFontTx/>
              <a:buChar char="•"/>
            </a:pPr>
            <a:endParaRPr lang="en-GB" sz="2400" b="1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258053" name="Text Box 5"/>
          <p:cNvSpPr txBox="1">
            <a:spLocks noChangeArrowheads="1"/>
          </p:cNvSpPr>
          <p:nvPr/>
        </p:nvSpPr>
        <p:spPr bwMode="auto">
          <a:xfrm>
            <a:off x="0" y="0"/>
            <a:ext cx="8675688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rtl="0" eaLnBrk="1" hangingPunct="1">
              <a:buFontTx/>
              <a:buAutoNum type="romanUcParenR"/>
            </a:pPr>
            <a:r>
              <a:rPr lang="en-US" sz="2800" b="1" dirty="0">
                <a:cs typeface="Times New Roman" pitchFamily="18" charset="0"/>
              </a:rPr>
              <a:t>The static immunization strategy:</a:t>
            </a:r>
          </a:p>
          <a:p>
            <a:pPr rtl="0" eaLnBrk="1" hangingPunct="1"/>
            <a:endParaRPr lang="en-US" sz="2400" b="1" dirty="0">
              <a:cs typeface="Times New Roman" pitchFamily="18" charset="0"/>
            </a:endParaRPr>
          </a:p>
          <a:p>
            <a:pPr rtl="0" eaLnBrk="1" hangingPunct="1"/>
            <a:r>
              <a:rPr lang="en-US" sz="2400" i="1" dirty="0">
                <a:cs typeface="Times New Roman" pitchFamily="18" charset="0"/>
              </a:rPr>
              <a:t>Advantages of integration of immunization services through (MCH):</a:t>
            </a:r>
          </a:p>
          <a:p>
            <a:pPr rtl="0" eaLnBrk="1" hangingPunct="1"/>
            <a:r>
              <a:rPr lang="en-US" sz="2400" i="1" dirty="0">
                <a:cs typeface="Times New Roman" pitchFamily="18" charset="0"/>
              </a:rPr>
              <a:t> </a:t>
            </a:r>
          </a:p>
          <a:p>
            <a:pPr rtl="0" eaLnBrk="1" hangingPunct="1">
              <a:lnSpc>
                <a:spcPct val="150000"/>
              </a:lnSpc>
            </a:pPr>
            <a:r>
              <a:rPr lang="en-US" sz="2400" i="1" dirty="0">
                <a:cs typeface="Times New Roman" pitchFamily="18" charset="0"/>
              </a:rPr>
              <a:t>  </a:t>
            </a:r>
            <a:r>
              <a:rPr lang="en-US" sz="2400" dirty="0">
                <a:cs typeface="Times New Roman" pitchFamily="18" charset="0"/>
              </a:rPr>
              <a:t>1-Available resources.</a:t>
            </a:r>
          </a:p>
          <a:p>
            <a:pPr rtl="0" eaLnBrk="1" hangingPunct="1">
              <a:lnSpc>
                <a:spcPct val="150000"/>
              </a:lnSpc>
            </a:pPr>
            <a:r>
              <a:rPr lang="en-US" sz="2400" dirty="0">
                <a:cs typeface="Times New Roman" pitchFamily="18" charset="0"/>
              </a:rPr>
              <a:t>  2- Cold Chain maintenance.</a:t>
            </a:r>
          </a:p>
          <a:p>
            <a:pPr rtl="0" eaLnBrk="1" hangingPunct="1">
              <a:lnSpc>
                <a:spcPct val="150000"/>
              </a:lnSpc>
            </a:pPr>
            <a:r>
              <a:rPr lang="en-US" sz="2400" dirty="0">
                <a:cs typeface="Times New Roman" pitchFamily="18" charset="0"/>
              </a:rPr>
              <a:t>  3- Save ,time, effort and money.</a:t>
            </a:r>
          </a:p>
          <a:p>
            <a:pPr rtl="0" eaLnBrk="1" hangingPunct="1">
              <a:lnSpc>
                <a:spcPct val="150000"/>
              </a:lnSpc>
              <a:buFontTx/>
              <a:buChar char="•"/>
            </a:pPr>
            <a:endParaRPr lang="en-US" sz="2400" dirty="0">
              <a:cs typeface="Times New Roman" pitchFamily="18" charset="0"/>
            </a:endParaRPr>
          </a:p>
          <a:p>
            <a:pPr rtl="0" eaLnBrk="1" hangingPunct="1">
              <a:lnSpc>
                <a:spcPct val="150000"/>
              </a:lnSpc>
            </a:pPr>
            <a:r>
              <a:rPr lang="en-US" sz="2400" b="1" dirty="0">
                <a:cs typeface="Times New Roman" pitchFamily="18" charset="0"/>
              </a:rPr>
              <a:t> </a:t>
            </a:r>
          </a:p>
        </p:txBody>
      </p:sp>
      <p:pic>
        <p:nvPicPr>
          <p:cNvPr id="258054" name="Picture 6" descr="Web_Pic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1557338"/>
            <a:ext cx="4932362" cy="530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5233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8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80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58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58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58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80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580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58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250825" y="0"/>
            <a:ext cx="8893175" cy="3508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1" rtl="0" eaLnBrk="1" hangingPunct="1">
              <a:lnSpc>
                <a:spcPct val="150000"/>
              </a:lnSpc>
            </a:pPr>
            <a:r>
              <a:rPr lang="en-US" sz="2800" b="1" dirty="0">
                <a:cs typeface="Times New Roman" pitchFamily="18" charset="0"/>
              </a:rPr>
              <a:t>(II) The National Immunization Days (NIDs):</a:t>
            </a:r>
            <a:endParaRPr lang="en-US" sz="2400" dirty="0">
              <a:cs typeface="Times New Roman" pitchFamily="18" charset="0"/>
            </a:endParaRPr>
          </a:p>
          <a:p>
            <a:pPr rtl="0" eaLnBrk="1" hangingPunct="1">
              <a:lnSpc>
                <a:spcPct val="150000"/>
              </a:lnSpc>
            </a:pPr>
            <a:endParaRPr lang="en-US" sz="2400" dirty="0">
              <a:cs typeface="Times New Roman" pitchFamily="18" charset="0"/>
            </a:endParaRPr>
          </a:p>
          <a:p>
            <a:pPr rtl="0" eaLnBrk="1" hangingPunct="1">
              <a:lnSpc>
                <a:spcPct val="150000"/>
              </a:lnSpc>
            </a:pPr>
            <a:r>
              <a:rPr lang="en-US" sz="2400" dirty="0">
                <a:cs typeface="Times New Roman" pitchFamily="18" charset="0"/>
              </a:rPr>
              <a:t>It is </a:t>
            </a:r>
            <a:r>
              <a:rPr lang="en-US" sz="2400" b="1" i="1" dirty="0">
                <a:cs typeface="Times New Roman" pitchFamily="18" charset="0"/>
              </a:rPr>
              <a:t>periodic</a:t>
            </a:r>
            <a:r>
              <a:rPr lang="en-US" sz="2400" dirty="0">
                <a:cs typeface="Times New Roman" pitchFamily="18" charset="0"/>
              </a:rPr>
              <a:t> immunization of all the </a:t>
            </a:r>
            <a:r>
              <a:rPr lang="en-US" sz="2400" b="1" i="1" dirty="0">
                <a:cs typeface="Times New Roman" pitchFamily="18" charset="0"/>
              </a:rPr>
              <a:t>eligible targets</a:t>
            </a:r>
            <a:r>
              <a:rPr lang="en-US" sz="2400" dirty="0">
                <a:cs typeface="Times New Roman" pitchFamily="18" charset="0"/>
              </a:rPr>
              <a:t> in a </a:t>
            </a:r>
            <a:r>
              <a:rPr lang="en-US" sz="2400" b="1" i="1" dirty="0">
                <a:cs typeface="Times New Roman" pitchFamily="18" charset="0"/>
              </a:rPr>
              <a:t>defined group</a:t>
            </a:r>
            <a:r>
              <a:rPr lang="en-US" sz="2400" dirty="0">
                <a:cs typeface="Times New Roman" pitchFamily="18" charset="0"/>
              </a:rPr>
              <a:t>  over a </a:t>
            </a:r>
            <a:r>
              <a:rPr lang="en-US" sz="2400" b="1" i="1" dirty="0">
                <a:cs typeface="Times New Roman" pitchFamily="18" charset="0"/>
              </a:rPr>
              <a:t>large geographic</a:t>
            </a:r>
            <a:r>
              <a:rPr lang="en-US" sz="2400" dirty="0">
                <a:cs typeface="Times New Roman" pitchFamily="18" charset="0"/>
              </a:rPr>
              <a:t> areas within </a:t>
            </a:r>
            <a:r>
              <a:rPr lang="en-US" sz="2400" b="1" i="1" dirty="0">
                <a:cs typeface="Times New Roman" pitchFamily="18" charset="0"/>
              </a:rPr>
              <a:t>a short period of time</a:t>
            </a:r>
            <a:r>
              <a:rPr lang="en-US" sz="2400" dirty="0">
                <a:cs typeface="Times New Roman" pitchFamily="18" charset="0"/>
              </a:rPr>
              <a:t>. It is one of  the strategy for polio eradication and tetanus elimination.</a:t>
            </a:r>
          </a:p>
          <a:p>
            <a:pPr rtl="0" eaLnBrk="1" hangingPunct="1">
              <a:lnSpc>
                <a:spcPct val="150000"/>
              </a:lnSpc>
            </a:pPr>
            <a:r>
              <a:rPr lang="en-US" sz="2400" dirty="0">
                <a:cs typeface="Times New Roman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518143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1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16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16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250825" y="333375"/>
            <a:ext cx="8713788" cy="675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rtl="0" eaLnBrk="1" hangingPunct="1">
              <a:lnSpc>
                <a:spcPct val="150000"/>
              </a:lnSpc>
            </a:pPr>
            <a:r>
              <a:rPr lang="en-US" sz="2400" dirty="0">
                <a:cs typeface="Times New Roman" pitchFamily="18" charset="0"/>
              </a:rPr>
              <a:t>  </a:t>
            </a:r>
            <a:r>
              <a:rPr lang="en-US" sz="2800" b="1" i="1" dirty="0">
                <a:cs typeface="Times New Roman" pitchFamily="18" charset="0"/>
              </a:rPr>
              <a:t>For successful NIDs for polio:</a:t>
            </a:r>
          </a:p>
          <a:p>
            <a:pPr lvl="1" rtl="0" eaLnBrk="1" hangingPunct="1">
              <a:lnSpc>
                <a:spcPct val="150000"/>
              </a:lnSpc>
              <a:buFontTx/>
              <a:buChar char="•"/>
            </a:pPr>
            <a:r>
              <a:rPr lang="en-US" sz="2400" dirty="0">
                <a:cs typeface="Times New Roman" pitchFamily="18" charset="0"/>
              </a:rPr>
              <a:t> Two doses of OPV are given to all children in the age group</a:t>
            </a:r>
          </a:p>
          <a:p>
            <a:pPr lvl="1" rtl="0" eaLnBrk="1" hangingPunct="1">
              <a:lnSpc>
                <a:spcPct val="150000"/>
              </a:lnSpc>
            </a:pPr>
            <a:r>
              <a:rPr lang="en-US" sz="2400" dirty="0">
                <a:cs typeface="Times New Roman" pitchFamily="18" charset="0"/>
              </a:rPr>
              <a:t>   0-59 months within 1-3 days.</a:t>
            </a:r>
          </a:p>
          <a:p>
            <a:pPr lvl="1" rtl="0" eaLnBrk="1" hangingPunct="1">
              <a:lnSpc>
                <a:spcPct val="150000"/>
              </a:lnSpc>
              <a:buFontTx/>
              <a:buChar char="•"/>
            </a:pPr>
            <a:r>
              <a:rPr lang="en-US" sz="2400" dirty="0">
                <a:cs typeface="Times New Roman" pitchFamily="18" charset="0"/>
              </a:rPr>
              <a:t>It is conducted in two rounds (4-6weeks apart). </a:t>
            </a:r>
          </a:p>
          <a:p>
            <a:pPr lvl="1" rtl="0" eaLnBrk="1" hangingPunct="1">
              <a:lnSpc>
                <a:spcPct val="150000"/>
              </a:lnSpc>
              <a:buFontTx/>
              <a:buChar char="•"/>
            </a:pPr>
            <a:r>
              <a:rPr lang="en-US" sz="2400" dirty="0">
                <a:cs typeface="Times New Roman" pitchFamily="18" charset="0"/>
              </a:rPr>
              <a:t>The doses of OPV given are extradoses and do not replace the </a:t>
            </a:r>
          </a:p>
          <a:p>
            <a:pPr lvl="1" rtl="0" eaLnBrk="1" hangingPunct="1">
              <a:lnSpc>
                <a:spcPct val="150000"/>
              </a:lnSpc>
            </a:pPr>
            <a:r>
              <a:rPr lang="en-US" sz="2400" dirty="0">
                <a:cs typeface="Times New Roman" pitchFamily="18" charset="0"/>
              </a:rPr>
              <a:t>  routine doses given during infancy. </a:t>
            </a:r>
          </a:p>
          <a:p>
            <a:pPr lvl="1" rtl="0" eaLnBrk="1" hangingPunct="1">
              <a:lnSpc>
                <a:spcPct val="150000"/>
              </a:lnSpc>
              <a:buFontTx/>
              <a:buChar char="•"/>
            </a:pPr>
            <a:r>
              <a:rPr lang="en-US" sz="2400" dirty="0">
                <a:cs typeface="Times New Roman" pitchFamily="18" charset="0"/>
              </a:rPr>
              <a:t>The NIDs are conducted during low season of polio transmission </a:t>
            </a:r>
          </a:p>
          <a:p>
            <a:pPr lvl="1" rtl="0" eaLnBrk="1" hangingPunct="1">
              <a:lnSpc>
                <a:spcPct val="150000"/>
              </a:lnSpc>
              <a:buFontTx/>
              <a:buChar char="•"/>
            </a:pPr>
            <a:r>
              <a:rPr lang="en-US" sz="2400" dirty="0">
                <a:cs typeface="Times New Roman" pitchFamily="18" charset="0"/>
              </a:rPr>
              <a:t>Most countries conduct NIDs annually for at least three years and until polio is reduced from being an endemic disease to a disease that occurs only in focal areas. Then the </a:t>
            </a:r>
            <a:r>
              <a:rPr lang="en-US" sz="2400" b="1" i="1" u="sng" dirty="0">
                <a:cs typeface="Times New Roman" pitchFamily="18" charset="0"/>
              </a:rPr>
              <a:t>Mopping Up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b="1" i="1" u="sng" dirty="0">
                <a:cs typeface="Times New Roman" pitchFamily="18" charset="0"/>
              </a:rPr>
              <a:t>Immunization</a:t>
            </a:r>
            <a:r>
              <a:rPr lang="en-US" sz="2400" dirty="0">
                <a:cs typeface="Times New Roman" pitchFamily="18" charset="0"/>
              </a:rPr>
              <a:t> is conducted.</a:t>
            </a:r>
          </a:p>
          <a:p>
            <a:pPr lvl="1" rtl="0" eaLnBrk="1" hangingPunct="1">
              <a:lnSpc>
                <a:spcPct val="150000"/>
              </a:lnSpc>
              <a:buFontTx/>
              <a:buChar char="•"/>
            </a:pPr>
            <a:endParaRPr lang="en-US" sz="2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835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26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26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26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26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26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26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66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714500" indent="-3429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rtl="0" eaLnBrk="1" hangingPunct="1">
              <a:lnSpc>
                <a:spcPct val="150000"/>
              </a:lnSpc>
            </a:pP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800" b="1" dirty="0">
                <a:cs typeface="Times New Roman" pitchFamily="18" charset="0"/>
              </a:rPr>
              <a:t>(III) Mopping up Immunization: </a:t>
            </a:r>
          </a:p>
          <a:p>
            <a:pPr rtl="0" eaLnBrk="1" hangingPunct="1">
              <a:lnSpc>
                <a:spcPct val="150000"/>
              </a:lnSpc>
              <a:buFontTx/>
              <a:buChar char="•"/>
            </a:pPr>
            <a:r>
              <a:rPr lang="en-US" sz="2400" dirty="0">
                <a:cs typeface="Times New Roman" pitchFamily="18" charset="0"/>
              </a:rPr>
              <a:t> It is </a:t>
            </a:r>
            <a:r>
              <a:rPr lang="en-US" sz="2400" b="1" i="1" dirty="0">
                <a:cs typeface="Times New Roman" pitchFamily="18" charset="0"/>
              </a:rPr>
              <a:t>house-to-house </a:t>
            </a:r>
            <a:r>
              <a:rPr lang="en-US" sz="2400" dirty="0">
                <a:cs typeface="Times New Roman" pitchFamily="18" charset="0"/>
              </a:rPr>
              <a:t>immunization with OPV in high risk districts.</a:t>
            </a:r>
          </a:p>
          <a:p>
            <a:pPr rtl="0" eaLnBrk="1" hangingPunct="1">
              <a:lnSpc>
                <a:spcPct val="150000"/>
              </a:lnSpc>
              <a:buFontTx/>
              <a:buChar char="•"/>
            </a:pPr>
            <a:r>
              <a:rPr lang="en-US" sz="2400" dirty="0">
                <a:cs typeface="Times New Roman" pitchFamily="18" charset="0"/>
              </a:rPr>
              <a:t> It consists of two to three rounds 4-6 weeks apart . </a:t>
            </a:r>
          </a:p>
          <a:p>
            <a:pPr rtl="0" eaLnBrk="1" hangingPunct="1">
              <a:lnSpc>
                <a:spcPct val="150000"/>
              </a:lnSpc>
              <a:buFontTx/>
              <a:buChar char="•"/>
            </a:pPr>
            <a:r>
              <a:rPr lang="en-US" sz="2400" dirty="0">
                <a:cs typeface="Times New Roman" pitchFamily="18" charset="0"/>
              </a:rPr>
              <a:t>Each round should be completed within a short period of time (3days). </a:t>
            </a:r>
          </a:p>
          <a:p>
            <a:pPr rtl="0" eaLnBrk="1" hangingPunct="1">
              <a:lnSpc>
                <a:spcPct val="150000"/>
              </a:lnSpc>
              <a:buFontTx/>
              <a:buChar char="•"/>
            </a:pPr>
            <a:r>
              <a:rPr lang="en-US" sz="2400" dirty="0">
                <a:cs typeface="Times New Roman" pitchFamily="18" charset="0"/>
              </a:rPr>
              <a:t>High risk districts are those:</a:t>
            </a:r>
          </a:p>
          <a:p>
            <a:pPr lvl="3" rtl="0"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>
                <a:cs typeface="Times New Roman" pitchFamily="18" charset="0"/>
              </a:rPr>
              <a:t> Where the wild polio virus is still circulating</a:t>
            </a:r>
          </a:p>
          <a:p>
            <a:pPr lvl="3" rtl="0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400" dirty="0">
                <a:cs typeface="Times New Roman" pitchFamily="18" charset="0"/>
              </a:rPr>
              <a:t>      ( polio case in the last 36 months) .</a:t>
            </a:r>
          </a:p>
          <a:p>
            <a:pPr lvl="3" rtl="0"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>
                <a:cs typeface="Times New Roman" pitchFamily="18" charset="0"/>
              </a:rPr>
              <a:t> With low immunization coverage. </a:t>
            </a:r>
          </a:p>
          <a:p>
            <a:pPr lvl="3" rtl="0"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>
                <a:cs typeface="Times New Roman" pitchFamily="18" charset="0"/>
              </a:rPr>
              <a:t>Transient population, with overcrowding poor sanitary environment and low access to health services. </a:t>
            </a:r>
          </a:p>
        </p:txBody>
      </p:sp>
    </p:spTree>
    <p:extLst>
      <p:ext uri="{BB962C8B-B14F-4D97-AF65-F5344CB8AC3E}">
        <p14:creationId xmlns:p14="http://schemas.microsoft.com/office/powerpoint/2010/main" val="568403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3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3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36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36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36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36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36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136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"/>
            <a:ext cx="7772400" cy="2460625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cs typeface="Times New Roman" pitchFamily="18" charset="0"/>
              </a:rPr>
              <a:t>(IV) Outreach immunization:</a:t>
            </a:r>
            <a:br>
              <a:rPr lang="en-US" b="1" dirty="0">
                <a:cs typeface="Times New Roman" pitchFamily="18" charset="0"/>
              </a:rPr>
            </a:br>
            <a:r>
              <a:rPr lang="en-US" b="1" dirty="0">
                <a:cs typeface="Times New Roman" pitchFamily="18" charset="0"/>
              </a:rPr>
              <a:t/>
            </a:r>
            <a:br>
              <a:rPr lang="en-US" b="1" dirty="0"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4" descr="s_NIDs_Afr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009650"/>
            <a:ext cx="7277100" cy="545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4501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0" y="304800"/>
            <a:ext cx="9144000" cy="7478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rtl="0" eaLnBrk="1" hangingPunct="1">
              <a:lnSpc>
                <a:spcPct val="150000"/>
              </a:lnSpc>
            </a:pPr>
            <a:r>
              <a:rPr lang="en-US" sz="2800" b="1" i="1" dirty="0">
                <a:cs typeface="Times New Roman" pitchFamily="18" charset="0"/>
              </a:rPr>
              <a:t>What is the difference between the NIDs and the out reach Strategy?</a:t>
            </a:r>
          </a:p>
          <a:p>
            <a:pPr rtl="0"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>
                <a:cs typeface="Times New Roman" pitchFamily="18" charset="0"/>
              </a:rPr>
              <a:t> The outreach is carried for </a:t>
            </a:r>
            <a:r>
              <a:rPr lang="en-US" sz="2400" b="1" i="1" dirty="0">
                <a:cs typeface="Times New Roman" pitchFamily="18" charset="0"/>
              </a:rPr>
              <a:t>routine </a:t>
            </a:r>
            <a:r>
              <a:rPr lang="en-US" sz="2400" b="1" i="1" dirty="0" err="1">
                <a:cs typeface="Times New Roman" pitchFamily="18" charset="0"/>
              </a:rPr>
              <a:t>immuniation</a:t>
            </a:r>
            <a:r>
              <a:rPr lang="en-US" sz="2400" b="1" i="1" dirty="0">
                <a:cs typeface="Times New Roman" pitchFamily="18" charset="0"/>
              </a:rPr>
              <a:t> that is </a:t>
            </a:r>
            <a:r>
              <a:rPr lang="en-US" sz="2400" b="1" i="1" dirty="0" err="1">
                <a:cs typeface="Times New Roman" pitchFamily="18" charset="0"/>
              </a:rPr>
              <a:t>compusory</a:t>
            </a:r>
            <a:r>
              <a:rPr lang="en-US" sz="2400" dirty="0">
                <a:cs typeface="Times New Roman" pitchFamily="18" charset="0"/>
              </a:rPr>
              <a:t> for the targets in certain areas  where:</a:t>
            </a:r>
          </a:p>
          <a:p>
            <a:pPr rtl="0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400" dirty="0">
                <a:cs typeface="Times New Roman" pitchFamily="18" charset="0"/>
              </a:rPr>
              <a:t>	 - immunization services are </a:t>
            </a:r>
            <a:r>
              <a:rPr lang="en-US" sz="2400" b="1" i="1" dirty="0">
                <a:cs typeface="Times New Roman" pitchFamily="18" charset="0"/>
              </a:rPr>
              <a:t>not accessible.</a:t>
            </a:r>
          </a:p>
          <a:p>
            <a:pPr rtl="0" eaLnBrk="1" hangingPunct="1">
              <a:lnSpc>
                <a:spcPct val="150000"/>
              </a:lnSpc>
            </a:pPr>
            <a:r>
              <a:rPr lang="en-US" sz="2400" dirty="0">
                <a:cs typeface="Times New Roman" pitchFamily="18" charset="0"/>
              </a:rPr>
              <a:t>	 - vaccination coverage is  </a:t>
            </a:r>
            <a:r>
              <a:rPr lang="en-US" sz="2400" b="1" i="1" dirty="0">
                <a:cs typeface="Times New Roman" pitchFamily="18" charset="0"/>
              </a:rPr>
              <a:t>Low.</a:t>
            </a:r>
          </a:p>
          <a:p>
            <a:pPr rtl="0"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>
                <a:cs typeface="Times New Roman" pitchFamily="18" charset="0"/>
              </a:rPr>
              <a:t>The outreach is carried during any time without specific duration.</a:t>
            </a:r>
            <a:endParaRPr lang="en-US" sz="2400" i="1" dirty="0">
              <a:cs typeface="Times New Roman" pitchFamily="18" charset="0"/>
            </a:endParaRPr>
          </a:p>
          <a:p>
            <a:pPr rtl="0" eaLnBrk="1" hangingPunct="1">
              <a:lnSpc>
                <a:spcPct val="150000"/>
              </a:lnSpc>
            </a:pPr>
            <a:r>
              <a:rPr lang="en-US" sz="2400" b="1" i="1" dirty="0">
                <a:cs typeface="Times New Roman" pitchFamily="18" charset="0"/>
              </a:rPr>
              <a:t>Limitations:</a:t>
            </a:r>
            <a:endParaRPr lang="en-US" sz="2400" b="1" dirty="0">
              <a:cs typeface="Times New Roman" pitchFamily="18" charset="0"/>
            </a:endParaRPr>
          </a:p>
          <a:p>
            <a:pPr rtl="0" eaLnBrk="1" hangingPunct="1">
              <a:lnSpc>
                <a:spcPct val="150000"/>
              </a:lnSpc>
            </a:pPr>
            <a:r>
              <a:rPr lang="en-US" sz="2400" dirty="0">
                <a:cs typeface="Times New Roman" pitchFamily="18" charset="0"/>
              </a:rPr>
              <a:t>	(i) Expensive</a:t>
            </a:r>
          </a:p>
          <a:p>
            <a:pPr rtl="0" eaLnBrk="1" hangingPunct="1">
              <a:lnSpc>
                <a:spcPct val="150000"/>
              </a:lnSpc>
            </a:pPr>
            <a:r>
              <a:rPr lang="en-US" sz="2400" dirty="0">
                <a:cs typeface="Times New Roman" pitchFamily="18" charset="0"/>
              </a:rPr>
              <a:t>	(ii) Cold chain failure.</a:t>
            </a:r>
          </a:p>
          <a:p>
            <a:pPr rtl="0" eaLnBrk="1" hangingPunct="1">
              <a:lnSpc>
                <a:spcPct val="150000"/>
              </a:lnSpc>
            </a:pPr>
            <a:r>
              <a:rPr lang="en-US" sz="2400" dirty="0">
                <a:cs typeface="Times New Roman" pitchFamily="18" charset="0"/>
              </a:rPr>
              <a:t>	(iii) Difficulty to arrange the immunization   schedule. </a:t>
            </a:r>
            <a:endParaRPr lang="en-US" sz="2400" b="1" i="1" u="sng" dirty="0">
              <a:cs typeface="Times New Roman" pitchFamily="18" charset="0"/>
            </a:endParaRPr>
          </a:p>
          <a:p>
            <a:pPr rtl="0" eaLnBrk="1" hangingPunct="1">
              <a:lnSpc>
                <a:spcPct val="150000"/>
              </a:lnSpc>
            </a:pPr>
            <a:r>
              <a:rPr lang="en-US" sz="2400" b="1" i="1" u="sng" dirty="0">
                <a:cs typeface="Times New Roman" pitchFamily="18" charset="0"/>
              </a:rPr>
              <a:t/>
            </a:r>
            <a:br>
              <a:rPr lang="en-US" sz="2400" b="1" i="1" u="sng" dirty="0">
                <a:cs typeface="Times New Roman" pitchFamily="18" charset="0"/>
              </a:rPr>
            </a:br>
            <a:endParaRPr lang="en-US" sz="2400" b="1" i="1" u="sng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229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4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46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46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46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46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46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46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46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146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146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6" name="Text Box 4"/>
          <p:cNvSpPr txBox="1">
            <a:spLocks noChangeArrowheads="1"/>
          </p:cNvSpPr>
          <p:nvPr/>
        </p:nvSpPr>
        <p:spPr bwMode="auto">
          <a:xfrm>
            <a:off x="250825" y="836613"/>
            <a:ext cx="8569325" cy="3471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rtl="0" eaLnBrk="1" hangingPunct="1">
              <a:lnSpc>
                <a:spcPct val="150000"/>
              </a:lnSpc>
            </a:pPr>
            <a:r>
              <a:rPr lang="en-US" sz="2800" b="1" i="1" dirty="0">
                <a:cs typeface="Times New Roman" pitchFamily="18" charset="0"/>
              </a:rPr>
              <a:t>Missed opportunity :</a:t>
            </a:r>
            <a:endParaRPr lang="en-US" sz="2800" dirty="0">
              <a:cs typeface="Times New Roman" pitchFamily="18" charset="0"/>
            </a:endParaRPr>
          </a:p>
          <a:p>
            <a:pPr rtl="0" eaLnBrk="1" hangingPunct="1">
              <a:lnSpc>
                <a:spcPct val="150000"/>
              </a:lnSpc>
            </a:pPr>
            <a:endParaRPr lang="en-US" sz="2400" dirty="0">
              <a:cs typeface="Times New Roman" pitchFamily="18" charset="0"/>
            </a:endParaRPr>
          </a:p>
          <a:p>
            <a:pPr rtl="0" eaLnBrk="1" hangingPunct="1">
              <a:lnSpc>
                <a:spcPct val="150000"/>
              </a:lnSpc>
            </a:pPr>
            <a:r>
              <a:rPr lang="en-US" sz="2400" dirty="0">
                <a:cs typeface="Times New Roman" pitchFamily="18" charset="0"/>
              </a:rPr>
              <a:t>It occurs when a child or a woman in child bearing period comes to the health facility or outreach site and does not receive any of the vaccine doses for which he or she is eligible. </a:t>
            </a:r>
          </a:p>
          <a:p>
            <a:pPr rtl="0" eaLnBrk="1" hangingPunct="1">
              <a:lnSpc>
                <a:spcPct val="150000"/>
              </a:lnSpc>
            </a:pPr>
            <a:endParaRPr lang="en-US" sz="2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046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5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57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2" name="Text Box 4"/>
          <p:cNvSpPr txBox="1">
            <a:spLocks noChangeArrowheads="1"/>
          </p:cNvSpPr>
          <p:nvPr/>
        </p:nvSpPr>
        <p:spPr bwMode="auto">
          <a:xfrm>
            <a:off x="900113" y="476250"/>
            <a:ext cx="7437437" cy="427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rtl="0" eaLnBrk="1" hangingPunct="1"/>
            <a:r>
              <a:rPr lang="en-US" sz="2800" b="1" i="1" dirty="0">
                <a:cs typeface="Times New Roman" pitchFamily="18" charset="0"/>
              </a:rPr>
              <a:t>The reasons for missed opportunity are:</a:t>
            </a:r>
          </a:p>
          <a:p>
            <a:pPr rtl="0" eaLnBrk="1" hangingPunct="1"/>
            <a:endParaRPr lang="en-US" sz="2800" b="1" i="1" dirty="0">
              <a:cs typeface="Times New Roman" pitchFamily="18" charset="0"/>
            </a:endParaRPr>
          </a:p>
          <a:p>
            <a:pPr lvl="2" rtl="0" eaLnBrk="1" hangingPunct="1">
              <a:buFont typeface="Wingdings" pitchFamily="2" charset="2"/>
              <a:buChar char="Ø"/>
            </a:pPr>
            <a:r>
              <a:rPr lang="en-US" sz="2400" dirty="0">
                <a:cs typeface="Times New Roman" pitchFamily="18" charset="0"/>
              </a:rPr>
              <a:t> Health workers` practices.</a:t>
            </a:r>
          </a:p>
          <a:p>
            <a:pPr lvl="2" rtl="0" eaLnBrk="1" hangingPunct="1">
              <a:buFont typeface="Wingdings" pitchFamily="2" charset="2"/>
              <a:buNone/>
            </a:pPr>
            <a:endParaRPr lang="en-US" sz="2400" dirty="0">
              <a:cs typeface="Times New Roman" pitchFamily="18" charset="0"/>
            </a:endParaRPr>
          </a:p>
          <a:p>
            <a:pPr lvl="2" rtl="0" eaLnBrk="1" hangingPunct="1">
              <a:buFont typeface="Wingdings" pitchFamily="2" charset="2"/>
              <a:buChar char="Ø"/>
            </a:pPr>
            <a:r>
              <a:rPr lang="en-US" sz="2400" dirty="0">
                <a:cs typeface="Times New Roman" pitchFamily="18" charset="0"/>
              </a:rPr>
              <a:t> Logistical problems. </a:t>
            </a:r>
          </a:p>
          <a:p>
            <a:pPr lvl="2" rtl="0" eaLnBrk="1" hangingPunct="1">
              <a:buFont typeface="Wingdings" pitchFamily="2" charset="2"/>
              <a:buNone/>
            </a:pPr>
            <a:endParaRPr lang="en-US" sz="2400" dirty="0">
              <a:cs typeface="Times New Roman" pitchFamily="18" charset="0"/>
            </a:endParaRPr>
          </a:p>
          <a:p>
            <a:pPr lvl="2" rtl="0" eaLnBrk="1" hangingPunct="1">
              <a:buFont typeface="Wingdings" pitchFamily="2" charset="2"/>
              <a:buChar char="Ø"/>
            </a:pPr>
            <a:r>
              <a:rPr lang="en-US" sz="2400" dirty="0">
                <a:cs typeface="Times New Roman" pitchFamily="18" charset="0"/>
              </a:rPr>
              <a:t> Failure to administer simultaneously all the   </a:t>
            </a:r>
          </a:p>
          <a:p>
            <a:pPr lvl="2" rtl="0" eaLnBrk="1" hangingPunct="1">
              <a:buFont typeface="Wingdings" pitchFamily="2" charset="2"/>
              <a:buNone/>
            </a:pPr>
            <a:r>
              <a:rPr lang="en-US" sz="2400" dirty="0">
                <a:cs typeface="Times New Roman" pitchFamily="18" charset="0"/>
              </a:rPr>
              <a:t>    vaccines for which the child is eligible.</a:t>
            </a:r>
          </a:p>
          <a:p>
            <a:pPr lvl="2" rtl="0" eaLnBrk="1" hangingPunct="1">
              <a:buFont typeface="Wingdings" pitchFamily="2" charset="2"/>
              <a:buNone/>
            </a:pPr>
            <a:endParaRPr lang="en-US" sz="2400" dirty="0">
              <a:cs typeface="Times New Roman" pitchFamily="18" charset="0"/>
            </a:endParaRPr>
          </a:p>
          <a:p>
            <a:pPr lvl="2" rtl="0" eaLnBrk="1" hangingPunct="1">
              <a:buFont typeface="Wingdings" pitchFamily="2" charset="2"/>
              <a:buChar char="Ø"/>
            </a:pPr>
            <a:r>
              <a:rPr lang="en-US" sz="2400" dirty="0">
                <a:cs typeface="Times New Roman" pitchFamily="18" charset="0"/>
              </a:rPr>
              <a:t> False contraindications to immunization.</a:t>
            </a:r>
          </a:p>
          <a:p>
            <a:pPr lvl="2" rtl="0" eaLnBrk="1" hangingPunct="1">
              <a:buFont typeface="Wingdings" pitchFamily="2" charset="2"/>
              <a:buChar char="Ø"/>
            </a:pPr>
            <a:endParaRPr lang="en-US" sz="2400" b="1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868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2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24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24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24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324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324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4" descr="Parchment"/>
          <p:cNvSpPr txBox="1">
            <a:spLocks noChangeArrowheads="1"/>
          </p:cNvSpPr>
          <p:nvPr/>
        </p:nvSpPr>
        <p:spPr bwMode="auto">
          <a:xfrm>
            <a:off x="0" y="476250"/>
            <a:ext cx="9144000" cy="5262979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rtl="0" eaLnBrk="1" hangingPunct="1">
              <a:lnSpc>
                <a:spcPct val="150000"/>
              </a:lnSpc>
            </a:pPr>
            <a:r>
              <a:rPr lang="en-US" sz="3200" b="1" dirty="0">
                <a:latin typeface="Arial" charset="0"/>
              </a:rPr>
              <a:t>Storage of the vaccine</a:t>
            </a:r>
          </a:p>
          <a:p>
            <a:pPr lvl="2" rtl="0" eaLnBrk="1" hangingPunct="1">
              <a:lnSpc>
                <a:spcPct val="150000"/>
              </a:lnSpc>
              <a:buFontTx/>
              <a:buChar char="•"/>
            </a:pPr>
            <a:r>
              <a:rPr lang="en-US" sz="2400" dirty="0">
                <a:latin typeface="Arial" charset="0"/>
              </a:rPr>
              <a:t> The vaccine should  not kept frozen or exposed to freezing </a:t>
            </a:r>
          </a:p>
          <a:p>
            <a:pPr lvl="2" rtl="0" eaLnBrk="1" hangingPunct="1">
              <a:lnSpc>
                <a:spcPct val="150000"/>
              </a:lnSpc>
              <a:buFontTx/>
              <a:buChar char="•"/>
            </a:pPr>
            <a:r>
              <a:rPr lang="en-US" sz="2400" dirty="0">
                <a:latin typeface="Arial" charset="0"/>
              </a:rPr>
              <a:t>Store at 2° to 8°C</a:t>
            </a:r>
          </a:p>
          <a:p>
            <a:pPr lvl="2" rtl="0" eaLnBrk="1" hangingPunct="1">
              <a:lnSpc>
                <a:spcPct val="150000"/>
              </a:lnSpc>
              <a:buFontTx/>
              <a:buChar char="•"/>
            </a:pPr>
            <a:r>
              <a:rPr lang="en-US" sz="2400" dirty="0">
                <a:latin typeface="Arial" charset="0"/>
              </a:rPr>
              <a:t>Shake vial vigorously before withdrawal and use. </a:t>
            </a:r>
          </a:p>
          <a:p>
            <a:pPr lvl="2" rtl="0" eaLnBrk="1" hangingPunct="1">
              <a:lnSpc>
                <a:spcPct val="150000"/>
              </a:lnSpc>
              <a:buFontTx/>
              <a:buChar char="•"/>
            </a:pPr>
            <a:r>
              <a:rPr lang="en-US" sz="2400" dirty="0">
                <a:latin typeface="Arial" charset="0"/>
              </a:rPr>
              <a:t>Do not use if </a:t>
            </a:r>
            <a:r>
              <a:rPr lang="en-US" sz="2400" dirty="0" smtClean="0">
                <a:latin typeface="Arial" charset="0"/>
              </a:rPr>
              <a:t>re suspension </a:t>
            </a:r>
            <a:r>
              <a:rPr lang="en-US" sz="2400" dirty="0">
                <a:latin typeface="Arial" charset="0"/>
              </a:rPr>
              <a:t>does not occur with vigorous</a:t>
            </a:r>
            <a:br>
              <a:rPr lang="en-US" sz="2400" dirty="0">
                <a:latin typeface="Arial" charset="0"/>
              </a:rPr>
            </a:br>
            <a:r>
              <a:rPr lang="en-US" sz="2400" dirty="0">
                <a:latin typeface="Arial" charset="0"/>
              </a:rPr>
              <a:t>shaking. </a:t>
            </a:r>
          </a:p>
          <a:p>
            <a:pPr lvl="2" rtl="0" eaLnBrk="1" hangingPunct="1">
              <a:lnSpc>
                <a:spcPct val="150000"/>
              </a:lnSpc>
              <a:buFontTx/>
              <a:buChar char="•"/>
            </a:pPr>
            <a:r>
              <a:rPr lang="en-US" sz="2400" dirty="0">
                <a:latin typeface="Arial" charset="0"/>
              </a:rPr>
              <a:t>The vaccine should be administered shortly after</a:t>
            </a:r>
            <a:br>
              <a:rPr lang="en-US" sz="2400" dirty="0">
                <a:latin typeface="Arial" charset="0"/>
              </a:rPr>
            </a:br>
            <a:r>
              <a:rPr lang="en-US" sz="2400" dirty="0">
                <a:latin typeface="Arial" charset="0"/>
              </a:rPr>
              <a:t>withdrawal from the vial.</a:t>
            </a:r>
          </a:p>
        </p:txBody>
      </p:sp>
    </p:spTree>
    <p:extLst>
      <p:ext uri="{BB962C8B-B14F-4D97-AF65-F5344CB8AC3E}">
        <p14:creationId xmlns:p14="http://schemas.microsoft.com/office/powerpoint/2010/main" val="21178912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4"/>
          <p:cNvSpPr txBox="1">
            <a:spLocks noChangeArrowheads="1"/>
          </p:cNvSpPr>
          <p:nvPr/>
        </p:nvSpPr>
        <p:spPr bwMode="auto">
          <a:xfrm>
            <a:off x="-541338" y="1844675"/>
            <a:ext cx="9145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rtl="0" eaLnBrk="1" hangingPunct="1">
              <a:buFontTx/>
              <a:buChar char="•"/>
            </a:pPr>
            <a:endParaRPr lang="en-GB" sz="2400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116741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6863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rtl="0" eaLnBrk="1" hangingPunct="1"/>
            <a:r>
              <a:rPr lang="en-US" sz="2800" b="1" i="1" dirty="0">
                <a:cs typeface="Times New Roman" pitchFamily="18" charset="0"/>
              </a:rPr>
              <a:t>False contraindications to immunization: </a:t>
            </a:r>
          </a:p>
          <a:p>
            <a:pPr rtl="0" eaLnBrk="1" hangingPunct="1"/>
            <a:endParaRPr lang="en-US" sz="2800" b="1" i="1" dirty="0">
              <a:cs typeface="Times New Roman" pitchFamily="18" charset="0"/>
            </a:endParaRPr>
          </a:p>
          <a:p>
            <a:pPr rtl="0" eaLnBrk="1" hangingPunct="1"/>
            <a:r>
              <a:rPr lang="en-US" sz="2400" b="1" dirty="0">
                <a:cs typeface="Times New Roman" pitchFamily="18" charset="0"/>
              </a:rPr>
              <a:t>  </a:t>
            </a:r>
            <a:r>
              <a:rPr lang="en-US" sz="2400" dirty="0">
                <a:cs typeface="Times New Roman" pitchFamily="18" charset="0"/>
              </a:rPr>
              <a:t>Conditions that are wrongly considered as contraindications:</a:t>
            </a:r>
          </a:p>
          <a:p>
            <a:pPr rtl="0" eaLnBrk="1" hangingPunct="1">
              <a:lnSpc>
                <a:spcPct val="150000"/>
              </a:lnSpc>
              <a:buFontTx/>
              <a:buChar char="•"/>
            </a:pPr>
            <a:r>
              <a:rPr lang="en-US" sz="2400" dirty="0">
                <a:cs typeface="Times New Roman" pitchFamily="18" charset="0"/>
              </a:rPr>
              <a:t>Minor illness( respiratory tract infections ,diarrhea, fever &lt; 38.5°C).</a:t>
            </a:r>
          </a:p>
          <a:p>
            <a:pPr rtl="0" eaLnBrk="1" hangingPunct="1">
              <a:lnSpc>
                <a:spcPct val="150000"/>
              </a:lnSpc>
              <a:buFontTx/>
              <a:buChar char="•"/>
            </a:pPr>
            <a:r>
              <a:rPr lang="en-US" sz="2400" dirty="0">
                <a:cs typeface="Times New Roman" pitchFamily="18" charset="0"/>
              </a:rPr>
              <a:t>Prematurely or small for date infants.</a:t>
            </a:r>
          </a:p>
          <a:p>
            <a:pPr rtl="0" eaLnBrk="1" hangingPunct="1">
              <a:lnSpc>
                <a:spcPct val="150000"/>
              </a:lnSpc>
              <a:buFontTx/>
              <a:buChar char="•"/>
            </a:pPr>
            <a:r>
              <a:rPr lang="en-US" sz="2400" dirty="0">
                <a:cs typeface="Times New Roman" pitchFamily="18" charset="0"/>
              </a:rPr>
              <a:t>Child being breast-fed.</a:t>
            </a:r>
          </a:p>
          <a:p>
            <a:pPr rtl="0" eaLnBrk="1" hangingPunct="1">
              <a:lnSpc>
                <a:spcPct val="150000"/>
              </a:lnSpc>
              <a:buFontTx/>
              <a:buChar char="•"/>
            </a:pPr>
            <a:r>
              <a:rPr lang="en-US" sz="2400" dirty="0">
                <a:cs typeface="Times New Roman" pitchFamily="18" charset="0"/>
              </a:rPr>
              <a:t> Family history of convulsion.</a:t>
            </a:r>
          </a:p>
          <a:p>
            <a:pPr rtl="0" eaLnBrk="1" hangingPunct="1">
              <a:lnSpc>
                <a:spcPct val="150000"/>
              </a:lnSpc>
              <a:buFontTx/>
              <a:buChar char="•"/>
            </a:pPr>
            <a:r>
              <a:rPr lang="en-US" sz="2400" dirty="0">
                <a:cs typeface="Times New Roman" pitchFamily="18" charset="0"/>
              </a:rPr>
              <a:t> History of jaundice at birth</a:t>
            </a:r>
          </a:p>
          <a:p>
            <a:pPr rtl="0" eaLnBrk="1" hangingPunct="1">
              <a:lnSpc>
                <a:spcPct val="150000"/>
              </a:lnSpc>
              <a:buFontTx/>
              <a:buChar char="•"/>
            </a:pPr>
            <a:r>
              <a:rPr lang="en-US" sz="2400" dirty="0">
                <a:cs typeface="Times New Roman" pitchFamily="18" charset="0"/>
              </a:rPr>
              <a:t> Chronic health problems: Malnutrition ,allergy, asthma, other atopic manifestations, hay fever ,chronic diseases of heart, lungs, kidney or liver, cerebral palsy &amp; Down syndrome ,</a:t>
            </a:r>
            <a:r>
              <a:rPr lang="en-US" sz="2400" dirty="0" err="1">
                <a:cs typeface="Times New Roman" pitchFamily="18" charset="0"/>
              </a:rPr>
              <a:t>dermatoses</a:t>
            </a:r>
            <a:r>
              <a:rPr lang="en-US" sz="2400" dirty="0">
                <a:cs typeface="Times New Roman" pitchFamily="18" charset="0"/>
              </a:rPr>
              <a:t>, local skin lesion.</a:t>
            </a:r>
          </a:p>
          <a:p>
            <a:pPr rtl="0" eaLnBrk="1" hangingPunct="1">
              <a:lnSpc>
                <a:spcPct val="150000"/>
              </a:lnSpc>
              <a:buFontTx/>
              <a:buChar char="•"/>
            </a:pPr>
            <a:r>
              <a:rPr lang="en-US" sz="2400" dirty="0">
                <a:cs typeface="Times New Roman" pitchFamily="18" charset="0"/>
              </a:rPr>
              <a:t>Treatment with antibiotics, low dose corticosteroids( local or inhaled) </a:t>
            </a:r>
          </a:p>
          <a:p>
            <a:pPr rtl="0" eaLnBrk="1" hangingPunct="1">
              <a:lnSpc>
                <a:spcPct val="150000"/>
              </a:lnSpc>
              <a:buFontTx/>
              <a:buChar char="•"/>
            </a:pPr>
            <a:endParaRPr lang="en-US" sz="2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609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6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67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67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67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67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67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67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67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1674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4" descr="Parchment"/>
          <p:cNvSpPr txBox="1">
            <a:spLocks noChangeArrowheads="1"/>
          </p:cNvSpPr>
          <p:nvPr/>
        </p:nvSpPr>
        <p:spPr bwMode="auto">
          <a:xfrm>
            <a:off x="1042988" y="1125538"/>
            <a:ext cx="6913562" cy="392588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rtl="0" eaLnBrk="1" hangingPunct="1">
              <a:lnSpc>
                <a:spcPct val="150000"/>
              </a:lnSpc>
              <a:buFontTx/>
              <a:buChar char="•"/>
            </a:pPr>
            <a:r>
              <a:rPr lang="en-US" sz="2400" b="1" dirty="0">
                <a:latin typeface="Arial" charset="0"/>
              </a:rPr>
              <a:t>Give all infants, including premature infants, a primary series of </a:t>
            </a:r>
            <a:r>
              <a:rPr lang="en-US" sz="2400" b="1" dirty="0" err="1">
                <a:latin typeface="Arial" charset="0"/>
              </a:rPr>
              <a:t>Hib</a:t>
            </a:r>
            <a:r>
              <a:rPr lang="en-US" sz="2400" b="1" dirty="0">
                <a:latin typeface="Arial" charset="0"/>
              </a:rPr>
              <a:t> vaccine beginning at 2 months of age.</a:t>
            </a:r>
          </a:p>
          <a:p>
            <a:pPr rtl="0" eaLnBrk="1" hangingPunct="1">
              <a:lnSpc>
                <a:spcPct val="150000"/>
              </a:lnSpc>
              <a:buFontTx/>
              <a:buChar char="•"/>
            </a:pPr>
            <a:r>
              <a:rPr lang="en-US" sz="2400" b="1" dirty="0">
                <a:latin typeface="Arial" charset="0"/>
              </a:rPr>
              <a:t> Do not administer </a:t>
            </a:r>
            <a:r>
              <a:rPr lang="en-US" sz="2400" b="1" dirty="0" err="1">
                <a:latin typeface="Arial" charset="0"/>
              </a:rPr>
              <a:t>Hib</a:t>
            </a:r>
            <a:r>
              <a:rPr lang="en-US" sz="2400" b="1" dirty="0">
                <a:latin typeface="Arial" charset="0"/>
              </a:rPr>
              <a:t> vaccine to infants younger than 6 weeks of age because this may induce immunologic tolerance to further doses of </a:t>
            </a:r>
            <a:r>
              <a:rPr lang="en-US" sz="2400" b="1" dirty="0" err="1">
                <a:latin typeface="Arial" charset="0"/>
              </a:rPr>
              <a:t>Hib</a:t>
            </a:r>
            <a:r>
              <a:rPr lang="en-US" sz="2400" b="1" dirty="0">
                <a:latin typeface="Arial" charset="0"/>
              </a:rPr>
              <a:t> vaccine. </a:t>
            </a:r>
          </a:p>
        </p:txBody>
      </p:sp>
    </p:spTree>
    <p:extLst>
      <p:ext uri="{BB962C8B-B14F-4D97-AF65-F5344CB8AC3E}">
        <p14:creationId xmlns:p14="http://schemas.microsoft.com/office/powerpoint/2010/main" val="1468121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4" descr="Canvas"/>
          <p:cNvSpPr txBox="1">
            <a:spLocks noChangeArrowheads="1"/>
          </p:cNvSpPr>
          <p:nvPr/>
        </p:nvSpPr>
        <p:spPr bwMode="auto">
          <a:xfrm>
            <a:off x="539750" y="333375"/>
            <a:ext cx="7704138" cy="55689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rtl="0" eaLnBrk="1" hangingPunct="1">
              <a:lnSpc>
                <a:spcPct val="150000"/>
              </a:lnSpc>
            </a:pPr>
            <a:r>
              <a:rPr lang="en-US" sz="2400" b="1" i="1" dirty="0">
                <a:latin typeface="Arial" charset="0"/>
              </a:rPr>
              <a:t>The most common adverse reactions after </a:t>
            </a:r>
            <a:r>
              <a:rPr lang="en-US" sz="2400" b="1" i="1" dirty="0" err="1">
                <a:latin typeface="Arial" charset="0"/>
              </a:rPr>
              <a:t>Hib</a:t>
            </a:r>
            <a:r>
              <a:rPr lang="en-US" sz="2400" b="1" i="1" dirty="0">
                <a:latin typeface="Arial" charset="0"/>
              </a:rPr>
              <a:t> vaccination are</a:t>
            </a:r>
          </a:p>
          <a:p>
            <a:pPr lvl="2" rtl="0" eaLnBrk="1" hangingPunct="1">
              <a:lnSpc>
                <a:spcPct val="150000"/>
              </a:lnSpc>
            </a:pPr>
            <a:r>
              <a:rPr lang="en-US" sz="2400" b="1" dirty="0">
                <a:latin typeface="Arial" charset="0"/>
              </a:rPr>
              <a:t>1-local reactions: swelling, redness, or pain at the injection site.</a:t>
            </a:r>
            <a:br>
              <a:rPr lang="en-US" sz="2400" b="1" dirty="0">
                <a:latin typeface="Arial" charset="0"/>
              </a:rPr>
            </a:br>
            <a:r>
              <a:rPr lang="en-US" sz="2400" b="1" dirty="0">
                <a:latin typeface="Arial" charset="0"/>
              </a:rPr>
              <a:t>2-Fever also can occur in as many as 5% of recipients.</a:t>
            </a:r>
            <a:br>
              <a:rPr lang="en-US" sz="2400" b="1" dirty="0">
                <a:latin typeface="Arial" charset="0"/>
              </a:rPr>
            </a:br>
            <a:r>
              <a:rPr lang="en-US" sz="2400" b="1" dirty="0">
                <a:latin typeface="Arial" charset="0"/>
              </a:rPr>
              <a:t>Fever usually starts within the 1</a:t>
            </a:r>
            <a:r>
              <a:rPr lang="en-US" sz="2400" b="1" baseline="30000" dirty="0">
                <a:latin typeface="Arial" charset="0"/>
              </a:rPr>
              <a:t>st</a:t>
            </a:r>
            <a:r>
              <a:rPr lang="en-US" sz="2400" b="1" dirty="0">
                <a:latin typeface="Arial" charset="0"/>
              </a:rPr>
              <a:t> 24 hours of</a:t>
            </a:r>
            <a:br>
              <a:rPr lang="en-US" sz="2400" b="1" dirty="0">
                <a:latin typeface="Arial" charset="0"/>
              </a:rPr>
            </a:br>
            <a:r>
              <a:rPr lang="en-US" sz="2400" b="1" dirty="0">
                <a:latin typeface="Arial" charset="0"/>
              </a:rPr>
              <a:t>vaccination and may last for 2 to 3 days.</a:t>
            </a:r>
            <a:br>
              <a:rPr lang="en-US" sz="2400" b="1" dirty="0">
                <a:latin typeface="Arial" charset="0"/>
              </a:rPr>
            </a:br>
            <a:r>
              <a:rPr lang="en-US" sz="2400" b="1" dirty="0">
                <a:latin typeface="Arial" charset="0"/>
              </a:rPr>
              <a:t>These reactions can be treated with</a:t>
            </a:r>
            <a:br>
              <a:rPr lang="en-US" sz="2400" b="1" dirty="0">
                <a:latin typeface="Arial" charset="0"/>
              </a:rPr>
            </a:br>
            <a:r>
              <a:rPr lang="en-US" sz="2400" b="1" dirty="0">
                <a:latin typeface="Arial" charset="0"/>
              </a:rPr>
              <a:t>a non-aspirin pain reliever, if needed.</a:t>
            </a:r>
          </a:p>
        </p:txBody>
      </p:sp>
    </p:spTree>
    <p:extLst>
      <p:ext uri="{BB962C8B-B14F-4D97-AF65-F5344CB8AC3E}">
        <p14:creationId xmlns:p14="http://schemas.microsoft.com/office/powerpoint/2010/main" val="2204913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4"/>
          <p:cNvSpPr txBox="1">
            <a:spLocks noChangeArrowheads="1"/>
          </p:cNvSpPr>
          <p:nvPr/>
        </p:nvSpPr>
        <p:spPr bwMode="auto">
          <a:xfrm>
            <a:off x="468313" y="260350"/>
            <a:ext cx="7991475" cy="62103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rtl="0" eaLnBrk="1" hangingPunct="1">
              <a:lnSpc>
                <a:spcPct val="150000"/>
              </a:lnSpc>
            </a:pPr>
            <a:r>
              <a:rPr lang="en-US" sz="2800" b="1" i="1" u="sng" dirty="0">
                <a:latin typeface="Arial" charset="0"/>
              </a:rPr>
              <a:t>The main contraindication to </a:t>
            </a:r>
            <a:r>
              <a:rPr lang="en-US" sz="2800" b="1" i="1" u="sng" dirty="0" err="1">
                <a:latin typeface="Arial" charset="0"/>
              </a:rPr>
              <a:t>Hib</a:t>
            </a:r>
            <a:r>
              <a:rPr lang="en-US" sz="2800" b="1" i="1" u="sng" dirty="0">
                <a:latin typeface="Arial" charset="0"/>
              </a:rPr>
              <a:t> vaccine</a:t>
            </a:r>
            <a:r>
              <a:rPr lang="en-US" sz="2400" b="1" dirty="0">
                <a:latin typeface="Arial" charset="0"/>
              </a:rPr>
              <a:t> : </a:t>
            </a:r>
          </a:p>
          <a:p>
            <a:pPr rtl="0" eaLnBrk="1" hangingPunct="1">
              <a:lnSpc>
                <a:spcPct val="150000"/>
              </a:lnSpc>
              <a:buFontTx/>
              <a:buChar char="•"/>
            </a:pPr>
            <a:r>
              <a:rPr lang="en-US" sz="2400" b="1" dirty="0">
                <a:latin typeface="Arial" charset="0"/>
              </a:rPr>
              <a:t>Severe allergic reaction Do not give </a:t>
            </a:r>
            <a:r>
              <a:rPr lang="en-US" sz="2400" b="1" dirty="0" err="1">
                <a:latin typeface="Arial" charset="0"/>
              </a:rPr>
              <a:t>Hib</a:t>
            </a:r>
            <a:r>
              <a:rPr lang="en-US" sz="2400" b="1" dirty="0">
                <a:latin typeface="Arial" charset="0"/>
              </a:rPr>
              <a:t>-containing vaccine to anyone who has had a prior severe allergic reaction to a dose of </a:t>
            </a:r>
            <a:r>
              <a:rPr lang="en-US" sz="2400" b="1" dirty="0" err="1">
                <a:latin typeface="Arial" charset="0"/>
              </a:rPr>
              <a:t>Hib</a:t>
            </a:r>
            <a:r>
              <a:rPr lang="en-US" sz="2400" b="1" dirty="0">
                <a:latin typeface="Arial" charset="0"/>
              </a:rPr>
              <a:t> vaccine or to a component in the vaccine. </a:t>
            </a:r>
          </a:p>
          <a:p>
            <a:pPr rtl="0" eaLnBrk="1" hangingPunct="1">
              <a:lnSpc>
                <a:spcPct val="150000"/>
              </a:lnSpc>
            </a:pPr>
            <a:endParaRPr lang="en-US" sz="2400" b="1" dirty="0">
              <a:latin typeface="Arial" charset="0"/>
            </a:endParaRPr>
          </a:p>
          <a:p>
            <a:pPr rtl="0" eaLnBrk="1" hangingPunct="1">
              <a:lnSpc>
                <a:spcPct val="150000"/>
              </a:lnSpc>
              <a:buFontTx/>
              <a:buChar char="•"/>
            </a:pPr>
            <a:r>
              <a:rPr lang="en-US" sz="2400" b="1" dirty="0">
                <a:latin typeface="Arial" charset="0"/>
              </a:rPr>
              <a:t>Persons who are severely allergic to diphtheria toxoid, meningococcal vaccine, or tetanus toxoid also may be sensitive to a particular </a:t>
            </a:r>
            <a:r>
              <a:rPr lang="en-US" sz="2400" b="1" dirty="0" err="1">
                <a:latin typeface="Arial" charset="0"/>
              </a:rPr>
              <a:t>Hib</a:t>
            </a:r>
            <a:r>
              <a:rPr lang="en-US" sz="2400" b="1" dirty="0">
                <a:latin typeface="Arial" charset="0"/>
              </a:rPr>
              <a:t> vaccine because of the protein carriers used to create the conjugate vaccines. </a:t>
            </a:r>
          </a:p>
        </p:txBody>
      </p:sp>
    </p:spTree>
    <p:extLst>
      <p:ext uri="{BB962C8B-B14F-4D97-AF65-F5344CB8AC3E}">
        <p14:creationId xmlns:p14="http://schemas.microsoft.com/office/powerpoint/2010/main" val="2784533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323850" y="549275"/>
            <a:ext cx="8459788" cy="47799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rtl="0" eaLnBrk="1" hangingPunct="1">
              <a:buFontTx/>
              <a:buChar char="•"/>
            </a:pPr>
            <a:r>
              <a:rPr lang="en-US" sz="2800" b="1" i="1" u="sng" dirty="0">
                <a:cs typeface="Times New Roman" pitchFamily="18" charset="0"/>
              </a:rPr>
              <a:t>Basic Principles to be considered in immunization schedule</a:t>
            </a:r>
            <a:r>
              <a:rPr lang="en-US" sz="2800" b="1" i="1" dirty="0">
                <a:cs typeface="Times New Roman" pitchFamily="18" charset="0"/>
              </a:rPr>
              <a:t>:</a:t>
            </a:r>
            <a:endParaRPr lang="en-US" sz="2800" i="1" dirty="0">
              <a:cs typeface="Times New Roman" pitchFamily="18" charset="0"/>
            </a:endParaRPr>
          </a:p>
          <a:p>
            <a:pPr rtl="0" eaLnBrk="1" hangingPunct="1">
              <a:lnSpc>
                <a:spcPct val="150000"/>
              </a:lnSpc>
            </a:pPr>
            <a:r>
              <a:rPr lang="en-US" sz="2400" b="1" dirty="0">
                <a:latin typeface="Arial" charset="0"/>
              </a:rPr>
              <a:t>1-All EPI antigens are safe and effective if administered simultaneously. </a:t>
            </a:r>
          </a:p>
          <a:p>
            <a:pPr rtl="0" eaLnBrk="1" hangingPunct="1">
              <a:lnSpc>
                <a:spcPct val="150000"/>
              </a:lnSpc>
            </a:pPr>
            <a:r>
              <a:rPr lang="en-US" sz="2400" b="1" dirty="0">
                <a:latin typeface="Arial" charset="0"/>
              </a:rPr>
              <a:t>2-The recommended interval between  two doses of</a:t>
            </a:r>
          </a:p>
          <a:p>
            <a:pPr rtl="0" eaLnBrk="1" hangingPunct="1">
              <a:lnSpc>
                <a:spcPct val="150000"/>
              </a:lnSpc>
            </a:pPr>
            <a:r>
              <a:rPr lang="en-US" sz="2400" b="1" dirty="0">
                <a:latin typeface="Arial" charset="0"/>
              </a:rPr>
              <a:t>                                     - Live attenuated vaccine .</a:t>
            </a:r>
          </a:p>
          <a:p>
            <a:pPr rtl="0" eaLnBrk="1" hangingPunct="1">
              <a:lnSpc>
                <a:spcPct val="150000"/>
              </a:lnSpc>
            </a:pPr>
            <a:r>
              <a:rPr lang="en-US" sz="2400" b="1" dirty="0">
                <a:latin typeface="Arial" charset="0"/>
              </a:rPr>
              <a:t>                                     - Inactivated vaccines. </a:t>
            </a:r>
          </a:p>
          <a:p>
            <a:pPr rtl="0" eaLnBrk="1" hangingPunct="1">
              <a:lnSpc>
                <a:spcPct val="150000"/>
              </a:lnSpc>
            </a:pPr>
            <a:r>
              <a:rPr lang="en-US" sz="2400" b="1" dirty="0">
                <a:latin typeface="Arial" charset="0"/>
              </a:rPr>
              <a:t>3-The only live attenuated vaccine given to HIV child is measles</a:t>
            </a:r>
          </a:p>
        </p:txBody>
      </p:sp>
    </p:spTree>
    <p:extLst>
      <p:ext uri="{BB962C8B-B14F-4D97-AF65-F5344CB8AC3E}">
        <p14:creationId xmlns:p14="http://schemas.microsoft.com/office/powerpoint/2010/main" val="3833282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44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44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44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44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44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Text Box 4"/>
          <p:cNvSpPr txBox="1">
            <a:spLocks noChangeArrowheads="1"/>
          </p:cNvSpPr>
          <p:nvPr/>
        </p:nvSpPr>
        <p:spPr bwMode="auto">
          <a:xfrm>
            <a:off x="250825" y="692150"/>
            <a:ext cx="8532813" cy="563231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2400" b="1" dirty="0">
                <a:latin typeface="Arial" charset="0"/>
              </a:rPr>
              <a:t>4-Tetanus immunoglobulin (250 IU) must be given  to babies :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b="1" dirty="0">
                <a:latin typeface="Arial" charset="0"/>
              </a:rPr>
              <a:t>         i) Born outside hospital in unsanitary home conditions 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b="1" dirty="0">
                <a:latin typeface="Arial" charset="0"/>
              </a:rPr>
              <a:t>         ii) Seen within 10 days after birth.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b="1" dirty="0">
                <a:latin typeface="Arial" charset="0"/>
              </a:rPr>
              <a:t>         ii) Whose mothers are not given two documented 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b="1" dirty="0">
                <a:latin typeface="Arial" charset="0"/>
              </a:rPr>
              <a:t>             doses of TT. </a:t>
            </a:r>
          </a:p>
          <a:p>
            <a:pPr rtl="0" eaLnBrk="1" hangingPunct="1">
              <a:lnSpc>
                <a:spcPct val="150000"/>
              </a:lnSpc>
            </a:pPr>
            <a:r>
              <a:rPr lang="en-US" sz="2400" b="1" dirty="0">
                <a:latin typeface="Arial" charset="0"/>
              </a:rPr>
              <a:t>5- Introduction of HB vaccine in 1990.</a:t>
            </a:r>
          </a:p>
          <a:p>
            <a:pPr rtl="0" eaLnBrk="1" hangingPunct="1">
              <a:lnSpc>
                <a:spcPct val="150000"/>
              </a:lnSpc>
            </a:pPr>
            <a:r>
              <a:rPr lang="en-US" sz="2400" b="1" dirty="0">
                <a:latin typeface="Arial" charset="0"/>
              </a:rPr>
              <a:t>6-MMR vaccine is given not before the 12months  not to be neutralized by maternal antibodies </a:t>
            </a:r>
          </a:p>
        </p:txBody>
      </p:sp>
    </p:spTree>
    <p:extLst>
      <p:ext uri="{BB962C8B-B14F-4D97-AF65-F5344CB8AC3E}">
        <p14:creationId xmlns:p14="http://schemas.microsoft.com/office/powerpoint/2010/main" val="1406564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34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34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34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03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03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03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034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8" name="Text Box 4"/>
          <p:cNvSpPr txBox="1">
            <a:spLocks noChangeArrowheads="1"/>
          </p:cNvSpPr>
          <p:nvPr/>
        </p:nvSpPr>
        <p:spPr bwMode="auto">
          <a:xfrm>
            <a:off x="950913" y="496888"/>
            <a:ext cx="7366000" cy="344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rtl="0" eaLnBrk="1" hangingPunct="1"/>
            <a:r>
              <a:rPr lang="en-US" sz="3600" b="1" i="1" dirty="0">
                <a:cs typeface="Times New Roman" pitchFamily="18" charset="0"/>
              </a:rPr>
              <a:t>Contraindications to vaccinations:</a:t>
            </a:r>
          </a:p>
          <a:p>
            <a:pPr rtl="0" eaLnBrk="1" hangingPunct="1"/>
            <a:endParaRPr lang="en-US" sz="3600" b="1" i="1" dirty="0">
              <a:cs typeface="Times New Roman" pitchFamily="18" charset="0"/>
            </a:endParaRPr>
          </a:p>
          <a:p>
            <a:pPr rtl="0" eaLnBrk="1" hangingPunct="1"/>
            <a:endParaRPr lang="en-US" sz="3600" b="1" i="1" dirty="0">
              <a:cs typeface="Times New Roman" pitchFamily="18" charset="0"/>
            </a:endParaRPr>
          </a:p>
          <a:p>
            <a:pPr lvl="4" rtl="0" eaLnBrk="1" hangingPunct="1">
              <a:buFontTx/>
              <a:buChar char="•"/>
            </a:pPr>
            <a:r>
              <a:rPr lang="en-US" sz="2800" b="1" dirty="0">
                <a:cs typeface="Times New Roman" pitchFamily="18" charset="0"/>
              </a:rPr>
              <a:t>Absolute</a:t>
            </a:r>
          </a:p>
          <a:p>
            <a:pPr lvl="4" rtl="0" eaLnBrk="1" hangingPunct="1">
              <a:buFontTx/>
              <a:buChar char="•"/>
            </a:pPr>
            <a:endParaRPr lang="en-US" sz="2800" b="1" dirty="0">
              <a:cs typeface="Times New Roman" pitchFamily="18" charset="0"/>
            </a:endParaRPr>
          </a:p>
          <a:p>
            <a:pPr lvl="4" rtl="0" eaLnBrk="1" hangingPunct="1">
              <a:buFontTx/>
              <a:buChar char="•"/>
            </a:pPr>
            <a:r>
              <a:rPr lang="en-US" sz="2800" b="1" dirty="0">
                <a:cs typeface="Times New Roman" pitchFamily="18" charset="0"/>
              </a:rPr>
              <a:t>Temporary</a:t>
            </a:r>
          </a:p>
          <a:p>
            <a:pPr lvl="4" rtl="0" eaLnBrk="1" hangingPunct="1">
              <a:buFontTx/>
              <a:buChar char="•"/>
            </a:pPr>
            <a:endParaRPr lang="en-US" sz="2800" b="1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223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6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63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63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4" name="Text Box 4"/>
          <p:cNvSpPr txBox="1">
            <a:spLocks noChangeArrowheads="1"/>
          </p:cNvSpPr>
          <p:nvPr/>
        </p:nvSpPr>
        <p:spPr bwMode="auto">
          <a:xfrm>
            <a:off x="250825" y="188913"/>
            <a:ext cx="8642350" cy="637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rtl="0" eaLnBrk="1" hangingPunct="1"/>
            <a:r>
              <a:rPr lang="en-US" sz="3200" b="1" i="1" dirty="0">
                <a:cs typeface="Times New Roman" pitchFamily="18" charset="0"/>
              </a:rPr>
              <a:t>Contraindications to live attenuated  vaccines:</a:t>
            </a:r>
            <a:endParaRPr lang="en-US" sz="3200" dirty="0">
              <a:cs typeface="Times New Roman" pitchFamily="18" charset="0"/>
            </a:endParaRPr>
          </a:p>
          <a:p>
            <a:pPr rtl="0" eaLnBrk="1" hangingPunct="1"/>
            <a:r>
              <a:rPr lang="en-US" sz="2800" b="1" dirty="0">
                <a:cs typeface="Times New Roman" pitchFamily="18" charset="0"/>
              </a:rPr>
              <a:t>Absolute:</a:t>
            </a:r>
            <a:endParaRPr lang="en-US" sz="2800" dirty="0">
              <a:cs typeface="Times New Roman" pitchFamily="18" charset="0"/>
            </a:endParaRPr>
          </a:p>
          <a:p>
            <a:pPr rtl="0" eaLnBrk="1" hangingPunct="1"/>
            <a:r>
              <a:rPr lang="en-US" sz="2400" dirty="0">
                <a:cs typeface="Times New Roman" pitchFamily="18" charset="0"/>
              </a:rPr>
              <a:t>1- History of anaphylactic reactions.</a:t>
            </a:r>
          </a:p>
          <a:p>
            <a:pPr rtl="0" eaLnBrk="1" hangingPunct="1">
              <a:lnSpc>
                <a:spcPct val="150000"/>
              </a:lnSpc>
            </a:pPr>
            <a:r>
              <a:rPr lang="en-US" sz="2400" dirty="0">
                <a:cs typeface="Times New Roman" pitchFamily="18" charset="0"/>
              </a:rPr>
              <a:t>2- Subsequent doses of pertussis vaccines are absolutely contraindicated if the child gets (within 48 hours of vaccination )</a:t>
            </a:r>
          </a:p>
          <a:p>
            <a:pPr lvl="2" rtl="0" eaLnBrk="1" hangingPunct="1">
              <a:lnSpc>
                <a:spcPct val="150000"/>
              </a:lnSpc>
              <a:buFontTx/>
              <a:buChar char="•"/>
            </a:pPr>
            <a:r>
              <a:rPr lang="en-US" sz="2400" dirty="0">
                <a:cs typeface="Times New Roman" pitchFamily="18" charset="0"/>
              </a:rPr>
              <a:t> Fever (40.5º) ,</a:t>
            </a:r>
          </a:p>
          <a:p>
            <a:pPr lvl="2" rtl="0" eaLnBrk="1" hangingPunct="1">
              <a:lnSpc>
                <a:spcPct val="150000"/>
              </a:lnSpc>
              <a:buFontTx/>
              <a:buChar char="•"/>
            </a:pPr>
            <a:r>
              <a:rPr lang="en-US" sz="2400" dirty="0">
                <a:cs typeface="Times New Roman" pitchFamily="18" charset="0"/>
              </a:rPr>
              <a:t>Collapse or shock . </a:t>
            </a:r>
          </a:p>
          <a:p>
            <a:pPr lvl="2" rtl="0" eaLnBrk="1" hangingPunct="1">
              <a:lnSpc>
                <a:spcPct val="150000"/>
              </a:lnSpc>
              <a:buFontTx/>
              <a:buChar char="•"/>
            </a:pPr>
            <a:r>
              <a:rPr lang="en-US" sz="2400" dirty="0">
                <a:cs typeface="Times New Roman" pitchFamily="18" charset="0"/>
              </a:rPr>
              <a:t>Persistent crying  for  3 hours without apparent cause.</a:t>
            </a:r>
          </a:p>
          <a:p>
            <a:pPr lvl="2" rtl="0" eaLnBrk="1" hangingPunct="1">
              <a:lnSpc>
                <a:spcPct val="150000"/>
              </a:lnSpc>
              <a:buFontTx/>
              <a:buChar char="•"/>
            </a:pPr>
            <a:r>
              <a:rPr lang="en-US" sz="2400" dirty="0">
                <a:cs typeface="Times New Roman" pitchFamily="18" charset="0"/>
              </a:rPr>
              <a:t>Convulsion with or without fever within 3 hours after   </a:t>
            </a:r>
          </a:p>
          <a:p>
            <a:pPr lvl="2" rtl="0" eaLnBrk="1" hangingPunct="1">
              <a:lnSpc>
                <a:spcPct val="150000"/>
              </a:lnSpc>
            </a:pPr>
            <a:r>
              <a:rPr lang="en-US" sz="2400" dirty="0">
                <a:cs typeface="Times New Roman" pitchFamily="18" charset="0"/>
              </a:rPr>
              <a:t>  vaccination.</a:t>
            </a:r>
          </a:p>
          <a:p>
            <a:pPr rtl="0" eaLnBrk="1" hangingPunct="1">
              <a:lnSpc>
                <a:spcPct val="150000"/>
              </a:lnSpc>
            </a:pPr>
            <a:r>
              <a:rPr lang="en-US" sz="2400" dirty="0">
                <a:cs typeface="Times New Roman" pitchFamily="18" charset="0"/>
              </a:rPr>
              <a:t>3- HIV infection is an absolute contraindication to administration of  live attenuated vaccines ( OPV &amp; BCG).</a:t>
            </a:r>
          </a:p>
        </p:txBody>
      </p:sp>
    </p:spTree>
    <p:extLst>
      <p:ext uri="{BB962C8B-B14F-4D97-AF65-F5344CB8AC3E}">
        <p14:creationId xmlns:p14="http://schemas.microsoft.com/office/powerpoint/2010/main" val="1242650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7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75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75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75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75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75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75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075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75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75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</TotalTime>
  <Words>951</Words>
  <Application>Microsoft Office PowerPoint</Application>
  <PresentationFormat>On-screen Show (4:3)</PresentationFormat>
  <Paragraphs>123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Office Theme</vt:lpstr>
      <vt:lpstr>Expended Program of immunization(EPI)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(IV) Outreach immunization: 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Extended Program of immunization(EPI)</dc:title>
  <dc:creator>hp</dc:creator>
  <cp:lastModifiedBy>Rashid</cp:lastModifiedBy>
  <cp:revision>26</cp:revision>
  <dcterms:created xsi:type="dcterms:W3CDTF">2014-04-02T03:47:26Z</dcterms:created>
  <dcterms:modified xsi:type="dcterms:W3CDTF">2020-05-07T05:15:30Z</dcterms:modified>
</cp:coreProperties>
</file>