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1"/>
  </p:notesMasterIdLst>
  <p:handoutMasterIdLst>
    <p:handoutMasterId r:id="rId92"/>
  </p:handoutMasterIdLst>
  <p:sldIdLst>
    <p:sldId id="322" r:id="rId2"/>
    <p:sldId id="372" r:id="rId3"/>
    <p:sldId id="373" r:id="rId4"/>
    <p:sldId id="374" r:id="rId5"/>
    <p:sldId id="375" r:id="rId6"/>
    <p:sldId id="376" r:id="rId7"/>
    <p:sldId id="386" r:id="rId8"/>
    <p:sldId id="387" r:id="rId9"/>
    <p:sldId id="378" r:id="rId10"/>
    <p:sldId id="323" r:id="rId11"/>
    <p:sldId id="324" r:id="rId12"/>
    <p:sldId id="389"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90" r:id="rId27"/>
    <p:sldId id="391" r:id="rId28"/>
    <p:sldId id="392" r:id="rId29"/>
    <p:sldId id="393" r:id="rId30"/>
    <p:sldId id="394" r:id="rId31"/>
    <p:sldId id="388" r:id="rId32"/>
    <p:sldId id="338" r:id="rId33"/>
    <p:sldId id="314" r:id="rId34"/>
    <p:sldId id="315" r:id="rId35"/>
    <p:sldId id="256" r:id="rId36"/>
    <p:sldId id="305" r:id="rId37"/>
    <p:sldId id="316" r:id="rId38"/>
    <p:sldId id="317" r:id="rId39"/>
    <p:sldId id="318" r:id="rId40"/>
    <p:sldId id="319" r:id="rId41"/>
    <p:sldId id="320" r:id="rId42"/>
    <p:sldId id="384" r:id="rId43"/>
    <p:sldId id="342" r:id="rId44"/>
    <p:sldId id="343" r:id="rId45"/>
    <p:sldId id="344" r:id="rId46"/>
    <p:sldId id="345" r:id="rId47"/>
    <p:sldId id="346" r:id="rId48"/>
    <p:sldId id="347" r:id="rId49"/>
    <p:sldId id="348" r:id="rId50"/>
    <p:sldId id="395" r:id="rId51"/>
    <p:sldId id="379" r:id="rId52"/>
    <p:sldId id="380" r:id="rId53"/>
    <p:sldId id="381" r:id="rId54"/>
    <p:sldId id="349" r:id="rId55"/>
    <p:sldId id="350" r:id="rId56"/>
    <p:sldId id="355" r:id="rId57"/>
    <p:sldId id="356" r:id="rId58"/>
    <p:sldId id="357" r:id="rId59"/>
    <p:sldId id="383" r:id="rId60"/>
    <p:sldId id="358" r:id="rId61"/>
    <p:sldId id="359" r:id="rId62"/>
    <p:sldId id="360" r:id="rId63"/>
    <p:sldId id="361" r:id="rId64"/>
    <p:sldId id="362" r:id="rId65"/>
    <p:sldId id="363" r:id="rId66"/>
    <p:sldId id="364" r:id="rId67"/>
    <p:sldId id="365" r:id="rId68"/>
    <p:sldId id="366" r:id="rId69"/>
    <p:sldId id="367" r:id="rId70"/>
    <p:sldId id="405" r:id="rId71"/>
    <p:sldId id="368" r:id="rId72"/>
    <p:sldId id="369" r:id="rId73"/>
    <p:sldId id="406" r:id="rId74"/>
    <p:sldId id="407" r:id="rId75"/>
    <p:sldId id="396" r:id="rId76"/>
    <p:sldId id="397" r:id="rId77"/>
    <p:sldId id="398" r:id="rId78"/>
    <p:sldId id="399" r:id="rId79"/>
    <p:sldId id="400" r:id="rId80"/>
    <p:sldId id="401" r:id="rId81"/>
    <p:sldId id="402" r:id="rId82"/>
    <p:sldId id="403" r:id="rId83"/>
    <p:sldId id="404" r:id="rId84"/>
    <p:sldId id="352" r:id="rId85"/>
    <p:sldId id="370" r:id="rId86"/>
    <p:sldId id="371" r:id="rId87"/>
    <p:sldId id="353" r:id="rId88"/>
    <p:sldId id="354" r:id="rId89"/>
    <p:sldId id="382" r:id="rId9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27" autoAdjust="0"/>
    <p:restoredTop sz="43406" autoAdjust="0"/>
  </p:normalViewPr>
  <p:slideViewPr>
    <p:cSldViewPr>
      <p:cViewPr varScale="1">
        <p:scale>
          <a:sx n="73" d="100"/>
          <a:sy n="73" d="100"/>
        </p:scale>
        <p:origin x="-1266" y="-102"/>
      </p:cViewPr>
      <p:guideLst>
        <p:guide orient="horz" pos="2160"/>
        <p:guide pos="2880"/>
      </p:guideLst>
    </p:cSldViewPr>
  </p:slideViewPr>
  <p:outlineViewPr>
    <p:cViewPr>
      <p:scale>
        <a:sx n="33" d="100"/>
        <a:sy n="33" d="100"/>
      </p:scale>
      <p:origin x="18" y="3936"/>
    </p:cViewPr>
  </p:outlineViewPr>
  <p:notesTextViewPr>
    <p:cViewPr>
      <p:scale>
        <a:sx n="100" d="100"/>
        <a:sy n="100" d="100"/>
      </p:scale>
      <p:origin x="0" y="0"/>
    </p:cViewPr>
  </p:notesTextViewPr>
  <p:sorterViewPr>
    <p:cViewPr>
      <p:scale>
        <a:sx n="66" d="100"/>
        <a:sy n="66" d="100"/>
      </p:scale>
      <p:origin x="0" y="11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7F2F625-DF67-47DE-9CC1-524B73A4412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44DDEAD-2537-4A2A-A98E-A721F84439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p>
            <a:r>
              <a:rPr lang="en-US" smtClean="0"/>
              <a:t>ESCI 307, Fall 2003, Lecture 1</a:t>
            </a:r>
          </a:p>
        </p:txBody>
      </p:sp>
      <p:sp>
        <p:nvSpPr>
          <p:cNvPr id="94211" name="Rectangle 7"/>
          <p:cNvSpPr>
            <a:spLocks noGrp="1" noChangeArrowheads="1"/>
          </p:cNvSpPr>
          <p:nvPr>
            <p:ph type="sldNum" sz="quarter" idx="5"/>
          </p:nvPr>
        </p:nvSpPr>
        <p:spPr>
          <a:noFill/>
        </p:spPr>
        <p:txBody>
          <a:bodyPr/>
          <a:lstStyle/>
          <a:p>
            <a:fld id="{FA4D22B5-8F08-4156-B9F0-FC521A3D6060}" type="slidenum">
              <a:rPr lang="en-US" smtClean="0"/>
              <a:pPr/>
              <a:t>1</a:t>
            </a:fld>
            <a:endParaRPr lang="en-US" smtClean="0"/>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smtClean="0"/>
              <a:t>ESCI 307, Fall 2003, Lecture 1</a:t>
            </a:r>
          </a:p>
        </p:txBody>
      </p:sp>
      <p:sp>
        <p:nvSpPr>
          <p:cNvPr id="103427" name="Rectangle 7"/>
          <p:cNvSpPr>
            <a:spLocks noGrp="1" noChangeArrowheads="1"/>
          </p:cNvSpPr>
          <p:nvPr>
            <p:ph type="sldNum" sz="quarter" idx="5"/>
          </p:nvPr>
        </p:nvSpPr>
        <p:spPr>
          <a:noFill/>
        </p:spPr>
        <p:txBody>
          <a:bodyPr/>
          <a:lstStyle/>
          <a:p>
            <a:fld id="{FF698281-C576-4D5F-B0CA-8492E9275AC9}" type="slidenum">
              <a:rPr lang="en-US" smtClean="0"/>
              <a:pPr/>
              <a:t>13</a:t>
            </a:fld>
            <a:endParaRPr lang="en-US" smtClean="0"/>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smtClean="0"/>
              <a:t>ESCI 307, Fall 2003, Lecture 1</a:t>
            </a:r>
          </a:p>
        </p:txBody>
      </p:sp>
      <p:sp>
        <p:nvSpPr>
          <p:cNvPr id="104451" name="Rectangle 7"/>
          <p:cNvSpPr>
            <a:spLocks noGrp="1" noChangeArrowheads="1"/>
          </p:cNvSpPr>
          <p:nvPr>
            <p:ph type="sldNum" sz="quarter" idx="5"/>
          </p:nvPr>
        </p:nvSpPr>
        <p:spPr>
          <a:noFill/>
        </p:spPr>
        <p:txBody>
          <a:bodyPr/>
          <a:lstStyle/>
          <a:p>
            <a:fld id="{87B3D416-06F3-48AA-9768-964DBF631578}" type="slidenum">
              <a:rPr lang="en-US" smtClean="0"/>
              <a:pPr/>
              <a:t>14</a:t>
            </a:fld>
            <a:endParaRPr lang="en-US" smtClean="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p>
            <a:r>
              <a:rPr lang="en-US" smtClean="0"/>
              <a:t>ESCI 307, Fall 2003, Lecture 1</a:t>
            </a:r>
          </a:p>
        </p:txBody>
      </p:sp>
      <p:sp>
        <p:nvSpPr>
          <p:cNvPr id="105475" name="Rectangle 7"/>
          <p:cNvSpPr>
            <a:spLocks noGrp="1" noChangeArrowheads="1"/>
          </p:cNvSpPr>
          <p:nvPr>
            <p:ph type="sldNum" sz="quarter" idx="5"/>
          </p:nvPr>
        </p:nvSpPr>
        <p:spPr>
          <a:noFill/>
        </p:spPr>
        <p:txBody>
          <a:bodyPr/>
          <a:lstStyle/>
          <a:p>
            <a:fld id="{F17A718C-8452-4C23-AE84-7FD11409F12C}" type="slidenum">
              <a:rPr lang="en-US" smtClean="0"/>
              <a:pPr/>
              <a:t>15</a:t>
            </a:fld>
            <a:endParaRPr lang="en-US" smtClean="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p>
            <a:r>
              <a:rPr lang="en-US" smtClean="0"/>
              <a:t>ESCI 307, Fall 2003, Lecture 1</a:t>
            </a:r>
          </a:p>
        </p:txBody>
      </p:sp>
      <p:sp>
        <p:nvSpPr>
          <p:cNvPr id="106499" name="Rectangle 7"/>
          <p:cNvSpPr>
            <a:spLocks noGrp="1" noChangeArrowheads="1"/>
          </p:cNvSpPr>
          <p:nvPr>
            <p:ph type="sldNum" sz="quarter" idx="5"/>
          </p:nvPr>
        </p:nvSpPr>
        <p:spPr>
          <a:noFill/>
        </p:spPr>
        <p:txBody>
          <a:bodyPr/>
          <a:lstStyle/>
          <a:p>
            <a:fld id="{4534CA88-54F9-4B29-AAEC-87E5803A05AD}" type="slidenum">
              <a:rPr lang="en-US" smtClean="0"/>
              <a:pPr/>
              <a:t>16</a:t>
            </a:fld>
            <a:endParaRPr lang="en-US" smtClean="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p>
            <a:r>
              <a:rPr lang="en-US" smtClean="0"/>
              <a:t>ESCI 307, Fall 2003, Lecture 1</a:t>
            </a:r>
          </a:p>
        </p:txBody>
      </p:sp>
      <p:sp>
        <p:nvSpPr>
          <p:cNvPr id="107523" name="Rectangle 7"/>
          <p:cNvSpPr>
            <a:spLocks noGrp="1" noChangeArrowheads="1"/>
          </p:cNvSpPr>
          <p:nvPr>
            <p:ph type="sldNum" sz="quarter" idx="5"/>
          </p:nvPr>
        </p:nvSpPr>
        <p:spPr>
          <a:noFill/>
        </p:spPr>
        <p:txBody>
          <a:bodyPr/>
          <a:lstStyle/>
          <a:p>
            <a:fld id="{2B458423-CF65-4A09-BCBC-A9961F681462}" type="slidenum">
              <a:rPr lang="en-US" smtClean="0"/>
              <a:pPr/>
              <a:t>17</a:t>
            </a:fld>
            <a:endParaRPr lang="en-US" smtClean="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p:spPr>
        <p:txBody>
          <a:bodyPr/>
          <a:lstStyle/>
          <a:p>
            <a:r>
              <a:rPr lang="en-US" smtClean="0"/>
              <a:t>ESCI 307, Fall 2003, Lecture 1</a:t>
            </a:r>
          </a:p>
        </p:txBody>
      </p:sp>
      <p:sp>
        <p:nvSpPr>
          <p:cNvPr id="108547" name="Rectangle 7"/>
          <p:cNvSpPr>
            <a:spLocks noGrp="1" noChangeArrowheads="1"/>
          </p:cNvSpPr>
          <p:nvPr>
            <p:ph type="sldNum" sz="quarter" idx="5"/>
          </p:nvPr>
        </p:nvSpPr>
        <p:spPr>
          <a:noFill/>
        </p:spPr>
        <p:txBody>
          <a:bodyPr/>
          <a:lstStyle/>
          <a:p>
            <a:fld id="{96CCDCA9-9A78-4497-B220-6BD5BB4295E6}" type="slidenum">
              <a:rPr lang="en-US" smtClean="0"/>
              <a:pPr/>
              <a:t>18</a:t>
            </a:fld>
            <a:endParaRPr lang="en-US" smtClean="0"/>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smtClean="0"/>
              <a:t>ESCI 307, Fall 2003, Lecture 1</a:t>
            </a:r>
          </a:p>
        </p:txBody>
      </p:sp>
      <p:sp>
        <p:nvSpPr>
          <p:cNvPr id="109571" name="Rectangle 7"/>
          <p:cNvSpPr>
            <a:spLocks noGrp="1" noChangeArrowheads="1"/>
          </p:cNvSpPr>
          <p:nvPr>
            <p:ph type="sldNum" sz="quarter" idx="5"/>
          </p:nvPr>
        </p:nvSpPr>
        <p:spPr>
          <a:noFill/>
        </p:spPr>
        <p:txBody>
          <a:bodyPr/>
          <a:lstStyle/>
          <a:p>
            <a:fld id="{CA7DCAF1-6357-4AC0-9725-97D95599E453}" type="slidenum">
              <a:rPr lang="en-US" smtClean="0"/>
              <a:pPr/>
              <a:t>19</a:t>
            </a:fld>
            <a:endParaRPr lang="en-US" smtClean="0"/>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p>
            <a:r>
              <a:rPr lang="en-US" smtClean="0"/>
              <a:t>ESCI 307, Fall 2003, Lecture 1</a:t>
            </a:r>
          </a:p>
        </p:txBody>
      </p:sp>
      <p:sp>
        <p:nvSpPr>
          <p:cNvPr id="110595" name="Rectangle 7"/>
          <p:cNvSpPr>
            <a:spLocks noGrp="1" noChangeArrowheads="1"/>
          </p:cNvSpPr>
          <p:nvPr>
            <p:ph type="sldNum" sz="quarter" idx="5"/>
          </p:nvPr>
        </p:nvSpPr>
        <p:spPr>
          <a:noFill/>
        </p:spPr>
        <p:txBody>
          <a:bodyPr/>
          <a:lstStyle/>
          <a:p>
            <a:fld id="{FD8798A9-0896-46A7-9817-80419151C636}" type="slidenum">
              <a:rPr lang="en-US" smtClean="0"/>
              <a:pPr/>
              <a:t>20</a:t>
            </a:fld>
            <a:endParaRPr lang="en-US" smtClean="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r>
              <a:rPr lang="en-US" smtClean="0"/>
              <a:t>ESCI 307, Fall 2003, Lecture 1</a:t>
            </a:r>
          </a:p>
        </p:txBody>
      </p:sp>
      <p:sp>
        <p:nvSpPr>
          <p:cNvPr id="111619" name="Rectangle 7"/>
          <p:cNvSpPr>
            <a:spLocks noGrp="1" noChangeArrowheads="1"/>
          </p:cNvSpPr>
          <p:nvPr>
            <p:ph type="sldNum" sz="quarter" idx="5"/>
          </p:nvPr>
        </p:nvSpPr>
        <p:spPr>
          <a:noFill/>
        </p:spPr>
        <p:txBody>
          <a:bodyPr/>
          <a:lstStyle/>
          <a:p>
            <a:fld id="{C2A7A3B0-27BE-47DC-8C1E-22D1CE7AA319}" type="slidenum">
              <a:rPr lang="en-US" smtClean="0"/>
              <a:pPr/>
              <a:t>21</a:t>
            </a:fld>
            <a:endParaRPr lang="en-US" smtClean="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p>
            <a:r>
              <a:rPr lang="en-US" smtClean="0"/>
              <a:t>ESCI 307, Fall 2003, Lecture 1</a:t>
            </a:r>
          </a:p>
        </p:txBody>
      </p:sp>
      <p:sp>
        <p:nvSpPr>
          <p:cNvPr id="112643" name="Rectangle 7"/>
          <p:cNvSpPr>
            <a:spLocks noGrp="1" noChangeArrowheads="1"/>
          </p:cNvSpPr>
          <p:nvPr>
            <p:ph type="sldNum" sz="quarter" idx="5"/>
          </p:nvPr>
        </p:nvSpPr>
        <p:spPr>
          <a:noFill/>
        </p:spPr>
        <p:txBody>
          <a:bodyPr/>
          <a:lstStyle/>
          <a:p>
            <a:fld id="{55D0EA8D-CF5F-4460-AADD-F0670D187844}" type="slidenum">
              <a:rPr lang="en-US" smtClean="0"/>
              <a:pPr/>
              <a:t>22</a:t>
            </a:fld>
            <a:endParaRPr lang="en-US" smtClean="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943762DE-BD09-4FFB-8576-AA3F499D7D7A}" type="slidenum">
              <a:rPr lang="en-US" smtClean="0">
                <a:latin typeface="Tahoma" pitchFamily="34" charset="0"/>
              </a:rPr>
              <a:pPr/>
              <a:t>2</a:t>
            </a:fld>
            <a:endParaRPr lang="en-US" smtClean="0">
              <a:latin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p:spPr>
        <p:txBody>
          <a:bodyPr/>
          <a:lstStyle/>
          <a:p>
            <a:r>
              <a:rPr lang="en-US" smtClean="0"/>
              <a:t>ESCI 307, Fall 2003, Lecture 1</a:t>
            </a:r>
          </a:p>
        </p:txBody>
      </p:sp>
      <p:sp>
        <p:nvSpPr>
          <p:cNvPr id="113667" name="Rectangle 7"/>
          <p:cNvSpPr>
            <a:spLocks noGrp="1" noChangeArrowheads="1"/>
          </p:cNvSpPr>
          <p:nvPr>
            <p:ph type="sldNum" sz="quarter" idx="5"/>
          </p:nvPr>
        </p:nvSpPr>
        <p:spPr>
          <a:noFill/>
        </p:spPr>
        <p:txBody>
          <a:bodyPr/>
          <a:lstStyle/>
          <a:p>
            <a:fld id="{C2E18A19-0B82-4FF7-9AE4-2BE6011BE4B0}" type="slidenum">
              <a:rPr lang="en-US" smtClean="0"/>
              <a:pPr/>
              <a:t>23</a:t>
            </a:fld>
            <a:endParaRPr lang="en-US"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p>
            <a:r>
              <a:rPr lang="en-US" smtClean="0"/>
              <a:t>ESCI 307, Fall 2003, Lecture 1</a:t>
            </a:r>
          </a:p>
        </p:txBody>
      </p:sp>
      <p:sp>
        <p:nvSpPr>
          <p:cNvPr id="114691" name="Rectangle 7"/>
          <p:cNvSpPr>
            <a:spLocks noGrp="1" noChangeArrowheads="1"/>
          </p:cNvSpPr>
          <p:nvPr>
            <p:ph type="sldNum" sz="quarter" idx="5"/>
          </p:nvPr>
        </p:nvSpPr>
        <p:spPr>
          <a:noFill/>
        </p:spPr>
        <p:txBody>
          <a:bodyPr/>
          <a:lstStyle/>
          <a:p>
            <a:fld id="{B5AFAF82-9140-4984-B5CF-34388870C346}" type="slidenum">
              <a:rPr lang="en-US" smtClean="0"/>
              <a:pPr/>
              <a:t>24</a:t>
            </a:fld>
            <a:endParaRPr lang="en-US"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en-US" smtClean="0"/>
              <a:t>ESCI 307, Fall 2003, Lecture 1</a:t>
            </a:r>
          </a:p>
        </p:txBody>
      </p:sp>
      <p:sp>
        <p:nvSpPr>
          <p:cNvPr id="115715" name="Rectangle 7"/>
          <p:cNvSpPr>
            <a:spLocks noGrp="1" noChangeArrowheads="1"/>
          </p:cNvSpPr>
          <p:nvPr>
            <p:ph type="sldNum" sz="quarter" idx="5"/>
          </p:nvPr>
        </p:nvSpPr>
        <p:spPr>
          <a:noFill/>
        </p:spPr>
        <p:txBody>
          <a:bodyPr/>
          <a:lstStyle/>
          <a:p>
            <a:fld id="{67E2D26A-F974-499C-8B2C-0BE14502B05E}" type="slidenum">
              <a:rPr lang="en-US" smtClean="0"/>
              <a:pPr/>
              <a:t>25</a:t>
            </a:fld>
            <a:endParaRPr lang="en-US" smtClean="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en-US" smtClean="0"/>
              <a:t>ESCI 307, Fall 2003, Lecture 1</a:t>
            </a:r>
          </a:p>
        </p:txBody>
      </p:sp>
      <p:sp>
        <p:nvSpPr>
          <p:cNvPr id="116739" name="Rectangle 7"/>
          <p:cNvSpPr>
            <a:spLocks noGrp="1" noChangeArrowheads="1"/>
          </p:cNvSpPr>
          <p:nvPr>
            <p:ph type="sldNum" sz="quarter" idx="5"/>
          </p:nvPr>
        </p:nvSpPr>
        <p:spPr>
          <a:noFill/>
        </p:spPr>
        <p:txBody>
          <a:bodyPr/>
          <a:lstStyle/>
          <a:p>
            <a:fld id="{34706950-BBBF-4D18-AFE0-3C2FF94E371A}" type="slidenum">
              <a:rPr lang="en-US" smtClean="0"/>
              <a:pPr/>
              <a:t>32</a:t>
            </a:fld>
            <a:endParaRPr lang="en-US" smtClean="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GB" b="1" dirty="0" smtClean="0"/>
              <a:t>CHAPTER IV</a:t>
            </a:r>
            <a:endParaRPr lang="en-US" dirty="0" smtClean="0"/>
          </a:p>
          <a:p>
            <a:pPr>
              <a:defRPr/>
            </a:pPr>
            <a:r>
              <a:rPr lang="en-GB" dirty="0" smtClean="0"/>
              <a:t> </a:t>
            </a:r>
            <a:endParaRPr lang="en-US" dirty="0" smtClean="0"/>
          </a:p>
          <a:p>
            <a:pPr>
              <a:defRPr/>
            </a:pPr>
            <a:r>
              <a:rPr lang="en-GB" b="1" dirty="0" smtClean="0"/>
              <a:t>Fundamental Concepts in Geomorphology</a:t>
            </a:r>
            <a:endParaRPr lang="en-US" dirty="0" smtClean="0"/>
          </a:p>
          <a:p>
            <a:pPr>
              <a:defRPr/>
            </a:pPr>
            <a:r>
              <a:rPr lang="en-GB" dirty="0" smtClean="0"/>
              <a:t> </a:t>
            </a:r>
            <a:endParaRPr lang="en-US" dirty="0" smtClean="0"/>
          </a:p>
          <a:p>
            <a:pPr>
              <a:defRPr/>
            </a:pPr>
            <a:r>
              <a:rPr lang="en-GB" b="1" dirty="0" smtClean="0"/>
              <a:t>Concept 1: ‘</a:t>
            </a:r>
            <a:r>
              <a:rPr lang="en-GB" b="1" i="1" dirty="0" smtClean="0"/>
              <a:t>The same physical processes and laws that operate today operated throughout geologic time, although not necessarily always with the same intensity as now</a:t>
            </a:r>
            <a:r>
              <a:rPr lang="en-GB" b="1" dirty="0" smtClean="0"/>
              <a:t>’ (Thornbury 1969). </a:t>
            </a:r>
            <a:endParaRPr lang="en-US" dirty="0" smtClean="0"/>
          </a:p>
          <a:p>
            <a:pPr>
              <a:defRPr/>
            </a:pPr>
            <a:r>
              <a:rPr lang="en-GB" dirty="0" smtClean="0"/>
              <a:t> </a:t>
            </a:r>
            <a:endParaRPr lang="en-US" dirty="0" smtClean="0"/>
          </a:p>
          <a:p>
            <a:pPr>
              <a:defRPr/>
            </a:pPr>
            <a:r>
              <a:rPr lang="en-GB" dirty="0" smtClean="0"/>
              <a:t>The concept which is prominent as the principle of </a:t>
            </a:r>
            <a:r>
              <a:rPr lang="en-GB" dirty="0" err="1" smtClean="0"/>
              <a:t>uniformitarianism</a:t>
            </a:r>
            <a:r>
              <a:rPr lang="en-GB" dirty="0" smtClean="0"/>
              <a:t> is </a:t>
            </a:r>
            <a:r>
              <a:rPr lang="en-GB" dirty="0" err="1" smtClean="0"/>
              <a:t>a</a:t>
            </a:r>
            <a:r>
              <a:rPr lang="en-GB" dirty="0" smtClean="0"/>
              <a:t> basic principle of modern geology. A Scottish physician, geologist, </a:t>
            </a:r>
            <a:r>
              <a:rPr lang="en-GB" dirty="0" err="1" smtClean="0"/>
              <a:t>Plutonists</a:t>
            </a:r>
            <a:r>
              <a:rPr lang="en-GB" dirty="0" smtClean="0"/>
              <a:t>’ leader and </a:t>
            </a:r>
            <a:r>
              <a:rPr lang="en-GB" dirty="0" err="1" smtClean="0"/>
              <a:t>a</a:t>
            </a:r>
            <a:r>
              <a:rPr lang="en-GB" dirty="0" smtClean="0"/>
              <a:t> supporter of igneous origin of the granite James Hutton (1726 -1797) propounded the principle of </a:t>
            </a:r>
            <a:r>
              <a:rPr lang="en-GB" dirty="0" err="1" smtClean="0"/>
              <a:t>uniformitarianism</a:t>
            </a:r>
            <a:r>
              <a:rPr lang="en-GB" dirty="0" smtClean="0"/>
              <a:t> as opposed to </a:t>
            </a:r>
            <a:r>
              <a:rPr lang="en-GB" dirty="0" err="1" smtClean="0"/>
              <a:t>catastrophism</a:t>
            </a:r>
            <a:r>
              <a:rPr lang="en-GB" dirty="0" smtClean="0"/>
              <a:t> in 1785 stating that ‘the present is the key to the past’. He presented his doctrine in the form of an article before the Royal Society of Edinburgh in 1785. The article entitled ‘</a:t>
            </a:r>
            <a:r>
              <a:rPr lang="en-GB" i="1" dirty="0" smtClean="0"/>
              <a:t>Theory of the Earth; or an Investigation of the Laws Observable in the Composition, Dissolution and Restoration of Land upon the Globe</a:t>
            </a:r>
            <a:r>
              <a:rPr lang="en-GB" dirty="0" smtClean="0"/>
              <a:t> was published in the first volume of the </a:t>
            </a:r>
            <a:r>
              <a:rPr lang="en-GB" i="1" dirty="0" smtClean="0"/>
              <a:t>Transactions</a:t>
            </a:r>
            <a:r>
              <a:rPr lang="en-GB" dirty="0" smtClean="0"/>
              <a:t> in 1788. His concepts were again published under the title ‘</a:t>
            </a:r>
            <a:r>
              <a:rPr lang="en-GB" i="1" dirty="0" smtClean="0"/>
              <a:t>Theory of the Earth, with Proofs and Illustrations</a:t>
            </a:r>
            <a:r>
              <a:rPr lang="en-GB" dirty="0" smtClean="0"/>
              <a:t>’ in </a:t>
            </a:r>
            <a:r>
              <a:rPr lang="en-GB" dirty="0" err="1" smtClean="0"/>
              <a:t>a</a:t>
            </a:r>
            <a:r>
              <a:rPr lang="en-GB" dirty="0" smtClean="0"/>
              <a:t> two-volume book in 1795. Hutton’s friend John </a:t>
            </a:r>
            <a:r>
              <a:rPr lang="en-GB" dirty="0" err="1" smtClean="0"/>
              <a:t>Playfair</a:t>
            </a:r>
            <a:r>
              <a:rPr lang="en-GB" dirty="0" smtClean="0"/>
              <a:t> (1748 – 1819) who was </a:t>
            </a:r>
            <a:r>
              <a:rPr lang="en-GB" dirty="0" err="1" smtClean="0"/>
              <a:t>a</a:t>
            </a:r>
            <a:r>
              <a:rPr lang="en-GB" dirty="0" smtClean="0"/>
              <a:t> professor of mathematics and philosophy at Edinburgh described his principle of </a:t>
            </a:r>
            <a:r>
              <a:rPr lang="en-GB" dirty="0" err="1" smtClean="0"/>
              <a:t>uniformitarianism</a:t>
            </a:r>
            <a:r>
              <a:rPr lang="en-GB" dirty="0" smtClean="0"/>
              <a:t> in 1802 in his book ‘</a:t>
            </a:r>
            <a:r>
              <a:rPr lang="en-GB" i="1" dirty="0" smtClean="0"/>
              <a:t>Illustrations of the </a:t>
            </a:r>
            <a:r>
              <a:rPr lang="en-GB" i="1" dirty="0" err="1" smtClean="0"/>
              <a:t>Huttonian</a:t>
            </a:r>
            <a:r>
              <a:rPr lang="en-GB" i="1" dirty="0" smtClean="0"/>
              <a:t> Theory of the Earth</a:t>
            </a:r>
            <a:r>
              <a:rPr lang="en-GB" dirty="0" smtClean="0"/>
              <a:t>’.  Sir Charles Lyell (1872) made Hutton’s principle famous by describing in his book </a:t>
            </a:r>
            <a:r>
              <a:rPr lang="en-GB" i="1" dirty="0" smtClean="0"/>
              <a:t>Principles of Geology</a:t>
            </a:r>
            <a:r>
              <a:rPr lang="en-GB" dirty="0" smtClean="0"/>
              <a:t>.</a:t>
            </a:r>
            <a:endParaRPr lang="en-US" dirty="0" smtClean="0"/>
          </a:p>
          <a:p>
            <a:pPr>
              <a:defRPr/>
            </a:pPr>
            <a:r>
              <a:rPr lang="en-GB" dirty="0" smtClean="0"/>
              <a:t> </a:t>
            </a:r>
            <a:endParaRPr lang="en-US" dirty="0" smtClean="0"/>
          </a:p>
          <a:p>
            <a:pPr algn="just">
              <a:defRPr/>
            </a:pPr>
            <a:r>
              <a:rPr lang="en-GB" dirty="0" smtClean="0"/>
              <a:t>Hutton’s doctrine says that the geologic processes and laws of today were exactly the same in the past. The actions and intensities of those processes and laws during each geologic time were also the same as today. The reconstruction of the ancient history of geology and geomorphology can be done with the help of the present-day geological processes because of their activeness even in the past. The statement ‘the present is the key to the past’ and the concept ‘the same physical processes and laws that operate today operated throughout geologic time with the same intensity and activeness’ are unconvincing. It is known that Carboniferous and Pleistocene glaciers were more active and important than in the recent periods. Climatic zones of the ancient geological periods were different from the recent periods. Therefore, the humid regions with the fluvial processes of the present time had the desert climate and Aeolian processes and vice versa owing to the shifting of the continents due to the mobile nature of the plates in the earth’s interior part. </a:t>
            </a:r>
            <a:endParaRPr lang="en-US" dirty="0" smtClean="0"/>
          </a:p>
          <a:p>
            <a:pPr algn="just">
              <a:defRPr/>
            </a:pPr>
            <a:r>
              <a:rPr lang="en-GB" dirty="0" smtClean="0"/>
              <a:t> </a:t>
            </a:r>
            <a:endParaRPr lang="en-US" dirty="0" smtClean="0"/>
          </a:p>
          <a:p>
            <a:pPr algn="just">
              <a:defRPr/>
            </a:pPr>
            <a:r>
              <a:rPr lang="en-GB" dirty="0" smtClean="0"/>
              <a:t>The fossils of vegetation of the equatorial type of climate which are seen in the coal mine of the United Kingdom demonstrate that this country which has the humid temperate climate at present had the equatorial climate about 350 million years ago (Carboniferous period). But at that time the regions of the equatorial and tropical climates were dominated by cold climates suitable for the glacial action. Similarly, Singh (2007) refers that the regions of India (e.g. </a:t>
            </a:r>
            <a:r>
              <a:rPr lang="en-GB" dirty="0" err="1" smtClean="0"/>
              <a:t>Talchir</a:t>
            </a:r>
            <a:r>
              <a:rPr lang="en-GB" dirty="0" smtClean="0"/>
              <a:t> of Orissa) with the coal seam of the </a:t>
            </a:r>
            <a:r>
              <a:rPr lang="en-GB" dirty="0" err="1" smtClean="0"/>
              <a:t>Gondwana</a:t>
            </a:r>
            <a:r>
              <a:rPr lang="en-GB" dirty="0" smtClean="0"/>
              <a:t> period have glacial boulders and boulder clay underneath which indicates that there was </a:t>
            </a:r>
            <a:r>
              <a:rPr lang="en-GB" dirty="0" err="1" smtClean="0"/>
              <a:t>glaciation</a:t>
            </a:r>
            <a:r>
              <a:rPr lang="en-GB" dirty="0" smtClean="0"/>
              <a:t> due to the cold climate before changing it into the hot-humid climatic region. Similarly, in </a:t>
            </a:r>
            <a:r>
              <a:rPr lang="en-GB" dirty="0" err="1" smtClean="0"/>
              <a:t>Pokhara</a:t>
            </a:r>
            <a:r>
              <a:rPr lang="en-GB" dirty="0" smtClean="0"/>
              <a:t> and in other different regions of Nepal boulder clay and erratic blocks are found which are related to the origin of the glacial action refer that at several times there were the effects of different geologic effects in the past. The Madison boulder of New Hampshire and some boulders of Kentucky in the USA indicate the ancient effect of </a:t>
            </a:r>
            <a:r>
              <a:rPr lang="en-GB" dirty="0" err="1" smtClean="0"/>
              <a:t>glaciation</a:t>
            </a:r>
            <a:r>
              <a:rPr lang="en-GB" dirty="0" smtClean="0"/>
              <a:t> in those places. The widespread lava flow in nearly all the continents during the Cretaceous period (70 – 135 million years ago) of the Mesozoic Era indicates that </a:t>
            </a:r>
            <a:r>
              <a:rPr lang="en-GB" dirty="0" err="1" smtClean="0"/>
              <a:t>vulcanism</a:t>
            </a:r>
            <a:r>
              <a:rPr lang="en-GB" dirty="0" smtClean="0"/>
              <a:t> was more important at that time than at present.</a:t>
            </a:r>
            <a:endParaRPr lang="en-US" dirty="0" smtClean="0"/>
          </a:p>
          <a:p>
            <a:pPr>
              <a:defRPr/>
            </a:pPr>
            <a:endParaRPr lang="en-US" dirty="0" smtClean="0"/>
          </a:p>
          <a:p>
            <a:pPr>
              <a:defRPr/>
            </a:pPr>
            <a:r>
              <a:rPr lang="en-GB" dirty="0" smtClean="0"/>
              <a:t>The importance of the </a:t>
            </a:r>
            <a:r>
              <a:rPr lang="en-GB" dirty="0" err="1" smtClean="0"/>
              <a:t>Huttonian</a:t>
            </a:r>
            <a:r>
              <a:rPr lang="en-GB" dirty="0" smtClean="0"/>
              <a:t> principle is in this matter that all geomorphic processes and laws operated the same things by the same methods in all the geologic periods what they are operating today although their intensities and places are different. For example, the rivers eroded vertically and laterally in the past and formed the valleys as they are doing today. No one can say that the glaciers of the Carboniferous and Pleistocene periods worked differently from that of the present glaciers. Similarly, the ocean current, waves and tides in the past worked in the same way and made the same type of topography as they work and make today although their intensities may be different. ‘There is no reason to believe that the winds which deposited the Navajo sandstone during Jurassic times obeyed any different laws from those which control wind movements today’ (Thornbury 1969). The work of underground water during Permian and Pennsylvanian periods was also the same as now.</a:t>
            </a:r>
            <a:endParaRPr lang="en-US" dirty="0" smtClean="0"/>
          </a:p>
          <a:p>
            <a:pPr>
              <a:defRPr/>
            </a:pPr>
            <a:r>
              <a:rPr lang="en-GB" dirty="0" smtClean="0"/>
              <a:t> </a:t>
            </a:r>
            <a:endParaRPr lang="en-US" dirty="0" smtClean="0"/>
          </a:p>
          <a:p>
            <a:pPr>
              <a:defRPr/>
            </a:pPr>
            <a:r>
              <a:rPr lang="en-GB" dirty="0" smtClean="0"/>
              <a:t>According to Hutton, nature works in </a:t>
            </a:r>
            <a:r>
              <a:rPr lang="en-GB" dirty="0" err="1" smtClean="0"/>
              <a:t>a</a:t>
            </a:r>
            <a:r>
              <a:rPr lang="en-GB" dirty="0" smtClean="0"/>
              <a:t> sequential, cyclical and consistent order. Therefore, he says that where there is destruction there is construction and vice versa. For instance, the formation of the alluvial plain is due to the destruction of the mountain. Similarly, if there is </a:t>
            </a:r>
            <a:r>
              <a:rPr lang="en-GB" dirty="0" err="1" smtClean="0"/>
              <a:t>a</a:t>
            </a:r>
            <a:r>
              <a:rPr lang="en-GB" dirty="0" smtClean="0"/>
              <a:t> long process of sedimentation on the sea bottom, it will subside. Thus, there is the homoeostatic system (self-regulatory system) of nature in which </a:t>
            </a:r>
            <a:r>
              <a:rPr lang="en-GB" dirty="0" err="1" smtClean="0"/>
              <a:t>a</a:t>
            </a:r>
            <a:r>
              <a:rPr lang="en-GB" dirty="0" smtClean="0"/>
              <a:t> change in nature from any factors will be recompensed by the other.</a:t>
            </a:r>
            <a:endParaRPr lang="en-US" dirty="0" smtClean="0"/>
          </a:p>
          <a:p>
            <a:pPr>
              <a:defRPr/>
            </a:pPr>
            <a:r>
              <a:rPr lang="en-GB" dirty="0" smtClean="0"/>
              <a:t> </a:t>
            </a:r>
            <a:endParaRPr lang="en-US" dirty="0" smtClean="0"/>
          </a:p>
          <a:p>
            <a:pPr>
              <a:defRPr/>
            </a:pPr>
            <a:r>
              <a:rPr lang="en-GB" dirty="0" smtClean="0"/>
              <a:t>The </a:t>
            </a:r>
            <a:r>
              <a:rPr lang="en-GB" dirty="0" err="1" smtClean="0"/>
              <a:t>crustal</a:t>
            </a:r>
            <a:r>
              <a:rPr lang="en-GB" dirty="0" smtClean="0"/>
              <a:t> stability separated several periods of </a:t>
            </a:r>
            <a:r>
              <a:rPr lang="en-GB" dirty="0" err="1" smtClean="0"/>
              <a:t>crustal</a:t>
            </a:r>
            <a:r>
              <a:rPr lang="en-GB" dirty="0" smtClean="0"/>
              <a:t> instability too. In the cyclical order of nature four mountain building periods have been found, such as Precambrian </a:t>
            </a:r>
            <a:r>
              <a:rPr lang="en-GB" dirty="0" err="1" smtClean="0"/>
              <a:t>orogeny</a:t>
            </a:r>
            <a:r>
              <a:rPr lang="en-GB" dirty="0" smtClean="0"/>
              <a:t> (about 4000 million years ago), Caledonian and </a:t>
            </a:r>
            <a:r>
              <a:rPr lang="en-GB" dirty="0" err="1" smtClean="0"/>
              <a:t>Hercynian</a:t>
            </a:r>
            <a:r>
              <a:rPr lang="en-GB" dirty="0" smtClean="0"/>
              <a:t> </a:t>
            </a:r>
            <a:r>
              <a:rPr lang="en-GB" dirty="0" err="1" smtClean="0"/>
              <a:t>orogeny</a:t>
            </a:r>
            <a:r>
              <a:rPr lang="en-GB" dirty="0" smtClean="0"/>
              <a:t> during Carboniferous and Permian time. In between each period there was serenity as there were the interglacial periods during Pleistocene ice age. As it is difficult when the cycle of any geological process started, how long it will continue and when it will end, Hutton has hypothesized the concept ‘no vestige of </a:t>
            </a:r>
            <a:r>
              <a:rPr lang="en-GB" dirty="0" err="1" smtClean="0"/>
              <a:t>a</a:t>
            </a:r>
            <a:r>
              <a:rPr lang="en-GB" dirty="0" smtClean="0"/>
              <a:t> beginning, no prospect of an end.’ Several phases of the cyclic development of landscapes in the Appalachians, Scandinavian, African, Indian Peninsular regions, etc. also show the cyclic nature of the earth’s history as thought by Hutton.</a:t>
            </a:r>
            <a:endParaRPr lang="en-US" dirty="0" smtClean="0"/>
          </a:p>
          <a:p>
            <a:pPr>
              <a:defRPr/>
            </a:pPr>
            <a:endParaRPr lang="en-US" dirty="0"/>
          </a:p>
        </p:txBody>
      </p:sp>
      <p:sp>
        <p:nvSpPr>
          <p:cNvPr id="117764" name="Slide Number Placeholder 3"/>
          <p:cNvSpPr>
            <a:spLocks noGrp="1"/>
          </p:cNvSpPr>
          <p:nvPr>
            <p:ph type="sldNum" sz="quarter" idx="5"/>
          </p:nvPr>
        </p:nvSpPr>
        <p:spPr>
          <a:noFill/>
        </p:spPr>
        <p:txBody>
          <a:bodyPr/>
          <a:lstStyle/>
          <a:p>
            <a:fld id="{447E472D-8BAA-443C-A65F-BC2A882A6904}" type="slidenum">
              <a:rPr lang="en-US" smtClean="0"/>
              <a:pPr/>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lgn="just">
              <a:defRPr/>
            </a:pPr>
            <a:r>
              <a:rPr lang="en-GB" dirty="0" smtClean="0"/>
              <a:t>According to this concept the geological structure of any region has </a:t>
            </a:r>
            <a:r>
              <a:rPr lang="en-GB" dirty="0" err="1" smtClean="0"/>
              <a:t>a</a:t>
            </a:r>
            <a:r>
              <a:rPr lang="en-GB" dirty="0" smtClean="0"/>
              <a:t> dominant role in the development of landforms. W. M. Davis said that ‘structure, process and stage (the trios of Davis)’ play the dominant role in the development of landforms. Although Davis thought the time as </a:t>
            </a:r>
            <a:r>
              <a:rPr lang="en-GB" dirty="0" err="1" smtClean="0"/>
              <a:t>a</a:t>
            </a:r>
            <a:r>
              <a:rPr lang="en-GB" dirty="0" smtClean="0"/>
              <a:t> very important factor, it is doubtful at present. Nevertheless, structure and process are significant. Therefore, even the modern geomorphologists strongly plead the importance of structure and its characteristics by giving the significance of ‘rocks and </a:t>
            </a:r>
            <a:r>
              <a:rPr lang="en-GB" dirty="0" err="1" smtClean="0"/>
              <a:t>reliefs</a:t>
            </a:r>
            <a:r>
              <a:rPr lang="en-GB" dirty="0" smtClean="0"/>
              <a:t>’, ‘geological structure and landforms’, ‘geological geomorphology’ (Chorley et al 1985), ‘structural geomorphology’, ‘volcanic landforms’, </a:t>
            </a:r>
            <a:r>
              <a:rPr lang="en-GB" dirty="0" err="1" smtClean="0"/>
              <a:t>arenaceous</a:t>
            </a:r>
            <a:r>
              <a:rPr lang="en-GB" dirty="0" smtClean="0"/>
              <a:t> landforms, argillaceous landforms, calcareous landforms, igneous landforms and metamorphic landforms’, etc. (Singh 2007). Structure does not only pertain to folds, faults and unconformities but also to the physical and chemical attributes of the earth materials. The modern geomorphologists J. T. Hack, R. J. Chorley, S. </a:t>
            </a:r>
            <a:r>
              <a:rPr lang="en-GB" dirty="0" err="1" smtClean="0"/>
              <a:t>Schumm</a:t>
            </a:r>
            <a:r>
              <a:rPr lang="en-GB" dirty="0" smtClean="0"/>
              <a:t>, D. E. </a:t>
            </a:r>
            <a:r>
              <a:rPr lang="en-GB" dirty="0" err="1" smtClean="0"/>
              <a:t>Sugden</a:t>
            </a:r>
            <a:r>
              <a:rPr lang="en-GB" dirty="0" smtClean="0"/>
              <a:t>, etc. have also expressed about the significance of geological structure in the landform development. They say that </a:t>
            </a:r>
            <a:r>
              <a:rPr lang="en-GB" dirty="0" err="1" smtClean="0"/>
              <a:t>exogenic</a:t>
            </a:r>
            <a:r>
              <a:rPr lang="en-GB" dirty="0" smtClean="0"/>
              <a:t> weathering and erosional processes immediately act upon exposed rocks and structures to form secondary landforms, which reflect geologic controls at both </a:t>
            </a:r>
            <a:r>
              <a:rPr lang="en-GB" dirty="0" err="1" smtClean="0"/>
              <a:t>a</a:t>
            </a:r>
            <a:r>
              <a:rPr lang="en-GB" dirty="0" smtClean="0"/>
              <a:t> global and </a:t>
            </a:r>
            <a:r>
              <a:rPr lang="en-GB" dirty="0" err="1" smtClean="0"/>
              <a:t>a</a:t>
            </a:r>
            <a:r>
              <a:rPr lang="en-GB" dirty="0" smtClean="0"/>
              <a:t> local scale. 'The distinctive characteristics of landforms are commonly </a:t>
            </a:r>
            <a:r>
              <a:rPr lang="en-GB" dirty="0" err="1" smtClean="0"/>
              <a:t>a</a:t>
            </a:r>
            <a:r>
              <a:rPr lang="en-GB" dirty="0" smtClean="0"/>
              <a:t> complex response to variations in rock type (lithology), to primary structures within the rock units, to secondary structures involving groups of rock units mainly due to diastrophic processes, to the effects of different </a:t>
            </a:r>
            <a:r>
              <a:rPr lang="en-GB" dirty="0" err="1" smtClean="0"/>
              <a:t>exogenic</a:t>
            </a:r>
            <a:r>
              <a:rPr lang="en-GB" dirty="0" smtClean="0"/>
              <a:t> processes and to the geomorphic history' (Chorley, </a:t>
            </a:r>
            <a:r>
              <a:rPr lang="en-GB" dirty="0" err="1" smtClean="0"/>
              <a:t>Schumm</a:t>
            </a:r>
            <a:r>
              <a:rPr lang="en-GB" dirty="0" smtClean="0"/>
              <a:t> and </a:t>
            </a:r>
            <a:r>
              <a:rPr lang="en-GB" dirty="0" err="1" smtClean="0"/>
              <a:t>Sugden</a:t>
            </a:r>
            <a:r>
              <a:rPr lang="en-GB" dirty="0" smtClean="0"/>
              <a:t> 1985: 150). Although geological structure is an important factor for the evolution of landforms, it cannot always be </a:t>
            </a:r>
            <a:r>
              <a:rPr lang="en-GB" dirty="0" err="1" smtClean="0"/>
              <a:t>a</a:t>
            </a:r>
            <a:r>
              <a:rPr lang="en-GB" dirty="0" smtClean="0"/>
              <a:t> dominant controlling factor, in that sometimes during the evolution of landforms the </a:t>
            </a:r>
            <a:r>
              <a:rPr lang="en-GB" dirty="0" err="1" smtClean="0"/>
              <a:t>denudational</a:t>
            </a:r>
            <a:r>
              <a:rPr lang="en-GB" dirty="0" smtClean="0"/>
              <a:t> or the </a:t>
            </a:r>
            <a:r>
              <a:rPr lang="en-GB" dirty="0" err="1" smtClean="0"/>
              <a:t>exogenetic</a:t>
            </a:r>
            <a:r>
              <a:rPr lang="en-GB" dirty="0" smtClean="0"/>
              <a:t> processes can be very influencing. At that time the structural control will go behind or are passive in the mechanism of landforms. ‘There is tendency to regard structure as the dominant control surface form and no doubt this is true in many instances. But structure is not always the principal control and never the only one’ (Brown 1970). Therefore, ‘the landforms cannot be ascribed to one cause, but are the result of </a:t>
            </a:r>
            <a:r>
              <a:rPr lang="en-GB" dirty="0" err="1" smtClean="0"/>
              <a:t>a</a:t>
            </a:r>
            <a:r>
              <a:rPr lang="en-GB" dirty="0" smtClean="0"/>
              <a:t> complex interplay between several factors and processes, both </a:t>
            </a:r>
            <a:r>
              <a:rPr lang="en-GB" dirty="0" err="1" smtClean="0"/>
              <a:t>endogenetic</a:t>
            </a:r>
            <a:r>
              <a:rPr lang="en-GB" dirty="0" smtClean="0"/>
              <a:t> (originating from within the earth’s crust, and including structure and rock-type) and including weathering, transportation and erosion’ (Small 1970). </a:t>
            </a:r>
          </a:p>
          <a:p>
            <a:pPr algn="just">
              <a:defRPr/>
            </a:pPr>
            <a:endParaRPr lang="en-GB" dirty="0" smtClean="0"/>
          </a:p>
          <a:p>
            <a:pPr algn="just">
              <a:defRPr/>
            </a:pPr>
            <a:r>
              <a:rPr lang="en-GB" dirty="0" smtClean="0"/>
              <a:t>The term structure is not here applied in the narrow sense of such rock features as folds, faults and unconformities but it includes all those ways in which the earth materials out of which land forms are carved differ from one another in their physical and chemical attributes including the phenomena as rock attitudes; the present or absence of joints, bedding planes, faults, and folds; rock massiveness; the physical hardness of the constituent minerals; the susceptibility of the mineral constituents to chemical alteration; the permeability or </a:t>
            </a:r>
            <a:r>
              <a:rPr lang="en-GB" dirty="0" err="1" smtClean="0"/>
              <a:t>impermeability</a:t>
            </a:r>
            <a:r>
              <a:rPr lang="en-GB" dirty="0" smtClean="0"/>
              <a:t> of rocks; an various other ways by which the rocks of the earth’s crust differ from one another (Thornbury 1969). In this way, the narrow application of the structure has been replaced by the extensive application of it mainly in three ways as A) lithology or nature of rocks B) arrangement of rocks and C) characteristics of rocks.</a:t>
            </a:r>
          </a:p>
          <a:p>
            <a:pPr algn="just">
              <a:defRPr/>
            </a:pPr>
            <a:endParaRPr lang="en-GB" dirty="0" smtClean="0"/>
          </a:p>
          <a:p>
            <a:pPr algn="just">
              <a:defRPr/>
            </a:pPr>
            <a:r>
              <a:rPr lang="en-GB" b="1" dirty="0" smtClean="0"/>
              <a:t>A) Lithology </a:t>
            </a:r>
            <a:endParaRPr lang="en-US" dirty="0" smtClean="0"/>
          </a:p>
          <a:p>
            <a:pPr algn="just">
              <a:defRPr/>
            </a:pPr>
            <a:r>
              <a:rPr lang="en-GB" b="1" dirty="0" smtClean="0"/>
              <a:t> </a:t>
            </a:r>
            <a:endParaRPr lang="en-US" dirty="0" smtClean="0"/>
          </a:p>
          <a:p>
            <a:pPr algn="just">
              <a:defRPr/>
            </a:pPr>
            <a:r>
              <a:rPr lang="en-GB" dirty="0" smtClean="0"/>
              <a:t>The three types or rocks as </a:t>
            </a:r>
            <a:r>
              <a:rPr lang="en-GB" dirty="0" err="1" smtClean="0"/>
              <a:t>i</a:t>
            </a:r>
            <a:r>
              <a:rPr lang="en-GB" dirty="0" smtClean="0"/>
              <a:t>) igneous, ii) sedimentary and iii) metamorphic are the aspects of </a:t>
            </a:r>
            <a:r>
              <a:rPr lang="en-GB" dirty="0" err="1" smtClean="0"/>
              <a:t>lithological</a:t>
            </a:r>
            <a:r>
              <a:rPr lang="en-GB" dirty="0" smtClean="0"/>
              <a:t> structure which are essential in geomorphic field for the determination and the control of landform evolution and the landscape characteristics. Hence, Wooldridge and Morgan (1960) have stated that rocks whether igneous or sedimentary, constitute, on the one hand, the manuscripts of the past earth-history, and on the other, the basis for contemporary scenery.</a:t>
            </a:r>
            <a:endParaRPr lang="en-US" dirty="0" smtClean="0"/>
          </a:p>
          <a:p>
            <a:pPr algn="just">
              <a:defRPr/>
            </a:pPr>
            <a:r>
              <a:rPr lang="en-GB" dirty="0" smtClean="0"/>
              <a:t> </a:t>
            </a:r>
            <a:endParaRPr lang="en-US" dirty="0" smtClean="0"/>
          </a:p>
          <a:p>
            <a:pPr algn="just">
              <a:defRPr/>
            </a:pPr>
            <a:r>
              <a:rPr lang="en-GB" dirty="0" smtClean="0"/>
              <a:t>The composition and chemical elements vary from rock to rock. So, the weathering and erosional processes acting upon them are also varied due to which different sorts of landforms develop in the global environment.  ‘</a:t>
            </a:r>
            <a:r>
              <a:rPr lang="en-GB" dirty="0" err="1" smtClean="0"/>
              <a:t>Lithological</a:t>
            </a:r>
            <a:r>
              <a:rPr lang="en-GB" dirty="0" smtClean="0"/>
              <a:t> controls over landforms produce </a:t>
            </a:r>
            <a:r>
              <a:rPr lang="en-GB" dirty="0" err="1" smtClean="0"/>
              <a:t>a</a:t>
            </a:r>
            <a:r>
              <a:rPr lang="en-GB" dirty="0" smtClean="0"/>
              <a:t> large number of variations and, more important , these variations may be associated with </a:t>
            </a:r>
            <a:r>
              <a:rPr lang="en-GB" dirty="0" err="1" smtClean="0"/>
              <a:t>a</a:t>
            </a:r>
            <a:r>
              <a:rPr lang="en-GB" dirty="0" smtClean="0"/>
              <a:t> wide range of discrete regions varying in size from </a:t>
            </a:r>
            <a:r>
              <a:rPr lang="en-GB" dirty="0" err="1" smtClean="0"/>
              <a:t>a</a:t>
            </a:r>
            <a:r>
              <a:rPr lang="en-GB" dirty="0" smtClean="0"/>
              <a:t> distinctive outcrop of </a:t>
            </a:r>
            <a:r>
              <a:rPr lang="en-GB" dirty="0" err="1" smtClean="0"/>
              <a:t>a</a:t>
            </a:r>
            <a:r>
              <a:rPr lang="en-GB" dirty="0" smtClean="0"/>
              <a:t> few square metres to areas of uniform rock type extending over hundreds of square kilometres’ (Chorley, </a:t>
            </a:r>
            <a:r>
              <a:rPr lang="en-GB" dirty="0" err="1" smtClean="0"/>
              <a:t>Schumm</a:t>
            </a:r>
            <a:r>
              <a:rPr lang="en-GB" dirty="0" smtClean="0"/>
              <a:t> and </a:t>
            </a:r>
            <a:r>
              <a:rPr lang="en-GB" dirty="0" err="1" smtClean="0"/>
              <a:t>Sugden</a:t>
            </a:r>
            <a:r>
              <a:rPr lang="en-GB" dirty="0" smtClean="0"/>
              <a:t> 1985). Generally igneous and metamorphic rocks, which are hard-natured, are suitable for the bold topography. The structure of some rocks is very important for the formation of landforms. Such landforms are named after the name of such rocks, such as </a:t>
            </a:r>
            <a:r>
              <a:rPr lang="en-GB" dirty="0" err="1" smtClean="0"/>
              <a:t>karst</a:t>
            </a:r>
            <a:r>
              <a:rPr lang="en-GB" dirty="0" smtClean="0"/>
              <a:t> topography, </a:t>
            </a:r>
            <a:r>
              <a:rPr lang="en-GB" dirty="0" err="1" smtClean="0"/>
              <a:t>granitic</a:t>
            </a:r>
            <a:r>
              <a:rPr lang="en-GB" dirty="0" smtClean="0"/>
              <a:t> landform, chalk landforms, etc.</a:t>
            </a:r>
            <a:endParaRPr lang="en-US" dirty="0" smtClean="0"/>
          </a:p>
          <a:p>
            <a:pPr algn="just">
              <a:defRPr/>
            </a:pPr>
            <a:r>
              <a:rPr lang="en-GB" dirty="0" smtClean="0"/>
              <a:t> </a:t>
            </a:r>
            <a:endParaRPr lang="en-US" dirty="0" smtClean="0"/>
          </a:p>
          <a:p>
            <a:pPr algn="just">
              <a:defRPr/>
            </a:pPr>
            <a:r>
              <a:rPr lang="en-GB" b="1" dirty="0" err="1" smtClean="0"/>
              <a:t>a</a:t>
            </a:r>
            <a:r>
              <a:rPr lang="en-GB" b="1" dirty="0" smtClean="0"/>
              <a:t>) Igneous Rocks and Topography</a:t>
            </a:r>
            <a:endParaRPr lang="en-US" dirty="0" smtClean="0"/>
          </a:p>
          <a:p>
            <a:pPr algn="just">
              <a:defRPr/>
            </a:pPr>
            <a:r>
              <a:rPr lang="en-GB" b="1" dirty="0" smtClean="0"/>
              <a:t> </a:t>
            </a:r>
            <a:endParaRPr lang="en-US" dirty="0" smtClean="0"/>
          </a:p>
          <a:p>
            <a:pPr algn="just">
              <a:defRPr/>
            </a:pPr>
            <a:r>
              <a:rPr lang="en-GB" dirty="0" smtClean="0"/>
              <a:t>Igneous rocks are the first types of rocks that originated during the formation of the earth. They are formed from the crystallization and solidification of magma in several ways and are named according to their formation, such as </a:t>
            </a:r>
            <a:r>
              <a:rPr lang="en-GB" dirty="0" err="1" smtClean="0"/>
              <a:t>hypabyssal</a:t>
            </a:r>
            <a:r>
              <a:rPr lang="en-GB" dirty="0" smtClean="0"/>
              <a:t>, plutonic, </a:t>
            </a:r>
            <a:r>
              <a:rPr lang="en-GB" dirty="0" err="1" smtClean="0"/>
              <a:t>pyroclastics</a:t>
            </a:r>
            <a:r>
              <a:rPr lang="en-GB" dirty="0" smtClean="0"/>
              <a:t> and volcanic rocks. These rocks are classified according to their feldspar character, grain size, texture and the chemical composition that is based on silica saturation. Varying occurrence of the igneous rocks in different places influences greatly on the origin, development and the characteristics of landscapes. The degree of relative hardness of intrusive, such as granite and extrusive, such as basalt rocks is one of the decisive factors for the landform characteristics. For example, when the lava flows excessively over some areas and becomes consolidated, the surface runoff does not become its character, for it is almost percolated downwards through the joints available there. Thus, ‘the drainage is conducted underground by the joint systems, permeable ash and flow cavities, but deep weathering of basalt (especially where closely jointed in the humid tropics) and areas of poorly welded tuffs may lead to considerable piecemeal reduction of volcanic plateau by erosion’ (Chorley et al 1985). </a:t>
            </a:r>
            <a:endParaRPr lang="en-US" dirty="0" smtClean="0"/>
          </a:p>
          <a:p>
            <a:pPr algn="just">
              <a:defRPr/>
            </a:pPr>
            <a:r>
              <a:rPr lang="en-GB" dirty="0" smtClean="0"/>
              <a:t> </a:t>
            </a:r>
            <a:endParaRPr lang="en-US" dirty="0" smtClean="0"/>
          </a:p>
          <a:p>
            <a:pPr algn="just">
              <a:defRPr/>
            </a:pPr>
            <a:r>
              <a:rPr lang="en-GB" dirty="0" smtClean="0"/>
              <a:t>In the lave-capped areas the plateaus can be divided into many smaller plateaus by the erosional work of the river that makes the flat tops and steep slopes under the name of mesas and buttes. Such basaltic landscapes can turn into the long gorges and canyons having </a:t>
            </a:r>
            <a:r>
              <a:rPr lang="en-GB" dirty="0" err="1" smtClean="0"/>
              <a:t>a</a:t>
            </a:r>
            <a:r>
              <a:rPr lang="en-GB" dirty="0" smtClean="0"/>
              <a:t> considerable depth due to weathering and erosion. For example, ‘very deep and long gorges and canyons have been formed by the source segments of the </a:t>
            </a:r>
            <a:r>
              <a:rPr lang="en-GB" dirty="0" err="1" smtClean="0"/>
              <a:t>Saraswati</a:t>
            </a:r>
            <a:r>
              <a:rPr lang="en-GB" dirty="0" smtClean="0"/>
              <a:t> (draining towards the Arabian Sea) and the Krishna rivers (draining towards the Bay of Bengal) through their vigorous vertical erosion in the massive and thick basaltic covers of </a:t>
            </a:r>
            <a:r>
              <a:rPr lang="en-GB" dirty="0" err="1" smtClean="0"/>
              <a:t>Mahabaleshwar</a:t>
            </a:r>
            <a:r>
              <a:rPr lang="en-GB" dirty="0" smtClean="0"/>
              <a:t> plateau (about 100 km south-west of </a:t>
            </a:r>
            <a:r>
              <a:rPr lang="en-GB" dirty="0" err="1" smtClean="0"/>
              <a:t>Pune</a:t>
            </a:r>
            <a:r>
              <a:rPr lang="en-GB" dirty="0" smtClean="0"/>
              <a:t>)’ (Singh 2007). Such gorges and canyons are carved in </a:t>
            </a:r>
            <a:r>
              <a:rPr lang="en-GB" dirty="0" err="1" smtClean="0"/>
              <a:t>Khandala</a:t>
            </a:r>
            <a:r>
              <a:rPr lang="en-GB" dirty="0" smtClean="0"/>
              <a:t> between Bombay and </a:t>
            </a:r>
            <a:r>
              <a:rPr lang="en-GB" dirty="0" err="1" smtClean="0"/>
              <a:t>Pune</a:t>
            </a:r>
            <a:r>
              <a:rPr lang="en-GB" dirty="0" smtClean="0"/>
              <a:t> by the </a:t>
            </a:r>
            <a:r>
              <a:rPr lang="en-GB" dirty="0" err="1" smtClean="0"/>
              <a:t>Ullahas</a:t>
            </a:r>
            <a:r>
              <a:rPr lang="en-GB" dirty="0" smtClean="0"/>
              <a:t> River and in the Columbia plateau of the USA by the Yellowstone River. The intruded sills in the tilted sedimentary rock layers are harder than the nearby sedimentary rocks due to which </a:t>
            </a:r>
            <a:r>
              <a:rPr lang="en-GB" dirty="0" err="1" smtClean="0"/>
              <a:t>untilted</a:t>
            </a:r>
            <a:r>
              <a:rPr lang="en-GB" dirty="0" smtClean="0"/>
              <a:t> rocks are eroded more quickly than the inclined rocks and the harder rocks are seen above the normal ground surface in the form of </a:t>
            </a:r>
            <a:r>
              <a:rPr lang="en-GB" dirty="0" err="1" smtClean="0"/>
              <a:t>cuestas</a:t>
            </a:r>
            <a:r>
              <a:rPr lang="en-GB" dirty="0" smtClean="0"/>
              <a:t> and hogbacks. On the other hand, the dome-shaped namely exfoliated domes are formed from the </a:t>
            </a:r>
            <a:r>
              <a:rPr lang="en-GB" dirty="0" err="1" smtClean="0"/>
              <a:t>granitic</a:t>
            </a:r>
            <a:r>
              <a:rPr lang="en-GB" dirty="0" smtClean="0"/>
              <a:t> rocks due to exfoliation which is also known as onion weathering. The </a:t>
            </a:r>
            <a:r>
              <a:rPr lang="en-GB" dirty="0" err="1" smtClean="0"/>
              <a:t>Kanke</a:t>
            </a:r>
            <a:r>
              <a:rPr lang="en-GB" dirty="0" smtClean="0"/>
              <a:t> Dome of the Ranchi plateau in the proximity of the Ranchi city and the gneissic dome of the </a:t>
            </a:r>
            <a:r>
              <a:rPr lang="en-GB" dirty="0" err="1" smtClean="0"/>
              <a:t>Buti</a:t>
            </a:r>
            <a:r>
              <a:rPr lang="en-GB" dirty="0" smtClean="0"/>
              <a:t> village in the nearness of the Ranchi village are one of the best examples of the exfoliated topography. </a:t>
            </a:r>
            <a:endParaRPr lang="en-US" dirty="0" smtClean="0"/>
          </a:p>
          <a:p>
            <a:pPr>
              <a:defRPr/>
            </a:pPr>
            <a:r>
              <a:rPr lang="en-GB" dirty="0" smtClean="0"/>
              <a:t> </a:t>
            </a:r>
            <a:endParaRPr lang="en-US" dirty="0" smtClean="0"/>
          </a:p>
          <a:p>
            <a:pPr>
              <a:defRPr/>
            </a:pPr>
            <a:r>
              <a:rPr lang="en-GB" dirty="0" smtClean="0"/>
              <a:t> </a:t>
            </a:r>
            <a:endParaRPr lang="en-US" dirty="0" smtClean="0"/>
          </a:p>
          <a:p>
            <a:pPr algn="just">
              <a:defRPr/>
            </a:pPr>
            <a:r>
              <a:rPr lang="en-GB" dirty="0" smtClean="0"/>
              <a:t> </a:t>
            </a:r>
            <a:endParaRPr lang="en-US" dirty="0" smtClean="0"/>
          </a:p>
          <a:p>
            <a:pPr algn="just">
              <a:defRPr/>
            </a:pPr>
            <a:r>
              <a:rPr lang="en-GB" dirty="0" smtClean="0"/>
              <a:t>When due to erosion the dome-shaped gigantic batholithic rocks are generally exposed above the general surface level look very beautiful landforms owing to the removal of the </a:t>
            </a:r>
            <a:r>
              <a:rPr lang="en-GB" dirty="0" err="1" smtClean="0"/>
              <a:t>superincumbent</a:t>
            </a:r>
            <a:r>
              <a:rPr lang="en-GB" dirty="0" smtClean="0"/>
              <a:t> overlying rock loads. After the removal of sedimentary rocks due to long-standing </a:t>
            </a:r>
            <a:r>
              <a:rPr lang="en-GB" dirty="0" err="1" smtClean="0"/>
              <a:t>subaerial</a:t>
            </a:r>
            <a:r>
              <a:rPr lang="en-GB" dirty="0" smtClean="0"/>
              <a:t> erosion in </a:t>
            </a:r>
            <a:r>
              <a:rPr lang="en-GB" dirty="0" err="1" smtClean="0"/>
              <a:t>Dharwar</a:t>
            </a:r>
            <a:r>
              <a:rPr lang="en-GB" dirty="0" smtClean="0"/>
              <a:t> of the Ranchi plateau during the </a:t>
            </a:r>
            <a:r>
              <a:rPr lang="en-GB" dirty="0" err="1" smtClean="0"/>
              <a:t>Archaean</a:t>
            </a:r>
            <a:r>
              <a:rPr lang="en-GB" dirty="0" smtClean="0"/>
              <a:t> period the </a:t>
            </a:r>
            <a:r>
              <a:rPr lang="en-GB" dirty="0" err="1" smtClean="0"/>
              <a:t>granitic</a:t>
            </a:r>
            <a:r>
              <a:rPr lang="en-GB" dirty="0" smtClean="0"/>
              <a:t> batholiths have been exposed some 50 to 100m above the general surface. For example, there is </a:t>
            </a:r>
            <a:r>
              <a:rPr lang="en-GB" dirty="0" err="1" smtClean="0"/>
              <a:t>a</a:t>
            </a:r>
            <a:r>
              <a:rPr lang="en-GB" dirty="0" smtClean="0"/>
              <a:t> classic batholithic dome hill in the north-west of Ranchi city in the nomenclature of </a:t>
            </a:r>
            <a:r>
              <a:rPr lang="en-GB" dirty="0" err="1" smtClean="0"/>
              <a:t>Murha</a:t>
            </a:r>
            <a:r>
              <a:rPr lang="en-GB" dirty="0" smtClean="0"/>
              <a:t> </a:t>
            </a:r>
            <a:r>
              <a:rPr lang="en-GB" dirty="0" err="1" smtClean="0"/>
              <a:t>Pahar</a:t>
            </a:r>
            <a:r>
              <a:rPr lang="en-GB" dirty="0" smtClean="0"/>
              <a:t> in the proximity of </a:t>
            </a:r>
            <a:r>
              <a:rPr lang="en-GB" dirty="0" err="1" smtClean="0"/>
              <a:t>Pithauria</a:t>
            </a:r>
            <a:r>
              <a:rPr lang="en-GB" dirty="0" smtClean="0"/>
              <a:t> village. The </a:t>
            </a:r>
            <a:r>
              <a:rPr lang="en-GB" dirty="0" err="1" smtClean="0"/>
              <a:t>superincumbent</a:t>
            </a:r>
            <a:r>
              <a:rPr lang="en-GB" dirty="0" smtClean="0"/>
              <a:t> load of </a:t>
            </a:r>
            <a:r>
              <a:rPr lang="en-GB" dirty="0" err="1" smtClean="0"/>
              <a:t>Dharwarian</a:t>
            </a:r>
            <a:r>
              <a:rPr lang="en-GB" dirty="0" smtClean="0"/>
              <a:t> sedimentary rocks has been removed due to the prolonged erosion which has made the intense fracture in the batholitic domes and various kinds of </a:t>
            </a:r>
            <a:r>
              <a:rPr lang="en-GB" dirty="0" err="1" smtClean="0"/>
              <a:t>tors</a:t>
            </a:r>
            <a:r>
              <a:rPr lang="en-GB" dirty="0" smtClean="0"/>
              <a:t> have been developed. There are many other instances of such dome-shaped </a:t>
            </a:r>
            <a:r>
              <a:rPr lang="en-GB" dirty="0" err="1" smtClean="0"/>
              <a:t>granitic</a:t>
            </a:r>
            <a:r>
              <a:rPr lang="en-GB" dirty="0" smtClean="0"/>
              <a:t> landforms in the world formed due to the long-standing erosion, such as the domes of  Yosemite Park in Sierra Nevada and Stone Mountain in Georgia of the USA and Sugar Loaf of Rio de Janeiro in Brazil. Similarly, cap rocks topography as mesa, </a:t>
            </a:r>
            <a:r>
              <a:rPr lang="en-GB" dirty="0" err="1" smtClean="0"/>
              <a:t>a</a:t>
            </a:r>
            <a:r>
              <a:rPr lang="en-GB" dirty="0" smtClean="0"/>
              <a:t> nearly flat and regular top-surfaced steep-sloped hill and butte, the resultant topography formed smaller in size due to the continuous weathering and erosion on mesa can be developed due to the differential erosion on the basaltic rocks (Fig 5). The typical mesas are found in Colorado of the USA under the name of Grand Mesa and Raton Mesa among which the altitude of Grand Mesa is over 1500 m from the local surface. In western </a:t>
            </a:r>
            <a:r>
              <a:rPr lang="en-GB" dirty="0" err="1" smtClean="0"/>
              <a:t>Chhotanagpur</a:t>
            </a:r>
            <a:r>
              <a:rPr lang="en-GB" dirty="0" smtClean="0"/>
              <a:t> highlands of south Bihar there are many examples of lava-capped </a:t>
            </a:r>
            <a:r>
              <a:rPr lang="en-GB" dirty="0" err="1" smtClean="0"/>
              <a:t>messas</a:t>
            </a:r>
            <a:r>
              <a:rPr lang="en-GB" dirty="0" smtClean="0"/>
              <a:t> which are locally famous as </a:t>
            </a:r>
            <a:r>
              <a:rPr lang="en-GB" i="1" dirty="0" smtClean="0"/>
              <a:t>Pats or </a:t>
            </a:r>
            <a:r>
              <a:rPr lang="en-GB" i="1" dirty="0" err="1" smtClean="0"/>
              <a:t>Patland</a:t>
            </a:r>
            <a:r>
              <a:rPr lang="en-GB" i="1" dirty="0" smtClean="0"/>
              <a:t> </a:t>
            </a:r>
            <a:r>
              <a:rPr lang="en-GB" dirty="0" smtClean="0"/>
              <a:t>are </a:t>
            </a:r>
            <a:r>
              <a:rPr lang="en-GB" dirty="0" err="1" smtClean="0"/>
              <a:t>Jamira</a:t>
            </a:r>
            <a:r>
              <a:rPr lang="en-GB" dirty="0" smtClean="0"/>
              <a:t> Pat, </a:t>
            </a:r>
            <a:r>
              <a:rPr lang="en-GB" dirty="0" err="1" smtClean="0"/>
              <a:t>Netarhat</a:t>
            </a:r>
            <a:r>
              <a:rPr lang="en-GB" dirty="0" smtClean="0"/>
              <a:t> pat, </a:t>
            </a:r>
            <a:r>
              <a:rPr lang="en-GB" dirty="0" err="1" smtClean="0"/>
              <a:t>Bagru</a:t>
            </a:r>
            <a:r>
              <a:rPr lang="en-GB" dirty="0" smtClean="0"/>
              <a:t> Pat, </a:t>
            </a:r>
            <a:r>
              <a:rPr lang="en-GB" dirty="0" err="1" smtClean="0"/>
              <a:t>Khamar</a:t>
            </a:r>
            <a:r>
              <a:rPr lang="en-GB" dirty="0" smtClean="0"/>
              <a:t> Pat, </a:t>
            </a:r>
            <a:r>
              <a:rPr lang="en-GB" dirty="0" err="1" smtClean="0"/>
              <a:t>Raldami</a:t>
            </a:r>
            <a:r>
              <a:rPr lang="en-GB" dirty="0" smtClean="0"/>
              <a:t> Pat, </a:t>
            </a:r>
            <a:r>
              <a:rPr lang="en-GB" dirty="0" err="1" smtClean="0"/>
              <a:t>Lota</a:t>
            </a:r>
            <a:r>
              <a:rPr lang="en-GB" dirty="0" smtClean="0"/>
              <a:t> Pat and so on. Similarly, in the Western Ghats of India in </a:t>
            </a:r>
            <a:r>
              <a:rPr lang="en-GB" dirty="0" err="1" smtClean="0"/>
              <a:t>Maharastra</a:t>
            </a:r>
            <a:r>
              <a:rPr lang="en-GB" dirty="0" smtClean="0"/>
              <a:t> plateau and </a:t>
            </a:r>
            <a:r>
              <a:rPr lang="en-GB" dirty="0" err="1" smtClean="0"/>
              <a:t>Panchgani</a:t>
            </a:r>
            <a:r>
              <a:rPr lang="en-GB" dirty="0" smtClean="0"/>
              <a:t> plateau as well some interesting mesas of basaltic rocks have been developed. If the vertically situated magma in the sedimentary rocks has the prolonged weathering and erosion on its overlying rocks, it will turn into butte which is known as the volcanic butte (Fig. 6). If the </a:t>
            </a:r>
            <a:r>
              <a:rPr lang="en-GB" dirty="0" err="1" smtClean="0"/>
              <a:t>granitic</a:t>
            </a:r>
            <a:r>
              <a:rPr lang="en-GB" dirty="0" smtClean="0"/>
              <a:t> rocks are formed with rectangular joint patterns, the rectangular drainage pattern will be developed due to weathering and erosion on such structure. Similarly, the hexagonal land features can be developed owing to weathering and erosion on the igneous rocks which have joints in columns.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 </a:t>
            </a:r>
            <a:endParaRPr lang="en-US" dirty="0" smtClean="0"/>
          </a:p>
          <a:p>
            <a:pPr algn="just">
              <a:defRPr/>
            </a:pPr>
            <a:r>
              <a:rPr lang="en-GB" dirty="0" smtClean="0"/>
              <a:t>Fig. 5 Lava-capped mesa and butte, after Singh, 2007</a:t>
            </a:r>
            <a:endParaRPr lang="en-US" dirty="0" smtClean="0"/>
          </a:p>
          <a:p>
            <a:pPr algn="just">
              <a:defRPr/>
            </a:pPr>
            <a:r>
              <a:rPr lang="en-GB" dirty="0" smtClean="0"/>
              <a:t> </a:t>
            </a:r>
            <a:endParaRPr lang="en-US" dirty="0" smtClean="0"/>
          </a:p>
          <a:p>
            <a:pPr algn="just">
              <a:defRPr/>
            </a:pPr>
            <a:r>
              <a:rPr lang="en-GB" dirty="0" smtClean="0"/>
              <a:t>Fig. 6 An example of volcanic butte, after Singh, 2007</a:t>
            </a:r>
            <a:endParaRPr lang="en-US" dirty="0" smtClean="0"/>
          </a:p>
          <a:p>
            <a:pPr algn="just">
              <a:defRPr/>
            </a:pPr>
            <a:r>
              <a:rPr lang="en-GB" dirty="0" smtClean="0"/>
              <a:t> </a:t>
            </a:r>
            <a:endParaRPr lang="en-US" dirty="0" smtClean="0"/>
          </a:p>
          <a:p>
            <a:pPr algn="just">
              <a:defRPr/>
            </a:pPr>
            <a:r>
              <a:rPr lang="en-GB" dirty="0" smtClean="0"/>
              <a:t>The fluvial erosion on scoria and ash cones can make the radiating rills and gullies, but such </a:t>
            </a:r>
            <a:r>
              <a:rPr lang="en-GB" dirty="0" err="1" smtClean="0"/>
              <a:t>a</a:t>
            </a:r>
            <a:r>
              <a:rPr lang="en-GB" dirty="0" smtClean="0"/>
              <a:t> long-standing river erosion on the slope of </a:t>
            </a:r>
            <a:r>
              <a:rPr lang="en-GB" dirty="0" err="1" smtClean="0"/>
              <a:t>strato</a:t>
            </a:r>
            <a:r>
              <a:rPr lang="en-GB" dirty="0" smtClean="0"/>
              <a:t>-volcanic cones can develop many radiating deep cut ravines or valleys bigger than rills and gullies without the precipitous sides which are known as </a:t>
            </a:r>
            <a:r>
              <a:rPr lang="en-GB" dirty="0" err="1" smtClean="0"/>
              <a:t>barrancas</a:t>
            </a:r>
            <a:r>
              <a:rPr lang="en-GB" dirty="0" smtClean="0"/>
              <a:t>. A volcanic vent named </a:t>
            </a:r>
            <a:r>
              <a:rPr lang="en-GB" i="1" dirty="0" err="1" smtClean="0"/>
              <a:t>diatreme</a:t>
            </a:r>
            <a:r>
              <a:rPr lang="en-GB" dirty="0" smtClean="0"/>
              <a:t>, filled with </a:t>
            </a:r>
            <a:r>
              <a:rPr lang="en-GB" dirty="0" err="1" smtClean="0"/>
              <a:t>breccia</a:t>
            </a:r>
            <a:r>
              <a:rPr lang="en-GB" dirty="0" smtClean="0"/>
              <a:t> due to the long-lasting erosion above the surface can also be developed when drilled through the </a:t>
            </a:r>
            <a:r>
              <a:rPr lang="en-GB" dirty="0" err="1" smtClean="0"/>
              <a:t>crustal</a:t>
            </a:r>
            <a:r>
              <a:rPr lang="en-GB" dirty="0" smtClean="0"/>
              <a:t> rocks by the highly pressurized gases associated with magma. If it is blocked by the </a:t>
            </a:r>
            <a:r>
              <a:rPr lang="en-GB" dirty="0" err="1" smtClean="0"/>
              <a:t>pyroclastics</a:t>
            </a:r>
            <a:r>
              <a:rPr lang="en-GB" dirty="0" smtClean="0"/>
              <a:t> materials, it will turn into </a:t>
            </a:r>
            <a:r>
              <a:rPr lang="en-GB" dirty="0" err="1" smtClean="0"/>
              <a:t>a</a:t>
            </a:r>
            <a:r>
              <a:rPr lang="en-GB" dirty="0" smtClean="0"/>
              <a:t> pipe containing diamond which is known as </a:t>
            </a:r>
            <a:r>
              <a:rPr lang="en-GB" i="1" dirty="0" err="1" smtClean="0"/>
              <a:t>kimberlite</a:t>
            </a:r>
            <a:r>
              <a:rPr lang="en-GB" dirty="0" smtClean="0"/>
              <a:t> at Kimberley in South Africa, which is one of the best examples of </a:t>
            </a:r>
            <a:r>
              <a:rPr lang="en-GB" dirty="0" err="1" smtClean="0"/>
              <a:t>diatremes</a:t>
            </a:r>
            <a:r>
              <a:rPr lang="en-GB" dirty="0" smtClean="0"/>
              <a:t>. Similar, examples of </a:t>
            </a:r>
            <a:r>
              <a:rPr lang="en-GB" dirty="0" err="1" smtClean="0"/>
              <a:t>diatremes</a:t>
            </a:r>
            <a:r>
              <a:rPr lang="en-GB" dirty="0" smtClean="0"/>
              <a:t> are found in New Mexico of the USA in the nomenclature of </a:t>
            </a:r>
            <a:r>
              <a:rPr lang="en-GB" dirty="0" err="1" smtClean="0"/>
              <a:t>shiprock</a:t>
            </a:r>
            <a:r>
              <a:rPr lang="en-GB" dirty="0" smtClean="0"/>
              <a:t> which is above 515m from the local surface. Likewise, the sills, intrusive body of solidified magma which have been injected as the near-horizontal sheet between the bedding-planes of the </a:t>
            </a:r>
            <a:r>
              <a:rPr lang="en-GB" dirty="0" err="1" smtClean="0"/>
              <a:t>crustal</a:t>
            </a:r>
            <a:r>
              <a:rPr lang="en-GB" dirty="0" smtClean="0"/>
              <a:t> rocks in contrast to </a:t>
            </a:r>
            <a:r>
              <a:rPr lang="en-GB" dirty="0" err="1" smtClean="0"/>
              <a:t>a</a:t>
            </a:r>
            <a:r>
              <a:rPr lang="en-GB" dirty="0" smtClean="0"/>
              <a:t> dyke, can also be exposed to the ground if the sedimentary rocks covering them are eroded.</a:t>
            </a:r>
            <a:endParaRPr lang="en-US" dirty="0" smtClean="0"/>
          </a:p>
          <a:p>
            <a:pPr algn="just">
              <a:defRPr/>
            </a:pPr>
            <a:r>
              <a:rPr lang="en-GB" dirty="0" smtClean="0"/>
              <a:t> </a:t>
            </a:r>
            <a:endParaRPr lang="en-US" dirty="0" smtClean="0"/>
          </a:p>
          <a:p>
            <a:pPr algn="just">
              <a:defRPr/>
            </a:pPr>
            <a:r>
              <a:rPr lang="en-GB" dirty="0" smtClean="0"/>
              <a:t>Small castellated hills with the exposure of well-jointed </a:t>
            </a:r>
            <a:r>
              <a:rPr lang="en-GB" dirty="0" err="1" smtClean="0"/>
              <a:t>granitic</a:t>
            </a:r>
            <a:r>
              <a:rPr lang="en-GB" dirty="0" smtClean="0"/>
              <a:t> rocks rising abruptly from </a:t>
            </a:r>
            <a:r>
              <a:rPr lang="en-GB" dirty="0" err="1" smtClean="0"/>
              <a:t>a</a:t>
            </a:r>
            <a:r>
              <a:rPr lang="en-GB" dirty="0" smtClean="0"/>
              <a:t> relatively smooth hilltop or slope composing of </a:t>
            </a:r>
            <a:r>
              <a:rPr lang="en-GB" dirty="0" err="1" smtClean="0"/>
              <a:t>a</a:t>
            </a:r>
            <a:r>
              <a:rPr lang="en-GB" dirty="0" smtClean="0"/>
              <a:t> stack of well-jointed blocks projecting from </a:t>
            </a:r>
            <a:r>
              <a:rPr lang="en-GB" dirty="0" err="1" smtClean="0"/>
              <a:t>a</a:t>
            </a:r>
            <a:r>
              <a:rPr lang="en-GB" dirty="0" smtClean="0"/>
              <a:t> platform of solid rock, often surrounded by </a:t>
            </a:r>
            <a:r>
              <a:rPr lang="en-GB" dirty="0" err="1" smtClean="0"/>
              <a:t>a</a:t>
            </a:r>
            <a:r>
              <a:rPr lang="en-GB" dirty="0" smtClean="0"/>
              <a:t> mass of collapsed blocks are known as the </a:t>
            </a:r>
            <a:r>
              <a:rPr lang="en-GB" dirty="0" err="1" smtClean="0"/>
              <a:t>tors</a:t>
            </a:r>
            <a:r>
              <a:rPr lang="en-GB" dirty="0" smtClean="0"/>
              <a:t> with ‘hard rocks particularly granites having </a:t>
            </a:r>
            <a:r>
              <a:rPr lang="en-GB" dirty="0" err="1" smtClean="0"/>
              <a:t>a</a:t>
            </a:r>
            <a:r>
              <a:rPr lang="en-GB" dirty="0" smtClean="0"/>
              <a:t> crown of rock blocks of different sizes on the top and </a:t>
            </a:r>
            <a:r>
              <a:rPr lang="en-GB" dirty="0" err="1" smtClean="0"/>
              <a:t>clitters</a:t>
            </a:r>
            <a:r>
              <a:rPr lang="en-GB" dirty="0" smtClean="0"/>
              <a:t> (trains of blocks) on the sides. The rock-blocks, the main components of </a:t>
            </a:r>
            <a:r>
              <a:rPr lang="en-GB" dirty="0" err="1" smtClean="0"/>
              <a:t>tors</a:t>
            </a:r>
            <a:r>
              <a:rPr lang="en-GB" dirty="0" smtClean="0"/>
              <a:t>, may be </a:t>
            </a:r>
            <a:r>
              <a:rPr lang="en-GB" dirty="0" err="1" smtClean="0"/>
              <a:t>cuboidal</a:t>
            </a:r>
            <a:r>
              <a:rPr lang="en-GB" dirty="0" smtClean="0"/>
              <a:t>, rounded, angular etc. in shape. They may be posted at the top of the hills, on the flanks of the hills facing </a:t>
            </a:r>
            <a:r>
              <a:rPr lang="en-GB" dirty="0" err="1" smtClean="0"/>
              <a:t>a</a:t>
            </a:r>
            <a:r>
              <a:rPr lang="en-GB" dirty="0" smtClean="0"/>
              <a:t> river valley or on flat basal platform’ (Singh 1977). Similar landforms of the tropics are called </a:t>
            </a:r>
            <a:r>
              <a:rPr lang="en-GB" i="1" dirty="0" smtClean="0"/>
              <a:t>kopjes</a:t>
            </a:r>
            <a:r>
              <a:rPr lang="en-GB" dirty="0" smtClean="0"/>
              <a:t>. Although several hypotheses have been postulated by the geomorphologists like L. C. King (</a:t>
            </a:r>
            <a:r>
              <a:rPr lang="en-GB" dirty="0" err="1" smtClean="0"/>
              <a:t>pediplanation</a:t>
            </a:r>
            <a:r>
              <a:rPr lang="en-GB" dirty="0" smtClean="0"/>
              <a:t> theory), D. L. Linton (deep basal weathering theory), J. Palmer and R. A. Neilson (</a:t>
            </a:r>
            <a:r>
              <a:rPr lang="en-GB" dirty="0" err="1" smtClean="0"/>
              <a:t>periglacial</a:t>
            </a:r>
            <a:r>
              <a:rPr lang="en-GB" dirty="0" smtClean="0"/>
              <a:t> theory), J. </a:t>
            </a:r>
            <a:r>
              <a:rPr lang="en-GB" dirty="0" err="1" smtClean="0"/>
              <a:t>Demek</a:t>
            </a:r>
            <a:r>
              <a:rPr lang="en-GB" dirty="0" smtClean="0"/>
              <a:t> (two-stage theory), R. </a:t>
            </a:r>
            <a:r>
              <a:rPr lang="en-GB" dirty="0" err="1" smtClean="0"/>
              <a:t>Dalh</a:t>
            </a:r>
            <a:r>
              <a:rPr lang="en-GB" dirty="0" smtClean="0"/>
              <a:t> (glacial theory) and so on regarding the origin of </a:t>
            </a:r>
            <a:r>
              <a:rPr lang="en-GB" dirty="0" err="1" smtClean="0"/>
              <a:t>tors</a:t>
            </a:r>
            <a:r>
              <a:rPr lang="en-GB" dirty="0" smtClean="0"/>
              <a:t> the harmonious results are not found because of their formation in any massively-jointed rocks of granite, sandstone, limestone, etc. of any climatic regions of the world. So far as mesas and buttes are concerned, they are not found only in the areas of the basaltic rocks. Even the rock of sedimentary types as weak </a:t>
            </a:r>
            <a:r>
              <a:rPr lang="en-GB" dirty="0" err="1" smtClean="0"/>
              <a:t>shales</a:t>
            </a:r>
            <a:r>
              <a:rPr lang="en-GB" dirty="0" smtClean="0"/>
              <a:t> and siltstones will also be the other locations for the formation of mesa and butte. Excellent examples of sandstone-capped and weak shale and siltstone-capped mesas are found in </a:t>
            </a:r>
            <a:r>
              <a:rPr lang="en-GB" dirty="0" err="1" smtClean="0"/>
              <a:t>Morchapahar</a:t>
            </a:r>
            <a:r>
              <a:rPr lang="en-GB" dirty="0" smtClean="0"/>
              <a:t> of </a:t>
            </a:r>
            <a:r>
              <a:rPr lang="en-GB" dirty="0" err="1" smtClean="0"/>
              <a:t>Hazaribagh</a:t>
            </a:r>
            <a:r>
              <a:rPr lang="en-GB" dirty="0" smtClean="0"/>
              <a:t> plateau of Bihar and </a:t>
            </a:r>
            <a:r>
              <a:rPr lang="en-GB" dirty="0" err="1" smtClean="0"/>
              <a:t>Bhander</a:t>
            </a:r>
            <a:r>
              <a:rPr lang="en-GB" dirty="0" smtClean="0"/>
              <a:t> plateau of </a:t>
            </a:r>
            <a:r>
              <a:rPr lang="en-GB" dirty="0" err="1" smtClean="0"/>
              <a:t>Madhyapradesh</a:t>
            </a:r>
            <a:r>
              <a:rPr lang="en-GB" dirty="0" smtClean="0"/>
              <a:t> in India respectively. In this way, ‘the development of mesas and buttes is, no doubt, </a:t>
            </a:r>
            <a:r>
              <a:rPr lang="en-GB" dirty="0" err="1" smtClean="0"/>
              <a:t>lithologically</a:t>
            </a:r>
            <a:r>
              <a:rPr lang="en-GB" dirty="0" smtClean="0"/>
              <a:t> controlled but these are not confined to </a:t>
            </a:r>
            <a:r>
              <a:rPr lang="en-GB" dirty="0" err="1" smtClean="0"/>
              <a:t>a</a:t>
            </a:r>
            <a:r>
              <a:rPr lang="en-GB" dirty="0" smtClean="0"/>
              <a:t> particular rock type. They may be formed through active fluvial erosion in humid and </a:t>
            </a:r>
            <a:r>
              <a:rPr lang="en-GB" dirty="0" err="1" smtClean="0"/>
              <a:t>subhumid</a:t>
            </a:r>
            <a:r>
              <a:rPr lang="en-GB" dirty="0" smtClean="0"/>
              <a:t> climate whenever relatively resistant rock overlies weak rock’ (Singh 2007).   </a:t>
            </a:r>
            <a:endParaRPr lang="en-US" dirty="0" smtClean="0"/>
          </a:p>
          <a:p>
            <a:pPr algn="just">
              <a:defRPr/>
            </a:pPr>
            <a:r>
              <a:rPr lang="en-GB" dirty="0" smtClean="0"/>
              <a:t> </a:t>
            </a:r>
            <a:endParaRPr lang="en-US" dirty="0" smtClean="0"/>
          </a:p>
          <a:p>
            <a:pPr algn="just">
              <a:defRPr/>
            </a:pPr>
            <a:r>
              <a:rPr lang="en-GB" b="1" dirty="0" smtClean="0"/>
              <a:t>b) Sedimentary Rocks and Topographical Structure</a:t>
            </a:r>
            <a:endParaRPr lang="en-US" dirty="0" smtClean="0"/>
          </a:p>
          <a:p>
            <a:pPr algn="just">
              <a:defRPr/>
            </a:pPr>
            <a:r>
              <a:rPr lang="en-GB" dirty="0" smtClean="0"/>
              <a:t> </a:t>
            </a:r>
            <a:endParaRPr lang="en-US" dirty="0" smtClean="0"/>
          </a:p>
          <a:p>
            <a:pPr algn="just">
              <a:defRPr/>
            </a:pPr>
            <a:r>
              <a:rPr lang="en-GB" dirty="0" smtClean="0"/>
              <a:t>The topographical structures developed on sedimentary rocks are composed of </a:t>
            </a:r>
            <a:r>
              <a:rPr lang="en-GB" dirty="0" err="1" smtClean="0"/>
              <a:t>arenaceous</a:t>
            </a:r>
            <a:r>
              <a:rPr lang="en-GB" dirty="0" smtClean="0"/>
              <a:t>, argillaceous and calcareous rocks which are all comprised in the group of </a:t>
            </a:r>
            <a:r>
              <a:rPr lang="en-GB" dirty="0" err="1" smtClean="0"/>
              <a:t>detrital</a:t>
            </a:r>
            <a:r>
              <a:rPr lang="en-GB" dirty="0" smtClean="0"/>
              <a:t> sedimentary rocks. The </a:t>
            </a:r>
            <a:r>
              <a:rPr lang="en-GB" dirty="0" err="1" smtClean="0"/>
              <a:t>arenaceous</a:t>
            </a:r>
            <a:r>
              <a:rPr lang="en-GB" dirty="0" smtClean="0"/>
              <a:t> rocks having sand and </a:t>
            </a:r>
            <a:r>
              <a:rPr lang="en-GB" dirty="0" err="1" smtClean="0"/>
              <a:t>a</a:t>
            </a:r>
            <a:r>
              <a:rPr lang="en-GB" dirty="0" smtClean="0"/>
              <a:t> sandy texture ranging in size from 2mm to 0.062mm are sandstones of different types. The argillaceous sedimentary rock composed of clay and shale are characterised by clay materials. Their particle size ranges from less than 0.002 mm (clay grade) to 0.002 – 0.006 mm (silt grade) and the calcareous are such sedimentary rocks which contain high proportions of calcium carbonate (CaCO</a:t>
            </a:r>
            <a:r>
              <a:rPr lang="en-GB" baseline="-25000" dirty="0" smtClean="0"/>
              <a:t>3</a:t>
            </a:r>
            <a:r>
              <a:rPr lang="en-GB" dirty="0" smtClean="0"/>
              <a:t>), for example, carboniferous limestone, dolomite, etc. In the evolution of landforms, even the sedimentary rocks either in group or individually have played </a:t>
            </a:r>
            <a:r>
              <a:rPr lang="en-GB" dirty="0" err="1" smtClean="0"/>
              <a:t>a</a:t>
            </a:r>
            <a:r>
              <a:rPr lang="en-GB" dirty="0" smtClean="0"/>
              <a:t> vital role and the name of landforms also are kept under the name of such rocks, such as ‘limestone geomorphology’ (Stephen </a:t>
            </a:r>
            <a:r>
              <a:rPr lang="en-GB" dirty="0" err="1" smtClean="0"/>
              <a:t>Trudgill</a:t>
            </a:r>
            <a:r>
              <a:rPr lang="en-GB" dirty="0" smtClean="0"/>
              <a:t> 1985) or </a:t>
            </a:r>
            <a:r>
              <a:rPr lang="en-GB" dirty="0" err="1" smtClean="0"/>
              <a:t>karst</a:t>
            </a:r>
            <a:r>
              <a:rPr lang="en-GB" dirty="0" smtClean="0"/>
              <a:t> geomorphology, etc. </a:t>
            </a:r>
            <a:endParaRPr lang="en-US" dirty="0" smtClean="0"/>
          </a:p>
          <a:p>
            <a:pPr algn="just">
              <a:defRPr/>
            </a:pPr>
            <a:r>
              <a:rPr lang="en-GB" dirty="0" smtClean="0"/>
              <a:t> </a:t>
            </a:r>
            <a:endParaRPr lang="en-US" dirty="0" smtClean="0"/>
          </a:p>
          <a:p>
            <a:pPr algn="just">
              <a:defRPr/>
            </a:pPr>
            <a:r>
              <a:rPr lang="en-GB" dirty="0" smtClean="0"/>
              <a:t>Silica plays </a:t>
            </a:r>
            <a:r>
              <a:rPr lang="en-GB" dirty="0" err="1" smtClean="0"/>
              <a:t>a</a:t>
            </a:r>
            <a:r>
              <a:rPr lang="en-GB" dirty="0" smtClean="0"/>
              <a:t> major role in the erosion over the rocks. For example, if sandstones have adequate silica, it will make the rock resistant to chemical weathering due to which bold topography is formed with the low drainage density. But the sandstones with adequate ferrous contents will have the rapid rate of oxidation and the fluvial erosion due to which the landforms of undulating and rolling slopes will be developed. Similarly, the less resistant argillaceous rocks like clay and shale are eroded more quickly than the resistant rocks from which there will be the formation of the low-levelled landforms. But such rocks have different natures in humid, arid and semi-arid regions. Less than 8 degree-angled low slope is formed in the humid regions together with moderate drainage density, </a:t>
            </a:r>
            <a:r>
              <a:rPr lang="en-GB" dirty="0" err="1" smtClean="0"/>
              <a:t>dendritic</a:t>
            </a:r>
            <a:r>
              <a:rPr lang="en-GB" dirty="0" smtClean="0"/>
              <a:t> drainage pattern and convexo-concave sloped hills whereas the same clay and shale rocks of the </a:t>
            </a:r>
            <a:r>
              <a:rPr lang="en-GB" dirty="0" err="1" smtClean="0"/>
              <a:t>subhumid</a:t>
            </a:r>
            <a:r>
              <a:rPr lang="en-GB" dirty="0" smtClean="0"/>
              <a:t> and semiarid regions give birth to </a:t>
            </a:r>
            <a:r>
              <a:rPr lang="en-GB" dirty="0" err="1" smtClean="0"/>
              <a:t>badland</a:t>
            </a:r>
            <a:r>
              <a:rPr lang="en-GB" dirty="0" smtClean="0"/>
              <a:t> topography. In such landforms the subdued relief is developed and the steep-sided valleys with about 30</a:t>
            </a:r>
            <a:r>
              <a:rPr lang="en-GB" baseline="30000" dirty="0" smtClean="0"/>
              <a:t>0</a:t>
            </a:r>
            <a:r>
              <a:rPr lang="en-GB" dirty="0" smtClean="0"/>
              <a:t> – 60</a:t>
            </a:r>
            <a:r>
              <a:rPr lang="en-GB" baseline="30000" dirty="0" smtClean="0"/>
              <a:t>0</a:t>
            </a:r>
            <a:r>
              <a:rPr lang="en-GB" dirty="0" smtClean="0"/>
              <a:t> and / or 80</a:t>
            </a:r>
            <a:r>
              <a:rPr lang="en-GB" baseline="30000" dirty="0" smtClean="0"/>
              <a:t>0</a:t>
            </a:r>
            <a:r>
              <a:rPr lang="en-GB" dirty="0" smtClean="0"/>
              <a:t> slopes are developed in the gullies with some narrow ridges.   </a:t>
            </a:r>
            <a:endParaRPr lang="en-US" dirty="0" smtClean="0"/>
          </a:p>
          <a:p>
            <a:pPr algn="just">
              <a:defRPr/>
            </a:pPr>
            <a:r>
              <a:rPr lang="en-GB" dirty="0" smtClean="0"/>
              <a:t> </a:t>
            </a:r>
            <a:endParaRPr lang="en-US" dirty="0" smtClean="0"/>
          </a:p>
          <a:p>
            <a:pPr algn="just">
              <a:defRPr/>
            </a:pPr>
            <a:r>
              <a:rPr lang="en-GB" dirty="0" smtClean="0"/>
              <a:t>The calcareous rocks having calcium carbonate such as limestone, dolomite and chalk have the characteristics of solution if they are available in the humid regions. In such regions, landforms associated with limestone are formed, such as sink holes, </a:t>
            </a:r>
            <a:r>
              <a:rPr lang="en-GB" dirty="0" err="1" smtClean="0"/>
              <a:t>dolines</a:t>
            </a:r>
            <a:r>
              <a:rPr lang="en-GB" dirty="0" smtClean="0"/>
              <a:t>, </a:t>
            </a:r>
            <a:r>
              <a:rPr lang="en-GB" dirty="0" err="1" smtClean="0"/>
              <a:t>polje</a:t>
            </a:r>
            <a:r>
              <a:rPr lang="en-GB" dirty="0" smtClean="0"/>
              <a:t>, </a:t>
            </a:r>
            <a:r>
              <a:rPr lang="en-GB" dirty="0" err="1" smtClean="0"/>
              <a:t>uvala</a:t>
            </a:r>
            <a:r>
              <a:rPr lang="en-GB" dirty="0" smtClean="0"/>
              <a:t>, etc. Similarly, underground </a:t>
            </a:r>
            <a:r>
              <a:rPr lang="en-GB" dirty="0" err="1" smtClean="0"/>
              <a:t>karst</a:t>
            </a:r>
            <a:r>
              <a:rPr lang="en-GB" dirty="0" smtClean="0"/>
              <a:t> topographies like caves and related landforms are developed in the areas of the calcareous rocks. Prof </a:t>
            </a:r>
            <a:r>
              <a:rPr lang="en-GB" dirty="0" err="1" smtClean="0"/>
              <a:t>Savindra</a:t>
            </a:r>
            <a:r>
              <a:rPr lang="en-GB" dirty="0" smtClean="0"/>
              <a:t> Singh (2007) has mentioned that in humid tropics two special types of </a:t>
            </a:r>
            <a:r>
              <a:rPr lang="en-GB" dirty="0" err="1" smtClean="0"/>
              <a:t>karstic</a:t>
            </a:r>
            <a:r>
              <a:rPr lang="en-GB" dirty="0" smtClean="0"/>
              <a:t> topography have been identified e.g. cone </a:t>
            </a:r>
            <a:r>
              <a:rPr lang="en-GB" dirty="0" err="1" smtClean="0"/>
              <a:t>karst</a:t>
            </a:r>
            <a:r>
              <a:rPr lang="en-GB" dirty="0" smtClean="0"/>
              <a:t>, in the cockpit country of </a:t>
            </a:r>
            <a:r>
              <a:rPr lang="en-GB" dirty="0" err="1" smtClean="0"/>
              <a:t>Jamica</a:t>
            </a:r>
            <a:r>
              <a:rPr lang="en-GB" dirty="0" smtClean="0"/>
              <a:t> and Cuba, characterized by steep-sided rounded hills, and tower </a:t>
            </a:r>
            <a:r>
              <a:rPr lang="en-GB" dirty="0" err="1" smtClean="0"/>
              <a:t>karst</a:t>
            </a:r>
            <a:r>
              <a:rPr lang="en-GB" dirty="0" smtClean="0"/>
              <a:t>, in monsoon land of China and Vietnam, characterized by isolated very steep-sided (almost vertical) narrow but high pillars (up to 300m) whereas sandstones overlie </a:t>
            </a:r>
            <a:r>
              <a:rPr lang="en-GB" dirty="0" err="1" smtClean="0"/>
              <a:t>shales</a:t>
            </a:r>
            <a:r>
              <a:rPr lang="en-GB" dirty="0" smtClean="0"/>
              <a:t> and siltstones majestic mesa and butte are formed and escarpments are crowned by stupendous steep scarps (e.g. </a:t>
            </a:r>
            <a:r>
              <a:rPr lang="en-GB" dirty="0" err="1" smtClean="0"/>
              <a:t>Rewa</a:t>
            </a:r>
            <a:r>
              <a:rPr lang="en-GB" dirty="0" smtClean="0"/>
              <a:t> escarpments, </a:t>
            </a:r>
            <a:r>
              <a:rPr lang="en-GB" dirty="0" err="1" smtClean="0"/>
              <a:t>Bhander</a:t>
            </a:r>
            <a:r>
              <a:rPr lang="en-GB" dirty="0" smtClean="0"/>
              <a:t> escarpments, </a:t>
            </a:r>
            <a:r>
              <a:rPr lang="en-GB" dirty="0" err="1" smtClean="0"/>
              <a:t>Rohtas</a:t>
            </a:r>
            <a:r>
              <a:rPr lang="en-GB" dirty="0" smtClean="0"/>
              <a:t> plateau escarpments etc. where </a:t>
            </a:r>
            <a:r>
              <a:rPr lang="en-GB" dirty="0" err="1" smtClean="0"/>
              <a:t>Vindhyan</a:t>
            </a:r>
            <a:r>
              <a:rPr lang="en-GB" dirty="0" smtClean="0"/>
              <a:t> sandstones lie over </a:t>
            </a:r>
            <a:r>
              <a:rPr lang="en-GB" dirty="0" err="1" smtClean="0"/>
              <a:t>shales</a:t>
            </a:r>
            <a:r>
              <a:rPr lang="en-GB" dirty="0" smtClean="0"/>
              <a:t> an siltstones).</a:t>
            </a:r>
            <a:endParaRPr lang="en-US" dirty="0" smtClean="0"/>
          </a:p>
          <a:p>
            <a:pPr algn="just">
              <a:defRPr/>
            </a:pPr>
            <a:r>
              <a:rPr lang="en-GB" dirty="0" smtClean="0"/>
              <a:t> </a:t>
            </a:r>
            <a:endParaRPr lang="en-US" dirty="0" smtClean="0"/>
          </a:p>
          <a:p>
            <a:pPr algn="just">
              <a:defRPr/>
            </a:pPr>
            <a:r>
              <a:rPr lang="en-GB" b="1" dirty="0" smtClean="0"/>
              <a:t>c) Metamorphic Rocks and Topographic Structure</a:t>
            </a:r>
            <a:endParaRPr lang="en-US" dirty="0" smtClean="0"/>
          </a:p>
          <a:p>
            <a:pPr algn="just">
              <a:defRPr/>
            </a:pPr>
            <a:r>
              <a:rPr lang="en-GB" dirty="0" smtClean="0"/>
              <a:t>	</a:t>
            </a:r>
            <a:endParaRPr lang="en-US" dirty="0" smtClean="0"/>
          </a:p>
          <a:p>
            <a:pPr algn="just">
              <a:defRPr/>
            </a:pPr>
            <a:r>
              <a:rPr lang="en-GB" dirty="0" smtClean="0"/>
              <a:t>The role of the metamorphic rocks like quartzite, slate, schist, gneiss, etc. in the development of landforms is not as those of igneous and sedimentary rocks because of their similar resistance nature. ‘The significance of metamorphism for geomorphology is that this process commonly converts rocks of lower resistance (e.g. shale and sandstone) to those of higher resistance (e.g. slate and quartzite)’ (Chorley et al 1985). They have also stated that although metamorphic rocks generally present more resistance to erosion than do their sedimentary counterparts, it is not easy to identify </a:t>
            </a:r>
            <a:r>
              <a:rPr lang="en-GB" dirty="0" err="1" smtClean="0"/>
              <a:t>a</a:t>
            </a:r>
            <a:r>
              <a:rPr lang="en-GB" dirty="0" smtClean="0"/>
              <a:t> separate class of distinctly metamorphic landforms. If quartzite sandstones are located over </a:t>
            </a:r>
            <a:r>
              <a:rPr lang="en-GB" dirty="0" err="1" smtClean="0"/>
              <a:t>shales</a:t>
            </a:r>
            <a:r>
              <a:rPr lang="en-GB" dirty="0" smtClean="0"/>
              <a:t> and siltstones, upper free face escarpment with rectilinear segment and basal concavity in the piedmont area have been developed. ‘Quartzite is most mechanically and especially, chemically resistant and is responsible for the highest relief, except after the prolonged erosion. Likewise, slates, low-grade metamorphic rocks are relatively susceptible to erosion, compared with other rocks in group, because of their </a:t>
            </a:r>
            <a:r>
              <a:rPr lang="en-GB" dirty="0" err="1" smtClean="0"/>
              <a:t>impermeability</a:t>
            </a:r>
            <a:r>
              <a:rPr lang="en-GB" dirty="0" smtClean="0"/>
              <a:t> and high degree of cleavage, especially where the cleavage planes intersect the surface at </a:t>
            </a:r>
            <a:r>
              <a:rPr lang="en-GB" dirty="0" err="1" smtClean="0"/>
              <a:t>a</a:t>
            </a:r>
            <a:r>
              <a:rPr lang="en-GB" dirty="0" smtClean="0"/>
              <a:t> steep angle, as is most usual. </a:t>
            </a:r>
            <a:r>
              <a:rPr lang="en-GB" dirty="0" err="1" smtClean="0"/>
              <a:t>Schists</a:t>
            </a:r>
            <a:r>
              <a:rPr lang="en-GB" dirty="0" smtClean="0"/>
              <a:t> with gneisses comprise the majority of the rocks of regional metamorphic belts and the cores of certain mountain ranges and gneissic rocks behave topographically very much like granites, especially when layered and massive jointed, exhibiting </a:t>
            </a:r>
            <a:r>
              <a:rPr lang="en-GB" dirty="0" err="1" smtClean="0"/>
              <a:t>tors</a:t>
            </a:r>
            <a:r>
              <a:rPr lang="en-GB" dirty="0" smtClean="0"/>
              <a:t> and dome structures’ (Chorley et al 1985). </a:t>
            </a:r>
            <a:endParaRPr lang="en-US" dirty="0" smtClean="0"/>
          </a:p>
          <a:p>
            <a:pPr algn="just">
              <a:defRPr/>
            </a:pPr>
            <a:r>
              <a:rPr lang="en-GB" dirty="0" smtClean="0"/>
              <a:t> </a:t>
            </a:r>
            <a:endParaRPr lang="en-US" dirty="0" smtClean="0"/>
          </a:p>
          <a:p>
            <a:pPr algn="just">
              <a:defRPr/>
            </a:pPr>
            <a:r>
              <a:rPr lang="en-GB" b="1" dirty="0" smtClean="0"/>
              <a:t>B) Arrangement of Rocks </a:t>
            </a:r>
            <a:endParaRPr lang="en-US" dirty="0" smtClean="0"/>
          </a:p>
          <a:p>
            <a:pPr algn="just">
              <a:defRPr/>
            </a:pPr>
            <a:r>
              <a:rPr lang="en-GB" dirty="0" smtClean="0"/>
              <a:t> </a:t>
            </a:r>
            <a:endParaRPr lang="en-US" dirty="0" smtClean="0"/>
          </a:p>
          <a:p>
            <a:pPr algn="just">
              <a:defRPr/>
            </a:pPr>
            <a:r>
              <a:rPr lang="en-GB" dirty="0" smtClean="0"/>
              <a:t>The landform development is also influenced by the rock beds’ arrangement and disposition. The deformation of the sedimentary rocks is found mainly because of </a:t>
            </a:r>
            <a:r>
              <a:rPr lang="en-GB" dirty="0" err="1" smtClean="0"/>
              <a:t>isostatic</a:t>
            </a:r>
            <a:r>
              <a:rPr lang="en-GB" dirty="0" smtClean="0"/>
              <a:t>, tectonic and </a:t>
            </a:r>
            <a:r>
              <a:rPr lang="en-GB" dirty="0" err="1" smtClean="0"/>
              <a:t>orogenetic</a:t>
            </a:r>
            <a:r>
              <a:rPr lang="en-GB" dirty="0" smtClean="0"/>
              <a:t> mechanisms from which various features related to folds, faults, domes, etc. are originated. Thus, the following structures have </a:t>
            </a:r>
            <a:r>
              <a:rPr lang="en-GB" dirty="0" err="1" smtClean="0"/>
              <a:t>a</a:t>
            </a:r>
            <a:r>
              <a:rPr lang="en-GB" dirty="0" smtClean="0"/>
              <a:t> great influence on the development of landforms. </a:t>
            </a:r>
            <a:endParaRPr lang="en-US" dirty="0" smtClean="0"/>
          </a:p>
          <a:p>
            <a:pPr algn="just">
              <a:defRPr/>
            </a:pPr>
            <a:r>
              <a:rPr lang="en-GB" dirty="0" smtClean="0"/>
              <a:t>        </a:t>
            </a:r>
            <a:endParaRPr lang="en-US" dirty="0" smtClean="0"/>
          </a:p>
          <a:p>
            <a:pPr algn="just">
              <a:defRPr/>
            </a:pPr>
            <a:r>
              <a:rPr lang="en-GB" b="1" dirty="0" err="1" smtClean="0"/>
              <a:t>a</a:t>
            </a:r>
            <a:r>
              <a:rPr lang="en-GB" b="1" dirty="0" smtClean="0"/>
              <a:t>) Landform Development on Folded and Faulted Structures</a:t>
            </a:r>
            <a:endParaRPr lang="en-US" dirty="0" smtClean="0"/>
          </a:p>
          <a:p>
            <a:pPr algn="just">
              <a:defRPr/>
            </a:pPr>
            <a:r>
              <a:rPr lang="en-GB" dirty="0" smtClean="0"/>
              <a:t> </a:t>
            </a:r>
            <a:endParaRPr lang="en-US" dirty="0" smtClean="0"/>
          </a:p>
          <a:p>
            <a:pPr algn="just">
              <a:defRPr/>
            </a:pPr>
            <a:r>
              <a:rPr lang="en-GB" dirty="0" smtClean="0"/>
              <a:t>The horizontal compressive forces squeeze, buckle and fold the landmass into anticlines and synclines of various ranges from simple to complex. Several types of drainage patterns are developed in the folded structure. The consequent, subsequent, </a:t>
            </a:r>
            <a:r>
              <a:rPr lang="en-GB" dirty="0" err="1" smtClean="0"/>
              <a:t>obsequent</a:t>
            </a:r>
            <a:r>
              <a:rPr lang="en-GB" dirty="0" smtClean="0"/>
              <a:t> and </a:t>
            </a:r>
            <a:r>
              <a:rPr lang="en-GB" dirty="0" err="1" smtClean="0"/>
              <a:t>resequent</a:t>
            </a:r>
            <a:r>
              <a:rPr lang="en-GB" dirty="0" smtClean="0"/>
              <a:t> streams have been found developed so as to create the trellis drainage pattern. If there is long-standing erosion on the folded structure even the relief inversion can be developed due to differential erosion on the anticlines (more erosion) and synclines (less erosion) due to which </a:t>
            </a:r>
            <a:r>
              <a:rPr lang="en-GB" dirty="0" err="1" smtClean="0"/>
              <a:t>anticlinal</a:t>
            </a:r>
            <a:r>
              <a:rPr lang="en-GB" dirty="0" smtClean="0"/>
              <a:t> valleys and synclinal ridges will be developed. Jura mountain of France and Switzerland, and southern Appalachian mountain of the USA are the examples of the inverted relief features.  </a:t>
            </a:r>
            <a:endParaRPr lang="en-US" dirty="0" smtClean="0"/>
          </a:p>
          <a:p>
            <a:pPr algn="just">
              <a:defRPr/>
            </a:pPr>
            <a:r>
              <a:rPr lang="en-GB" dirty="0" smtClean="0"/>
              <a:t> </a:t>
            </a:r>
            <a:endParaRPr lang="en-US" dirty="0" smtClean="0"/>
          </a:p>
          <a:p>
            <a:pPr algn="just">
              <a:defRPr/>
            </a:pPr>
            <a:r>
              <a:rPr lang="en-GB" dirty="0" smtClean="0"/>
              <a:t>The tensional forces are accountable for the formation of the faulted landforms which are formed due to the displacement of rocks along </a:t>
            </a:r>
            <a:r>
              <a:rPr lang="en-GB" dirty="0" err="1" smtClean="0"/>
              <a:t>a</a:t>
            </a:r>
            <a:r>
              <a:rPr lang="en-GB" dirty="0" smtClean="0"/>
              <a:t> fault plane. Various types of faults have been developed such as normal faults, reverse faults, step faults, lateral faults, etc. Even in the normal fault long-standing erosion can develop various types of erosional landforms as consequent fault-line scarp which is developed from differential erosion on weak rocks of downthrown blocks. But the reverse or </a:t>
            </a:r>
            <a:r>
              <a:rPr lang="en-GB" dirty="0" err="1" smtClean="0"/>
              <a:t>obsequent</a:t>
            </a:r>
            <a:r>
              <a:rPr lang="en-GB" dirty="0" smtClean="0"/>
              <a:t> fault-line scarp along which the hanging wall has been raised relative to the foot wall is developed contrary to the original fault scarp formed on the up-thrown block of the fault. ‘An </a:t>
            </a:r>
            <a:r>
              <a:rPr lang="en-GB" dirty="0" err="1" smtClean="0"/>
              <a:t>obsequent</a:t>
            </a:r>
            <a:r>
              <a:rPr lang="en-GB" dirty="0" smtClean="0"/>
              <a:t> fault-line scarp will normally represent later stage of development than </a:t>
            </a:r>
            <a:r>
              <a:rPr lang="en-GB" dirty="0" err="1" smtClean="0"/>
              <a:t>a</a:t>
            </a:r>
            <a:r>
              <a:rPr lang="en-GB" dirty="0" smtClean="0"/>
              <a:t> consequent scarp, though this is not invariably the case.......the reversal of the fault line scarp is possible only because </a:t>
            </a:r>
            <a:r>
              <a:rPr lang="en-GB" dirty="0" err="1" smtClean="0"/>
              <a:t>a</a:t>
            </a:r>
            <a:r>
              <a:rPr lang="en-GB" dirty="0" smtClean="0"/>
              <a:t> fall in base-level has exposed to denudation the weak rocks on the up-thrown side of the fault’ (Small 1970). ‘</a:t>
            </a:r>
            <a:r>
              <a:rPr lang="en-GB" dirty="0" err="1" smtClean="0"/>
              <a:t>Resequent</a:t>
            </a:r>
            <a:r>
              <a:rPr lang="en-GB" dirty="0" smtClean="0"/>
              <a:t> fault-line scarp which develops when denudation along an </a:t>
            </a:r>
            <a:r>
              <a:rPr lang="en-GB" dirty="0" err="1" smtClean="0"/>
              <a:t>obsequent</a:t>
            </a:r>
            <a:r>
              <a:rPr lang="en-GB" dirty="0" smtClean="0"/>
              <a:t> fault-line scarp creates an escarpment facing in the original direction of the initial fault-line scarp, i.e. across the down-thrown block’ (</a:t>
            </a:r>
            <a:r>
              <a:rPr lang="en-GB" dirty="0" err="1" smtClean="0"/>
              <a:t>Whittow</a:t>
            </a:r>
            <a:r>
              <a:rPr lang="en-GB" dirty="0" smtClean="0"/>
              <a:t> 1984). Thus, there is repeatedly downward erosion owing to the lowering of the base level.</a:t>
            </a:r>
            <a:endParaRPr lang="en-US" dirty="0" smtClean="0"/>
          </a:p>
          <a:p>
            <a:pPr algn="just">
              <a:defRPr/>
            </a:pPr>
            <a:r>
              <a:rPr lang="en-GB" dirty="0" smtClean="0"/>
              <a:t>   </a:t>
            </a:r>
            <a:endParaRPr lang="en-US" dirty="0" smtClean="0"/>
          </a:p>
          <a:p>
            <a:pPr algn="just">
              <a:defRPr/>
            </a:pPr>
            <a:r>
              <a:rPr lang="en-GB" b="1" dirty="0" smtClean="0"/>
              <a:t>b) Landform Development on </a:t>
            </a:r>
            <a:r>
              <a:rPr lang="en-GB" b="1" dirty="0" err="1" smtClean="0"/>
              <a:t>Domal</a:t>
            </a:r>
            <a:r>
              <a:rPr lang="en-GB" b="1" dirty="0" smtClean="0"/>
              <a:t> structure</a:t>
            </a:r>
            <a:endParaRPr lang="en-US" dirty="0" smtClean="0"/>
          </a:p>
          <a:p>
            <a:pPr algn="just">
              <a:defRPr/>
            </a:pPr>
            <a:r>
              <a:rPr lang="en-GB" dirty="0" smtClean="0"/>
              <a:t> </a:t>
            </a:r>
            <a:endParaRPr lang="en-US" dirty="0" smtClean="0"/>
          </a:p>
          <a:p>
            <a:pPr algn="just">
              <a:defRPr/>
            </a:pPr>
            <a:r>
              <a:rPr lang="en-GB" dirty="0" smtClean="0"/>
              <a:t>The </a:t>
            </a:r>
            <a:r>
              <a:rPr lang="en-GB" dirty="0" err="1" smtClean="0"/>
              <a:t>Domal</a:t>
            </a:r>
            <a:r>
              <a:rPr lang="en-GB" dirty="0" smtClean="0"/>
              <a:t> structural landforms are originated owing to the horizontal compressive and large-scale </a:t>
            </a:r>
            <a:r>
              <a:rPr lang="en-GB" dirty="0" err="1" smtClean="0"/>
              <a:t>epeirogenetic</a:t>
            </a:r>
            <a:r>
              <a:rPr lang="en-GB" dirty="0" smtClean="0"/>
              <a:t> forces causing </a:t>
            </a:r>
            <a:r>
              <a:rPr lang="en-GB" dirty="0" err="1" smtClean="0"/>
              <a:t>upwarping</a:t>
            </a:r>
            <a:r>
              <a:rPr lang="en-GB" dirty="0" smtClean="0"/>
              <a:t> or from the part of the up-doming mechanism involved in </a:t>
            </a:r>
            <a:r>
              <a:rPr lang="en-GB" dirty="0" err="1" smtClean="0"/>
              <a:t>cymatogeny</a:t>
            </a:r>
            <a:r>
              <a:rPr lang="en-GB" dirty="0" smtClean="0"/>
              <a:t> (</a:t>
            </a:r>
            <a:r>
              <a:rPr lang="en-GB" dirty="0" err="1" smtClean="0"/>
              <a:t>a</a:t>
            </a:r>
            <a:r>
              <a:rPr lang="en-GB" dirty="0" smtClean="0"/>
              <a:t> large-scale tectonic warping of the crust to produce </a:t>
            </a:r>
            <a:r>
              <a:rPr lang="en-GB" dirty="0" err="1" smtClean="0"/>
              <a:t>a</a:t>
            </a:r>
            <a:r>
              <a:rPr lang="en-GB" dirty="0" smtClean="0"/>
              <a:t> type of basin-and-swell structure in which the crests of the swells or domes collapse to form the </a:t>
            </a:r>
            <a:r>
              <a:rPr lang="en-GB" dirty="0" err="1" smtClean="0"/>
              <a:t>graben</a:t>
            </a:r>
            <a:r>
              <a:rPr lang="en-GB" dirty="0" smtClean="0"/>
              <a:t> or the rift valley). There can be the intrusion of magma in the dome into the </a:t>
            </a:r>
            <a:r>
              <a:rPr lang="en-GB" dirty="0" err="1" smtClean="0"/>
              <a:t>surficial</a:t>
            </a:r>
            <a:r>
              <a:rPr lang="en-GB" dirty="0" smtClean="0"/>
              <a:t> rocks. The underlying structures such as </a:t>
            </a:r>
            <a:r>
              <a:rPr lang="en-GB" dirty="0" err="1" smtClean="0"/>
              <a:t>cuestas</a:t>
            </a:r>
            <a:r>
              <a:rPr lang="en-GB" dirty="0" smtClean="0"/>
              <a:t>, hogback and ridges are originated after the long-standing erosion on such Domes. The drainage pattern characteristics are of radial or centrifugal types with some sequent streams like consequent, subsequent, </a:t>
            </a:r>
            <a:r>
              <a:rPr lang="en-GB" dirty="0" err="1" smtClean="0"/>
              <a:t>obsequent</a:t>
            </a:r>
            <a:r>
              <a:rPr lang="en-GB" dirty="0" smtClean="0"/>
              <a:t> and </a:t>
            </a:r>
            <a:r>
              <a:rPr lang="en-GB" dirty="0" err="1" smtClean="0"/>
              <a:t>resequent</a:t>
            </a:r>
            <a:r>
              <a:rPr lang="en-GB" dirty="0" smtClean="0"/>
              <a:t>.</a:t>
            </a:r>
            <a:endParaRPr lang="en-US" dirty="0" smtClean="0"/>
          </a:p>
          <a:p>
            <a:pPr algn="just">
              <a:defRPr/>
            </a:pPr>
            <a:r>
              <a:rPr lang="en-GB" dirty="0" smtClean="0"/>
              <a:t> </a:t>
            </a:r>
            <a:endParaRPr lang="en-US" dirty="0" smtClean="0"/>
          </a:p>
          <a:p>
            <a:pPr algn="just">
              <a:defRPr/>
            </a:pPr>
            <a:r>
              <a:rPr lang="en-GB" b="1" dirty="0" smtClean="0"/>
              <a:t>c) Landform Development on </a:t>
            </a:r>
            <a:r>
              <a:rPr lang="en-GB" b="1" dirty="0" err="1" smtClean="0"/>
              <a:t>Uniclinal</a:t>
            </a:r>
            <a:r>
              <a:rPr lang="en-GB" b="1" dirty="0" smtClean="0"/>
              <a:t> or </a:t>
            </a:r>
            <a:r>
              <a:rPr lang="en-GB" b="1" dirty="0" err="1" smtClean="0"/>
              <a:t>Homoclinal</a:t>
            </a:r>
            <a:r>
              <a:rPr lang="en-GB" b="1" dirty="0" smtClean="0"/>
              <a:t> Structure</a:t>
            </a:r>
            <a:endParaRPr lang="en-US" dirty="0" smtClean="0"/>
          </a:p>
          <a:p>
            <a:pPr algn="just">
              <a:defRPr/>
            </a:pPr>
            <a:r>
              <a:rPr lang="en-GB" b="1" dirty="0" smtClean="0"/>
              <a:t> </a:t>
            </a:r>
            <a:endParaRPr lang="en-US" dirty="0" smtClean="0"/>
          </a:p>
          <a:p>
            <a:pPr algn="just">
              <a:defRPr/>
            </a:pPr>
            <a:r>
              <a:rPr lang="en-GB" dirty="0" smtClean="0"/>
              <a:t>The development of landforms on the inclined rock layers at uniform dip angle formed owing to the regional tilt is known as the </a:t>
            </a:r>
            <a:r>
              <a:rPr lang="en-GB" dirty="0" err="1" smtClean="0"/>
              <a:t>homoclinal</a:t>
            </a:r>
            <a:r>
              <a:rPr lang="en-GB" dirty="0" smtClean="0"/>
              <a:t> structure. ‘These structures are formed in two main ways, either by the uplift of </a:t>
            </a:r>
            <a:r>
              <a:rPr lang="en-GB" dirty="0" err="1" smtClean="0"/>
              <a:t>a</a:t>
            </a:r>
            <a:r>
              <a:rPr lang="en-GB" dirty="0" smtClean="0"/>
              <a:t> sequence of off-lapping coastal plain sediments or as part of one limb of </a:t>
            </a:r>
            <a:r>
              <a:rPr lang="en-GB" dirty="0" err="1" smtClean="0"/>
              <a:t>a</a:t>
            </a:r>
            <a:r>
              <a:rPr lang="en-GB" dirty="0" smtClean="0"/>
              <a:t> large dome or fold’ (Chorley et al 1985). Why there is differential type of erosion on such structures is owing to the availability of the alternate bands of hard and soft rocks in them. The soft rock area are characterized by the strike vales and the resistant rock beds have been developed into the asymmetrical hills of </a:t>
            </a:r>
            <a:r>
              <a:rPr lang="en-GB" dirty="0" err="1" smtClean="0"/>
              <a:t>cuestas</a:t>
            </a:r>
            <a:r>
              <a:rPr lang="en-GB" dirty="0" smtClean="0"/>
              <a:t> type having one side steep and the other gentle slopes. If such features are in the coastal plane, the retreat of sea level will give birth to the ideal development of sequent streams. Thus, in such features the slope is steep towards the scarp slopes and gentle towards the sea which can be parallel to the coastal areas. </a:t>
            </a:r>
            <a:endParaRPr lang="en-US" dirty="0" smtClean="0"/>
          </a:p>
          <a:p>
            <a:pPr algn="just">
              <a:defRPr/>
            </a:pPr>
            <a:r>
              <a:rPr lang="en-GB" dirty="0" smtClean="0"/>
              <a:t> </a:t>
            </a:r>
            <a:endParaRPr lang="en-US" dirty="0" smtClean="0"/>
          </a:p>
          <a:p>
            <a:pPr algn="just">
              <a:defRPr/>
            </a:pPr>
            <a:r>
              <a:rPr lang="en-GB" b="1" dirty="0" smtClean="0"/>
              <a:t>d) Landform Development on Horizontal Structure </a:t>
            </a:r>
            <a:endParaRPr lang="en-US" dirty="0" smtClean="0"/>
          </a:p>
          <a:p>
            <a:pPr algn="just">
              <a:defRPr/>
            </a:pPr>
            <a:r>
              <a:rPr lang="en-GB" b="1" dirty="0" smtClean="0"/>
              <a:t> </a:t>
            </a:r>
            <a:endParaRPr lang="en-US" dirty="0" smtClean="0"/>
          </a:p>
          <a:p>
            <a:pPr algn="just">
              <a:defRPr/>
            </a:pPr>
            <a:r>
              <a:rPr lang="en-GB" dirty="0" smtClean="0"/>
              <a:t>The development of the resistant horizontal rock beds like sandstones regionally, the fluvial erosion will lead to the formation of the tabular topography having </a:t>
            </a:r>
            <a:r>
              <a:rPr lang="en-GB" dirty="0" err="1" smtClean="0"/>
              <a:t>a</a:t>
            </a:r>
            <a:r>
              <a:rPr lang="en-GB" dirty="0" smtClean="0"/>
              <a:t> flat-topped or undulating area of high relief usually bounded by steeply descending slope. The tablelands of large-sized mesa and small-sized butte can be developed on the relatively resistant sandstones overlying </a:t>
            </a:r>
            <a:r>
              <a:rPr lang="en-GB" dirty="0" err="1" smtClean="0"/>
              <a:t>shales</a:t>
            </a:r>
            <a:r>
              <a:rPr lang="en-GB" dirty="0" smtClean="0"/>
              <a:t> and siltstones. The examples of such features are the tablelands of </a:t>
            </a:r>
            <a:r>
              <a:rPr lang="en-GB" dirty="0" err="1" smtClean="0"/>
              <a:t>Rewa</a:t>
            </a:r>
            <a:r>
              <a:rPr lang="en-GB" dirty="0" smtClean="0"/>
              <a:t> and </a:t>
            </a:r>
            <a:r>
              <a:rPr lang="en-GB" dirty="0" err="1" smtClean="0"/>
              <a:t>Bhander</a:t>
            </a:r>
            <a:r>
              <a:rPr lang="en-GB" dirty="0" smtClean="0"/>
              <a:t> of Madhya Pradesh, in India among which the </a:t>
            </a:r>
            <a:r>
              <a:rPr lang="en-GB" dirty="0" err="1" smtClean="0"/>
              <a:t>Bhander</a:t>
            </a:r>
            <a:r>
              <a:rPr lang="en-GB" dirty="0" smtClean="0"/>
              <a:t> plateau of sandstones and siltstones topography is characterized by </a:t>
            </a:r>
            <a:r>
              <a:rPr lang="en-GB" dirty="0" err="1" smtClean="0"/>
              <a:t>a</a:t>
            </a:r>
            <a:r>
              <a:rPr lang="en-GB" dirty="0" smtClean="0"/>
              <a:t> very extensive mesa with some small ones around it. In the areas of the alternate bands of sandstones with </a:t>
            </a:r>
            <a:r>
              <a:rPr lang="en-GB" dirty="0" err="1" smtClean="0"/>
              <a:t>shales</a:t>
            </a:r>
            <a:r>
              <a:rPr lang="en-GB" dirty="0" smtClean="0"/>
              <a:t> or limestone step-like scarps and bench topography or structural benches will be developed owing to the differential erosion. The well-developed structural benches are found in the Grand Canyon of the Colorado River in the USA. The Grand Canyon-line stepped topographical features have been developed around </a:t>
            </a:r>
            <a:r>
              <a:rPr lang="en-GB" dirty="0" err="1" smtClean="0"/>
              <a:t>Mahabaleshwar</a:t>
            </a:r>
            <a:r>
              <a:rPr lang="en-GB" dirty="0" smtClean="0"/>
              <a:t> plateau of </a:t>
            </a:r>
            <a:r>
              <a:rPr lang="en-GB" dirty="0" err="1" smtClean="0"/>
              <a:t>Maharastra</a:t>
            </a:r>
            <a:r>
              <a:rPr lang="en-GB" dirty="0" smtClean="0"/>
              <a:t> in India due to the erosion of the </a:t>
            </a:r>
            <a:r>
              <a:rPr lang="en-GB" dirty="0" err="1" smtClean="0"/>
              <a:t>Savitri</a:t>
            </a:r>
            <a:r>
              <a:rPr lang="en-GB" dirty="0" smtClean="0"/>
              <a:t> and Krishna rivers where basaltic rock beds are found.</a:t>
            </a:r>
            <a:endParaRPr lang="en-US" dirty="0" smtClean="0"/>
          </a:p>
          <a:p>
            <a:pPr algn="just">
              <a:defRPr/>
            </a:pPr>
            <a:r>
              <a:rPr lang="en-GB" dirty="0" smtClean="0"/>
              <a:t> </a:t>
            </a:r>
            <a:endParaRPr lang="en-US" dirty="0" smtClean="0"/>
          </a:p>
          <a:p>
            <a:pPr algn="just">
              <a:defRPr/>
            </a:pPr>
            <a:r>
              <a:rPr lang="en-GB" b="1" dirty="0" smtClean="0"/>
              <a:t>C) Characteristics of Rocks </a:t>
            </a:r>
            <a:endParaRPr lang="en-US" dirty="0" smtClean="0"/>
          </a:p>
          <a:p>
            <a:pPr algn="just">
              <a:defRPr/>
            </a:pPr>
            <a:r>
              <a:rPr lang="en-GB" dirty="0" smtClean="0"/>
              <a:t> </a:t>
            </a:r>
            <a:endParaRPr lang="en-US" dirty="0" smtClean="0"/>
          </a:p>
          <a:p>
            <a:pPr algn="just">
              <a:defRPr/>
            </a:pPr>
            <a:r>
              <a:rPr lang="en-GB" dirty="0" smtClean="0"/>
              <a:t>The physical and chemical attributes, the physical hardness of the constituent minerals, the susceptibility of mineral constituent for the erosional action, the permeability and </a:t>
            </a:r>
            <a:r>
              <a:rPr lang="en-GB" dirty="0" err="1" smtClean="0"/>
              <a:t>impermeability</a:t>
            </a:r>
            <a:r>
              <a:rPr lang="en-GB" dirty="0" smtClean="0"/>
              <a:t> of rocks joint patterns, etc. are all the main characteristics of rocks. The chemical weathering of rocks depend on the availability of rocks with more chemical constituents, such as limestone, dolomite, chalk, salt, etc. rocks are more inclined to chemical erosion than others. Even the sandstones with calcareous or ferrous cement will lead to chemically erosion in the warm and humid climates. A reddish clay-loam soil named terra </a:t>
            </a:r>
            <a:r>
              <a:rPr lang="en-GB" dirty="0" err="1" smtClean="0"/>
              <a:t>rossa</a:t>
            </a:r>
            <a:r>
              <a:rPr lang="en-GB" dirty="0" smtClean="0"/>
              <a:t> under the influence of </a:t>
            </a:r>
            <a:r>
              <a:rPr lang="en-GB" dirty="0" err="1" smtClean="0"/>
              <a:t>a</a:t>
            </a:r>
            <a:r>
              <a:rPr lang="en-GB" dirty="0" smtClean="0"/>
              <a:t> warm seasonally dry climate on limestone and dolomite, white clay named </a:t>
            </a:r>
            <a:r>
              <a:rPr lang="en-GB" dirty="0" err="1" smtClean="0"/>
              <a:t>kaolinite</a:t>
            </a:r>
            <a:r>
              <a:rPr lang="en-GB" dirty="0" smtClean="0"/>
              <a:t> due to chemical breakdown of feldspars on granite and gneiss and clay on chalk are all the results of the long-standing chemical erosion. In such landscapes there will be more soil creep and slumping due to which convex slope of gentle type can be formed. </a:t>
            </a:r>
            <a:endParaRPr lang="en-US" dirty="0" smtClean="0"/>
          </a:p>
          <a:p>
            <a:pPr algn="just">
              <a:defRPr/>
            </a:pPr>
            <a:r>
              <a:rPr lang="en-GB" dirty="0" smtClean="0"/>
              <a:t> </a:t>
            </a:r>
            <a:endParaRPr lang="en-US" dirty="0" smtClean="0"/>
          </a:p>
          <a:p>
            <a:pPr algn="just">
              <a:defRPr/>
            </a:pPr>
            <a:r>
              <a:rPr lang="en-GB" dirty="0" smtClean="0"/>
              <a:t>‘It is common practice to speak of rocks as being “hard” or “resistant” or “weak” or “non-resistant” to geomorphic processes. Such terms may be used so long as we recognize that we are using them in </a:t>
            </a:r>
            <a:r>
              <a:rPr lang="en-GB" dirty="0" err="1" smtClean="0"/>
              <a:t>a</a:t>
            </a:r>
            <a:r>
              <a:rPr lang="en-GB" dirty="0" smtClean="0"/>
              <a:t> relative sense and not always in </a:t>
            </a:r>
            <a:r>
              <a:rPr lang="en-GB" dirty="0" err="1" smtClean="0"/>
              <a:t>a</a:t>
            </a:r>
            <a:r>
              <a:rPr lang="en-GB" dirty="0" smtClean="0"/>
              <a:t> strictly physical sense, for rocks are attacked by both physical and chemical processes. A rock may be resistant to one process and non-resistant to another and under varying climatic conditions may exhibit different degrees of resistant’ (Thornbury 1969). For instance, if limestone and associated rocks are kept in the dry climate exposing to the sun, they will show their hard characters whereas their presence in the humid regions make them very weak and lead to dissolve in water, ‘however, the relationship between rock strength and erosive processes is by no means straightforward’ (Small 1970). Thus, if rocks are soft in nature, they will produce the lowland topography whereas the resistant rocks will produce the bold topography.</a:t>
            </a:r>
            <a:endParaRPr lang="en-US" dirty="0" smtClean="0"/>
          </a:p>
          <a:p>
            <a:pPr algn="just">
              <a:defRPr/>
            </a:pPr>
            <a:r>
              <a:rPr lang="en-GB" dirty="0" smtClean="0"/>
              <a:t> </a:t>
            </a:r>
            <a:endParaRPr lang="en-US" dirty="0" smtClean="0"/>
          </a:p>
          <a:p>
            <a:pPr algn="just">
              <a:defRPr/>
            </a:pPr>
            <a:r>
              <a:rPr lang="en-GB" dirty="0" smtClean="0"/>
              <a:t>The presence or absence of rock joints also determines the landform characteristics locally and regionally. The permeability or </a:t>
            </a:r>
            <a:r>
              <a:rPr lang="en-GB" dirty="0" err="1" smtClean="0"/>
              <a:t>impermeability</a:t>
            </a:r>
            <a:r>
              <a:rPr lang="en-GB" dirty="0" smtClean="0"/>
              <a:t> of rocks is influenced by rock joints as well. If there is the well development of joints in rocks, it will lead to strong chemical weathering and erosion due to the percolation of water downward for corrosion and also lead to mechanical disintegration. But when the permeable and porous rocks are present with the well-developed joints, there will be less fluvial surface erosion owing to the downward percolation of water. Similarly, the drainage patterns can be developed in the well-jointed rocks but widely jointed rocks lead to more percolation of water due to which the drainage patterns will not be well developed. Thus, the bedding planes and joints are accountable for permeability and </a:t>
            </a:r>
            <a:r>
              <a:rPr lang="en-GB" dirty="0" err="1" smtClean="0"/>
              <a:t>impermeability</a:t>
            </a:r>
            <a:r>
              <a:rPr lang="en-GB" dirty="0" smtClean="0"/>
              <a:t> of rocks. </a:t>
            </a:r>
            <a:endParaRPr lang="en-US" dirty="0" smtClean="0"/>
          </a:p>
          <a:p>
            <a:pPr algn="just">
              <a:defRPr/>
            </a:pPr>
            <a:r>
              <a:rPr lang="en-GB" dirty="0" smtClean="0"/>
              <a:t> </a:t>
            </a:r>
            <a:endParaRPr lang="en-US" dirty="0" smtClean="0"/>
          </a:p>
          <a:p>
            <a:pPr algn="just">
              <a:defRPr/>
            </a:pPr>
            <a:r>
              <a:rPr lang="en-GB" dirty="0" smtClean="0"/>
              <a:t>There is infiltration of water in the permeable and porous rocks due to which surface erosion will decrease and high relief topography like high plateau, ridges as well as escarpments in the sandstones and limestone areas will be formed, whereas the impermeable and non-porous rocks like clay and shale will lead to surface erosion where undulating valleys and lowlands will be developed. Thus, the rock porosity (small gaps between the constituent mineral particles) also increases the permeability leading to infiltration or the downward movement of water. In this way, structure plays </a:t>
            </a:r>
            <a:r>
              <a:rPr lang="en-GB" dirty="0" err="1" smtClean="0"/>
              <a:t>a</a:t>
            </a:r>
            <a:r>
              <a:rPr lang="en-GB" dirty="0" smtClean="0"/>
              <a:t> major role for the development of landforms although it is not the one and only factor influencing the landform development. </a:t>
            </a:r>
            <a:endParaRPr lang="en-US" dirty="0" smtClean="0"/>
          </a:p>
          <a:p>
            <a:pPr algn="just">
              <a:defRPr/>
            </a:pPr>
            <a:endParaRPr lang="en-US" dirty="0" smtClean="0"/>
          </a:p>
          <a:p>
            <a:pPr algn="just">
              <a:defRPr/>
            </a:pPr>
            <a:endParaRPr lang="en-US" dirty="0"/>
          </a:p>
        </p:txBody>
      </p:sp>
      <p:sp>
        <p:nvSpPr>
          <p:cNvPr id="118788" name="Slide Number Placeholder 3"/>
          <p:cNvSpPr>
            <a:spLocks noGrp="1"/>
          </p:cNvSpPr>
          <p:nvPr>
            <p:ph type="sldNum" sz="quarter" idx="5"/>
          </p:nvPr>
        </p:nvSpPr>
        <p:spPr>
          <a:noFill/>
        </p:spPr>
        <p:txBody>
          <a:bodyPr/>
          <a:lstStyle/>
          <a:p>
            <a:fld id="{EC33F438-2D00-4ABF-B78D-F135DBEB567E}" type="slidenum">
              <a:rPr lang="en-US" smtClean="0"/>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r>
              <a:rPr lang="en-GB" dirty="0" smtClean="0"/>
              <a:t>The origin and evolution of landforms mainly depend on the processes acting upon the earth surface and its interior part. The process and the agent can have the varied meaning in some ways. ‘The term </a:t>
            </a:r>
            <a:r>
              <a:rPr lang="en-GB" i="1" dirty="0" smtClean="0"/>
              <a:t>process</a:t>
            </a:r>
            <a:r>
              <a:rPr lang="en-GB" dirty="0" smtClean="0"/>
              <a:t> applies to the many physical and chemical ways by which the earth’s surface undergoes modification. Some processes, such as diastrophism and </a:t>
            </a:r>
            <a:r>
              <a:rPr lang="en-GB" dirty="0" err="1" smtClean="0"/>
              <a:t>vulcanism</a:t>
            </a:r>
            <a:r>
              <a:rPr lang="en-GB" dirty="0" smtClean="0"/>
              <a:t>, originate from forces within the earth’s crust and have been designated by </a:t>
            </a:r>
            <a:r>
              <a:rPr lang="en-GB" dirty="0" err="1" smtClean="0"/>
              <a:t>Penck</a:t>
            </a:r>
            <a:r>
              <a:rPr lang="en-GB" dirty="0" smtClean="0"/>
              <a:t> as </a:t>
            </a:r>
            <a:r>
              <a:rPr lang="en-GB" i="1" dirty="0" err="1" smtClean="0"/>
              <a:t>endogenetic</a:t>
            </a:r>
            <a:r>
              <a:rPr lang="en-GB" dirty="0" smtClean="0"/>
              <a:t>, whereas others, such as weathering, mass-wasting, and erosion, result from external forces and have been called </a:t>
            </a:r>
            <a:r>
              <a:rPr lang="en-GB" i="1" dirty="0" err="1" smtClean="0"/>
              <a:t>exogenetic</a:t>
            </a:r>
            <a:r>
              <a:rPr lang="en-GB" dirty="0" smtClean="0"/>
              <a:t> in nature’ (Thornbury 1969:20). The role of the agent is to work as medium to transport and deposit the eroded materials from the place of origin (erosion) to the place of destination (deposition). Thus, in some way, the terms </a:t>
            </a:r>
            <a:r>
              <a:rPr lang="en-GB" i="1" dirty="0" smtClean="0"/>
              <a:t>process</a:t>
            </a:r>
            <a:r>
              <a:rPr lang="en-GB" dirty="0" smtClean="0"/>
              <a:t> and </a:t>
            </a:r>
            <a:r>
              <a:rPr lang="en-GB" i="1" dirty="0" smtClean="0"/>
              <a:t>agent</a:t>
            </a:r>
            <a:r>
              <a:rPr lang="en-GB" dirty="0" smtClean="0"/>
              <a:t> can be used identically too. ‘In fact, geomorphic processes include those physical processes which operate on the earth’s surface both internally and externally’ (Singh 1991: 277) ‘as systems which involve the applications of forces over gradients. Such actions are caused by agents such as wind and falling rain, waves and tides, river and soil water solution’ (Thorns 1979). The processes mainly origin </a:t>
            </a:r>
            <a:r>
              <a:rPr lang="en-GB" dirty="0" err="1" smtClean="0"/>
              <a:t>endogenetically</a:t>
            </a:r>
            <a:r>
              <a:rPr lang="en-GB" dirty="0" smtClean="0"/>
              <a:t> and </a:t>
            </a:r>
            <a:r>
              <a:rPr lang="en-GB" dirty="0" err="1" smtClean="0"/>
              <a:t>exogenetically</a:t>
            </a:r>
            <a:r>
              <a:rPr lang="en-GB" dirty="0" smtClean="0"/>
              <a:t>. The diastrophic forces and sudden forces (volcanoes, earthquakes, etc) are accountable for the </a:t>
            </a:r>
            <a:r>
              <a:rPr lang="en-GB" dirty="0" err="1" smtClean="0"/>
              <a:t>endogenic</a:t>
            </a:r>
            <a:r>
              <a:rPr lang="en-GB" dirty="0" smtClean="0"/>
              <a:t> processes whereas the </a:t>
            </a:r>
            <a:r>
              <a:rPr lang="en-GB" dirty="0" err="1" smtClean="0"/>
              <a:t>exogenic</a:t>
            </a:r>
            <a:r>
              <a:rPr lang="en-GB" dirty="0" smtClean="0"/>
              <a:t> or the external processes include all erosional and depositional activities with the help of the atmosphere and the solar energy. </a:t>
            </a:r>
            <a:endParaRPr lang="en-US" sz="1600" dirty="0" smtClean="0"/>
          </a:p>
          <a:p>
            <a:pPr>
              <a:defRPr/>
            </a:pPr>
            <a:r>
              <a:rPr lang="en-GB" dirty="0" smtClean="0"/>
              <a:t> </a:t>
            </a:r>
            <a:endParaRPr lang="en-US" sz="1600" dirty="0" smtClean="0"/>
          </a:p>
          <a:p>
            <a:pPr>
              <a:defRPr/>
            </a:pPr>
            <a:r>
              <a:rPr lang="en-GB" dirty="0" smtClean="0"/>
              <a:t>Fluvial process, marine process, </a:t>
            </a:r>
            <a:r>
              <a:rPr lang="en-GB" dirty="0" err="1" smtClean="0"/>
              <a:t>aeolian</a:t>
            </a:r>
            <a:r>
              <a:rPr lang="en-GB" dirty="0" smtClean="0"/>
              <a:t> process, glacial process, </a:t>
            </a:r>
            <a:r>
              <a:rPr lang="en-GB" dirty="0" err="1" smtClean="0"/>
              <a:t>periglacial</a:t>
            </a:r>
            <a:r>
              <a:rPr lang="en-GB" dirty="0" smtClean="0"/>
              <a:t> process, etc. are the examples of the </a:t>
            </a:r>
            <a:r>
              <a:rPr lang="en-GB" dirty="0" err="1" smtClean="0"/>
              <a:t>exogenic</a:t>
            </a:r>
            <a:r>
              <a:rPr lang="en-GB" dirty="0" smtClean="0"/>
              <a:t> processes. Moreover, weathering and mass movement are also comprised in it. Besides geomorphic processes, the extraterrestrial process as the fall of meteorites also brings changes in the landforms. There is </a:t>
            </a:r>
            <a:r>
              <a:rPr lang="en-GB" dirty="0" err="1" smtClean="0"/>
              <a:t>a</a:t>
            </a:r>
            <a:r>
              <a:rPr lang="en-GB" dirty="0" smtClean="0"/>
              <a:t> natural competition between the </a:t>
            </a:r>
            <a:r>
              <a:rPr lang="en-GB" dirty="0" err="1" smtClean="0"/>
              <a:t>endogenic</a:t>
            </a:r>
            <a:r>
              <a:rPr lang="en-GB" dirty="0" smtClean="0"/>
              <a:t> and </a:t>
            </a:r>
            <a:r>
              <a:rPr lang="en-GB" dirty="0" err="1" smtClean="0"/>
              <a:t>exogenic</a:t>
            </a:r>
            <a:r>
              <a:rPr lang="en-GB" dirty="0" smtClean="0"/>
              <a:t> processes in the bringing the complexities of landforms. The </a:t>
            </a:r>
            <a:r>
              <a:rPr lang="en-GB" dirty="0" err="1" smtClean="0"/>
              <a:t>endogenic</a:t>
            </a:r>
            <a:r>
              <a:rPr lang="en-GB" dirty="0" smtClean="0"/>
              <a:t> processes have characteristics of making the constructional landforms, in that they create mountains, plateaus, plains, folds, faults, volcanic mountains, etc. whereas </a:t>
            </a:r>
            <a:r>
              <a:rPr lang="en-GB" dirty="0" err="1" smtClean="0"/>
              <a:t>exogenic</a:t>
            </a:r>
            <a:r>
              <a:rPr lang="en-GB" dirty="0" smtClean="0"/>
              <a:t> processes are related to bring inconsistencies by the </a:t>
            </a:r>
            <a:r>
              <a:rPr lang="en-GB" dirty="0" err="1" smtClean="0"/>
              <a:t>denudational</a:t>
            </a:r>
            <a:r>
              <a:rPr lang="en-GB" dirty="0" smtClean="0"/>
              <a:t> work upon the earth’s surface and its interior. The </a:t>
            </a:r>
            <a:r>
              <a:rPr lang="en-GB" dirty="0" err="1" smtClean="0"/>
              <a:t>degradational</a:t>
            </a:r>
            <a:r>
              <a:rPr lang="en-GB" dirty="0" smtClean="0"/>
              <a:t> work make the level down by weathering and erosion and the </a:t>
            </a:r>
            <a:r>
              <a:rPr lang="en-GB" dirty="0" err="1" smtClean="0"/>
              <a:t>aggradational</a:t>
            </a:r>
            <a:r>
              <a:rPr lang="en-GB" dirty="0" smtClean="0"/>
              <a:t> work makes the level up by depositing the weathered and eroded materials. Thus, the </a:t>
            </a:r>
            <a:r>
              <a:rPr lang="en-GB" dirty="0" err="1" smtClean="0"/>
              <a:t>planation</a:t>
            </a:r>
            <a:r>
              <a:rPr lang="en-GB" dirty="0" smtClean="0"/>
              <a:t> work proceeds upon the earth’s surface. The types of landscape shaping processes as arranged by Singh (2007: 35) are given as under.</a:t>
            </a:r>
            <a:endParaRPr lang="en-US" sz="1600" dirty="0" smtClean="0"/>
          </a:p>
          <a:p>
            <a:pPr>
              <a:defRPr/>
            </a:pPr>
            <a:r>
              <a:rPr lang="en-GB" dirty="0" smtClean="0"/>
              <a:t> </a:t>
            </a:r>
            <a:endParaRPr lang="en-US" sz="1600" dirty="0" smtClean="0"/>
          </a:p>
          <a:p>
            <a:pPr>
              <a:defRPr/>
            </a:pPr>
            <a:r>
              <a:rPr lang="en-GB" dirty="0" err="1" smtClean="0"/>
              <a:t>Epigene</a:t>
            </a:r>
            <a:r>
              <a:rPr lang="en-GB" dirty="0" smtClean="0"/>
              <a:t> or Exogenous processes (gradational/</a:t>
            </a:r>
            <a:r>
              <a:rPr lang="en-GB" dirty="0" err="1" smtClean="0"/>
              <a:t>planation</a:t>
            </a:r>
            <a:r>
              <a:rPr lang="en-GB" dirty="0" smtClean="0"/>
              <a:t>/ </a:t>
            </a:r>
            <a:r>
              <a:rPr lang="en-GB" dirty="0" err="1" smtClean="0"/>
              <a:t>denudational</a:t>
            </a:r>
            <a:r>
              <a:rPr lang="en-GB" dirty="0" smtClean="0"/>
              <a:t>  processes)</a:t>
            </a:r>
            <a:endParaRPr lang="en-US" sz="1600" dirty="0" smtClean="0"/>
          </a:p>
          <a:p>
            <a:pPr>
              <a:defRPr/>
            </a:pPr>
            <a:r>
              <a:rPr lang="en-GB" dirty="0" err="1" smtClean="0"/>
              <a:t>Degradatinal</a:t>
            </a:r>
            <a:r>
              <a:rPr lang="en-GB" dirty="0" smtClean="0"/>
              <a:t> work: </a:t>
            </a:r>
            <a:r>
              <a:rPr lang="en-GB" dirty="0" err="1" smtClean="0"/>
              <a:t>i</a:t>
            </a:r>
            <a:r>
              <a:rPr lang="en-GB" dirty="0" smtClean="0"/>
              <a:t>) weathering ii) mass movement of rock waste and iii) erosion: </a:t>
            </a:r>
            <a:r>
              <a:rPr lang="en-GB" dirty="0" err="1" smtClean="0"/>
              <a:t>a</a:t>
            </a:r>
            <a:r>
              <a:rPr lang="en-GB" dirty="0" smtClean="0"/>
              <a:t>) running water (rivers) b) groundwater c) marine process (sea waves) d) </a:t>
            </a:r>
            <a:r>
              <a:rPr lang="en-GB" dirty="0" err="1" smtClean="0"/>
              <a:t>aeolian</a:t>
            </a:r>
            <a:r>
              <a:rPr lang="en-GB" dirty="0" smtClean="0"/>
              <a:t> process (wind) e) glaciers f) </a:t>
            </a:r>
            <a:r>
              <a:rPr lang="en-GB" dirty="0" err="1" smtClean="0"/>
              <a:t>periglacial</a:t>
            </a:r>
            <a:r>
              <a:rPr lang="en-GB" dirty="0" smtClean="0"/>
              <a:t> process.  </a:t>
            </a:r>
            <a:endParaRPr lang="en-US" sz="1600" dirty="0" smtClean="0"/>
          </a:p>
          <a:p>
            <a:pPr>
              <a:defRPr/>
            </a:pPr>
            <a:r>
              <a:rPr lang="en-GB" dirty="0" err="1" smtClean="0"/>
              <a:t>Aggradational</a:t>
            </a:r>
            <a:r>
              <a:rPr lang="en-GB" dirty="0" smtClean="0"/>
              <a:t> work (Deposition of weathered and eroded sediments) </a:t>
            </a:r>
            <a:r>
              <a:rPr lang="en-GB" dirty="0" err="1" smtClean="0"/>
              <a:t>a</a:t>
            </a:r>
            <a:r>
              <a:rPr lang="en-GB" dirty="0" smtClean="0"/>
              <a:t>) running water (rivers) b) groundwater  c) sea waves d) wind e) glaciers</a:t>
            </a:r>
            <a:endParaRPr lang="en-US" sz="1600" dirty="0" smtClean="0"/>
          </a:p>
          <a:p>
            <a:pPr>
              <a:defRPr/>
            </a:pPr>
            <a:r>
              <a:rPr lang="en-GB" dirty="0" smtClean="0"/>
              <a:t> </a:t>
            </a:r>
            <a:endParaRPr lang="en-US" sz="1600" dirty="0" smtClean="0"/>
          </a:p>
          <a:p>
            <a:pPr>
              <a:defRPr/>
            </a:pPr>
            <a:r>
              <a:rPr lang="en-GB" dirty="0" err="1" smtClean="0"/>
              <a:t>Hypogene</a:t>
            </a:r>
            <a:r>
              <a:rPr lang="en-GB" dirty="0" smtClean="0"/>
              <a:t> or  Endogenous Processes (constructional forces)</a:t>
            </a:r>
            <a:endParaRPr lang="en-US" sz="1600" dirty="0" smtClean="0"/>
          </a:p>
          <a:p>
            <a:pPr>
              <a:defRPr/>
            </a:pPr>
            <a:r>
              <a:rPr lang="en-GB" dirty="0" smtClean="0"/>
              <a:t>Diastrophic movements: </a:t>
            </a:r>
            <a:r>
              <a:rPr lang="en-GB" dirty="0" err="1" smtClean="0"/>
              <a:t>i</a:t>
            </a:r>
            <a:r>
              <a:rPr lang="en-GB" dirty="0" smtClean="0"/>
              <a:t>) </a:t>
            </a:r>
            <a:r>
              <a:rPr lang="en-GB" dirty="0" err="1" smtClean="0"/>
              <a:t>Epeirogenetic</a:t>
            </a:r>
            <a:r>
              <a:rPr lang="en-GB" dirty="0" smtClean="0"/>
              <a:t> force: </a:t>
            </a:r>
            <a:r>
              <a:rPr lang="en-GB" dirty="0" err="1" smtClean="0"/>
              <a:t>a</a:t>
            </a:r>
            <a:r>
              <a:rPr lang="en-GB" dirty="0" smtClean="0"/>
              <a:t>) emergence b) submergence</a:t>
            </a:r>
            <a:endParaRPr lang="en-US" sz="1600" dirty="0" smtClean="0"/>
          </a:p>
          <a:p>
            <a:pPr>
              <a:defRPr/>
            </a:pPr>
            <a:r>
              <a:rPr lang="en-GB" dirty="0" smtClean="0"/>
              <a:t>	</a:t>
            </a:r>
            <a:r>
              <a:rPr lang="en-GB" dirty="0" err="1" smtClean="0"/>
              <a:t>Orogenetic</a:t>
            </a:r>
            <a:r>
              <a:rPr lang="en-GB" dirty="0" smtClean="0"/>
              <a:t> force:  </a:t>
            </a:r>
            <a:r>
              <a:rPr lang="en-GB" dirty="0" err="1" smtClean="0"/>
              <a:t>a</a:t>
            </a:r>
            <a:r>
              <a:rPr lang="en-GB" dirty="0" smtClean="0"/>
              <a:t>) faulting b) folding and c) warping</a:t>
            </a:r>
            <a:endParaRPr lang="en-US" sz="1600" dirty="0" smtClean="0"/>
          </a:p>
          <a:p>
            <a:pPr>
              <a:defRPr/>
            </a:pPr>
            <a:r>
              <a:rPr lang="en-GB" dirty="0" smtClean="0"/>
              <a:t>Extra-terrestrial process.</a:t>
            </a:r>
            <a:endParaRPr lang="en-US" sz="1600" dirty="0" smtClean="0"/>
          </a:p>
          <a:p>
            <a:pPr>
              <a:defRPr/>
            </a:pPr>
            <a:r>
              <a:rPr lang="en-GB" dirty="0" err="1" smtClean="0"/>
              <a:t>Anthropogenous</a:t>
            </a:r>
            <a:r>
              <a:rPr lang="en-GB" dirty="0" smtClean="0"/>
              <a:t> Geomorphological Processes </a:t>
            </a:r>
            <a:endParaRPr lang="en-US" sz="1600" dirty="0" smtClean="0"/>
          </a:p>
          <a:p>
            <a:pPr>
              <a:defRPr/>
            </a:pPr>
            <a:r>
              <a:rPr lang="en-GB" dirty="0" smtClean="0"/>
              <a:t> </a:t>
            </a:r>
            <a:endParaRPr lang="en-US" sz="1600" dirty="0" smtClean="0"/>
          </a:p>
          <a:p>
            <a:pPr>
              <a:defRPr/>
            </a:pPr>
            <a:r>
              <a:rPr lang="en-GB" dirty="0" smtClean="0"/>
              <a:t> </a:t>
            </a:r>
            <a:endParaRPr lang="en-US" sz="1600" dirty="0" smtClean="0"/>
          </a:p>
          <a:p>
            <a:pPr>
              <a:defRPr/>
            </a:pPr>
            <a:r>
              <a:rPr lang="en-GB" b="1" dirty="0" err="1" smtClean="0"/>
              <a:t>Epigene</a:t>
            </a:r>
            <a:r>
              <a:rPr lang="en-GB" b="1" dirty="0" smtClean="0"/>
              <a:t> or Exogenous processes</a:t>
            </a:r>
            <a:endParaRPr lang="en-US" sz="1600" dirty="0" smtClean="0"/>
          </a:p>
          <a:p>
            <a:pPr>
              <a:defRPr/>
            </a:pPr>
            <a:r>
              <a:rPr lang="en-GB" dirty="0" smtClean="0"/>
              <a:t> </a:t>
            </a:r>
            <a:endParaRPr lang="en-US" sz="1600" dirty="0" smtClean="0"/>
          </a:p>
          <a:p>
            <a:pPr>
              <a:defRPr/>
            </a:pPr>
            <a:r>
              <a:rPr lang="en-GB" dirty="0" smtClean="0"/>
              <a:t>These are mainly the erosional or </a:t>
            </a:r>
            <a:r>
              <a:rPr lang="en-GB" dirty="0" err="1" smtClean="0"/>
              <a:t>degradational</a:t>
            </a:r>
            <a:r>
              <a:rPr lang="en-GB" dirty="0" smtClean="0"/>
              <a:t> and then depositional or </a:t>
            </a:r>
            <a:r>
              <a:rPr lang="en-GB" dirty="0" err="1" smtClean="0"/>
              <a:t>aggradational</a:t>
            </a:r>
            <a:r>
              <a:rPr lang="en-GB" dirty="0" smtClean="0"/>
              <a:t> processes which are responsible for making the level down and up respectively. It has the work of trio as erosion, transportation and deposition. These forces are also called the </a:t>
            </a:r>
            <a:r>
              <a:rPr lang="en-GB" dirty="0" err="1" smtClean="0"/>
              <a:t>destructional</a:t>
            </a:r>
            <a:r>
              <a:rPr lang="en-GB" dirty="0" smtClean="0"/>
              <a:t> processes, in that they destroy the land of one place and construct somewhere. The trio of this process is as follows:</a:t>
            </a:r>
            <a:endParaRPr lang="en-US" sz="1600" dirty="0" smtClean="0"/>
          </a:p>
          <a:p>
            <a:pPr>
              <a:defRPr/>
            </a:pPr>
            <a:r>
              <a:rPr lang="en-GB" dirty="0" smtClean="0"/>
              <a:t> </a:t>
            </a:r>
            <a:endParaRPr lang="en-US" sz="1600" dirty="0" smtClean="0"/>
          </a:p>
          <a:p>
            <a:pPr>
              <a:defRPr/>
            </a:pPr>
            <a:r>
              <a:rPr lang="en-GB" b="1" dirty="0" smtClean="0"/>
              <a:t>1) The Erosional or </a:t>
            </a:r>
            <a:r>
              <a:rPr lang="en-GB" b="1" dirty="0" err="1" smtClean="0"/>
              <a:t>Degradational</a:t>
            </a:r>
            <a:r>
              <a:rPr lang="en-GB" b="1" dirty="0" smtClean="0"/>
              <a:t> Work</a:t>
            </a:r>
            <a:endParaRPr lang="en-US" sz="1600" dirty="0" smtClean="0"/>
          </a:p>
          <a:p>
            <a:pPr>
              <a:defRPr/>
            </a:pPr>
            <a:r>
              <a:rPr lang="en-GB" dirty="0" smtClean="0"/>
              <a:t> </a:t>
            </a:r>
            <a:endParaRPr lang="en-US" sz="1600" dirty="0" smtClean="0"/>
          </a:p>
          <a:p>
            <a:pPr>
              <a:defRPr/>
            </a:pPr>
            <a:r>
              <a:rPr lang="en-GB" dirty="0" smtClean="0"/>
              <a:t>There are several mechanisms of the erosional processes, such as chemical erosion, mechanical erosion and biological erosion. The chemical erosion proceeds by corrosion of solution and helps for the forward erosional actions. The mechanical erosion proceeds through corrosion or abrasion, attrition, hydraulic action, deflation, plucking, etc. and the biological erosion is carried on by flora, fauna and the human beings. In the corrosion process the soluble materials such as carbonate rocks are dissolved in water due to disintegration and decomposition processes. The nature of rocks and their solubility, ratio of the solvent and the solid material together with the duration of solution action are the decisive factors for the completion of the chemical action. The soluble rocks as carbonates are dissolved by the rain water, the river, groundwater, sea waves and so on. The dissolving materials are, first of all, taken off from the parent rocks. The removed materials are either suspended or dissolved in the running water depending on the soluble characters. The rocks having salt are susceptible to chemical erosion. In such rocks the parts of salt is removed by solution and moves in suspension with water. The estimation of Murray is such that every cubic mile water of the river contains about 7, 62,587 tons of the suspended minerals of which about 50 percent is calcium carbonate. On an average, the world rivers discharge about 6,500 cubic miles of water into the oceans every year (Singh 2007:35). Thus, Singh’s inference on Murray’s basis is such that about 5 billion tons of minerals are removed from the bedrocks by the world rivers every year.</a:t>
            </a:r>
            <a:endParaRPr lang="en-US" sz="1600" dirty="0" smtClean="0"/>
          </a:p>
          <a:p>
            <a:pPr>
              <a:defRPr/>
            </a:pPr>
            <a:r>
              <a:rPr lang="en-GB" dirty="0" smtClean="0"/>
              <a:t> </a:t>
            </a:r>
            <a:endParaRPr lang="en-US" sz="1600" dirty="0" smtClean="0"/>
          </a:p>
          <a:p>
            <a:pPr>
              <a:defRPr/>
            </a:pPr>
            <a:r>
              <a:rPr lang="en-GB" dirty="0" smtClean="0"/>
              <a:t>Mostly the underground water is one of the intrinsic processes for the corrosion action on carbonate and associated rocks. Likewise, the rain water in which carbon dioxide (CO</a:t>
            </a:r>
            <a:r>
              <a:rPr lang="en-GB" baseline="30000" dirty="0" smtClean="0"/>
              <a:t>2</a:t>
            </a:r>
            <a:r>
              <a:rPr lang="en-GB" dirty="0" smtClean="0"/>
              <a:t>) with the atmospheric organic matter is one of the important and active solvent agents to disintegrate the carbonate rock from the surface and under the surface. Another important influencing factor is the temperature. Moreover, rock joints, some pressure of atmospheric carbon dioxide, groundwater flow and velocity, contact time of the groundwater with the rocks, organic carbon dioxide, sea waves forming coves and caves and the chemical composition of carbonate rocks like calcium, carbonate limestone, magnesium and carbonate dolomite, etc. influence the chemical erosional processes.</a:t>
            </a:r>
            <a:endParaRPr lang="en-US" sz="1600" dirty="0" smtClean="0"/>
          </a:p>
          <a:p>
            <a:pPr>
              <a:defRPr/>
            </a:pPr>
            <a:r>
              <a:rPr lang="en-GB" dirty="0" smtClean="0"/>
              <a:t> </a:t>
            </a:r>
            <a:endParaRPr lang="en-US" sz="1600" dirty="0" smtClean="0"/>
          </a:p>
          <a:p>
            <a:pPr>
              <a:defRPr/>
            </a:pPr>
            <a:r>
              <a:rPr lang="en-GB" dirty="0" smtClean="0"/>
              <a:t> The important work of the fluvial process is corrosion of abrasion in which the erosional tools of various rocks such as boulders, pebbles, cobles, sand, silt, etc. act for abrading the ground and sides of the river from which the rocks are made loose and then eroded in several ways. The velocity of the river and the nature of rocks available on the river beds, sides and with the river and the degree of slope are the decisive factors for the measurement of the erosional work. The size, amount, physical hardness and the calibre (shape of the rock, angular or rounded) of varieties of solid rocks from boulders to sand and silt determine the effectiveness of the abrasion work of the river. The large-sized angular hard rocks with the optimum quantity have more capacity for the </a:t>
            </a:r>
            <a:r>
              <a:rPr lang="en-GB" dirty="0" err="1" smtClean="0"/>
              <a:t>corrasion</a:t>
            </a:r>
            <a:r>
              <a:rPr lang="en-GB" dirty="0" smtClean="0"/>
              <a:t> action than the small, soft and rounded rocks with </a:t>
            </a:r>
            <a:r>
              <a:rPr lang="en-GB" dirty="0" err="1" smtClean="0"/>
              <a:t>a</a:t>
            </a:r>
            <a:r>
              <a:rPr lang="en-GB" dirty="0" smtClean="0"/>
              <a:t> few amounts. </a:t>
            </a:r>
            <a:endParaRPr lang="en-US" sz="1600" dirty="0" smtClean="0"/>
          </a:p>
          <a:p>
            <a:pPr>
              <a:defRPr/>
            </a:pPr>
            <a:r>
              <a:rPr lang="en-GB" dirty="0" smtClean="0"/>
              <a:t> </a:t>
            </a:r>
            <a:endParaRPr lang="en-US" sz="1600" dirty="0" smtClean="0"/>
          </a:p>
          <a:p>
            <a:pPr>
              <a:defRPr/>
            </a:pPr>
            <a:r>
              <a:rPr lang="en-GB" dirty="0" smtClean="0"/>
              <a:t>The weathered and loose materials are eroded more easily by the river than the consolidated materials. The materials of the beds as well of the sides are loosened by the abrasion action and make easy for attrition and transportation. Transportable erosional tools flow down the channel gradient together with water abrading the rocks that are on their ways. Even the big boulders can become weak with the regular action of the erosional tools. Thus, the abrasion work of the river is determined by some factors as the size, shape and the nature (hard or soft) of rocks together with the channel gradient and the velocity of the river. Therefore, if there are movable boulders, pebbles, cobbles, etc. of many sizes and shapes (calibre), there will be more abrasion and eventually more erosion because such materials act as the drilling tools in the process of erosion.</a:t>
            </a:r>
            <a:endParaRPr lang="en-US" sz="1600" dirty="0" smtClean="0"/>
          </a:p>
          <a:p>
            <a:pPr>
              <a:defRPr/>
            </a:pPr>
            <a:r>
              <a:rPr lang="en-GB" dirty="0" smtClean="0"/>
              <a:t> </a:t>
            </a:r>
            <a:endParaRPr lang="en-US" sz="1600" dirty="0" smtClean="0"/>
          </a:p>
          <a:p>
            <a:pPr>
              <a:defRPr/>
            </a:pPr>
            <a:r>
              <a:rPr lang="en-GB" dirty="0" smtClean="0"/>
              <a:t>There are two types of abrasion work, such as vertical abrasion and lateral abrasion. From the vertical abrasion the river valley becomes deep whereas from the lateral abrasion the valley sides are eroded due to the process of the valley widening. During the process of the valley deepening the grinding erosional tools of various calibres make the pot holes and associated features on the bed of the river. Among the three stages of the river, the youthful stage is very important for the efficient erosional work because of the more channel gradient and the high velocity. But groundwater </a:t>
            </a:r>
            <a:r>
              <a:rPr lang="en-GB" dirty="0" err="1" smtClean="0"/>
              <a:t>corrasion</a:t>
            </a:r>
            <a:r>
              <a:rPr lang="en-GB" dirty="0" smtClean="0"/>
              <a:t> is not so effectual due to the slow movement of the groundwater and the more presence of soft materials than the coarse ones. On the other hand, there is effectual erosion in the coastal area by sea waves, storms and tides. The erosional work of the arid region is different from other regions. The velocity of the wind and the nature of rocks are the important factors for the development of the arid topography. Moreover, the abrasion mechanism and /or the wind erosion can be collectively known as sandblasting. The abrasion is very powerful between the heights of 20 – 25 cm from the ground. It is because on the one hand, the wind velocity decreases due to the frictional force of the ground and on the other hand, above 182 cm height the usual wind cannot lift up even the average-sized rock particles to carry towards the wind direction for abrasion work. Glacial abrasion occurs in the high latitudinal continental regions and in the high mountainous regions of heavy snow-covered areas. The movement of glacier and the erosional tools moving with it as well as the nature of the ground surface play </a:t>
            </a:r>
            <a:r>
              <a:rPr lang="en-GB" dirty="0" err="1" smtClean="0"/>
              <a:t>a</a:t>
            </a:r>
            <a:r>
              <a:rPr lang="en-GB" dirty="0" smtClean="0"/>
              <a:t> vital role for the abrasion work of the glacier. The erosion of the glaciers is generally on the bed and the valley walls for which the coarse erosional tools are decisive for the glacial erosion.</a:t>
            </a:r>
            <a:endParaRPr lang="en-US" sz="1600" dirty="0" smtClean="0"/>
          </a:p>
          <a:p>
            <a:pPr>
              <a:defRPr/>
            </a:pPr>
            <a:r>
              <a:rPr lang="en-GB" dirty="0" smtClean="0"/>
              <a:t> </a:t>
            </a:r>
            <a:endParaRPr lang="en-US" sz="1600" dirty="0" smtClean="0"/>
          </a:p>
          <a:p>
            <a:pPr>
              <a:defRPr/>
            </a:pPr>
            <a:r>
              <a:rPr lang="en-GB" dirty="0" smtClean="0"/>
              <a:t>Hydraulic action is also associated with the erosional work of various processes. The force of the water while flowing downwards hits the rocks of the valley floor and the valley walls. Similarly, the hydraulic action has been found in the coastal areas where sea waves, ocean currents, tides, etc. are responsible for loosening and removing the materials through the action of water only. In this way, the actions as corrosion (chemical erosion), </a:t>
            </a:r>
            <a:r>
              <a:rPr lang="en-GB" dirty="0" err="1" smtClean="0"/>
              <a:t>corrasion</a:t>
            </a:r>
            <a:r>
              <a:rPr lang="en-GB" dirty="0" smtClean="0"/>
              <a:t> (abrasion) and hydraulic action are influential with one another. That’s why; hydraulic action solely cannot be dominant for the erosional work of any regions. All the same, the river is powerful through the hydraulic action and so is the case in the sea waves, storms and tides. ‘Powerful storm sea waves attack the coastal rocks with enormous hammer-blows amounting to 50kgf per square centimetre (gravity force (f) is 9.81 and hence sea waves normally hurl </a:t>
            </a:r>
            <a:r>
              <a:rPr lang="en-GB" dirty="0" err="1" smtClean="0"/>
              <a:t>a</a:t>
            </a:r>
            <a:r>
              <a:rPr lang="en-GB" dirty="0" smtClean="0"/>
              <a:t> force of 50kgf per square centimetre of the coastal rocks). Repeated blows of striking sea waves enlarge the incipient joints, fracture patterns and thus help in breaking the rocks into smaller joint-bounded blocks. The waves are capable of dislodging larger fragment of rocks weighing several tones in weight. This process of displacement of rock fragments is also called quarrying and </a:t>
            </a:r>
            <a:r>
              <a:rPr lang="en-GB" dirty="0" err="1" smtClean="0"/>
              <a:t>sulcking</a:t>
            </a:r>
            <a:r>
              <a:rPr lang="en-GB" dirty="0" smtClean="0"/>
              <a:t>’ (Sing 2007:37). </a:t>
            </a:r>
            <a:endParaRPr lang="en-US" sz="1600" dirty="0" smtClean="0"/>
          </a:p>
          <a:p>
            <a:pPr>
              <a:defRPr/>
            </a:pPr>
            <a:r>
              <a:rPr lang="en-GB" dirty="0" smtClean="0"/>
              <a:t> </a:t>
            </a:r>
            <a:endParaRPr lang="en-US" sz="1600" dirty="0" smtClean="0"/>
          </a:p>
          <a:p>
            <a:pPr>
              <a:defRPr/>
            </a:pPr>
            <a:r>
              <a:rPr lang="en-GB" dirty="0" smtClean="0"/>
              <a:t>The work attrition is also associated with the erosional work of the erosional processes of several types. The erosional tools like pebbles, cobles, sand, etc. flowing in the river, and if they are sizeable blowing with the wind at its forceful period have the frictional actions among the flowing and blowing rock particles. Due to such collision the rock fragments break into smaller and finer particles and eventually turn into sand, silt and even into clay. The mutual collision of fragmented and non-fragmented rocks is found in the marine process as well. The backwash and the rip currents remove the rock particles from the base of the cliff. Then such fragments are transported towards the ocean sometimes to the other areas. The wind can also work for the attrition type of erosion. The light and sizable rock fragments are transported by the forceful wind during which time the flown rock fragments make the mutual collision due to which smaller and smaller rock fragments are formed. They can turn into sand, silt and even into the clay. The wind sometimes flow the light particles during the forceful period. But when the velocity of the wind decreases, it moves the material by </a:t>
            </a:r>
            <a:r>
              <a:rPr lang="en-GB" dirty="0" err="1" smtClean="0"/>
              <a:t>saltation</a:t>
            </a:r>
            <a:r>
              <a:rPr lang="en-GB" dirty="0" smtClean="0"/>
              <a:t> (bouncing or hopping) creeping along the surface. The speedy wind can blow the materials up to the height of 50 cm in the sandy areas and even up to two metres in the areas of pebbles where the objects blow aerodynamically. On the way of their blowing, they collide mutually and turn into smaller and smaller particles.</a:t>
            </a:r>
            <a:endParaRPr lang="en-US" sz="1600" dirty="0" smtClean="0"/>
          </a:p>
          <a:p>
            <a:pPr>
              <a:defRPr/>
            </a:pPr>
            <a:r>
              <a:rPr lang="en-GB" dirty="0" smtClean="0"/>
              <a:t> </a:t>
            </a:r>
            <a:endParaRPr lang="en-US" sz="1600" dirty="0" smtClean="0"/>
          </a:p>
          <a:p>
            <a:pPr>
              <a:defRPr/>
            </a:pPr>
            <a:r>
              <a:rPr lang="en-GB" dirty="0" smtClean="0"/>
              <a:t>The term ‘deflation’ takes its name from the Latin word </a:t>
            </a:r>
            <a:r>
              <a:rPr lang="en-GB" i="1" dirty="0" err="1" smtClean="0"/>
              <a:t>deflat</a:t>
            </a:r>
            <a:r>
              <a:rPr lang="en-GB" i="1" dirty="0" smtClean="0"/>
              <a:t>,</a:t>
            </a:r>
            <a:r>
              <a:rPr lang="en-GB" dirty="0" smtClean="0"/>
              <a:t> which means ‘blown away’. The deflation is the action of the wind which occurs mainly in the arid areas where it blows away the dry and loose sand and dust particles towards its direction. Such an action of the wind takes away the unconsolidated and fine particles from the surface making depressions or hollows which is known as blowouts. </a:t>
            </a:r>
            <a:endParaRPr lang="en-US" sz="1600" dirty="0" smtClean="0"/>
          </a:p>
          <a:p>
            <a:pPr>
              <a:defRPr/>
            </a:pPr>
            <a:r>
              <a:rPr lang="en-GB" dirty="0" smtClean="0"/>
              <a:t> </a:t>
            </a:r>
            <a:endParaRPr lang="en-US" sz="1600" dirty="0" smtClean="0"/>
          </a:p>
          <a:p>
            <a:pPr>
              <a:defRPr/>
            </a:pPr>
            <a:r>
              <a:rPr lang="en-GB" dirty="0" smtClean="0"/>
              <a:t>There are different processes in the </a:t>
            </a:r>
            <a:r>
              <a:rPr lang="en-GB" dirty="0" err="1" smtClean="0"/>
              <a:t>periglacial</a:t>
            </a:r>
            <a:r>
              <a:rPr lang="en-GB" dirty="0" smtClean="0"/>
              <a:t> regions where ground as well as underground frozen snow and the melted water work separately and collectively. There are some mechanisms of weathering and transportation of materials in the </a:t>
            </a:r>
            <a:r>
              <a:rPr lang="en-GB" dirty="0" err="1" smtClean="0"/>
              <a:t>periglacial</a:t>
            </a:r>
            <a:r>
              <a:rPr lang="en-GB" dirty="0" smtClean="0"/>
              <a:t> regions. Their working processes are different from each other, for example, the frost weathering of this region is known as </a:t>
            </a:r>
            <a:r>
              <a:rPr lang="en-GB" dirty="0" err="1" smtClean="0"/>
              <a:t>congelifraction</a:t>
            </a:r>
            <a:r>
              <a:rPr lang="en-GB" dirty="0" smtClean="0"/>
              <a:t>, soil creep is known as </a:t>
            </a:r>
            <a:r>
              <a:rPr lang="en-GB" dirty="0" err="1" smtClean="0"/>
              <a:t>congelifluction</a:t>
            </a:r>
            <a:r>
              <a:rPr lang="en-GB" dirty="0" smtClean="0"/>
              <a:t>, frost bulging and subsidence is known as frost heaving, the snow patch erosion is known as </a:t>
            </a:r>
            <a:r>
              <a:rPr lang="en-GB" dirty="0" err="1" smtClean="0"/>
              <a:t>nivation</a:t>
            </a:r>
            <a:r>
              <a:rPr lang="en-GB" dirty="0" smtClean="0"/>
              <a:t> and frost action which causes churning, heaving and considerable structural modification of the soil and subsoil in the </a:t>
            </a:r>
            <a:r>
              <a:rPr lang="en-GB" dirty="0" err="1" smtClean="0"/>
              <a:t>periglacial</a:t>
            </a:r>
            <a:r>
              <a:rPr lang="en-GB" dirty="0" smtClean="0"/>
              <a:t> zone is known as cryoturbation.</a:t>
            </a:r>
            <a:endParaRPr lang="en-US" sz="1600" dirty="0" smtClean="0"/>
          </a:p>
          <a:p>
            <a:pPr>
              <a:defRPr/>
            </a:pPr>
            <a:r>
              <a:rPr lang="en-GB" dirty="0" smtClean="0"/>
              <a:t> </a:t>
            </a:r>
            <a:endParaRPr lang="en-US" sz="1600" dirty="0" smtClean="0"/>
          </a:p>
          <a:p>
            <a:pPr>
              <a:defRPr/>
            </a:pPr>
            <a:r>
              <a:rPr lang="en-GB" b="1" dirty="0" smtClean="0"/>
              <a:t>2) The </a:t>
            </a:r>
            <a:r>
              <a:rPr lang="en-GB" b="1" dirty="0" err="1" smtClean="0"/>
              <a:t>Transportational</a:t>
            </a:r>
            <a:r>
              <a:rPr lang="en-GB" b="1" dirty="0" smtClean="0"/>
              <a:t> Work</a:t>
            </a:r>
            <a:endParaRPr lang="en-US" sz="1600" dirty="0" smtClean="0"/>
          </a:p>
          <a:p>
            <a:pPr>
              <a:defRPr/>
            </a:pPr>
            <a:r>
              <a:rPr lang="en-GB" dirty="0" smtClean="0"/>
              <a:t> </a:t>
            </a:r>
            <a:endParaRPr lang="en-US" sz="1600" dirty="0" smtClean="0"/>
          </a:p>
          <a:p>
            <a:pPr>
              <a:defRPr/>
            </a:pPr>
            <a:r>
              <a:rPr lang="en-GB" dirty="0" smtClean="0"/>
              <a:t>Various processes acting upon the earth’s surface and below it conduct their work by several ways as floatation, suspension, traction, </a:t>
            </a:r>
            <a:r>
              <a:rPr lang="en-GB" dirty="0" err="1" smtClean="0"/>
              <a:t>saltation</a:t>
            </a:r>
            <a:r>
              <a:rPr lang="en-GB" dirty="0" smtClean="0"/>
              <a:t>, solution and so on. The rivers, glaciers and wind are the significant processes acting upon the earth’s surface. Among the running water or the river has </a:t>
            </a:r>
            <a:r>
              <a:rPr lang="en-GB" dirty="0" err="1" smtClean="0"/>
              <a:t>a</a:t>
            </a:r>
            <a:r>
              <a:rPr lang="en-GB" dirty="0" smtClean="0"/>
              <a:t> great role in the transportation of the weathered and eroded materials from the place of origin to the place of destination. The suspended loads of the river are transported by suspension, bed loads are transported by traction and </a:t>
            </a:r>
            <a:r>
              <a:rPr lang="en-GB" dirty="0" err="1" smtClean="0"/>
              <a:t>saltation</a:t>
            </a:r>
            <a:r>
              <a:rPr lang="en-GB" dirty="0" smtClean="0"/>
              <a:t> and the dissolved loads are transported by dissolving. In this concern, ‘Gilbert has propounded </a:t>
            </a:r>
            <a:r>
              <a:rPr lang="en-GB" dirty="0" err="1" smtClean="0"/>
              <a:t>a</a:t>
            </a:r>
            <a:r>
              <a:rPr lang="en-GB" dirty="0" smtClean="0"/>
              <a:t> law of stream transportation based on the relationship between stream velocity and its transporting power which is known as Gilbert’s Sixth Power Law, as ‘transportation power  stream velocity</a:t>
            </a:r>
            <a:r>
              <a:rPr lang="en-GB" baseline="30000" dirty="0" smtClean="0"/>
              <a:t>6</a:t>
            </a:r>
            <a:r>
              <a:rPr lang="en-GB" dirty="0" smtClean="0"/>
              <a:t>’ -  the transportation power of the streams is proportional to the sixth power of their velocity’ (Singh 2007). The fine particles move with the current of the river whereas the bed loads are transported by traction.  The bed loads like gravels, pebbles, cobbles, and boulders are transported by traction, but the medium-sized suspended particles move by suspension in water because of buoyancy. But the soluble particles always dissolve and move invisibly with the water although such soluble materials can be transported by suspension in the groundwater. Thus, the transportation work of the river is always downstream.</a:t>
            </a:r>
            <a:endParaRPr lang="en-US" sz="1600" dirty="0" smtClean="0"/>
          </a:p>
          <a:p>
            <a:pPr>
              <a:defRPr/>
            </a:pPr>
            <a:r>
              <a:rPr lang="en-GB" dirty="0" smtClean="0"/>
              <a:t> </a:t>
            </a:r>
            <a:endParaRPr lang="en-US" sz="1600" dirty="0" smtClean="0"/>
          </a:p>
          <a:p>
            <a:pPr>
              <a:defRPr/>
            </a:pPr>
            <a:r>
              <a:rPr lang="en-GB" dirty="0" smtClean="0"/>
              <a:t>The transportation in the ocean differs from place to place. The sea waves, storms, ocean currents, tides, etc. are the agents to transport the rock particles in the seas. On the one hand, the eroded materials are transported towards the sea by the backwash or undertow currents, on the other hand, the up rushing breaker waves or the surf currents flow these rock particles again towards the coasts and beaches. Thus, there is the to and fro or the bidirectional transportation of the materials in the oceans and seas. The significant rock particles transported by sea waves are mostly sand and silt. Moreover, gravels, pebbles, cobbles and even some movable boulders are also transported.  </a:t>
            </a:r>
            <a:endParaRPr lang="en-US" sz="1600" dirty="0" smtClean="0"/>
          </a:p>
          <a:p>
            <a:pPr>
              <a:defRPr/>
            </a:pPr>
            <a:r>
              <a:rPr lang="en-GB" dirty="0" smtClean="0"/>
              <a:t> </a:t>
            </a:r>
            <a:endParaRPr lang="en-US" sz="1600" dirty="0" smtClean="0"/>
          </a:p>
          <a:p>
            <a:pPr>
              <a:defRPr/>
            </a:pPr>
            <a:r>
              <a:rPr lang="en-GB" dirty="0" smtClean="0"/>
              <a:t>Transportation of the rock particles by the wind can be found in several locations. The most important locations are the deserts. Moreover, the river sides and the sea coasts are also the other locations of such work. Everywhere the transportation is found multidirectional, because even in the same area the wind can transport the materials once deposited at </a:t>
            </a:r>
            <a:r>
              <a:rPr lang="en-GB" dirty="0" err="1" smtClean="0"/>
              <a:t>a</a:t>
            </a:r>
            <a:r>
              <a:rPr lang="en-GB" dirty="0" smtClean="0"/>
              <a:t> place and vice versa. Sand and dust are the important rock particles to blow from one place to the other. The upward moving air as well can transport very fine particles of less than 0.2 mm in size. The suspended particles are known as dust and very fine particles are known as haze or smoke. The wind transports the bigger rock particles by </a:t>
            </a:r>
            <a:r>
              <a:rPr lang="en-GB" dirty="0" err="1" smtClean="0"/>
              <a:t>saltation</a:t>
            </a:r>
            <a:r>
              <a:rPr lang="en-GB" dirty="0" smtClean="0"/>
              <a:t> (bouncing, leaping and jumping) and traction (surface creep). Another important character of the wind action is the transportation of the rock particles in very long distances even crossing the seas, e.g. the wind from the Sahara takes the fine particles even beyond the Mediterranean Sea. Such cases are found in the other deserts as well. All the same, the medium-sized and large materials are transported not in such long distances and not at the same time.</a:t>
            </a:r>
            <a:endParaRPr lang="en-US" sz="1600" dirty="0" smtClean="0"/>
          </a:p>
          <a:p>
            <a:pPr>
              <a:defRPr/>
            </a:pPr>
            <a:r>
              <a:rPr lang="en-GB" dirty="0" smtClean="0"/>
              <a:t> </a:t>
            </a:r>
            <a:endParaRPr lang="en-US" sz="1600" dirty="0" smtClean="0"/>
          </a:p>
          <a:p>
            <a:pPr>
              <a:defRPr/>
            </a:pPr>
            <a:r>
              <a:rPr lang="en-GB" dirty="0" smtClean="0"/>
              <a:t>The transportation work of the glacier is also different from the other processes. The glacial moraines are transported towards several places, such as towards the sides, towards the floor and even towards its own mouth blocking the way of the glacier. Sometimes the debris which falls directly to the glacier from the high area is transported even without touching the floor of the glacier whereas the rock particles which fall into the bottom of the glacier move down slope along the course of the glacier touching the floor. The </a:t>
            </a:r>
            <a:r>
              <a:rPr lang="en-GB" dirty="0" err="1" smtClean="0"/>
              <a:t>periglacial</a:t>
            </a:r>
            <a:r>
              <a:rPr lang="en-GB" dirty="0" smtClean="0"/>
              <a:t> material transportation is found in the form of </a:t>
            </a:r>
            <a:r>
              <a:rPr lang="en-GB" dirty="0" err="1" smtClean="0"/>
              <a:t>congelifluction</a:t>
            </a:r>
            <a:r>
              <a:rPr lang="en-GB" dirty="0" smtClean="0"/>
              <a:t>, </a:t>
            </a:r>
            <a:r>
              <a:rPr lang="en-GB" dirty="0" err="1" smtClean="0"/>
              <a:t>solifluction</a:t>
            </a:r>
            <a:r>
              <a:rPr lang="en-GB" dirty="0" smtClean="0"/>
              <a:t> or </a:t>
            </a:r>
            <a:r>
              <a:rPr lang="en-GB" dirty="0" err="1" smtClean="0"/>
              <a:t>congeliturbation</a:t>
            </a:r>
            <a:r>
              <a:rPr lang="en-GB" dirty="0" smtClean="0"/>
              <a:t> or </a:t>
            </a:r>
            <a:r>
              <a:rPr lang="en-GB" dirty="0" err="1" smtClean="0"/>
              <a:t>gelifluction</a:t>
            </a:r>
            <a:r>
              <a:rPr lang="en-GB" dirty="0" smtClean="0"/>
              <a:t>, etc. There is the movement of soil in the </a:t>
            </a:r>
            <a:r>
              <a:rPr lang="en-GB" dirty="0" err="1" smtClean="0"/>
              <a:t>solifluction</a:t>
            </a:r>
            <a:r>
              <a:rPr lang="en-GB" dirty="0" smtClean="0"/>
              <a:t> in the </a:t>
            </a:r>
            <a:r>
              <a:rPr lang="en-GB" dirty="0" err="1" smtClean="0"/>
              <a:t>periglacial</a:t>
            </a:r>
            <a:r>
              <a:rPr lang="en-GB" dirty="0" smtClean="0"/>
              <a:t> region where there is the permafrost below the active layer.</a:t>
            </a:r>
            <a:endParaRPr lang="en-US" sz="1600" dirty="0" smtClean="0"/>
          </a:p>
          <a:p>
            <a:pPr>
              <a:defRPr/>
            </a:pPr>
            <a:r>
              <a:rPr lang="en-GB" dirty="0" smtClean="0"/>
              <a:t> </a:t>
            </a:r>
            <a:endParaRPr lang="en-US" sz="1600" dirty="0" smtClean="0"/>
          </a:p>
          <a:p>
            <a:pPr>
              <a:defRPr/>
            </a:pPr>
            <a:r>
              <a:rPr lang="en-GB" b="1" dirty="0" smtClean="0"/>
              <a:t>3) The Depositional or </a:t>
            </a:r>
            <a:r>
              <a:rPr lang="en-GB" b="1" dirty="0" err="1" smtClean="0"/>
              <a:t>Aggradational</a:t>
            </a:r>
            <a:r>
              <a:rPr lang="en-GB" b="1" dirty="0" smtClean="0"/>
              <a:t> Work</a:t>
            </a:r>
            <a:endParaRPr lang="en-US" sz="1600" dirty="0" smtClean="0"/>
          </a:p>
          <a:p>
            <a:pPr>
              <a:defRPr/>
            </a:pPr>
            <a:r>
              <a:rPr lang="en-GB" dirty="0" smtClean="0"/>
              <a:t> </a:t>
            </a:r>
            <a:endParaRPr lang="en-US" sz="1600" dirty="0" smtClean="0"/>
          </a:p>
          <a:p>
            <a:pPr>
              <a:defRPr/>
            </a:pPr>
            <a:r>
              <a:rPr lang="en-GB" dirty="0" smtClean="0"/>
              <a:t>All the processes acting upon the earth’s surface and its interior parts have several types of depositional work. Among them the river loads are deposited when the river gets these conditions as the decrease of the channel gradient, hindrance along the river course, extension of the river width, decrease in the velocity of the river, decrease in the volume and water discharge, increase in the sediment load, etc. Thus, as the velocity of the river decreases, it begins depositing the transported materials. The places of settling down the sediments are the river beds, banks, flood plain area and the river mouths. Similarly, the groundwater also has the depositional work when the solvent is oversaturated. The dissolved sediments are deposited in several ways when the underground streams get such factors for deposition, such as flow path obstruction, decrease in the velocity of the underground stream, evaporation of water and the increase in temperature which decrease the volume of groundwater and increase the ratio of the salute water. Thus, when the dissolving capacity of the groundwater decreases, the deposition takes place. The groundwater deposits the materials at the bottom of the cave, on the ceiling of the caves, in the joints of rocks, etc. Collectively such deposition is known as </a:t>
            </a:r>
            <a:r>
              <a:rPr lang="en-GB" dirty="0" err="1" smtClean="0"/>
              <a:t>speleothem</a:t>
            </a:r>
            <a:r>
              <a:rPr lang="en-GB" dirty="0" smtClean="0"/>
              <a:t> in which stalactite and stalagmite and associated features are found. If the calcareous deposit is softer than travertine, it is known as </a:t>
            </a:r>
            <a:r>
              <a:rPr lang="en-GB" dirty="0" err="1" smtClean="0"/>
              <a:t>tufa</a:t>
            </a:r>
            <a:r>
              <a:rPr lang="en-GB" dirty="0" smtClean="0"/>
              <a:t> or calc-tufa. Similarly, if such calcareous material is deposited by dripping the water in the dry cave, it is known as the dripstone.</a:t>
            </a:r>
            <a:endParaRPr lang="en-US" sz="1600" dirty="0" smtClean="0"/>
          </a:p>
          <a:p>
            <a:pPr>
              <a:defRPr/>
            </a:pPr>
            <a:r>
              <a:rPr lang="en-GB" dirty="0" smtClean="0"/>
              <a:t> </a:t>
            </a:r>
            <a:endParaRPr lang="en-US" sz="1600" dirty="0" smtClean="0"/>
          </a:p>
          <a:p>
            <a:pPr>
              <a:defRPr/>
            </a:pPr>
            <a:r>
              <a:rPr lang="en-GB" dirty="0" smtClean="0"/>
              <a:t>The marine depositions by sea waves, storms, tides, etc. are not found in the regular form as the other depositions like streams’, glaciers’, etc. the surf currents and breakers do the </a:t>
            </a:r>
            <a:r>
              <a:rPr lang="en-GB" dirty="0" err="1" smtClean="0"/>
              <a:t>corrasion</a:t>
            </a:r>
            <a:r>
              <a:rPr lang="en-GB" dirty="0" smtClean="0"/>
              <a:t> action at the coasts whereas the same materials are again taken to the coastal areas by the backwash or the undertow currents and the rip currents so as to deposit at the bottom of the wave-cut platforms. Next time such deposited materials are again flowed away to the coasts by the surf currents and breakers. Thus, there is the repetitive depositional and </a:t>
            </a:r>
            <a:r>
              <a:rPr lang="en-GB" dirty="0" err="1" smtClean="0"/>
              <a:t>transportational</a:t>
            </a:r>
            <a:r>
              <a:rPr lang="en-GB" dirty="0" smtClean="0"/>
              <a:t> work of the marine </a:t>
            </a:r>
            <a:r>
              <a:rPr lang="en-GB" dirty="0" err="1" smtClean="0"/>
              <a:t>aggradational</a:t>
            </a:r>
            <a:r>
              <a:rPr lang="en-GB" dirty="0" smtClean="0"/>
              <a:t> processes. On the ocean ward steep slope wave-cut platform, very active destructive waves are found which removes the sediments from the land so as to decrease the slope gradient. But the platform having the less steep slope, the waves are constructive at that time and deposit the sediments on the lower part so as to </a:t>
            </a:r>
            <a:r>
              <a:rPr lang="en-GB" dirty="0" err="1" smtClean="0"/>
              <a:t>steepen</a:t>
            </a:r>
            <a:r>
              <a:rPr lang="en-GB" dirty="0" smtClean="0"/>
              <a:t> the slope of the platform. Thus, the marine processes are accountable for the formation of beaches, bars, cusps and the other related landforms which cannot be permanent because their construction and destruction occurs at any time, sometimes there is construction, and the next time the constructed parts are destructed and again constructed.</a:t>
            </a:r>
            <a:endParaRPr lang="en-US" sz="1600" dirty="0" smtClean="0"/>
          </a:p>
          <a:p>
            <a:pPr>
              <a:defRPr/>
            </a:pPr>
            <a:r>
              <a:rPr lang="en-GB" dirty="0" smtClean="0"/>
              <a:t> </a:t>
            </a:r>
            <a:endParaRPr lang="en-US" sz="1600" dirty="0" smtClean="0"/>
          </a:p>
          <a:p>
            <a:pPr>
              <a:defRPr/>
            </a:pPr>
            <a:r>
              <a:rPr lang="en-GB" dirty="0" smtClean="0"/>
              <a:t>The wind deposition is </a:t>
            </a:r>
            <a:r>
              <a:rPr lang="en-GB" dirty="0" err="1" smtClean="0"/>
              <a:t>geomorphologically</a:t>
            </a:r>
            <a:r>
              <a:rPr lang="en-GB" dirty="0" smtClean="0"/>
              <a:t> significant for the study of dunes, loess and so on. The deposition by the wind occurs as the velocity decreases and comes even below the normal speed. Similarly, the obstacles of the shrubs, forests, </a:t>
            </a:r>
            <a:r>
              <a:rPr lang="en-GB" dirty="0" err="1" smtClean="0"/>
              <a:t>waterbodies</a:t>
            </a:r>
            <a:r>
              <a:rPr lang="en-GB" dirty="0" smtClean="0"/>
              <a:t>, swamps and marshes, lakes, rivers, walls, mountain, etc. are the other influencing factors for the deposition. The deposition of sand is found on both windward and leeward sides of such places of obstruction. If there is deposition on both sides of the obstruction, it is known as the sand shadow. But if the sand deposition occurs between the two obstructions, it is known as the sand drifts.</a:t>
            </a:r>
            <a:endParaRPr lang="en-US" sz="1600" dirty="0" smtClean="0"/>
          </a:p>
          <a:p>
            <a:pPr>
              <a:defRPr/>
            </a:pPr>
            <a:r>
              <a:rPr lang="en-GB" dirty="0" smtClean="0"/>
              <a:t> </a:t>
            </a:r>
            <a:endParaRPr lang="en-US" sz="1600" dirty="0" smtClean="0"/>
          </a:p>
          <a:p>
            <a:pPr>
              <a:defRPr/>
            </a:pPr>
            <a:r>
              <a:rPr lang="en-GB" dirty="0" smtClean="0"/>
              <a:t>Glaciers also leave their distinctive imprints upon the landforms and also create the new landforms individually and collectively. Collectively it is called the glacial drifts for the rock debris transported by glaciers in which ice-contact stratified drift, till, outwash, etc. are comprised. Tills (boulder clay) are the unsorted and non-stratified drifts and are divided into two types as </a:t>
            </a:r>
            <a:r>
              <a:rPr lang="en-GB" dirty="0" err="1" smtClean="0"/>
              <a:t>a</a:t>
            </a:r>
            <a:r>
              <a:rPr lang="en-GB" dirty="0" smtClean="0"/>
              <a:t>) basal or lodgement till and b) ablation till. The former (basal tills) are dense, tough, compact and clay-rich, which are deposited at the base of the glaciers and the latter have low quality consolidation and the grain sizes are also not soundly developed. The melt water of the glacier modifies the ice-contact stratified drifts. </a:t>
            </a:r>
            <a:endParaRPr lang="en-US" sz="1600" dirty="0" smtClean="0"/>
          </a:p>
          <a:p>
            <a:pPr>
              <a:defRPr/>
            </a:pPr>
            <a:r>
              <a:rPr lang="en-GB" dirty="0" smtClean="0"/>
              <a:t> </a:t>
            </a:r>
            <a:endParaRPr lang="en-US" sz="1600" dirty="0" smtClean="0"/>
          </a:p>
          <a:p>
            <a:pPr>
              <a:defRPr/>
            </a:pPr>
            <a:r>
              <a:rPr lang="en-GB" dirty="0" smtClean="0"/>
              <a:t>On the </a:t>
            </a:r>
            <a:r>
              <a:rPr lang="en-GB" dirty="0" err="1" smtClean="0"/>
              <a:t>locational</a:t>
            </a:r>
            <a:r>
              <a:rPr lang="en-GB" dirty="0" smtClean="0"/>
              <a:t> basis, there are three types of glacial debris, such as </a:t>
            </a:r>
            <a:r>
              <a:rPr lang="en-GB" dirty="0" err="1" smtClean="0"/>
              <a:t>a</a:t>
            </a:r>
            <a:r>
              <a:rPr lang="en-GB" dirty="0" smtClean="0"/>
              <a:t>) </a:t>
            </a:r>
            <a:r>
              <a:rPr lang="en-GB" dirty="0" err="1" smtClean="0"/>
              <a:t>englacial</a:t>
            </a:r>
            <a:r>
              <a:rPr lang="en-GB" dirty="0" smtClean="0"/>
              <a:t> debris or moraine which is embedded within the ice, b) </a:t>
            </a:r>
            <a:r>
              <a:rPr lang="en-GB" dirty="0" err="1" smtClean="0"/>
              <a:t>superglacial</a:t>
            </a:r>
            <a:r>
              <a:rPr lang="en-GB" dirty="0" smtClean="0"/>
              <a:t> debris which is also known as </a:t>
            </a:r>
            <a:r>
              <a:rPr lang="en-GB" dirty="0" err="1" smtClean="0"/>
              <a:t>subglacial</a:t>
            </a:r>
            <a:r>
              <a:rPr lang="en-GB" dirty="0" smtClean="0"/>
              <a:t> debris is formed by the glacial </a:t>
            </a:r>
            <a:r>
              <a:rPr lang="en-GB" dirty="0" err="1" smtClean="0"/>
              <a:t>meltwaters</a:t>
            </a:r>
            <a:r>
              <a:rPr lang="en-GB" dirty="0" smtClean="0"/>
              <a:t> at the base or beneath </a:t>
            </a:r>
            <a:r>
              <a:rPr lang="en-GB" dirty="0" err="1" smtClean="0"/>
              <a:t>a</a:t>
            </a:r>
            <a:r>
              <a:rPr lang="en-GB" dirty="0" smtClean="0"/>
              <a:t> glacier or ice-sheet and c) </a:t>
            </a:r>
            <a:r>
              <a:rPr lang="en-GB" dirty="0" err="1" smtClean="0"/>
              <a:t>supraglacial</a:t>
            </a:r>
            <a:r>
              <a:rPr lang="en-GB" dirty="0" smtClean="0"/>
              <a:t> debris which is relevant to the environment at the surface of </a:t>
            </a:r>
            <a:r>
              <a:rPr lang="en-GB" dirty="0" err="1" smtClean="0"/>
              <a:t>a</a:t>
            </a:r>
            <a:r>
              <a:rPr lang="en-GB" dirty="0" smtClean="0"/>
              <a:t> glacier is responsible for the formation of many glacial features as ablation, dirt cone, ice-cored moraine, medial moraine, </a:t>
            </a:r>
            <a:r>
              <a:rPr lang="en-GB" dirty="0" err="1" smtClean="0"/>
              <a:t>meltwater</a:t>
            </a:r>
            <a:r>
              <a:rPr lang="en-GB" dirty="0" smtClean="0"/>
              <a:t> channel, </a:t>
            </a:r>
            <a:r>
              <a:rPr lang="en-GB" dirty="0" err="1" smtClean="0"/>
              <a:t>ogive</a:t>
            </a:r>
            <a:r>
              <a:rPr lang="en-GB" dirty="0" smtClean="0"/>
              <a:t> (</a:t>
            </a:r>
            <a:r>
              <a:rPr lang="en-GB" dirty="0" err="1" smtClean="0"/>
              <a:t>a</a:t>
            </a:r>
            <a:r>
              <a:rPr lang="en-GB" dirty="0" smtClean="0"/>
              <a:t> curved band across the surface of </a:t>
            </a:r>
            <a:r>
              <a:rPr lang="en-GB" dirty="0" err="1" smtClean="0"/>
              <a:t>a</a:t>
            </a:r>
            <a:r>
              <a:rPr lang="en-GB" dirty="0" smtClean="0"/>
              <a:t> glacier, with the convexity of this transverse phenomenon facing down-glacier), penitent (</a:t>
            </a:r>
            <a:r>
              <a:rPr lang="en-GB" dirty="0" err="1" smtClean="0"/>
              <a:t>a</a:t>
            </a:r>
            <a:r>
              <a:rPr lang="en-GB" dirty="0" smtClean="0"/>
              <a:t> spike of ice formed by melting of </a:t>
            </a:r>
            <a:r>
              <a:rPr lang="en-GB" dirty="0" err="1" smtClean="0"/>
              <a:t>a</a:t>
            </a:r>
            <a:r>
              <a:rPr lang="en-GB" dirty="0" smtClean="0"/>
              <a:t> glacier surface which is also known as snow-penitent on the surface of old compact snow), </a:t>
            </a:r>
            <a:r>
              <a:rPr lang="en-GB" dirty="0" err="1" smtClean="0"/>
              <a:t>serac</a:t>
            </a:r>
            <a:r>
              <a:rPr lang="en-GB" dirty="0" smtClean="0"/>
              <a:t> (</a:t>
            </a:r>
            <a:r>
              <a:rPr lang="en-GB" dirty="0" err="1" smtClean="0"/>
              <a:t>a</a:t>
            </a:r>
            <a:r>
              <a:rPr lang="en-GB" dirty="0" smtClean="0"/>
              <a:t> pinnacle of glacier ice formed where crevasses intersect at an ice-fall), etc.</a:t>
            </a:r>
            <a:endParaRPr lang="en-US" sz="1600" dirty="0" smtClean="0"/>
          </a:p>
          <a:p>
            <a:pPr>
              <a:defRPr/>
            </a:pPr>
            <a:r>
              <a:rPr lang="en-GB" dirty="0" smtClean="0"/>
              <a:t> </a:t>
            </a:r>
            <a:endParaRPr lang="en-US" sz="1600" dirty="0" smtClean="0"/>
          </a:p>
          <a:p>
            <a:pPr>
              <a:defRPr/>
            </a:pPr>
            <a:r>
              <a:rPr lang="en-GB" b="1" dirty="0" smtClean="0"/>
              <a:t>Process-Response </a:t>
            </a:r>
            <a:endParaRPr lang="en-US" sz="1600" dirty="0" smtClean="0"/>
          </a:p>
          <a:p>
            <a:pPr>
              <a:defRPr/>
            </a:pPr>
            <a:r>
              <a:rPr lang="en-GB" b="1" dirty="0" smtClean="0"/>
              <a:t> </a:t>
            </a:r>
            <a:endParaRPr lang="en-US" sz="1600" dirty="0" smtClean="0"/>
          </a:p>
          <a:p>
            <a:pPr>
              <a:defRPr/>
            </a:pPr>
            <a:r>
              <a:rPr lang="en-GB" dirty="0" smtClean="0"/>
              <a:t>Each geomorphic process develops its own types of landforms which are different from the landforms of the other processes. The landforms can also be named genetically when mono-process concept is taken. For example, dissected by streams, abraded by wind, glaciated by glaciers, etc. ‘Before the emergence of the process geomorphology, landscape characteristics of </a:t>
            </a:r>
            <a:r>
              <a:rPr lang="en-GB" dirty="0" err="1" smtClean="0"/>
              <a:t>a</a:t>
            </a:r>
            <a:r>
              <a:rPr lang="en-GB" dirty="0" smtClean="0"/>
              <a:t> given region were studied as </a:t>
            </a:r>
            <a:r>
              <a:rPr lang="en-GB" dirty="0" err="1" smtClean="0"/>
              <a:t>a</a:t>
            </a:r>
            <a:r>
              <a:rPr lang="en-GB" dirty="0" smtClean="0"/>
              <a:t> response of combined actions of processes operating in that region (poly-process approach) but now operational mechanism (erosional, </a:t>
            </a:r>
            <a:r>
              <a:rPr lang="en-GB" dirty="0" err="1" smtClean="0"/>
              <a:t>transportational</a:t>
            </a:r>
            <a:r>
              <a:rPr lang="en-GB" dirty="0" smtClean="0"/>
              <a:t>, and depositional works) of each geomorphic process and resultant landforms (erosional, depositional, and relict) are studied separately’ (Singh 2007). Different processes have different characteristics. So, the landforms developed from one process are differentiated from the other processes, in that there is found </a:t>
            </a:r>
            <a:r>
              <a:rPr lang="en-GB" dirty="0" err="1" smtClean="0"/>
              <a:t>a</a:t>
            </a:r>
            <a:r>
              <a:rPr lang="en-GB" dirty="0" smtClean="0"/>
              <a:t> lot of differences between the landforms produced by the overland fluvial process and the underground fluvial process as well. for instance, the river made landforms like the land deltas or alluvial fans, alluvial cones, flood plains, v-shaped valleys, gorges, canyons, river meanders, natural levees, deltas, etc. are different from the erosional and depositional landforms made by the underground water such as solution holes and depressions of several types as sink holes, swallow holes, </a:t>
            </a:r>
            <a:r>
              <a:rPr lang="en-GB" dirty="0" err="1" smtClean="0"/>
              <a:t>dolines</a:t>
            </a:r>
            <a:r>
              <a:rPr lang="en-GB" dirty="0" smtClean="0"/>
              <a:t>, </a:t>
            </a:r>
            <a:r>
              <a:rPr lang="en-GB" dirty="0" err="1" smtClean="0"/>
              <a:t>polje</a:t>
            </a:r>
            <a:r>
              <a:rPr lang="en-GB" dirty="0" smtClean="0"/>
              <a:t>, </a:t>
            </a:r>
            <a:r>
              <a:rPr lang="en-GB" dirty="0" err="1" smtClean="0"/>
              <a:t>uvalas</a:t>
            </a:r>
            <a:r>
              <a:rPr lang="en-GB" dirty="0" smtClean="0"/>
              <a:t>, etc. together with limestone caves, stalactites and stalagmites of carbonate rock characteristics. Moraines, drumlins, eskers, </a:t>
            </a:r>
            <a:r>
              <a:rPr lang="en-GB" dirty="0" err="1" smtClean="0"/>
              <a:t>roche</a:t>
            </a:r>
            <a:r>
              <a:rPr lang="en-GB" dirty="0" smtClean="0"/>
              <a:t> </a:t>
            </a:r>
            <a:r>
              <a:rPr lang="en-GB" dirty="0" err="1" smtClean="0"/>
              <a:t>moutonnee</a:t>
            </a:r>
            <a:r>
              <a:rPr lang="en-GB" dirty="0" smtClean="0"/>
              <a:t> (sheep rock), U-shaped valley, hanging valley, cirque, etc. are associated with the glacial work whereas sand dunes are associated with the work of winds. Similarly, patterned ground of several sorts as stone circles, stone nets, stone polygons, etc., </a:t>
            </a:r>
            <a:r>
              <a:rPr lang="en-GB" dirty="0" err="1" smtClean="0"/>
              <a:t>thermokarst</a:t>
            </a:r>
            <a:r>
              <a:rPr lang="en-GB" dirty="0" smtClean="0"/>
              <a:t>, </a:t>
            </a:r>
            <a:r>
              <a:rPr lang="en-GB" dirty="0" err="1" smtClean="0"/>
              <a:t>solifluctate</a:t>
            </a:r>
            <a:r>
              <a:rPr lang="en-GB" dirty="0" smtClean="0"/>
              <a:t> lobes and terraces, </a:t>
            </a:r>
            <a:r>
              <a:rPr lang="en-GB" dirty="0" err="1" smtClean="0"/>
              <a:t>pingo</a:t>
            </a:r>
            <a:r>
              <a:rPr lang="en-GB" dirty="0" smtClean="0"/>
              <a:t>, </a:t>
            </a:r>
            <a:r>
              <a:rPr lang="en-GB" dirty="0" err="1" smtClean="0"/>
              <a:t>blockfields</a:t>
            </a:r>
            <a:r>
              <a:rPr lang="en-GB" dirty="0" smtClean="0"/>
              <a:t>, stone glacier, </a:t>
            </a:r>
            <a:r>
              <a:rPr lang="en-GB" dirty="0" err="1" smtClean="0"/>
              <a:t>nivation</a:t>
            </a:r>
            <a:r>
              <a:rPr lang="en-GB" dirty="0" smtClean="0"/>
              <a:t> hollows, </a:t>
            </a:r>
            <a:r>
              <a:rPr lang="en-GB" dirty="0" err="1" smtClean="0"/>
              <a:t>altiplanation</a:t>
            </a:r>
            <a:r>
              <a:rPr lang="en-GB" dirty="0" smtClean="0"/>
              <a:t> terraces, etc. are related to the work of </a:t>
            </a:r>
            <a:r>
              <a:rPr lang="en-GB" dirty="0" err="1" smtClean="0"/>
              <a:t>periglacial</a:t>
            </a:r>
            <a:r>
              <a:rPr lang="en-GB" dirty="0" smtClean="0"/>
              <a:t> processes. </a:t>
            </a:r>
            <a:endParaRPr lang="en-US" sz="1600" dirty="0" smtClean="0"/>
          </a:p>
          <a:p>
            <a:pPr>
              <a:defRPr/>
            </a:pPr>
            <a:r>
              <a:rPr lang="en-GB" dirty="0" smtClean="0"/>
              <a:t> </a:t>
            </a:r>
            <a:endParaRPr lang="en-US" sz="1600" dirty="0" smtClean="0"/>
          </a:p>
          <a:p>
            <a:pPr>
              <a:defRPr/>
            </a:pPr>
            <a:r>
              <a:rPr lang="en-GB" dirty="0" smtClean="0"/>
              <a:t>As each geomorphic process produces its own distinctive landforms, there is the genetic classification of landforms initiated by W.M. Davis. On the basis of landform assemblage of having distinctive characteristics produced by each geomorphic process the landforms may be classified genetically as initiated by W.M. Davis which ‘enables us to understand the mode of origin of particular landform, sequence of development and geomorphic history. Generally, </a:t>
            </a:r>
            <a:r>
              <a:rPr lang="en-GB" dirty="0" err="1" smtClean="0"/>
              <a:t>a</a:t>
            </a:r>
            <a:r>
              <a:rPr lang="en-GB" dirty="0" smtClean="0"/>
              <a:t> few terms are used to indicate certain sets of general landforms which do not give any clue for their genesis e.g. ridge, gorge, scarp, column, mound, table, hole, depression, valley, trough, cave, dune, terrace, bench, cone, fan, creek, plain, hummocks, cliff, polygon, etc.’ (Singh 2007: 39-40). The genesis and the process of landform formation are necessary to be understood for finding out how they were formed. Otherwise, it will be difficult to know what made the plain of what type because there are many plains of many origins, such as flood plain by the river flood, </a:t>
            </a:r>
            <a:r>
              <a:rPr lang="en-GB" dirty="0" err="1" smtClean="0"/>
              <a:t>peneplain</a:t>
            </a:r>
            <a:r>
              <a:rPr lang="en-GB" dirty="0" smtClean="0"/>
              <a:t> by the fluvial process, </a:t>
            </a:r>
            <a:r>
              <a:rPr lang="en-GB" dirty="0" err="1" smtClean="0"/>
              <a:t>karst</a:t>
            </a:r>
            <a:r>
              <a:rPr lang="en-GB" dirty="0" smtClean="0"/>
              <a:t> plain by the groundwater process, </a:t>
            </a:r>
            <a:r>
              <a:rPr lang="en-GB" dirty="0" err="1" smtClean="0"/>
              <a:t>pediplain</a:t>
            </a:r>
            <a:r>
              <a:rPr lang="en-GB" dirty="0" smtClean="0"/>
              <a:t> by scarp retreat and </a:t>
            </a:r>
            <a:r>
              <a:rPr lang="en-GB" dirty="0" err="1" smtClean="0"/>
              <a:t>pediplanation</a:t>
            </a:r>
            <a:r>
              <a:rPr lang="en-GB" dirty="0" smtClean="0"/>
              <a:t> processes of the arid region, </a:t>
            </a:r>
            <a:r>
              <a:rPr lang="en-GB" dirty="0" err="1" smtClean="0"/>
              <a:t>panplain</a:t>
            </a:r>
            <a:r>
              <a:rPr lang="en-GB" dirty="0" smtClean="0"/>
              <a:t> due the coalescence of several flood plains of the fluvial process,  etch-plain produced by processes of denudation of etching and washing types under tropical climatic conditions in which there is </a:t>
            </a:r>
            <a:r>
              <a:rPr lang="en-GB" dirty="0" err="1" smtClean="0"/>
              <a:t>a</a:t>
            </a:r>
            <a:r>
              <a:rPr lang="en-GB" dirty="0" smtClean="0"/>
              <a:t> marked dry season such as </a:t>
            </a:r>
            <a:r>
              <a:rPr lang="en-GB" dirty="0" err="1" smtClean="0"/>
              <a:t>savanna</a:t>
            </a:r>
            <a:r>
              <a:rPr lang="en-GB" dirty="0" smtClean="0"/>
              <a:t> climate, alluvial plain by the river deposition, outwash plain produced by the </a:t>
            </a:r>
            <a:r>
              <a:rPr lang="en-GB" dirty="0" err="1" smtClean="0"/>
              <a:t>glaciofluvial</a:t>
            </a:r>
            <a:r>
              <a:rPr lang="en-GB" dirty="0" smtClean="0"/>
              <a:t> action, </a:t>
            </a:r>
            <a:r>
              <a:rPr lang="en-GB" dirty="0" err="1" smtClean="0"/>
              <a:t>cryoplain</a:t>
            </a:r>
            <a:r>
              <a:rPr lang="en-GB" dirty="0" smtClean="0"/>
              <a:t> made by </a:t>
            </a:r>
            <a:r>
              <a:rPr lang="en-GB" dirty="0" err="1" smtClean="0"/>
              <a:t>cryoplanation</a:t>
            </a:r>
            <a:r>
              <a:rPr lang="en-GB" dirty="0" smtClean="0"/>
              <a:t>, etc. Similarly, there are several types of ridges which have different sort of  origin, for example, </a:t>
            </a:r>
            <a:r>
              <a:rPr lang="en-GB" dirty="0" err="1" smtClean="0"/>
              <a:t>anticlinal</a:t>
            </a:r>
            <a:r>
              <a:rPr lang="en-GB" dirty="0" smtClean="0"/>
              <a:t> ridges are of the tectonic origin, synclinal ridges are formed by stream erosion, beach ridges are formed by the deposition of sea waves and hogback ridges are formed by tectonic movement and stream erosion. Glacier also makes the moraine ridge and </a:t>
            </a:r>
            <a:r>
              <a:rPr lang="en-GB" dirty="0" err="1" smtClean="0"/>
              <a:t>periglacial</a:t>
            </a:r>
            <a:r>
              <a:rPr lang="en-GB" dirty="0" smtClean="0"/>
              <a:t> process makes the </a:t>
            </a:r>
            <a:r>
              <a:rPr lang="en-GB" dirty="0" err="1" smtClean="0"/>
              <a:t>nivation</a:t>
            </a:r>
            <a:r>
              <a:rPr lang="en-GB" dirty="0" smtClean="0"/>
              <a:t> ridge. Likewise, gorge is made by the river. </a:t>
            </a:r>
            <a:endParaRPr lang="en-US" sz="1600" dirty="0" smtClean="0"/>
          </a:p>
          <a:p>
            <a:pPr>
              <a:defRPr/>
            </a:pPr>
            <a:r>
              <a:rPr lang="en-GB" dirty="0" smtClean="0"/>
              <a:t> </a:t>
            </a:r>
            <a:endParaRPr lang="en-US" sz="1600" dirty="0" smtClean="0"/>
          </a:p>
          <a:p>
            <a:pPr>
              <a:defRPr/>
            </a:pPr>
            <a:r>
              <a:rPr lang="en-GB" dirty="0" smtClean="0"/>
              <a:t>The landforms related to scarp are also of several types, such as tectonic </a:t>
            </a:r>
            <a:r>
              <a:rPr lang="en-GB" dirty="0" err="1" smtClean="0"/>
              <a:t>faultscarp</a:t>
            </a:r>
            <a:r>
              <a:rPr lang="en-GB" dirty="0" smtClean="0"/>
              <a:t> and erosional and fluvial </a:t>
            </a:r>
            <a:r>
              <a:rPr lang="en-GB" dirty="0" err="1" smtClean="0"/>
              <a:t>faultscarp</a:t>
            </a:r>
            <a:r>
              <a:rPr lang="en-GB" dirty="0" smtClean="0"/>
              <a:t>. The other </a:t>
            </a:r>
            <a:r>
              <a:rPr lang="en-GB" dirty="0" err="1" smtClean="0"/>
              <a:t>faultscarps</a:t>
            </a:r>
            <a:r>
              <a:rPr lang="en-GB" dirty="0" smtClean="0"/>
              <a:t> such as normal, </a:t>
            </a:r>
            <a:r>
              <a:rPr lang="en-GB" dirty="0" err="1" smtClean="0"/>
              <a:t>obsequent</a:t>
            </a:r>
            <a:r>
              <a:rPr lang="en-GB" dirty="0" smtClean="0"/>
              <a:t> and </a:t>
            </a:r>
            <a:r>
              <a:rPr lang="en-GB" dirty="0" err="1" smtClean="0"/>
              <a:t>resequent</a:t>
            </a:r>
            <a:r>
              <a:rPr lang="en-GB" dirty="0" smtClean="0"/>
              <a:t> fault line scarps are developed by the fluvial erosion and the resurrected scarp by the fluvial erosion. The valleys are also of several types developed by several processes, for example, fluvial V-shaped valley, tectonic rift valley, fluvial and glacial hanging, groundwater solution valley and blind valley, groundwater </a:t>
            </a:r>
            <a:r>
              <a:rPr lang="en-GB" dirty="0" err="1" smtClean="0"/>
              <a:t>karst</a:t>
            </a:r>
            <a:r>
              <a:rPr lang="en-GB" dirty="0" smtClean="0"/>
              <a:t> valley, </a:t>
            </a:r>
            <a:r>
              <a:rPr lang="en-GB" dirty="0" err="1" smtClean="0"/>
              <a:t>periglacial</a:t>
            </a:r>
            <a:r>
              <a:rPr lang="en-GB" dirty="0" smtClean="0"/>
              <a:t> dry valley, glacial erosional U-shaped valley, etc. In the same ways, there are many kinds of hole development, such as groundwater develops the holes like sink holes and associated landforms, pot holes made by the fluvial process, thaw sink made by the </a:t>
            </a:r>
            <a:r>
              <a:rPr lang="en-GB" dirty="0" err="1" smtClean="0"/>
              <a:t>periglacial</a:t>
            </a:r>
            <a:r>
              <a:rPr lang="en-GB" dirty="0" smtClean="0"/>
              <a:t> process, </a:t>
            </a:r>
            <a:r>
              <a:rPr lang="en-GB" dirty="0" err="1" smtClean="0"/>
              <a:t>mima</a:t>
            </a:r>
            <a:r>
              <a:rPr lang="en-GB" dirty="0" smtClean="0"/>
              <a:t> mound, which refers to as </a:t>
            </a:r>
            <a:r>
              <a:rPr lang="en-GB" dirty="0" err="1" smtClean="0"/>
              <a:t>a</a:t>
            </a:r>
            <a:r>
              <a:rPr lang="en-GB" dirty="0" smtClean="0"/>
              <a:t> pimple mound is </a:t>
            </a:r>
            <a:r>
              <a:rPr lang="en-GB" dirty="0" err="1" smtClean="0"/>
              <a:t>a</a:t>
            </a:r>
            <a:r>
              <a:rPr lang="en-GB" dirty="0" smtClean="0"/>
              <a:t> type of earth hummock up to 10m in diameter and up to 2m in height, is the result of </a:t>
            </a:r>
            <a:r>
              <a:rPr lang="en-GB" dirty="0" err="1" smtClean="0"/>
              <a:t>congelifluctate</a:t>
            </a:r>
            <a:r>
              <a:rPr lang="en-GB" dirty="0" smtClean="0"/>
              <a:t>, the </a:t>
            </a:r>
            <a:r>
              <a:rPr lang="en-GB" dirty="0" err="1" smtClean="0"/>
              <a:t>periglacial</a:t>
            </a:r>
            <a:r>
              <a:rPr lang="en-GB" dirty="0" smtClean="0"/>
              <a:t> activity in the soil.</a:t>
            </a:r>
            <a:endParaRPr lang="en-US" sz="1600" dirty="0" smtClean="0"/>
          </a:p>
          <a:p>
            <a:pPr>
              <a:defRPr/>
            </a:pPr>
            <a:r>
              <a:rPr lang="en-GB" dirty="0" smtClean="0"/>
              <a:t> </a:t>
            </a:r>
            <a:endParaRPr lang="en-US" sz="1600" dirty="0" smtClean="0"/>
          </a:p>
          <a:p>
            <a:pPr>
              <a:defRPr/>
            </a:pPr>
            <a:r>
              <a:rPr lang="en-GB" dirty="0" smtClean="0"/>
              <a:t>The development of dunes is also the result of several kinds of processes. For example, sand dunes are formed in the desert by winds on the river banks by the deposition. Likewise, there are tectonic and structural benches, giant benches formed by fluvial and glacial erosion. The terraces are also developed by several ways by several processes, such as river terraces, paired terraces made by the river, fluvial erosional and depositional terraces, </a:t>
            </a:r>
            <a:r>
              <a:rPr lang="en-GB" dirty="0" err="1" smtClean="0"/>
              <a:t>periglacial</a:t>
            </a:r>
            <a:r>
              <a:rPr lang="en-GB" dirty="0" smtClean="0"/>
              <a:t> terraces made by </a:t>
            </a:r>
            <a:r>
              <a:rPr lang="en-GB" dirty="0" err="1" smtClean="0"/>
              <a:t>solifluction</a:t>
            </a:r>
            <a:r>
              <a:rPr lang="en-GB" dirty="0" smtClean="0"/>
              <a:t>, marine terraces, </a:t>
            </a:r>
            <a:r>
              <a:rPr lang="en-GB" dirty="0" err="1" smtClean="0"/>
              <a:t>antiplanation</a:t>
            </a:r>
            <a:r>
              <a:rPr lang="en-GB" dirty="0" smtClean="0"/>
              <a:t> terraces made by the frost action and </a:t>
            </a:r>
            <a:r>
              <a:rPr lang="en-GB" dirty="0" err="1" smtClean="0"/>
              <a:t>nivation</a:t>
            </a:r>
            <a:r>
              <a:rPr lang="en-GB" dirty="0" smtClean="0"/>
              <a:t> terraces of </a:t>
            </a:r>
            <a:r>
              <a:rPr lang="en-GB" dirty="0" err="1" smtClean="0"/>
              <a:t>periglacial</a:t>
            </a:r>
            <a:r>
              <a:rPr lang="en-GB" dirty="0" smtClean="0"/>
              <a:t> deposition.</a:t>
            </a:r>
            <a:endParaRPr lang="en-US" sz="1600" dirty="0" smtClean="0"/>
          </a:p>
          <a:p>
            <a:pPr>
              <a:defRPr/>
            </a:pPr>
            <a:r>
              <a:rPr lang="en-GB" dirty="0" smtClean="0"/>
              <a:t> </a:t>
            </a:r>
            <a:endParaRPr lang="en-US" sz="1600" dirty="0" smtClean="0"/>
          </a:p>
          <a:p>
            <a:pPr>
              <a:defRPr/>
            </a:pPr>
            <a:r>
              <a:rPr lang="en-GB" dirty="0" smtClean="0"/>
              <a:t>The formation of cones also varies from process to process. Streams form the alluvial cone and the volcanoes form the volcanic cones. Likewise, </a:t>
            </a:r>
            <a:r>
              <a:rPr lang="en-GB" dirty="0" err="1" smtClean="0"/>
              <a:t>karst</a:t>
            </a:r>
            <a:r>
              <a:rPr lang="en-GB" dirty="0" smtClean="0"/>
              <a:t> topography is formed by groundwater process whereas </a:t>
            </a:r>
            <a:r>
              <a:rPr lang="en-GB" dirty="0" err="1" smtClean="0"/>
              <a:t>thermokarst</a:t>
            </a:r>
            <a:r>
              <a:rPr lang="en-GB" dirty="0" smtClean="0"/>
              <a:t> is developed by the </a:t>
            </a:r>
            <a:r>
              <a:rPr lang="en-GB" dirty="0" err="1" smtClean="0"/>
              <a:t>periglacial</a:t>
            </a:r>
            <a:r>
              <a:rPr lang="en-GB" dirty="0" smtClean="0"/>
              <a:t> process. The </a:t>
            </a:r>
            <a:r>
              <a:rPr lang="en-GB" dirty="0" err="1" smtClean="0"/>
              <a:t>periglacial</a:t>
            </a:r>
            <a:r>
              <a:rPr lang="en-GB" dirty="0" smtClean="0"/>
              <a:t> process of frost thawing type makes the earth hummock and of frost weathering type makes the turf hummock. The frost weathering in the </a:t>
            </a:r>
            <a:r>
              <a:rPr lang="en-GB" dirty="0" err="1" smtClean="0"/>
              <a:t>periglacial</a:t>
            </a:r>
            <a:r>
              <a:rPr lang="en-GB" dirty="0" smtClean="0"/>
              <a:t> region develops the first polygon and the frost heaving of the </a:t>
            </a:r>
            <a:r>
              <a:rPr lang="en-GB" dirty="0" err="1" smtClean="0"/>
              <a:t>periglacial</a:t>
            </a:r>
            <a:r>
              <a:rPr lang="en-GB" dirty="0" smtClean="0"/>
              <a:t> process develops the stone polygon. Similarly, cliffs are found at the sea coasts as well as the river sides made by sea waves and the river respectively. The sea waves make the depositional platform as well.</a:t>
            </a:r>
            <a:endParaRPr lang="en-US" sz="1600" dirty="0" smtClean="0"/>
          </a:p>
          <a:p>
            <a:pPr>
              <a:defRPr/>
            </a:pPr>
            <a:r>
              <a:rPr lang="en-GB" dirty="0" smtClean="0"/>
              <a:t> </a:t>
            </a:r>
            <a:endParaRPr lang="en-US" sz="1600" dirty="0" smtClean="0"/>
          </a:p>
          <a:p>
            <a:pPr>
              <a:defRPr/>
            </a:pPr>
            <a:r>
              <a:rPr lang="en-GB" dirty="0" smtClean="0"/>
              <a:t>The </a:t>
            </a:r>
            <a:r>
              <a:rPr lang="en-GB" dirty="0" err="1" smtClean="0"/>
              <a:t>periglacial</a:t>
            </a:r>
            <a:r>
              <a:rPr lang="en-GB" dirty="0" smtClean="0"/>
              <a:t> landforms are genetically classified so as to indicate the ideal example of the process-related and mechanism-related (weathering, erosion, transportation and deposition) landforms developed in </a:t>
            </a:r>
            <a:r>
              <a:rPr lang="en-GB" dirty="0" err="1" smtClean="0"/>
              <a:t>periglacial</a:t>
            </a:r>
            <a:r>
              <a:rPr lang="en-GB" dirty="0" smtClean="0"/>
              <a:t> areas (Singh 1974a).</a:t>
            </a:r>
            <a:endParaRPr lang="en-US" sz="1600" dirty="0" smtClean="0"/>
          </a:p>
          <a:p>
            <a:pPr>
              <a:defRPr/>
            </a:pPr>
            <a:r>
              <a:rPr lang="en-GB" dirty="0" smtClean="0"/>
              <a:t> </a:t>
            </a:r>
            <a:endParaRPr lang="en-US" sz="1600" dirty="0" smtClean="0"/>
          </a:p>
          <a:p>
            <a:pPr lvl="3">
              <a:defRPr/>
            </a:pPr>
            <a:r>
              <a:rPr lang="en-GB" b="1" dirty="0" err="1" smtClean="0"/>
              <a:t>Congelifractate</a:t>
            </a:r>
            <a:r>
              <a:rPr lang="en-GB" b="1" dirty="0" smtClean="0"/>
              <a:t> Landforms:</a:t>
            </a:r>
            <a:r>
              <a:rPr lang="en-GB" dirty="0" smtClean="0"/>
              <a:t>  due to frost weathering and frost-heave, e.g. involutions, hummocks, </a:t>
            </a:r>
            <a:r>
              <a:rPr lang="en-GB" dirty="0" err="1" smtClean="0"/>
              <a:t>pingo</a:t>
            </a:r>
            <a:r>
              <a:rPr lang="en-GB" dirty="0" smtClean="0"/>
              <a:t>, </a:t>
            </a:r>
            <a:r>
              <a:rPr lang="en-GB" dirty="0" err="1" smtClean="0"/>
              <a:t>thermokarst</a:t>
            </a:r>
            <a:r>
              <a:rPr lang="en-GB" dirty="0" smtClean="0"/>
              <a:t>, frost cliffs, frost polygons etc.</a:t>
            </a:r>
            <a:endParaRPr lang="en-US" sz="1600" dirty="0" smtClean="0"/>
          </a:p>
          <a:p>
            <a:pPr lvl="3">
              <a:defRPr/>
            </a:pPr>
            <a:r>
              <a:rPr lang="en-GB" b="1" dirty="0" smtClean="0"/>
              <a:t>Patterned Ground</a:t>
            </a:r>
            <a:r>
              <a:rPr lang="en-GB" dirty="0" smtClean="0"/>
              <a:t>: due to frost heave and </a:t>
            </a:r>
            <a:r>
              <a:rPr lang="en-GB" dirty="0" err="1" smtClean="0"/>
              <a:t>solifluction</a:t>
            </a:r>
            <a:r>
              <a:rPr lang="en-GB" dirty="0" smtClean="0"/>
              <a:t>, e.g. stone circles, stone nets, stone polygons, stone garlands, stone stripes.</a:t>
            </a:r>
            <a:endParaRPr lang="en-US" sz="1600" dirty="0" smtClean="0"/>
          </a:p>
          <a:p>
            <a:pPr lvl="3">
              <a:defRPr/>
            </a:pPr>
            <a:r>
              <a:rPr lang="en-GB" b="1" dirty="0" smtClean="0"/>
              <a:t>Contorted Surface:</a:t>
            </a:r>
            <a:r>
              <a:rPr lang="en-GB" dirty="0" smtClean="0"/>
              <a:t> due to frost heave and  </a:t>
            </a:r>
            <a:r>
              <a:rPr lang="en-GB" dirty="0" err="1" smtClean="0"/>
              <a:t>congelifraction</a:t>
            </a:r>
            <a:r>
              <a:rPr lang="en-GB" dirty="0" smtClean="0"/>
              <a:t>.</a:t>
            </a:r>
            <a:endParaRPr lang="en-US" sz="1600" dirty="0" smtClean="0"/>
          </a:p>
          <a:p>
            <a:pPr lvl="3">
              <a:defRPr/>
            </a:pPr>
            <a:r>
              <a:rPr lang="en-GB" b="1" dirty="0" err="1" smtClean="0"/>
              <a:t>Solifluctate/Congelifluctate</a:t>
            </a:r>
            <a:r>
              <a:rPr lang="en-GB" b="1" dirty="0" smtClean="0"/>
              <a:t> Landforms</a:t>
            </a:r>
            <a:r>
              <a:rPr lang="en-GB" dirty="0" smtClean="0"/>
              <a:t>: due to differences in the movement of </a:t>
            </a:r>
            <a:r>
              <a:rPr lang="en-GB" dirty="0" err="1" smtClean="0"/>
              <a:t>solifluction</a:t>
            </a:r>
            <a:r>
              <a:rPr lang="en-GB" dirty="0" smtClean="0"/>
              <a:t>, e.g. </a:t>
            </a:r>
            <a:r>
              <a:rPr lang="en-GB" dirty="0" err="1" smtClean="0"/>
              <a:t>solifluction</a:t>
            </a:r>
            <a:r>
              <a:rPr lang="en-GB" dirty="0" smtClean="0"/>
              <a:t> terraces, </a:t>
            </a:r>
            <a:r>
              <a:rPr lang="en-GB" dirty="0" err="1" smtClean="0"/>
              <a:t>solifluction</a:t>
            </a:r>
            <a:r>
              <a:rPr lang="en-GB" dirty="0" smtClean="0"/>
              <a:t> lobes, talus, stratified </a:t>
            </a:r>
            <a:r>
              <a:rPr lang="en-GB" dirty="0" err="1" smtClean="0"/>
              <a:t>scree</a:t>
            </a:r>
            <a:r>
              <a:rPr lang="en-GB" dirty="0" smtClean="0"/>
              <a:t>. </a:t>
            </a:r>
            <a:endParaRPr lang="en-US" sz="1600" dirty="0" smtClean="0"/>
          </a:p>
          <a:p>
            <a:pPr lvl="3">
              <a:defRPr/>
            </a:pPr>
            <a:r>
              <a:rPr lang="en-GB" b="1" dirty="0" err="1" smtClean="0"/>
              <a:t>Altiplanation</a:t>
            </a:r>
            <a:r>
              <a:rPr lang="en-GB" b="1" dirty="0" smtClean="0"/>
              <a:t> Landforms</a:t>
            </a:r>
            <a:r>
              <a:rPr lang="en-GB" dirty="0" smtClean="0"/>
              <a:t>, e.g. </a:t>
            </a:r>
            <a:r>
              <a:rPr lang="en-GB" dirty="0" err="1" smtClean="0"/>
              <a:t>altiplanation</a:t>
            </a:r>
            <a:r>
              <a:rPr lang="en-GB" dirty="0" smtClean="0"/>
              <a:t> terraces, </a:t>
            </a:r>
            <a:r>
              <a:rPr lang="en-GB" dirty="0" err="1" smtClean="0"/>
              <a:t>altiplanation</a:t>
            </a:r>
            <a:r>
              <a:rPr lang="en-GB" dirty="0" smtClean="0"/>
              <a:t> cliffs, </a:t>
            </a:r>
            <a:r>
              <a:rPr lang="en-GB" dirty="0" err="1" smtClean="0"/>
              <a:t>tors</a:t>
            </a:r>
            <a:r>
              <a:rPr lang="en-GB" dirty="0" smtClean="0"/>
              <a:t>, frost-</a:t>
            </a:r>
            <a:r>
              <a:rPr lang="en-GB" dirty="0" err="1" smtClean="0"/>
              <a:t>riven</a:t>
            </a:r>
            <a:r>
              <a:rPr lang="en-GB" dirty="0" smtClean="0"/>
              <a:t> cliffs, backfields, stone streams.</a:t>
            </a:r>
            <a:endParaRPr lang="en-US" sz="1600" dirty="0" smtClean="0"/>
          </a:p>
          <a:p>
            <a:pPr lvl="3">
              <a:defRPr/>
            </a:pPr>
            <a:r>
              <a:rPr lang="en-GB" b="1" dirty="0" err="1" smtClean="0"/>
              <a:t>Nivation</a:t>
            </a:r>
            <a:r>
              <a:rPr lang="en-GB" b="1" dirty="0" smtClean="0"/>
              <a:t> Landforms</a:t>
            </a:r>
            <a:r>
              <a:rPr lang="en-GB" dirty="0" smtClean="0"/>
              <a:t>, e.g. </a:t>
            </a:r>
            <a:r>
              <a:rPr lang="en-GB" dirty="0" err="1" smtClean="0"/>
              <a:t>nivation</a:t>
            </a:r>
            <a:r>
              <a:rPr lang="en-GB" dirty="0" smtClean="0"/>
              <a:t> hollows, </a:t>
            </a:r>
            <a:r>
              <a:rPr lang="en-GB" dirty="0" err="1" smtClean="0"/>
              <a:t>nivation</a:t>
            </a:r>
            <a:r>
              <a:rPr lang="en-GB" dirty="0" smtClean="0"/>
              <a:t> platforms, </a:t>
            </a:r>
            <a:r>
              <a:rPr lang="en-GB" dirty="0" err="1" smtClean="0"/>
              <a:t>nivation</a:t>
            </a:r>
            <a:r>
              <a:rPr lang="en-GB" dirty="0" smtClean="0"/>
              <a:t> ridge, </a:t>
            </a:r>
            <a:r>
              <a:rPr lang="en-GB" dirty="0" err="1" smtClean="0"/>
              <a:t>nivation</a:t>
            </a:r>
            <a:r>
              <a:rPr lang="en-GB" dirty="0" smtClean="0"/>
              <a:t> fans.</a:t>
            </a:r>
            <a:endParaRPr lang="en-US" sz="1600" dirty="0" smtClean="0"/>
          </a:p>
          <a:p>
            <a:pPr lvl="3">
              <a:defRPr/>
            </a:pPr>
            <a:r>
              <a:rPr lang="en-GB" b="1" dirty="0" err="1" smtClean="0"/>
              <a:t>Periglacio</a:t>
            </a:r>
            <a:r>
              <a:rPr lang="en-GB" b="1" dirty="0" smtClean="0"/>
              <a:t>-fluvial landforms</a:t>
            </a:r>
            <a:r>
              <a:rPr lang="en-GB" dirty="0" smtClean="0"/>
              <a:t>, e.g. thaw gullies, thaw ravines- thaw </a:t>
            </a:r>
            <a:r>
              <a:rPr lang="en-GB" dirty="0" err="1" smtClean="0"/>
              <a:t>badland</a:t>
            </a:r>
            <a:r>
              <a:rPr lang="en-GB" dirty="0" smtClean="0"/>
              <a:t>. </a:t>
            </a:r>
            <a:endParaRPr lang="en-US" sz="1600" dirty="0" smtClean="0"/>
          </a:p>
          <a:p>
            <a:pPr>
              <a:defRPr/>
            </a:pPr>
            <a:r>
              <a:rPr lang="en-GB" dirty="0" smtClean="0"/>
              <a:t> </a:t>
            </a:r>
            <a:endParaRPr lang="en-US" sz="1600" dirty="0" smtClean="0"/>
          </a:p>
          <a:p>
            <a:pPr>
              <a:defRPr/>
            </a:pPr>
            <a:r>
              <a:rPr lang="en-GB" dirty="0" smtClean="0"/>
              <a:t>In reality, the landforms developed by </a:t>
            </a:r>
            <a:r>
              <a:rPr lang="en-GB" dirty="0" err="1" smtClean="0"/>
              <a:t>a</a:t>
            </a:r>
            <a:r>
              <a:rPr lang="en-GB" dirty="0" smtClean="0"/>
              <a:t> single process are rarely found. Many of the landforms are of the poly-process origin. For example, in the glacial regions the U-shaped valley is developed not only by the glacier, in that there is the influence of the river as well. Similarly, the arid landforms have also the effect of the rainfall. Similarly, there is the combined work of frost heaving and </a:t>
            </a:r>
            <a:r>
              <a:rPr lang="en-GB" dirty="0" err="1" smtClean="0"/>
              <a:t>solifluction</a:t>
            </a:r>
            <a:r>
              <a:rPr lang="en-GB" dirty="0" smtClean="0"/>
              <a:t> for the development of the geometrical patterned landforms in the </a:t>
            </a:r>
            <a:r>
              <a:rPr lang="en-GB" dirty="0" err="1" smtClean="0"/>
              <a:t>periglacial</a:t>
            </a:r>
            <a:r>
              <a:rPr lang="en-GB" dirty="0" smtClean="0"/>
              <a:t> areas. The hill slope development is affected by the geomorphic processes. Nevertheless, there is not at all the unanimous opinion for the development of landforms either due to </a:t>
            </a:r>
            <a:r>
              <a:rPr lang="en-GB" dirty="0" err="1" smtClean="0"/>
              <a:t>a</a:t>
            </a:r>
            <a:r>
              <a:rPr lang="en-GB" dirty="0" smtClean="0"/>
              <a:t> mono-process or poly-process. Even the two features as convexity and concavity are related to soil creep and </a:t>
            </a:r>
            <a:r>
              <a:rPr lang="en-GB" dirty="0" err="1" smtClean="0"/>
              <a:t>rainwash</a:t>
            </a:r>
            <a:r>
              <a:rPr lang="en-GB" dirty="0" smtClean="0"/>
              <a:t> in that order. On the one hand, the convexo-concave slope develops through the </a:t>
            </a:r>
            <a:r>
              <a:rPr lang="en-GB" dirty="0" err="1" smtClean="0"/>
              <a:t>rainwash</a:t>
            </a:r>
            <a:r>
              <a:rPr lang="en-GB" dirty="0" smtClean="0"/>
              <a:t> along (</a:t>
            </a:r>
            <a:r>
              <a:rPr lang="en-GB" dirty="0" err="1" smtClean="0"/>
              <a:t>Fenneman</a:t>
            </a:r>
            <a:r>
              <a:rPr lang="en-GB" dirty="0" smtClean="0"/>
              <a:t> 1908) whereas ‘</a:t>
            </a:r>
            <a:r>
              <a:rPr lang="en-GB" dirty="0" err="1" smtClean="0"/>
              <a:t>Baulig</a:t>
            </a:r>
            <a:r>
              <a:rPr lang="en-GB" dirty="0" smtClean="0"/>
              <a:t> (1950) has accepted both soil creep and </a:t>
            </a:r>
            <a:r>
              <a:rPr lang="en-GB" dirty="0" err="1" smtClean="0"/>
              <a:t>rainwash</a:t>
            </a:r>
            <a:r>
              <a:rPr lang="en-GB" dirty="0" smtClean="0"/>
              <a:t> as the poly-process origin and development of </a:t>
            </a:r>
            <a:r>
              <a:rPr lang="en-GB" dirty="0" err="1" smtClean="0"/>
              <a:t>hillslope</a:t>
            </a:r>
            <a:r>
              <a:rPr lang="en-GB" dirty="0" smtClean="0"/>
              <a:t> (Singh 2007). Soil creep develops the convexo-concave </a:t>
            </a:r>
            <a:r>
              <a:rPr lang="en-GB" dirty="0" err="1" smtClean="0"/>
              <a:t>hillslope</a:t>
            </a:r>
            <a:r>
              <a:rPr lang="en-GB" dirty="0" smtClean="0"/>
              <a:t> in the humid temperate region because of its more active nature than the </a:t>
            </a:r>
            <a:r>
              <a:rPr lang="en-GB" dirty="0" err="1" smtClean="0"/>
              <a:t>rainwash</a:t>
            </a:r>
            <a:r>
              <a:rPr lang="en-GB" dirty="0" smtClean="0"/>
              <a:t>. But the rill and gully erosion develops the basal concavity due to less effective soil creep and abundant water supply that comes from upslope. But there is also </a:t>
            </a:r>
            <a:r>
              <a:rPr lang="en-GB" dirty="0" err="1" smtClean="0"/>
              <a:t>a</a:t>
            </a:r>
            <a:r>
              <a:rPr lang="en-GB" dirty="0" smtClean="0"/>
              <a:t> common concept that soil creep and </a:t>
            </a:r>
            <a:r>
              <a:rPr lang="en-GB" dirty="0" err="1" smtClean="0"/>
              <a:t>rainwash</a:t>
            </a:r>
            <a:r>
              <a:rPr lang="en-GB" dirty="0" smtClean="0"/>
              <a:t> work separately as well as collectively. </a:t>
            </a:r>
            <a:r>
              <a:rPr lang="en-GB" dirty="0" err="1" smtClean="0"/>
              <a:t>Climato</a:t>
            </a:r>
            <a:r>
              <a:rPr lang="en-GB" dirty="0" smtClean="0"/>
              <a:t>-geomorphologists believe in the activity of all the processes in the development landforms for which climatic studies are essential. Therefore, ‘the world has been divided climatically into glacial, </a:t>
            </a:r>
            <a:r>
              <a:rPr lang="en-GB" dirty="0" err="1" smtClean="0"/>
              <a:t>periglacial</a:t>
            </a:r>
            <a:r>
              <a:rPr lang="en-GB" dirty="0" smtClean="0"/>
              <a:t>, boreal, maritime, </a:t>
            </a:r>
            <a:r>
              <a:rPr lang="en-GB" dirty="0" err="1" smtClean="0"/>
              <a:t>selva</a:t>
            </a:r>
            <a:r>
              <a:rPr lang="en-GB" dirty="0" smtClean="0"/>
              <a:t>, moderate, </a:t>
            </a:r>
            <a:r>
              <a:rPr lang="en-GB" dirty="0" err="1" smtClean="0"/>
              <a:t>savanna</a:t>
            </a:r>
            <a:r>
              <a:rPr lang="en-GB" dirty="0" smtClean="0"/>
              <a:t>, arid and semi-arid morphogenetic regions’ (</a:t>
            </a:r>
            <a:r>
              <a:rPr lang="en-GB" dirty="0" err="1" smtClean="0"/>
              <a:t>Peltier</a:t>
            </a:r>
            <a:r>
              <a:rPr lang="en-GB" dirty="0" smtClean="0"/>
              <a:t> 1950). </a:t>
            </a:r>
            <a:endParaRPr lang="en-US" sz="1600" dirty="0" smtClean="0"/>
          </a:p>
          <a:p>
            <a:pPr>
              <a:defRPr/>
            </a:pPr>
            <a:endParaRPr lang="en-US" dirty="0"/>
          </a:p>
        </p:txBody>
      </p:sp>
      <p:sp>
        <p:nvSpPr>
          <p:cNvPr id="119812" name="Slide Number Placeholder 3"/>
          <p:cNvSpPr>
            <a:spLocks noGrp="1"/>
          </p:cNvSpPr>
          <p:nvPr>
            <p:ph type="sldNum" sz="quarter" idx="5"/>
          </p:nvPr>
        </p:nvSpPr>
        <p:spPr>
          <a:noFill/>
        </p:spPr>
        <p:txBody>
          <a:bodyPr/>
          <a:lstStyle/>
          <a:p>
            <a:fld id="{2A830EA0-24FD-443B-A206-26C752408EC6}" type="slidenum">
              <a:rPr lang="en-US" smtClean="0"/>
              <a:pPr/>
              <a:t>35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gn="just">
              <a:defRPr/>
            </a:pPr>
            <a:r>
              <a:rPr lang="en-GB" dirty="0" smtClean="0"/>
              <a:t>‘Land forms possess distinctive characteristics depending upon the stage of their development is an idea that W.M. Davis stressed most and out of it grew his concept of the geomorphic cycle and its concomitant stages of youth, maturity and old age culminating in </a:t>
            </a:r>
            <a:r>
              <a:rPr lang="en-GB" dirty="0" err="1" smtClean="0"/>
              <a:t>a</a:t>
            </a:r>
            <a:r>
              <a:rPr lang="en-GB" dirty="0" smtClean="0"/>
              <a:t> topographic surface of low relief to which Davis assigned the name </a:t>
            </a:r>
            <a:r>
              <a:rPr lang="en-GB" dirty="0" err="1" smtClean="0"/>
              <a:t>peneplain</a:t>
            </a:r>
            <a:r>
              <a:rPr lang="en-GB" dirty="0" smtClean="0"/>
              <a:t>. …. Under varying conditions of geology, structure and climate land forms characteristics may vary greatly even though the geomorphic processes may have been acting for comparable periods of time’ (Thornbury 1969).Thus, this concept is related to one of the trios of Davis as landscape is </a:t>
            </a:r>
            <a:r>
              <a:rPr lang="en-GB" dirty="0" err="1" smtClean="0"/>
              <a:t>a</a:t>
            </a:r>
            <a:r>
              <a:rPr lang="en-GB" dirty="0" smtClean="0"/>
              <a:t> function of structure, process and time. ‘Landforms are developed orderly and sequentially’ is the belief of some geomorphologists although the youth, maturity and old stage concept postulated by Davis does not become valid in all the senses. He has based the concept of the stage according to the cyclic time in which long geological period of millions of years together with the larger spatial areas are taken into consideration. According to Davis time is </a:t>
            </a:r>
            <a:r>
              <a:rPr lang="en-GB" dirty="0" err="1" smtClean="0"/>
              <a:t>a</a:t>
            </a:r>
            <a:r>
              <a:rPr lang="en-GB" dirty="0" smtClean="0"/>
              <a:t> process, but not an attribute of landscape development. On the basis of Davis’ concept landscapes have the sequential changes through time. </a:t>
            </a:r>
            <a:endParaRPr lang="en-US" dirty="0" smtClean="0"/>
          </a:p>
          <a:p>
            <a:pPr algn="just">
              <a:defRPr/>
            </a:pPr>
            <a:r>
              <a:rPr lang="en-GB" dirty="0" smtClean="0"/>
              <a:t> </a:t>
            </a:r>
            <a:endParaRPr lang="en-US" dirty="0" smtClean="0"/>
          </a:p>
          <a:p>
            <a:pPr algn="just">
              <a:defRPr/>
            </a:pPr>
            <a:r>
              <a:rPr lang="en-GB" dirty="0" smtClean="0"/>
              <a:t>‘For Davis, the concept of evolution implied an inevitable, continuous and broadly irreversible process of change producing an orderly sequence of landform transformation, wherein earlier forms could be considered as stages in </a:t>
            </a:r>
            <a:r>
              <a:rPr lang="en-GB" dirty="0" err="1" smtClean="0"/>
              <a:t>a</a:t>
            </a:r>
            <a:r>
              <a:rPr lang="en-GB" dirty="0" smtClean="0"/>
              <a:t> progression leading to later forms. By this model, time became not </a:t>
            </a:r>
            <a:r>
              <a:rPr lang="en-GB" dirty="0" err="1" smtClean="0"/>
              <a:t>a</a:t>
            </a:r>
            <a:r>
              <a:rPr lang="en-GB" dirty="0" smtClean="0"/>
              <a:t> temporal framework within which events could occur, but </a:t>
            </a:r>
            <a:r>
              <a:rPr lang="en-GB" dirty="0" err="1" smtClean="0"/>
              <a:t>a</a:t>
            </a:r>
            <a:r>
              <a:rPr lang="en-GB" dirty="0" smtClean="0"/>
              <a:t> process itself leading to an inevitable progression of change’ (Chorley et al 1985: 17). As envisaged by Davis landform geometries are progressively altered through the passage of time. Chorley et al have stated that the second paradigm which Davis built into his cycle of erosion, although much more subtly than is rather crude evolution, involved the principles of physical and chemical thermodynamics the development of which was the most important scientific advance of the second half of the nineteenth century. </a:t>
            </a:r>
            <a:endParaRPr lang="en-US" dirty="0" smtClean="0"/>
          </a:p>
          <a:p>
            <a:pPr algn="just">
              <a:defRPr/>
            </a:pPr>
            <a:r>
              <a:rPr lang="en-GB" dirty="0" smtClean="0"/>
              <a:t> </a:t>
            </a:r>
            <a:endParaRPr lang="en-US" dirty="0" smtClean="0"/>
          </a:p>
          <a:p>
            <a:pPr algn="just">
              <a:defRPr/>
            </a:pPr>
            <a:r>
              <a:rPr lang="en-GB" dirty="0" smtClean="0"/>
              <a:t>The term entropy can be used in the Davis’ model. The term entropy has been taken from the Greek </a:t>
            </a:r>
            <a:r>
              <a:rPr lang="en-GB" i="1" dirty="0" smtClean="0"/>
              <a:t>en</a:t>
            </a:r>
            <a:r>
              <a:rPr lang="en-GB" dirty="0" smtClean="0"/>
              <a:t> and </a:t>
            </a:r>
            <a:r>
              <a:rPr lang="en-GB" i="1" dirty="0" smtClean="0"/>
              <a:t>trope</a:t>
            </a:r>
            <a:r>
              <a:rPr lang="en-GB" dirty="0" smtClean="0"/>
              <a:t> which means inside and transformation. Thus, the model of Davis depends on the concept of ‘low-entropy closed system’ ‘wherein initial potential energy in the closed system is divided by initial rapid rate short-period </a:t>
            </a:r>
            <a:r>
              <a:rPr lang="en-GB" dirty="0" err="1" smtClean="0"/>
              <a:t>upliftment</a:t>
            </a:r>
            <a:r>
              <a:rPr lang="en-GB" dirty="0" smtClean="0"/>
              <a:t> of landscape’ (Singh 2007). Although </a:t>
            </a:r>
            <a:r>
              <a:rPr lang="en-GB" dirty="0" err="1" smtClean="0"/>
              <a:t>Davisian</a:t>
            </a:r>
            <a:r>
              <a:rPr lang="en-GB" dirty="0" smtClean="0"/>
              <a:t> cyclic concept has been highly criticized, it has been </a:t>
            </a:r>
            <a:r>
              <a:rPr lang="en-GB" dirty="0" err="1" smtClean="0"/>
              <a:t>a</a:t>
            </a:r>
            <a:r>
              <a:rPr lang="en-GB" dirty="0" smtClean="0"/>
              <a:t> milestone for the development of landscape concepts. ‘As time passes and the energy within the system becomes more equally distributed the entropy increases until, at the state of maximum entropy, all parts of the closed system have the same energy levels, no flows of energy are taking place and no work is being done in the system…. For Davis, each stage of his cycle was associated with declining potential energy as the relief was worn down, and each stage was characterized by an assemblage of landforms (i.e. valley-side slope, drainage patterns etc.) having geometries appropriate to the local potential energy expressed by difference in level between the land surface and some lower elevation (base level) towards which degradation was directed’ ((Chorley et al 1985). Davis has, thus, postulated his cyclic concept on the basis of the two assumptions as </a:t>
            </a:r>
            <a:r>
              <a:rPr lang="en-GB" dirty="0" err="1" smtClean="0"/>
              <a:t>a</a:t>
            </a:r>
            <a:r>
              <a:rPr lang="en-GB" dirty="0" smtClean="0"/>
              <a:t>) uniform lithology and b) rapid uplift. Then the entire geographical cycle of erosion has been divided into three stages comparing with the human life periods as </a:t>
            </a:r>
            <a:r>
              <a:rPr lang="en-GB" dirty="0" err="1" smtClean="0"/>
              <a:t>i</a:t>
            </a:r>
            <a:r>
              <a:rPr lang="en-GB" dirty="0" smtClean="0"/>
              <a:t>) youth ii) maturity and iii) old age. There is the development of landforms with the help of the high energy during the youthful stage and the medium energy during the maturity stage. But the old stage is characterised by low and equal-energy landforms. All the three stages have been divided again into early, middle and late types.</a:t>
            </a:r>
            <a:endParaRPr lang="en-US" dirty="0" smtClean="0"/>
          </a:p>
          <a:p>
            <a:pPr>
              <a:defRPr/>
            </a:pPr>
            <a:r>
              <a:rPr lang="en-GB" dirty="0" smtClean="0"/>
              <a:t> </a:t>
            </a:r>
            <a:endParaRPr lang="en-US" dirty="0" smtClean="0"/>
          </a:p>
          <a:p>
            <a:pPr algn="just">
              <a:defRPr/>
            </a:pPr>
            <a:r>
              <a:rPr lang="en-GB" dirty="0" smtClean="0"/>
              <a:t>According to Davis the orderly sequence of landforms are developed with distinctive characteristics at the successive stages of their development mainly in the humid temperate regions. The successive stages mentioned by Davis are youth, maturity and old stages. </a:t>
            </a:r>
            <a:endParaRPr lang="en-US" dirty="0" smtClean="0"/>
          </a:p>
          <a:p>
            <a:pPr>
              <a:defRPr/>
            </a:pPr>
            <a:endParaRPr lang="en-US" dirty="0" smtClean="0"/>
          </a:p>
          <a:p>
            <a:pPr>
              <a:defRPr/>
            </a:pPr>
            <a:r>
              <a:rPr lang="en-GB" b="1" dirty="0" err="1" smtClean="0"/>
              <a:t>i</a:t>
            </a:r>
            <a:r>
              <a:rPr lang="en-GB" b="1" dirty="0" smtClean="0"/>
              <a:t>) Youthful stage</a:t>
            </a:r>
            <a:endParaRPr lang="en-US" dirty="0" smtClean="0"/>
          </a:p>
          <a:p>
            <a:pPr>
              <a:defRPr/>
            </a:pPr>
            <a:r>
              <a:rPr lang="en-GB" dirty="0" smtClean="0"/>
              <a:t> </a:t>
            </a:r>
            <a:endParaRPr lang="en-US" dirty="0" smtClean="0"/>
          </a:p>
          <a:p>
            <a:pPr algn="just">
              <a:defRPr/>
            </a:pPr>
            <a:r>
              <a:rPr lang="en-GB" dirty="0" smtClean="0"/>
              <a:t>Upon the uniform lithology, the landmass has </a:t>
            </a:r>
            <a:r>
              <a:rPr lang="en-GB" dirty="0" err="1" smtClean="0"/>
              <a:t>a</a:t>
            </a:r>
            <a:r>
              <a:rPr lang="en-GB" dirty="0" smtClean="0"/>
              <a:t> rapid </a:t>
            </a:r>
            <a:r>
              <a:rPr lang="en-GB" dirty="0" err="1" smtClean="0"/>
              <a:t>upliftment</a:t>
            </a:r>
            <a:r>
              <a:rPr lang="en-GB" dirty="0" smtClean="0"/>
              <a:t> from the initial surface. ‘One of the great simplifying assumptions underlying </a:t>
            </a:r>
            <a:r>
              <a:rPr lang="en-GB" dirty="0" err="1" smtClean="0"/>
              <a:t>Davisian</a:t>
            </a:r>
            <a:r>
              <a:rPr lang="en-GB" dirty="0" smtClean="0"/>
              <a:t> cycle of erosion is that the potential energy of landform initial uplift is the dominant source of energy input (potential energy) and that, thereafter, there is an irreversible equalization of energy levels throughout the landform assemblage, leading ultimately to </a:t>
            </a:r>
            <a:r>
              <a:rPr lang="en-GB" dirty="0" err="1" smtClean="0"/>
              <a:t>a</a:t>
            </a:r>
            <a:r>
              <a:rPr lang="en-GB" dirty="0" smtClean="0"/>
              <a:t> spatially uniform terrain – the </a:t>
            </a:r>
            <a:r>
              <a:rPr lang="en-GB" dirty="0" err="1" smtClean="0"/>
              <a:t>peneplain</a:t>
            </a:r>
            <a:r>
              <a:rPr lang="en-GB" dirty="0" smtClean="0"/>
              <a:t> or </a:t>
            </a:r>
            <a:r>
              <a:rPr lang="en-GB" dirty="0" err="1" smtClean="0"/>
              <a:t>peneplane</a:t>
            </a:r>
            <a:r>
              <a:rPr lang="en-GB" dirty="0" smtClean="0"/>
              <a:t>’ (Chorley et al 1985). When there is the </a:t>
            </a:r>
            <a:r>
              <a:rPr lang="en-GB" dirty="0" err="1" smtClean="0"/>
              <a:t>upliftment</a:t>
            </a:r>
            <a:r>
              <a:rPr lang="en-GB" dirty="0" smtClean="0"/>
              <a:t> from the </a:t>
            </a:r>
            <a:r>
              <a:rPr lang="en-GB" dirty="0" err="1" smtClean="0"/>
              <a:t>subaerial</a:t>
            </a:r>
            <a:r>
              <a:rPr lang="en-GB" dirty="0" smtClean="0"/>
              <a:t> or submarine surface of the low and initial relief, the streams are originated with poorly defined water divides. The number of rivers is </a:t>
            </a:r>
            <a:r>
              <a:rPr lang="en-GB" dirty="0" err="1" smtClean="0"/>
              <a:t>a</a:t>
            </a:r>
            <a:r>
              <a:rPr lang="en-GB" dirty="0" smtClean="0"/>
              <a:t> few. Similarly their length is also short. Few tributaries are found with </a:t>
            </a:r>
            <a:r>
              <a:rPr lang="en-GB" dirty="0" err="1" smtClean="0"/>
              <a:t>a</a:t>
            </a:r>
            <a:r>
              <a:rPr lang="en-GB" dirty="0" smtClean="0"/>
              <a:t> master consequent stream which follows the regional slope. The number of rills and gullies is more than the number of streams. </a:t>
            </a:r>
            <a:endParaRPr lang="en-US" dirty="0" smtClean="0"/>
          </a:p>
          <a:p>
            <a:pPr algn="just">
              <a:defRPr/>
            </a:pPr>
            <a:r>
              <a:rPr lang="en-GB" dirty="0" smtClean="0"/>
              <a:t> </a:t>
            </a:r>
            <a:endParaRPr lang="en-US" dirty="0" smtClean="0"/>
          </a:p>
          <a:p>
            <a:pPr algn="just">
              <a:defRPr/>
            </a:pPr>
            <a:r>
              <a:rPr lang="en-GB" dirty="0" smtClean="0"/>
              <a:t>There is the </a:t>
            </a:r>
            <a:r>
              <a:rPr lang="en-GB" dirty="0" err="1" smtClean="0"/>
              <a:t>headward</a:t>
            </a:r>
            <a:r>
              <a:rPr lang="en-GB" dirty="0" smtClean="0"/>
              <a:t> as well as vertical cutting in the entire drainage network. The relief increases rapidly due to the downward cutting in the valley. At that time steep-sloped V-shaped valleys together with the irregular falls and rapids are developed. The </a:t>
            </a:r>
            <a:r>
              <a:rPr lang="en-GB" dirty="0" err="1" smtClean="0"/>
              <a:t>dendritic</a:t>
            </a:r>
            <a:r>
              <a:rPr lang="en-GB" dirty="0" smtClean="0"/>
              <a:t> drainage pattern is developed. The stream cuts the valley rapidly downwards during which time the river takes the maximum transporting capacity because of the high velocity flow and the high kinetic energy along the steep channel gradient. Therefore, the river becomes able to transport the optimum-sized big boulders with calibre. Such erosional tools of the river are able to drill the river bed so as to form the pot holes. The river is active and powerful in drilling the pot holes during this period. Owing to the vertical erosion the river valley is narrowly deepened down with vertical sides. The river turns the general V-shaped valleys into the steep-sided gorges and canyons. Many pot holes have been developed in the valley floor during this time. </a:t>
            </a:r>
            <a:endParaRPr lang="en-US" dirty="0" smtClean="0"/>
          </a:p>
          <a:p>
            <a:pPr algn="just">
              <a:defRPr/>
            </a:pPr>
            <a:r>
              <a:rPr lang="en-GB" dirty="0" smtClean="0"/>
              <a:t> </a:t>
            </a:r>
            <a:endParaRPr lang="en-US" dirty="0" smtClean="0"/>
          </a:p>
          <a:p>
            <a:pPr algn="just">
              <a:defRPr/>
            </a:pPr>
            <a:r>
              <a:rPr lang="en-GB" dirty="0" smtClean="0"/>
              <a:t>The extensive water divides are found during this stage. Such divides are least influenced by the weathering and erosional processes, in that the river is not generally inclined towards the lateral erosion in the initial and middle youthful stages. During this stage there is the formation of many rapids and waterfalls in the valley </a:t>
            </a:r>
            <a:r>
              <a:rPr lang="en-GB" dirty="0" err="1" smtClean="0"/>
              <a:t>talwegs</a:t>
            </a:r>
            <a:r>
              <a:rPr lang="en-GB" dirty="0" smtClean="0"/>
              <a:t> (the long profiles of the river valleys). But during the last phase of the youthful stage, knick points go on disappearing. The slope begins decreasing and the velocity and the transporting capacity of the river also decrease during the last part of this stage due to which the load of the river also decreases. In this time the available energy exceeds the work which has to be completed. Many tributaries have been amalgamated in the trunk river and also the maximum relative relief features are attained. An interesting characteristic of the juvenile period is the capturing of the river. Generally the main river with more volume and velocity of water and already formed deep and lower valley can meet the higher channel of the small stream flowing in the next watershed area, due to </a:t>
            </a:r>
            <a:r>
              <a:rPr lang="en-GB" dirty="0" err="1" smtClean="0"/>
              <a:t>headward</a:t>
            </a:r>
            <a:r>
              <a:rPr lang="en-GB" dirty="0" smtClean="0"/>
              <a:t> erosion, and captures it. </a:t>
            </a:r>
            <a:endParaRPr lang="en-US" dirty="0" smtClean="0"/>
          </a:p>
          <a:p>
            <a:pPr>
              <a:defRPr/>
            </a:pPr>
            <a:r>
              <a:rPr lang="en-GB" dirty="0" smtClean="0"/>
              <a:t> </a:t>
            </a:r>
            <a:endParaRPr lang="en-US" dirty="0" smtClean="0"/>
          </a:p>
          <a:p>
            <a:pPr>
              <a:defRPr/>
            </a:pPr>
            <a:r>
              <a:rPr lang="en-GB" b="1" dirty="0" smtClean="0"/>
              <a:t>ii) Maturity Stage</a:t>
            </a:r>
            <a:endParaRPr lang="en-US" dirty="0" smtClean="0"/>
          </a:p>
          <a:p>
            <a:pPr>
              <a:defRPr/>
            </a:pPr>
            <a:r>
              <a:rPr lang="en-GB" dirty="0" smtClean="0"/>
              <a:t> </a:t>
            </a:r>
            <a:endParaRPr lang="en-US" dirty="0" smtClean="0"/>
          </a:p>
          <a:p>
            <a:pPr algn="just">
              <a:defRPr/>
            </a:pPr>
            <a:r>
              <a:rPr lang="en-GB" dirty="0" smtClean="0"/>
              <a:t>The relief is developed to the maximum scale at the beginning of the early maturity. There will be no more drainage network increase because the tributaries have already joined to the trunk river and the new tributary will not be added again during the maturity stage. Thus, </a:t>
            </a:r>
            <a:r>
              <a:rPr lang="en-GB" dirty="0" err="1" smtClean="0"/>
              <a:t>a</a:t>
            </a:r>
            <a:r>
              <a:rPr lang="en-GB" dirty="0" smtClean="0"/>
              <a:t> well-integrated drainage network is developed so as to make the maximum relationship to the geological structure of the bedrock. As the late youthful stage is over, the velocity of the river decreases generally with decreasing slope due to which the valley deepening decreases in the early maturity stage because of several factors as the decrease in the slope gradient of the river valley, the velocity also decreases due to which the transporting capacity of the river also decreases although the volume of water increases. As </a:t>
            </a:r>
            <a:r>
              <a:rPr lang="en-GB" dirty="0" err="1" smtClean="0"/>
              <a:t>a</a:t>
            </a:r>
            <a:r>
              <a:rPr lang="en-GB" dirty="0" smtClean="0"/>
              <a:t> result, the vertical erosion of the river decreases whereas the lateral erosion increases due to which </a:t>
            </a:r>
            <a:r>
              <a:rPr lang="en-GB" dirty="0" err="1" smtClean="0"/>
              <a:t>a</a:t>
            </a:r>
            <a:r>
              <a:rPr lang="en-GB" dirty="0" smtClean="0"/>
              <a:t> valley considerably widens. A transformation begins in the slope, for example, the valley sides having the convex slope changes increasingly into the uniform or rectilinear slope. Even the deep and narrow gorges and canyons are altered into the wide and flat valleys. Figure 7 indicates all stages of the normal cycle of erosion in detail. </a:t>
            </a:r>
          </a:p>
          <a:p>
            <a:pPr algn="just">
              <a:defRPr/>
            </a:pPr>
            <a:endParaRPr lang="en-GB" dirty="0" smtClean="0"/>
          </a:p>
          <a:p>
            <a:pPr algn="just">
              <a:defRPr/>
            </a:pPr>
            <a:endParaRPr lang="en-US" dirty="0" smtClean="0"/>
          </a:p>
          <a:p>
            <a:pPr algn="just">
              <a:defRPr/>
            </a:pPr>
            <a:r>
              <a:rPr lang="en-GB" dirty="0" smtClean="0"/>
              <a:t> When the channel gradient decreases due to the arrival of the river in the lower part or the plain, its transporting capacity also decreases and the river deposits the materials including boulders at the foothill zones and forms the alluvial fans and alluvial cones. Such fans and cones expand continuously and form the piedmont plains when several fans and cones are joined together. During this period the water divides are eroded and contracted owing to the backwashing by the effect of active lateral erosion as well as widening of the valley. In this way, the water divides becomes the narrow ridges. The principal rivers attempt to reach the base level so as to turn into the graded stream. The river from the longitudinal profiles attains the state of equilibrium because of the balanced situation of the available energy (transporting capacity) and the work (the sediment load to transport) to be completed. Owing to the decrease in the slope gradient reaching in the plain areas, the rivers begin flowing in </a:t>
            </a:r>
            <a:r>
              <a:rPr lang="en-GB" dirty="0" err="1" smtClean="0"/>
              <a:t>a</a:t>
            </a:r>
            <a:r>
              <a:rPr lang="en-GB" dirty="0" smtClean="0"/>
              <a:t> sinuous way developing several meanders and loops. During the period of the floods, the rivers can change their courses as well. At that time many oxbow lakes are formed. During the flood period, the river develops the widespread flood plain depositing the alluvium on the extensive sides of the river. The formation of the natural levee is another characteristic of this stage.</a:t>
            </a:r>
            <a:endParaRPr lang="en-US" dirty="0" smtClean="0"/>
          </a:p>
          <a:p>
            <a:pPr>
              <a:defRPr/>
            </a:pPr>
            <a:r>
              <a:rPr lang="en-GB" dirty="0" smtClean="0"/>
              <a:t> </a:t>
            </a:r>
            <a:endParaRPr lang="en-US" dirty="0" smtClean="0"/>
          </a:p>
          <a:p>
            <a:pPr>
              <a:defRPr/>
            </a:pPr>
            <a:r>
              <a:rPr lang="en-GB" b="1" dirty="0" smtClean="0"/>
              <a:t>iii) Old Stage</a:t>
            </a:r>
            <a:endParaRPr lang="en-US" dirty="0" smtClean="0"/>
          </a:p>
          <a:p>
            <a:pPr>
              <a:defRPr/>
            </a:pPr>
            <a:r>
              <a:rPr lang="en-GB" dirty="0" smtClean="0"/>
              <a:t> </a:t>
            </a:r>
            <a:endParaRPr lang="en-US" dirty="0" smtClean="0"/>
          </a:p>
          <a:p>
            <a:pPr algn="just">
              <a:defRPr/>
            </a:pPr>
            <a:r>
              <a:rPr lang="en-GB" dirty="0" smtClean="0"/>
              <a:t>The channel gradient decreases greatly as the old stage begins. The deepening of the valley is approximately stopped. The number of tributaries also decreases as the valley is flattened. Thus, ‘by the start of old age all streams, valley-side slopes and divide crests are graded and the landscape is composed of broad, open and gently sloping valleys containing broad floodplains, many times the width of the associated meander belts, surmounted by the very slowly lowering rounded divides’ (Chorley et al 1985). The tributary streams also attain the base level of erosion. The interfluves and divides disappear owing to the lateral erosion and </a:t>
            </a:r>
            <a:r>
              <a:rPr lang="en-GB" dirty="0" err="1" smtClean="0"/>
              <a:t>backwasting</a:t>
            </a:r>
            <a:r>
              <a:rPr lang="en-GB" dirty="0" smtClean="0"/>
              <a:t>. Because of the broad and flat valleys the slope seems concave. The vertical erosion entirely comes to an end. The river attempts to reach the base level entirely. Thus, due to the effective weathering processes, the lateral erosion helps to degrade the valley further more to attain the base level of the ocean. The entire valley of the river goes next to the base level sweeping the fine particles towards the ocean. As the river reaches near the ocean, its velocity decreases very much due to which the load carrying capacity decreases and the sediments are deposited even on the ways of the river. </a:t>
            </a:r>
            <a:endParaRPr lang="en-US" dirty="0" smtClean="0"/>
          </a:p>
          <a:p>
            <a:pPr algn="just">
              <a:defRPr/>
            </a:pPr>
            <a:r>
              <a:rPr lang="en-GB" dirty="0" smtClean="0"/>
              <a:t> </a:t>
            </a:r>
            <a:endParaRPr lang="en-US" dirty="0" smtClean="0"/>
          </a:p>
          <a:p>
            <a:pPr algn="just">
              <a:defRPr/>
            </a:pPr>
            <a:r>
              <a:rPr lang="en-GB" dirty="0" smtClean="0"/>
              <a:t>The meanders are highly developed. Similarly, the slope becomes from gentle to level as well. During this time, the river is divided into distributaries also on the way of which the sediments are deposited and thus the river gets the braided condition. Similarly, natural levees are formed on the banks of the river. In the suitable locations, the river becomes able to form the delta by depositing mostly the fine particles although coarse grains are also deposited near the river mouth. The bluffs (river-cut cliffs or steep slope on the outside of </a:t>
            </a:r>
            <a:r>
              <a:rPr lang="en-GB" dirty="0" err="1" smtClean="0"/>
              <a:t>a</a:t>
            </a:r>
            <a:r>
              <a:rPr lang="en-GB" dirty="0" smtClean="0"/>
              <a:t> meander) are also formed on the outside part of the meandering river. The slope development is of convexo-concave type. The entire river course is turned into the flat surface. Eventually, some hard rocks which remain as residual hills are known as </a:t>
            </a:r>
            <a:r>
              <a:rPr lang="en-GB" dirty="0" err="1" smtClean="0"/>
              <a:t>monadnocks</a:t>
            </a:r>
            <a:r>
              <a:rPr lang="en-GB" dirty="0" smtClean="0"/>
              <a:t> which take its name from the </a:t>
            </a:r>
            <a:r>
              <a:rPr lang="en-GB" dirty="0" err="1" smtClean="0"/>
              <a:t>Monadnock</a:t>
            </a:r>
            <a:r>
              <a:rPr lang="en-GB" dirty="0" smtClean="0"/>
              <a:t> hill of north-east Appalachians in the New England region of the USA. The whole basin including the mountainous region is converted into the </a:t>
            </a:r>
            <a:r>
              <a:rPr lang="en-GB" dirty="0" err="1" smtClean="0"/>
              <a:t>peneplain</a:t>
            </a:r>
            <a:r>
              <a:rPr lang="en-GB" dirty="0" smtClean="0"/>
              <a:t> which has the undulating low relief surface and  is interspersed with the residual hills namely </a:t>
            </a:r>
            <a:r>
              <a:rPr lang="en-GB" dirty="0" err="1" smtClean="0"/>
              <a:t>monadnocks</a:t>
            </a:r>
            <a:r>
              <a:rPr lang="en-GB" dirty="0" smtClean="0"/>
              <a:t>. It is alleged that the formation of it is due to the widening of floodplains and the wearing down of interfluves or the slope decline by </a:t>
            </a:r>
            <a:r>
              <a:rPr lang="en-GB" dirty="0" err="1" smtClean="0"/>
              <a:t>subaerial</a:t>
            </a:r>
            <a:r>
              <a:rPr lang="en-GB" dirty="0" smtClean="0"/>
              <a:t> (existing, occurring, or formed in the open air or on the earth’s surface) denudation. The initial convex slope has been converted into the concave slope during which time both the potential energy and the kinetic energy become to the minimum because the slope is very much lowered and the channel gradient is also very low. Similarly, the entropy (the degree of disorder or randomness in </a:t>
            </a:r>
            <a:r>
              <a:rPr lang="en-GB" dirty="0" err="1" smtClean="0"/>
              <a:t>a</a:t>
            </a:r>
            <a:r>
              <a:rPr lang="en-GB" dirty="0" smtClean="0"/>
              <a:t> system) becomes to the maximum. The entire basin turns into the featureless </a:t>
            </a:r>
            <a:r>
              <a:rPr lang="en-GB" dirty="0" err="1" smtClean="0"/>
              <a:t>peneplain</a:t>
            </a:r>
            <a:r>
              <a:rPr lang="en-GB" dirty="0" smtClean="0"/>
              <a:t>.</a:t>
            </a:r>
            <a:endParaRPr lang="en-US" dirty="0" smtClean="0"/>
          </a:p>
          <a:p>
            <a:pPr algn="just">
              <a:defRPr/>
            </a:pPr>
            <a:r>
              <a:rPr lang="en-GB" dirty="0" smtClean="0"/>
              <a:t> </a:t>
            </a:r>
            <a:endParaRPr lang="en-US" dirty="0" smtClean="0"/>
          </a:p>
          <a:p>
            <a:pPr algn="just">
              <a:defRPr/>
            </a:pPr>
            <a:r>
              <a:rPr lang="en-GB" dirty="0" smtClean="0"/>
              <a:t>Thus, on the basis of the </a:t>
            </a:r>
            <a:r>
              <a:rPr lang="en-GB" dirty="0" err="1" smtClean="0"/>
              <a:t>Davisian</a:t>
            </a:r>
            <a:r>
              <a:rPr lang="en-GB" dirty="0" smtClean="0"/>
              <a:t> cycle of erosion, the main characteristics of the youthful stage are the maximum relief, maximum potential as well as kinetic energy, deep-cut valleys, convex slope and the minimum entropy. The maturity stage is completed through the gradation of the stream and the broad valley whereas the old stage is characterised by the equal distribution of the energy, broad and flat valleys having the concave slope during which time featureless </a:t>
            </a:r>
            <a:r>
              <a:rPr lang="en-GB" dirty="0" err="1" smtClean="0"/>
              <a:t>peneplain</a:t>
            </a:r>
            <a:r>
              <a:rPr lang="en-GB" dirty="0" smtClean="0"/>
              <a:t> is developed. In this stage the entropy is to the maximum whereas potential and kinetic energies are to the minimum. But the fact is that the sequential changes in landforms through time becomes possible only in the low-entropy closed geomorphic systems, which cannot be found in his model, because in the end he has mentioned the high entropy. </a:t>
            </a:r>
            <a:endParaRPr lang="en-US" dirty="0" smtClean="0"/>
          </a:p>
          <a:p>
            <a:pPr algn="just">
              <a:defRPr/>
            </a:pPr>
            <a:r>
              <a:rPr lang="en-GB" dirty="0" smtClean="0"/>
              <a:t> </a:t>
            </a:r>
            <a:endParaRPr lang="en-US" dirty="0" smtClean="0"/>
          </a:p>
          <a:p>
            <a:pPr algn="just">
              <a:defRPr/>
            </a:pPr>
            <a:r>
              <a:rPr lang="en-GB" dirty="0" smtClean="0"/>
              <a:t>Most of the landforms are developed not like Davis’ model of the closed system but due to the open systems where the continuous input of potential energy is obtained by the uplifted landmass and the plate tectonic movement. Similarly, the kinetic energy in the open system is found through the precipitation together with the channel flow whereas the thermal energy in such systems has been obtained by </a:t>
            </a:r>
            <a:r>
              <a:rPr lang="en-GB" dirty="0" err="1" smtClean="0"/>
              <a:t>insolation</a:t>
            </a:r>
            <a:r>
              <a:rPr lang="en-GB" dirty="0" smtClean="0"/>
              <a:t> from the sun. The open system also gets the chemical energy from the disintegration and decomposition of rocks. According to the open system the energy as well as matter is exported out from the system so as to make the state of equilibrium. How Davis has compared the cyclic concept with the human life’s three stages (youth, maturity and old) is not valid as he has thought in his model. It is because the rock’s structure mainly of soft and hard types determine the duration of the landform completion besides other factors. The landforms to develop upon the hard rocks takes more time period that the landforms developed upon the soft rocks. So, the three stages are completed quickly in the soft structural landforms than in the resistant structural rocks. Although Davis’ model cannot be entirely rejected, owing to the factors mentioned above, W. </a:t>
            </a:r>
            <a:r>
              <a:rPr lang="en-GB" dirty="0" err="1" smtClean="0"/>
              <a:t>Penck</a:t>
            </a:r>
            <a:r>
              <a:rPr lang="en-GB" dirty="0" smtClean="0"/>
              <a:t> has highly criticized the </a:t>
            </a:r>
            <a:r>
              <a:rPr lang="en-GB" dirty="0" err="1" smtClean="0"/>
              <a:t>Davisian</a:t>
            </a:r>
            <a:r>
              <a:rPr lang="en-GB" dirty="0" smtClean="0"/>
              <a:t> model of landform evolution (‘landscape is </a:t>
            </a:r>
            <a:r>
              <a:rPr lang="en-GB" dirty="0" err="1" smtClean="0"/>
              <a:t>a</a:t>
            </a:r>
            <a:r>
              <a:rPr lang="en-GB" dirty="0" smtClean="0"/>
              <a:t> function of structure, process and time’) in various ways. </a:t>
            </a:r>
            <a:r>
              <a:rPr lang="en-GB" dirty="0" err="1" smtClean="0"/>
              <a:t>Penck</a:t>
            </a:r>
            <a:r>
              <a:rPr lang="en-GB" dirty="0" smtClean="0"/>
              <a:t> has propounded his concept stating that ‘landforms reflect the ratio between the intensity of </a:t>
            </a:r>
            <a:r>
              <a:rPr lang="en-GB" dirty="0" err="1" smtClean="0"/>
              <a:t>endogenetic</a:t>
            </a:r>
            <a:r>
              <a:rPr lang="en-GB" dirty="0" smtClean="0"/>
              <a:t> processes (i.e. rate of </a:t>
            </a:r>
            <a:r>
              <a:rPr lang="en-GB" dirty="0" err="1" smtClean="0"/>
              <a:t>upliftment</a:t>
            </a:r>
            <a:r>
              <a:rPr lang="en-GB" dirty="0" smtClean="0"/>
              <a:t>) and the magnitude of displacement of materials by </a:t>
            </a:r>
            <a:r>
              <a:rPr lang="en-GB" dirty="0" err="1" smtClean="0"/>
              <a:t>exogenetic</a:t>
            </a:r>
            <a:r>
              <a:rPr lang="en-GB" dirty="0" smtClean="0"/>
              <a:t> processes (the rate of erosion and the removal of weathered and eroded materials).’</a:t>
            </a:r>
            <a:endParaRPr lang="en-US" dirty="0" smtClean="0"/>
          </a:p>
          <a:p>
            <a:pPr algn="just">
              <a:defRPr/>
            </a:pPr>
            <a:r>
              <a:rPr lang="en-GB" dirty="0" smtClean="0"/>
              <a:t> </a:t>
            </a:r>
            <a:endParaRPr lang="en-US" dirty="0" smtClean="0"/>
          </a:p>
          <a:p>
            <a:pPr algn="just">
              <a:defRPr/>
            </a:pPr>
            <a:r>
              <a:rPr lang="en-GB" dirty="0" err="1" smtClean="0"/>
              <a:t>Penck</a:t>
            </a:r>
            <a:r>
              <a:rPr lang="en-GB" dirty="0" smtClean="0"/>
              <a:t> has criticized the stage concept of Davis and has presented another concept which bases the postulation on the rate of </a:t>
            </a:r>
            <a:r>
              <a:rPr lang="en-GB" dirty="0" err="1" smtClean="0"/>
              <a:t>upliftment</a:t>
            </a:r>
            <a:r>
              <a:rPr lang="en-GB" dirty="0" smtClean="0"/>
              <a:t> and the rate of degradation. </a:t>
            </a:r>
            <a:r>
              <a:rPr lang="en-GB" dirty="0" err="1" smtClean="0"/>
              <a:t>Penck</a:t>
            </a:r>
            <a:r>
              <a:rPr lang="en-GB" dirty="0" smtClean="0"/>
              <a:t> has used the phases as </a:t>
            </a:r>
            <a:r>
              <a:rPr lang="en-GB" dirty="0" err="1" smtClean="0"/>
              <a:t>aufsteigende</a:t>
            </a:r>
            <a:r>
              <a:rPr lang="en-GB" dirty="0" smtClean="0"/>
              <a:t> </a:t>
            </a:r>
            <a:r>
              <a:rPr lang="en-GB" dirty="0" err="1" smtClean="0"/>
              <a:t>entwickelung</a:t>
            </a:r>
            <a:r>
              <a:rPr lang="en-GB" dirty="0" smtClean="0"/>
              <a:t> for the waxing rate of landform development, </a:t>
            </a:r>
            <a:r>
              <a:rPr lang="en-GB" dirty="0" err="1" smtClean="0"/>
              <a:t>gleichformige</a:t>
            </a:r>
            <a:r>
              <a:rPr lang="en-GB" dirty="0" smtClean="0"/>
              <a:t> </a:t>
            </a:r>
            <a:r>
              <a:rPr lang="en-GB" dirty="0" err="1" smtClean="0"/>
              <a:t>entwickelung</a:t>
            </a:r>
            <a:r>
              <a:rPr lang="en-GB" dirty="0" smtClean="0"/>
              <a:t> for uniform rate of development and </a:t>
            </a:r>
            <a:r>
              <a:rPr lang="en-GB" dirty="0" err="1" smtClean="0"/>
              <a:t>absteigende</a:t>
            </a:r>
            <a:r>
              <a:rPr lang="en-GB" dirty="0" smtClean="0"/>
              <a:t> </a:t>
            </a:r>
            <a:r>
              <a:rPr lang="en-GB" dirty="0" err="1" smtClean="0"/>
              <a:t>entwickelung</a:t>
            </a:r>
            <a:r>
              <a:rPr lang="en-GB" dirty="0" smtClean="0"/>
              <a:t> for the waning rate of development instead of the youth, maturity and the old stages. Thus, the stage is only used relatively, not absolutely. The fact is also that all the geomorphic cycles cannot be entirely completed in the same period of time and even the duration of time of the same period also cannot be the same everywhere although the characteristics of landforms of the same process and of the same period can be similar.</a:t>
            </a:r>
            <a:endParaRPr lang="en-US" dirty="0" smtClean="0"/>
          </a:p>
          <a:p>
            <a:pPr>
              <a:defRPr/>
            </a:pPr>
            <a:endParaRPr lang="en-US" dirty="0" smtClean="0"/>
          </a:p>
          <a:p>
            <a:pPr>
              <a:defRPr/>
            </a:pPr>
            <a:endParaRPr lang="en-US" dirty="0"/>
          </a:p>
        </p:txBody>
      </p:sp>
      <p:sp>
        <p:nvSpPr>
          <p:cNvPr id="120836" name="Slide Number Placeholder 3"/>
          <p:cNvSpPr>
            <a:spLocks noGrp="1"/>
          </p:cNvSpPr>
          <p:nvPr>
            <p:ph type="sldNum" sz="quarter" idx="5"/>
          </p:nvPr>
        </p:nvSpPr>
        <p:spPr>
          <a:noFill/>
        </p:spPr>
        <p:txBody>
          <a:bodyPr/>
          <a:lstStyle/>
          <a:p>
            <a:fld id="{1316EA8D-452B-4225-A2A8-168EB5F1D099}" type="slidenum">
              <a:rPr lang="en-US" smtClean="0"/>
              <a:pPr/>
              <a:t>36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gn="just">
              <a:defRPr/>
            </a:pPr>
            <a:r>
              <a:rPr lang="en-GB" dirty="0" smtClean="0"/>
              <a:t>It is inevitable to study the various geomorphic processes and associated landforms developed within </a:t>
            </a:r>
            <a:r>
              <a:rPr lang="en-GB" dirty="0" err="1" smtClean="0"/>
              <a:t>a</a:t>
            </a:r>
            <a:r>
              <a:rPr lang="en-GB" dirty="0" smtClean="0"/>
              <a:t> spatial unit and time-span for the geomorphic investigation. From the study of present day landforms it can be made reference to the </a:t>
            </a:r>
            <a:r>
              <a:rPr lang="en-GB" dirty="0" err="1" smtClean="0"/>
              <a:t>retrodiction</a:t>
            </a:r>
            <a:r>
              <a:rPr lang="en-GB" dirty="0" smtClean="0"/>
              <a:t> and / or </a:t>
            </a:r>
            <a:r>
              <a:rPr lang="en-GB" dirty="0" err="1" smtClean="0"/>
              <a:t>postdiction</a:t>
            </a:r>
            <a:r>
              <a:rPr lang="en-GB" dirty="0" smtClean="0"/>
              <a:t> for the extrapolation of the past landform development or the past temporary process-form interrelationships from the present study of the present day landscapes. Likewise, landforms development in the future can be studied through prediction. The geomorphological processes and associated landforms are studied </a:t>
            </a:r>
            <a:r>
              <a:rPr lang="en-GB" dirty="0" err="1" smtClean="0"/>
              <a:t>spatio</a:t>
            </a:r>
            <a:r>
              <a:rPr lang="en-GB" dirty="0" smtClean="0"/>
              <a:t>-temporally of different levels. If the study of landform is done in </a:t>
            </a:r>
            <a:r>
              <a:rPr lang="en-GB" dirty="0" err="1" smtClean="0"/>
              <a:t>a</a:t>
            </a:r>
            <a:r>
              <a:rPr lang="en-GB" dirty="0" smtClean="0"/>
              <a:t> small and specific area of the fixed time spans of various intervals the results will also be more specific than the study of landform of the extensive areas. In the process of landform development the downgrading of time has to be measured so as to find out how the landforms are actually developed. For such </a:t>
            </a:r>
            <a:r>
              <a:rPr lang="en-GB" dirty="0" err="1" smtClean="0"/>
              <a:t>a</a:t>
            </a:r>
            <a:r>
              <a:rPr lang="en-GB" dirty="0" smtClean="0"/>
              <a:t> work the limited areas’ </a:t>
            </a:r>
            <a:r>
              <a:rPr lang="en-GB" dirty="0" err="1" smtClean="0"/>
              <a:t>spatio</a:t>
            </a:r>
            <a:r>
              <a:rPr lang="en-GB" dirty="0" smtClean="0"/>
              <a:t>-temporal study will exemplify the reality of landforms. ‘In 1965 an important contribution to the development of landform as </a:t>
            </a:r>
            <a:r>
              <a:rPr lang="en-GB" dirty="0" err="1" smtClean="0"/>
              <a:t>a</a:t>
            </a:r>
            <a:r>
              <a:rPr lang="en-GB" dirty="0" smtClean="0"/>
              <a:t> function of time and space (area) was made by </a:t>
            </a:r>
            <a:r>
              <a:rPr lang="en-GB" dirty="0" err="1" smtClean="0"/>
              <a:t>Schumm</a:t>
            </a:r>
            <a:r>
              <a:rPr lang="en-GB" dirty="0" smtClean="0"/>
              <a:t> and </a:t>
            </a:r>
            <a:r>
              <a:rPr lang="en-GB" dirty="0" err="1" smtClean="0"/>
              <a:t>Lichty</a:t>
            </a:r>
            <a:r>
              <a:rPr lang="en-GB" dirty="0" smtClean="0"/>
              <a:t>. They argued that the kind of model we construct for the study of landform development depends upon the length of the time-span we have in mind’ (</a:t>
            </a:r>
            <a:r>
              <a:rPr lang="en-GB" dirty="0" err="1" smtClean="0"/>
              <a:t>McCullagh</a:t>
            </a:r>
            <a:r>
              <a:rPr lang="en-GB" dirty="0" smtClean="0"/>
              <a:t> 1978). Thus, time and space is not the passive framework for all kinds of landform development. ‘At different scale resolution levels, which are mapped out according to our aims and abilities, different problems are identified; different types of explanation are relevant; different levels of generalization are appropriate; different variables are dominant; and different roles of cause and effect are assigned. It is clear, for example, for studies of large-scale landforms developed over long time spans, much larger degrees of sweeping historical explanations must be acceptable than in respect of small-scale landforms changing within </a:t>
            </a:r>
            <a:r>
              <a:rPr lang="en-GB" dirty="0" err="1" smtClean="0"/>
              <a:t>a</a:t>
            </a:r>
            <a:r>
              <a:rPr lang="en-GB" dirty="0" smtClean="0"/>
              <a:t> short time span’ (Chorley et al 1985).</a:t>
            </a:r>
            <a:endParaRPr lang="en-US" dirty="0" smtClean="0"/>
          </a:p>
          <a:p>
            <a:pPr algn="just">
              <a:defRPr/>
            </a:pPr>
            <a:r>
              <a:rPr lang="en-GB" dirty="0" smtClean="0"/>
              <a:t> </a:t>
            </a:r>
            <a:endParaRPr lang="en-US" dirty="0" smtClean="0"/>
          </a:p>
          <a:p>
            <a:pPr algn="just">
              <a:defRPr/>
            </a:pPr>
            <a:r>
              <a:rPr lang="en-GB" dirty="0" smtClean="0"/>
              <a:t>The geomorphological scales are divided into two broad categories as </a:t>
            </a:r>
            <a:r>
              <a:rPr lang="en-GB" dirty="0" err="1" smtClean="0"/>
              <a:t>a</a:t>
            </a:r>
            <a:r>
              <a:rPr lang="en-GB" dirty="0" smtClean="0"/>
              <a:t>) Timescales and b) Spatial Scales. Longer time scales are more important for the inference of </a:t>
            </a:r>
            <a:r>
              <a:rPr lang="en-GB" dirty="0" err="1" smtClean="0"/>
              <a:t>a</a:t>
            </a:r>
            <a:r>
              <a:rPr lang="en-GB" dirty="0" smtClean="0"/>
              <a:t> large scale development of landforms in millions of years as mentioned by Davis whereas </a:t>
            </a:r>
            <a:r>
              <a:rPr lang="en-GB" dirty="0" err="1" smtClean="0"/>
              <a:t>a</a:t>
            </a:r>
            <a:r>
              <a:rPr lang="en-GB" dirty="0" smtClean="0"/>
              <a:t> shorter time scale is appropriate for the study of the </a:t>
            </a:r>
            <a:r>
              <a:rPr lang="en-GB" dirty="0" err="1" smtClean="0"/>
              <a:t>a</a:t>
            </a:r>
            <a:r>
              <a:rPr lang="en-GB" dirty="0" smtClean="0"/>
              <a:t> part of the landform assemblage. Due to different variables found in different places, the </a:t>
            </a:r>
            <a:r>
              <a:rPr lang="en-GB" dirty="0" err="1" smtClean="0"/>
              <a:t>spatio</a:t>
            </a:r>
            <a:r>
              <a:rPr lang="en-GB" dirty="0" smtClean="0"/>
              <a:t>-temporally developed landform of </a:t>
            </a:r>
            <a:r>
              <a:rPr lang="en-GB" dirty="0" err="1" smtClean="0"/>
              <a:t>a</a:t>
            </a:r>
            <a:r>
              <a:rPr lang="en-GB" dirty="0" smtClean="0"/>
              <a:t> region does not become applicable for the study of the other scales.</a:t>
            </a:r>
            <a:endParaRPr lang="en-US" dirty="0" smtClean="0"/>
          </a:p>
          <a:p>
            <a:pPr>
              <a:defRPr/>
            </a:pPr>
            <a:r>
              <a:rPr lang="en-GB" dirty="0" smtClean="0"/>
              <a:t> </a:t>
            </a:r>
            <a:endParaRPr lang="en-US" dirty="0" smtClean="0"/>
          </a:p>
          <a:p>
            <a:pPr>
              <a:defRPr/>
            </a:pPr>
            <a:r>
              <a:rPr lang="en-GB" b="1" dirty="0" err="1" smtClean="0"/>
              <a:t>a</a:t>
            </a:r>
            <a:r>
              <a:rPr lang="en-GB" b="1" dirty="0" smtClean="0"/>
              <a:t>) Timescales</a:t>
            </a:r>
            <a:endParaRPr lang="en-US" dirty="0" smtClean="0"/>
          </a:p>
          <a:p>
            <a:pPr>
              <a:defRPr/>
            </a:pPr>
            <a:r>
              <a:rPr lang="en-GB" dirty="0" smtClean="0"/>
              <a:t> </a:t>
            </a:r>
            <a:endParaRPr lang="en-US" dirty="0" smtClean="0"/>
          </a:p>
          <a:p>
            <a:pPr algn="just">
              <a:defRPr/>
            </a:pPr>
            <a:r>
              <a:rPr lang="en-GB" dirty="0" smtClean="0"/>
              <a:t>There are normally the three classes of time spans namely </a:t>
            </a:r>
            <a:r>
              <a:rPr lang="en-GB" dirty="0" err="1" smtClean="0"/>
              <a:t>i</a:t>
            </a:r>
            <a:r>
              <a:rPr lang="en-GB" dirty="0" smtClean="0"/>
              <a:t>) Cyclic time ii) Graded time and iii) Steady time. The cyclic time refers to the macro-temporal scale, graded time refers to the mega temporal scale and steady time refers to the </a:t>
            </a:r>
            <a:r>
              <a:rPr lang="en-GB" dirty="0" err="1" smtClean="0"/>
              <a:t>meso</a:t>
            </a:r>
            <a:r>
              <a:rPr lang="en-GB" dirty="0" smtClean="0"/>
              <a:t>-temporal scale. ‘Sometimes the response is instantaneous, as when </a:t>
            </a:r>
            <a:r>
              <a:rPr lang="en-GB" dirty="0" err="1" smtClean="0"/>
              <a:t>a</a:t>
            </a:r>
            <a:r>
              <a:rPr lang="en-GB" dirty="0" smtClean="0"/>
              <a:t> large flood passes through </a:t>
            </a:r>
            <a:r>
              <a:rPr lang="en-GB" dirty="0" err="1" smtClean="0"/>
              <a:t>a</a:t>
            </a:r>
            <a:r>
              <a:rPr lang="en-GB" dirty="0" smtClean="0"/>
              <a:t> channel. At other times, the response may be quite slow or there may be ‘dead time’ when nothing happens to landforms to reveal the change in process. The time taken for the system to respond to externally imposed changes is called its ‘reaction time’ (</a:t>
            </a:r>
            <a:r>
              <a:rPr lang="en-GB" dirty="0" err="1" smtClean="0"/>
              <a:t>Thornes</a:t>
            </a:r>
            <a:r>
              <a:rPr lang="en-GB" dirty="0" smtClean="0"/>
              <a:t> 1979).</a:t>
            </a:r>
            <a:endParaRPr lang="en-US" dirty="0" smtClean="0"/>
          </a:p>
          <a:p>
            <a:pPr>
              <a:defRPr/>
            </a:pPr>
            <a:r>
              <a:rPr lang="en-GB" dirty="0" smtClean="0"/>
              <a:t> </a:t>
            </a:r>
            <a:endParaRPr lang="en-US" dirty="0" smtClean="0"/>
          </a:p>
          <a:p>
            <a:pPr>
              <a:defRPr/>
            </a:pPr>
            <a:r>
              <a:rPr lang="en-GB" b="1" dirty="0" err="1" smtClean="0"/>
              <a:t>i</a:t>
            </a:r>
            <a:r>
              <a:rPr lang="en-GB" b="1" dirty="0" smtClean="0"/>
              <a:t>) Cyclic Time </a:t>
            </a:r>
            <a:endParaRPr lang="en-US" dirty="0" smtClean="0"/>
          </a:p>
          <a:p>
            <a:pPr>
              <a:defRPr/>
            </a:pPr>
            <a:r>
              <a:rPr lang="en-GB" dirty="0" smtClean="0"/>
              <a:t> </a:t>
            </a:r>
            <a:endParaRPr lang="en-US" dirty="0" smtClean="0"/>
          </a:p>
          <a:p>
            <a:pPr algn="just">
              <a:defRPr/>
            </a:pPr>
            <a:r>
              <a:rPr lang="en-GB" dirty="0" smtClean="0"/>
              <a:t>The cyclic time refers to the long geologic time-spans which can be measured in millions of years. It is useful time scale for the study of the larger areas whose formation and changes are progressive but slow and cumulative. Thus, ‘landforms slowly lose energy and mass as agents of denudation reduce altitude’ (</a:t>
            </a:r>
            <a:r>
              <a:rPr lang="en-GB" dirty="0" err="1" smtClean="0"/>
              <a:t>McCullagh</a:t>
            </a:r>
            <a:r>
              <a:rPr lang="en-GB" dirty="0" smtClean="0"/>
              <a:t> 1978).</a:t>
            </a:r>
          </a:p>
          <a:p>
            <a:pPr algn="just">
              <a:defRPr/>
            </a:pPr>
            <a:endParaRPr lang="en-GB" dirty="0" smtClean="0"/>
          </a:p>
          <a:p>
            <a:pPr algn="just">
              <a:defRPr/>
            </a:pPr>
            <a:endParaRPr lang="en-GB" dirty="0" smtClean="0"/>
          </a:p>
          <a:p>
            <a:pPr>
              <a:defRPr/>
            </a:pPr>
            <a:r>
              <a:rPr lang="en-GB" dirty="0" smtClean="0"/>
              <a:t>The geographic cycle of erosion propounded by Davis is based on cyclic time. The landform evolution in his concept is developed sequentially and progressively through time. According to this cycle of erosion, the erosion begins after the completion of </a:t>
            </a:r>
            <a:r>
              <a:rPr lang="en-GB" dirty="0" err="1" smtClean="0"/>
              <a:t>upliftment</a:t>
            </a:r>
            <a:r>
              <a:rPr lang="en-GB" dirty="0" smtClean="0"/>
              <a:t>. Then, there is continuous lowering of the relief due to continuous erosion from the equal distribution of energy in the geomorphic system. According to Davis, eventually the </a:t>
            </a:r>
            <a:r>
              <a:rPr lang="en-GB" dirty="0" err="1" smtClean="0"/>
              <a:t>peneplain</a:t>
            </a:r>
            <a:r>
              <a:rPr lang="en-GB" dirty="0" smtClean="0"/>
              <a:t> is formed as the state of maximum entropy occurs and no further work is done because there is no flow of energy. </a:t>
            </a:r>
            <a:endParaRPr lang="en-US" dirty="0" smtClean="0"/>
          </a:p>
          <a:p>
            <a:pPr>
              <a:defRPr/>
            </a:pPr>
            <a:r>
              <a:rPr lang="en-GB" dirty="0" smtClean="0"/>
              <a:t> </a:t>
            </a:r>
            <a:endParaRPr lang="en-US" dirty="0" smtClean="0"/>
          </a:p>
          <a:p>
            <a:pPr>
              <a:defRPr/>
            </a:pPr>
            <a:r>
              <a:rPr lang="en-GB" dirty="0" smtClean="0"/>
              <a:t> </a:t>
            </a:r>
            <a:endParaRPr lang="en-US" dirty="0" smtClean="0"/>
          </a:p>
          <a:p>
            <a:pPr>
              <a:defRPr/>
            </a:pPr>
            <a:r>
              <a:rPr lang="en-GB" dirty="0" smtClean="0"/>
              <a:t> </a:t>
            </a:r>
            <a:endParaRPr lang="en-US" dirty="0" smtClean="0"/>
          </a:p>
          <a:p>
            <a:pPr>
              <a:defRPr/>
            </a:pPr>
            <a:r>
              <a:rPr lang="en-GB" dirty="0" smtClean="0"/>
              <a:t> </a:t>
            </a:r>
            <a:endParaRPr lang="en-US" dirty="0" smtClean="0"/>
          </a:p>
          <a:p>
            <a:pPr>
              <a:defRPr/>
            </a:pPr>
            <a:r>
              <a:rPr lang="en-GB" dirty="0" smtClean="0"/>
              <a:t> </a:t>
            </a:r>
            <a:endParaRPr lang="en-US" dirty="0" smtClean="0"/>
          </a:p>
          <a:p>
            <a:pPr>
              <a:defRPr/>
            </a:pPr>
            <a:r>
              <a:rPr lang="en-GB" dirty="0" smtClean="0"/>
              <a:t> </a:t>
            </a:r>
            <a:endParaRPr lang="en-US" dirty="0" smtClean="0"/>
          </a:p>
          <a:p>
            <a:pPr algn="just">
              <a:defRPr/>
            </a:pPr>
            <a:r>
              <a:rPr lang="en-GB" dirty="0" smtClean="0"/>
              <a:t>Table 2 shows the status of the variables as cyclic, graded and the steady time-scales.  In the cyclic time scale the four variables, such as time, initial relief, geology showing lithology and structure, and climate are independent. Time works independently for the formation of the landforms. It does not affect the other three factors as initial relief, geology and climate. The initial relief also works independently without affecting time and the other two variables like geology and climate. Similarly, geology works in its own way and does not influence time, initial relief and the climate. The similar case is found in climate which does not affect the time, initial relief and geology. But these four variables have </a:t>
            </a:r>
            <a:r>
              <a:rPr lang="en-GB" dirty="0" err="1" smtClean="0"/>
              <a:t>a</a:t>
            </a:r>
            <a:r>
              <a:rPr lang="en-GB" dirty="0" smtClean="0"/>
              <a:t> great influence on the remaining variables from vegetation to hydrology. </a:t>
            </a:r>
            <a:endParaRPr lang="en-US" dirty="0" smtClean="0"/>
          </a:p>
          <a:p>
            <a:pPr algn="just">
              <a:defRPr/>
            </a:pPr>
            <a:r>
              <a:rPr lang="en-GB" dirty="0" smtClean="0"/>
              <a:t> </a:t>
            </a:r>
            <a:endParaRPr lang="en-US" dirty="0" smtClean="0"/>
          </a:p>
          <a:p>
            <a:pPr algn="just">
              <a:defRPr/>
            </a:pPr>
            <a:r>
              <a:rPr lang="en-GB" dirty="0" smtClean="0"/>
              <a:t>The landform evolution through the cyclic time is controlled by all these variables. But the growth, types, density and distribution of vegetation, the hydrology including runoff and sediment yield per unit area within the system-drainage basin, drainage network morphology which includes drainage density of the total stream length per unit basin area, </a:t>
            </a:r>
            <a:r>
              <a:rPr lang="en-GB" dirty="0" err="1" smtClean="0"/>
              <a:t>hillslope</a:t>
            </a:r>
            <a:r>
              <a:rPr lang="en-GB" dirty="0" smtClean="0"/>
              <a:t> morphology including all types of mountainous slopes and hydrology which includes the discharge of water and sediment from the system are all dependent variables. All of these dependent variables work under the control of the four independent variables mentioned in Table 2. Out of all the variables, time plays </a:t>
            </a:r>
            <a:r>
              <a:rPr lang="en-GB" dirty="0" err="1" smtClean="0"/>
              <a:t>a</a:t>
            </a:r>
            <a:r>
              <a:rPr lang="en-GB" dirty="0" smtClean="0"/>
              <a:t> vital role in the development of all sorts of landforms.</a:t>
            </a:r>
            <a:endParaRPr lang="en-US" dirty="0" smtClean="0"/>
          </a:p>
          <a:p>
            <a:pPr>
              <a:defRPr/>
            </a:pPr>
            <a:r>
              <a:rPr lang="en-GB" dirty="0" smtClean="0"/>
              <a:t> </a:t>
            </a:r>
            <a:endParaRPr lang="en-US" dirty="0" smtClean="0"/>
          </a:p>
          <a:p>
            <a:pPr algn="just">
              <a:defRPr/>
            </a:pPr>
            <a:r>
              <a:rPr lang="en-GB" dirty="0" smtClean="0"/>
              <a:t>There are four equilibrium concepts as decay equilibrium, steady state equilibrium, dynamic equilibrium and dynamic </a:t>
            </a:r>
            <a:r>
              <a:rPr lang="en-GB" dirty="0" err="1" smtClean="0"/>
              <a:t>metastable</a:t>
            </a:r>
            <a:r>
              <a:rPr lang="en-GB" dirty="0" smtClean="0"/>
              <a:t> equilibrium. (Fig.9). In the decay equilibrium relatively slow change has been found which can make the equilibrium state in the old stage of Davis’ cycle of erosion. In the steady state equilibrium the oscillations  of the system is found around the stable average value because of the work of the interacting feedback loops in the system that remains for </a:t>
            </a:r>
            <a:r>
              <a:rPr lang="en-GB" dirty="0" err="1" smtClean="0"/>
              <a:t>a</a:t>
            </a:r>
            <a:r>
              <a:rPr lang="en-GB" dirty="0" smtClean="0"/>
              <a:t> short time only. The third type of equilibrium is the dynamic one where oscillation is about </a:t>
            </a:r>
            <a:r>
              <a:rPr lang="en-GB" dirty="0" err="1" smtClean="0"/>
              <a:t>a</a:t>
            </a:r>
            <a:r>
              <a:rPr lang="en-GB" dirty="0" smtClean="0"/>
              <a:t> mean value or about </a:t>
            </a:r>
            <a:r>
              <a:rPr lang="en-GB" dirty="0" err="1" smtClean="0"/>
              <a:t>a</a:t>
            </a:r>
            <a:r>
              <a:rPr lang="en-GB" dirty="0" smtClean="0"/>
              <a:t> moving average value although there is the decline of the profile due to the alternate erosional and depositional works. The fourth one is the dynamic </a:t>
            </a:r>
            <a:r>
              <a:rPr lang="en-GB" dirty="0" err="1" smtClean="0"/>
              <a:t>metastable</a:t>
            </a:r>
            <a:r>
              <a:rPr lang="en-GB" dirty="0" smtClean="0"/>
              <a:t> equilibrium which indicates ‘</a:t>
            </a:r>
            <a:r>
              <a:rPr lang="en-GB" dirty="0" err="1" smtClean="0"/>
              <a:t>a</a:t>
            </a:r>
            <a:r>
              <a:rPr lang="en-GB" dirty="0" smtClean="0"/>
              <a:t> condition of oscillation about </a:t>
            </a:r>
            <a:r>
              <a:rPr lang="en-GB" dirty="0" err="1" smtClean="0"/>
              <a:t>a</a:t>
            </a:r>
            <a:r>
              <a:rPr lang="en-GB" dirty="0" smtClean="0"/>
              <a:t> mean value of form which is trending through time and at the same time, is subjected to step -like discontinuities as </a:t>
            </a:r>
            <a:r>
              <a:rPr lang="en-GB" dirty="0" err="1" smtClean="0"/>
              <a:t>a</a:t>
            </a:r>
            <a:r>
              <a:rPr lang="en-GB" dirty="0" smtClean="0"/>
              <a:t> threshold effect operates to promote </a:t>
            </a:r>
            <a:r>
              <a:rPr lang="en-GB" dirty="0" err="1" smtClean="0"/>
              <a:t>a</a:t>
            </a:r>
            <a:r>
              <a:rPr lang="en-GB" dirty="0" smtClean="0"/>
              <a:t> sudden change of form. A river subject to net </a:t>
            </a:r>
            <a:r>
              <a:rPr lang="en-GB" dirty="0" err="1" smtClean="0"/>
              <a:t>downcutting</a:t>
            </a:r>
            <a:r>
              <a:rPr lang="en-GB" dirty="0" smtClean="0"/>
              <a:t> by </a:t>
            </a:r>
            <a:r>
              <a:rPr lang="en-GB" dirty="0" err="1" smtClean="0"/>
              <a:t>a</a:t>
            </a:r>
            <a:r>
              <a:rPr lang="en-GB" dirty="0" smtClean="0"/>
              <a:t> process of cut an fill upon which is superimposed discontinuous uplift exhibits this type of dynamic </a:t>
            </a:r>
            <a:r>
              <a:rPr lang="en-GB" dirty="0" err="1" smtClean="0"/>
              <a:t>metastable</a:t>
            </a:r>
            <a:r>
              <a:rPr lang="en-GB" dirty="0" smtClean="0"/>
              <a:t> equilibrium’ (Chorley et al 1985: 11).</a:t>
            </a:r>
            <a:endParaRPr lang="en-US" dirty="0" smtClean="0"/>
          </a:p>
          <a:p>
            <a:pPr algn="just">
              <a:defRPr/>
            </a:pPr>
            <a:endParaRPr lang="en-GB" dirty="0" smtClean="0"/>
          </a:p>
          <a:p>
            <a:pPr algn="just">
              <a:defRPr/>
            </a:pPr>
            <a:endParaRPr lang="en-GB" dirty="0" smtClean="0"/>
          </a:p>
          <a:p>
            <a:pPr algn="just">
              <a:defRPr/>
            </a:pPr>
            <a:endParaRPr lang="en-GB" sz="1000" dirty="0" smtClean="0"/>
          </a:p>
          <a:p>
            <a:pPr>
              <a:defRPr/>
            </a:pPr>
            <a:r>
              <a:rPr lang="en-GB" b="1" dirty="0" smtClean="0"/>
              <a:t>ii) Graded Time</a:t>
            </a:r>
            <a:endParaRPr lang="en-US" dirty="0" smtClean="0"/>
          </a:p>
          <a:p>
            <a:pPr>
              <a:defRPr/>
            </a:pPr>
            <a:r>
              <a:rPr lang="en-GB" dirty="0" smtClean="0"/>
              <a:t> </a:t>
            </a:r>
            <a:endParaRPr lang="en-US" dirty="0" smtClean="0"/>
          </a:p>
          <a:p>
            <a:pPr algn="just">
              <a:defRPr/>
            </a:pPr>
            <a:r>
              <a:rPr lang="en-GB" dirty="0" smtClean="0"/>
              <a:t>The graded time is </a:t>
            </a:r>
            <a:r>
              <a:rPr lang="en-GB" dirty="0" err="1" smtClean="0"/>
              <a:t>a</a:t>
            </a:r>
            <a:r>
              <a:rPr lang="en-GB" dirty="0" smtClean="0"/>
              <a:t> shorter period of time scale than the cyclic time, for it ensues in hundred to thousands of years. The graded stages are found in the small areas. For example, the river can have the gradation condition in some parts. Some individual </a:t>
            </a:r>
            <a:r>
              <a:rPr lang="en-GB" dirty="0" err="1" smtClean="0"/>
              <a:t>hillslopes</a:t>
            </a:r>
            <a:r>
              <a:rPr lang="en-GB" dirty="0" smtClean="0"/>
              <a:t> of </a:t>
            </a:r>
            <a:r>
              <a:rPr lang="en-GB" dirty="0" err="1" smtClean="0"/>
              <a:t>a</a:t>
            </a:r>
            <a:r>
              <a:rPr lang="en-GB" dirty="0" smtClean="0"/>
              <a:t> drainage network as well attain the graded condition or the steady-state equilibrium in which the geomorphic form moves around </a:t>
            </a:r>
            <a:r>
              <a:rPr lang="en-GB" dirty="0" err="1" smtClean="0"/>
              <a:t>a</a:t>
            </a:r>
            <a:r>
              <a:rPr lang="en-GB" dirty="0" smtClean="0"/>
              <a:t> stable average value because the self regulatory negative feedback mechanism is working there. Such </a:t>
            </a:r>
            <a:r>
              <a:rPr lang="en-GB" dirty="0" err="1" smtClean="0"/>
              <a:t>a</a:t>
            </a:r>
            <a:r>
              <a:rPr lang="en-GB" dirty="0" smtClean="0"/>
              <a:t> situation is known as the graded time. In the graded time scale, on the one hand, time and the initial relief are irrelevant and on the other hand, there are more independent variables than the dependent variables due to the reduction of the time span in the development of the landscape. </a:t>
            </a:r>
            <a:endParaRPr lang="en-US" dirty="0" smtClean="0"/>
          </a:p>
          <a:p>
            <a:pPr>
              <a:defRPr/>
            </a:pPr>
            <a:r>
              <a:rPr lang="en-GB" dirty="0" smtClean="0"/>
              <a:t> </a:t>
            </a:r>
          </a:p>
          <a:p>
            <a:pPr>
              <a:defRPr/>
            </a:pPr>
            <a:r>
              <a:rPr lang="en-GB" dirty="0" smtClean="0"/>
              <a:t>It is true that the independent variables are geology, climate, vegetation, relief or volume of system above the base level and hydrology referring to the runoff and sediment yield per unit area within system. There is no effect of one independent variable upon the other independent variable, for example, geology does not affect the climate to work individually for creating </a:t>
            </a:r>
            <a:r>
              <a:rPr lang="en-GB" dirty="0" err="1" smtClean="0"/>
              <a:t>a</a:t>
            </a:r>
            <a:r>
              <a:rPr lang="en-GB" dirty="0" smtClean="0"/>
              <a:t> temporary gradation of </a:t>
            </a:r>
            <a:r>
              <a:rPr lang="en-GB" dirty="0" err="1" smtClean="0"/>
              <a:t>a</a:t>
            </a:r>
            <a:r>
              <a:rPr lang="en-GB" dirty="0" smtClean="0"/>
              <a:t> limited longitudinal profile of the river. Similarly, vegetation and relief also do not have any control over any independent variables for the formation of the graded condition of the river. The hydrological action also works independently from the runoff to sediment yield and is not influenced by any other variables while forming partially graded condition of the river. But the three variables as drainage network morphology, </a:t>
            </a:r>
            <a:r>
              <a:rPr lang="en-GB" dirty="0" err="1" smtClean="0"/>
              <a:t>hillslope</a:t>
            </a:r>
            <a:r>
              <a:rPr lang="en-GB" dirty="0" smtClean="0"/>
              <a:t> morphology and hydrology related to discharge of water and sediment from system are the dependent variables which are controlled by any other independent variables depending on the nature for the river course and characteristics of the river.</a:t>
            </a:r>
            <a:endParaRPr lang="en-US" dirty="0" smtClean="0"/>
          </a:p>
          <a:p>
            <a:pPr>
              <a:defRPr/>
            </a:pPr>
            <a:r>
              <a:rPr lang="en-GB" dirty="0" smtClean="0"/>
              <a:t> </a:t>
            </a:r>
            <a:endParaRPr lang="en-US" dirty="0" smtClean="0"/>
          </a:p>
          <a:p>
            <a:pPr>
              <a:defRPr/>
            </a:pPr>
            <a:r>
              <a:rPr lang="en-GB" b="1" dirty="0" smtClean="0"/>
              <a:t>ii) Steady Time</a:t>
            </a:r>
            <a:endParaRPr lang="en-US" dirty="0" smtClean="0"/>
          </a:p>
          <a:p>
            <a:pPr>
              <a:defRPr/>
            </a:pPr>
            <a:r>
              <a:rPr lang="en-GB" dirty="0" smtClean="0"/>
              <a:t> </a:t>
            </a:r>
            <a:endParaRPr lang="en-US" dirty="0" smtClean="0"/>
          </a:p>
          <a:p>
            <a:pPr>
              <a:defRPr/>
            </a:pPr>
            <a:r>
              <a:rPr lang="en-GB" dirty="0" smtClean="0"/>
              <a:t>The steady time scale refers to the shorter time-span than the graded time scale. The duration years in this time scale may be from 10 to 100 years. In this time scale, merely </a:t>
            </a:r>
            <a:r>
              <a:rPr lang="en-GB" dirty="0" err="1" smtClean="0"/>
              <a:t>a</a:t>
            </a:r>
            <a:r>
              <a:rPr lang="en-GB" dirty="0" smtClean="0"/>
              <a:t> short stream reach of </a:t>
            </a:r>
            <a:r>
              <a:rPr lang="en-GB" dirty="0" err="1" smtClean="0"/>
              <a:t>a</a:t>
            </a:r>
            <a:r>
              <a:rPr lang="en-GB" dirty="0" smtClean="0"/>
              <a:t> slope segment is taken. Almost all major sorts of the slope are found during the steady time scale, such as convex, rectilinear and concave. Thus, the steady time of </a:t>
            </a:r>
            <a:r>
              <a:rPr lang="en-GB" dirty="0" err="1" smtClean="0"/>
              <a:t>a</a:t>
            </a:r>
            <a:r>
              <a:rPr lang="en-GB" dirty="0" smtClean="0"/>
              <a:t> small river reach and its slope segment is termed and the steady time during which there becomes </a:t>
            </a:r>
            <a:r>
              <a:rPr lang="en-GB" dirty="0" err="1" smtClean="0"/>
              <a:t>a</a:t>
            </a:r>
            <a:r>
              <a:rPr lang="en-GB" dirty="0" smtClean="0"/>
              <a:t> temporary balance between erosion, transportation and deposition. The steady time of </a:t>
            </a:r>
            <a:r>
              <a:rPr lang="en-GB" dirty="0" err="1" smtClean="0"/>
              <a:t>a</a:t>
            </a:r>
            <a:r>
              <a:rPr lang="en-GB" dirty="0" smtClean="0"/>
              <a:t> single day, for example, day-to-day water supply can also be taken in this time scale. Therefore, time and initial relief are irrelevant in this time scale as well. Except these two variables, almost all the other variables excluding hydrology related to discharge of water and sediment from the system, work independently in the steady time scale. </a:t>
            </a:r>
            <a:endParaRPr lang="en-US" dirty="0" smtClean="0"/>
          </a:p>
          <a:p>
            <a:pPr>
              <a:defRPr/>
            </a:pPr>
            <a:r>
              <a:rPr lang="en-GB" dirty="0" smtClean="0"/>
              <a:t> </a:t>
            </a:r>
            <a:endParaRPr lang="en-US" dirty="0" smtClean="0"/>
          </a:p>
          <a:p>
            <a:pPr>
              <a:defRPr/>
            </a:pPr>
            <a:r>
              <a:rPr lang="en-GB" dirty="0" smtClean="0"/>
              <a:t>Thus, graded and steady time scales are useful for the study of the small areas whereas the cyclic time scale is useful for the study of the extensive area, even of the continents and ocean basins. ‘It will be seen that time can be considered as the most significant independent variable in landform studies, or regarded as of relatively little significance, depending upon the time-span involved (and the size of spatial unit-</a:t>
            </a:r>
            <a:r>
              <a:rPr lang="en-GB" dirty="0" err="1" smtClean="0"/>
              <a:t>areal</a:t>
            </a:r>
            <a:r>
              <a:rPr lang="en-GB" dirty="0" smtClean="0"/>
              <a:t> coverage). It is generally true to say that most modern geomorphological emphasis is upon studies concerned within graded or steady time’ (</a:t>
            </a:r>
            <a:r>
              <a:rPr lang="en-GB" dirty="0" err="1" smtClean="0"/>
              <a:t>McCullagh</a:t>
            </a:r>
            <a:r>
              <a:rPr lang="en-GB" dirty="0" smtClean="0"/>
              <a:t> 1978: 11).</a:t>
            </a:r>
            <a:endParaRPr lang="en-US" dirty="0" smtClean="0"/>
          </a:p>
          <a:p>
            <a:pPr>
              <a:defRPr/>
            </a:pPr>
            <a:r>
              <a:rPr lang="en-GB" dirty="0" smtClean="0"/>
              <a:t> </a:t>
            </a:r>
            <a:endParaRPr lang="en-US" dirty="0" smtClean="0"/>
          </a:p>
          <a:p>
            <a:pPr>
              <a:defRPr/>
            </a:pPr>
            <a:r>
              <a:rPr lang="en-GB" dirty="0" smtClean="0"/>
              <a:t> </a:t>
            </a:r>
            <a:endParaRPr lang="en-US" dirty="0" smtClean="0"/>
          </a:p>
          <a:p>
            <a:pPr>
              <a:defRPr/>
            </a:pPr>
            <a:r>
              <a:rPr lang="en-GB" dirty="0" smtClean="0"/>
              <a:t> </a:t>
            </a:r>
            <a:endParaRPr lang="en-US" dirty="0" smtClean="0"/>
          </a:p>
          <a:p>
            <a:pPr>
              <a:defRPr/>
            </a:pPr>
            <a:r>
              <a:rPr lang="en-GB" b="1" dirty="0" err="1" smtClean="0"/>
              <a:t>a</a:t>
            </a:r>
            <a:r>
              <a:rPr lang="en-GB" b="1" dirty="0" smtClean="0"/>
              <a:t>) Spatial Scales</a:t>
            </a:r>
            <a:endParaRPr lang="en-US" dirty="0" smtClean="0"/>
          </a:p>
          <a:p>
            <a:pPr algn="just">
              <a:defRPr/>
            </a:pPr>
            <a:r>
              <a:rPr lang="en-GB" dirty="0" smtClean="0"/>
              <a:t> </a:t>
            </a:r>
            <a:endParaRPr lang="en-US" dirty="0" smtClean="0"/>
          </a:p>
          <a:p>
            <a:pPr algn="just">
              <a:defRPr/>
            </a:pPr>
            <a:r>
              <a:rPr lang="en-GB" dirty="0" smtClean="0"/>
              <a:t>The Spatial scales are the active time scales which show the characteristics of structure and process in the geomorphic studies. ‘At different scales of space different variables become dominant, different levels of generalisation may be employed and even different problems identified’ (Chorley et al 1985: 14). Historically as well there have been found various types of spatial scales, such as ‘physiographic regions’ (</a:t>
            </a:r>
            <a:r>
              <a:rPr lang="en-GB" dirty="0" err="1" smtClean="0"/>
              <a:t>Fenneman</a:t>
            </a:r>
            <a:r>
              <a:rPr lang="en-GB" dirty="0" smtClean="0"/>
              <a:t> 1914) and ‘drainage basin’ (Horton 1945). Among them ‘</a:t>
            </a:r>
            <a:r>
              <a:rPr lang="en-GB" dirty="0" err="1" smtClean="0"/>
              <a:t>Fenneman’s</a:t>
            </a:r>
            <a:r>
              <a:rPr lang="en-GB" dirty="0" smtClean="0"/>
              <a:t> physiographic regions were largely based on considerations of structural geology (e.g. the Ridge and Valley Province of the folded Appalachians) and were considered to be at </a:t>
            </a:r>
            <a:r>
              <a:rPr lang="en-GB" dirty="0" err="1" smtClean="0"/>
              <a:t>a</a:t>
            </a:r>
            <a:r>
              <a:rPr lang="en-GB" dirty="0" smtClean="0"/>
              <a:t> large scale at which coherent geomorphic unity could be observed’ (Chorley et al 1985). Wooldridge’s (1932) ‘physiographic atoms of which the matter of region is built’ provide the detailed concepts concerning the spatial scales. An interesting feature is such that the heaviest rain has </a:t>
            </a:r>
            <a:r>
              <a:rPr lang="en-GB" dirty="0" err="1" smtClean="0"/>
              <a:t>a</a:t>
            </a:r>
            <a:r>
              <a:rPr lang="en-GB" dirty="0" smtClean="0"/>
              <a:t> great affect in small basins. The runoff becomes to the maximum and the sediment production is also high whereas in </a:t>
            </a:r>
            <a:r>
              <a:rPr lang="en-GB" dirty="0" err="1" smtClean="0"/>
              <a:t>a</a:t>
            </a:r>
            <a:r>
              <a:rPr lang="en-GB" dirty="0" smtClean="0"/>
              <a:t> large basin of the river even the high-intensity rainfall partly influences them. </a:t>
            </a:r>
          </a:p>
          <a:p>
            <a:pPr>
              <a:defRPr/>
            </a:pPr>
            <a:r>
              <a:rPr lang="en-GB" dirty="0" smtClean="0"/>
              <a:t>Hierarchical Spatial Ordering of Landforms</a:t>
            </a:r>
            <a:endParaRPr lang="en-US" dirty="0" smtClean="0"/>
          </a:p>
          <a:p>
            <a:pPr>
              <a:defRPr/>
            </a:pPr>
            <a:r>
              <a:rPr lang="en-GB" dirty="0" smtClean="0"/>
              <a:t>Order</a:t>
            </a:r>
            <a:endParaRPr lang="en-US" dirty="0" smtClean="0"/>
          </a:p>
          <a:p>
            <a:pPr>
              <a:defRPr/>
            </a:pPr>
            <a:r>
              <a:rPr lang="en-GB" dirty="0" smtClean="0"/>
              <a:t>Examples </a:t>
            </a:r>
            <a:endParaRPr lang="en-US" dirty="0" smtClean="0"/>
          </a:p>
          <a:p>
            <a:pPr>
              <a:defRPr/>
            </a:pPr>
            <a:r>
              <a:rPr lang="en-GB" dirty="0" smtClean="0"/>
              <a:t>	</a:t>
            </a:r>
            <a:endParaRPr lang="en-US" dirty="0" smtClean="0"/>
          </a:p>
          <a:p>
            <a:pPr>
              <a:defRPr/>
            </a:pPr>
            <a:r>
              <a:rPr lang="en-GB" dirty="0" smtClean="0"/>
              <a:t>1</a:t>
            </a:r>
            <a:r>
              <a:rPr lang="en-GB" baseline="30000" dirty="0" smtClean="0"/>
              <a:t>st</a:t>
            </a:r>
            <a:r>
              <a:rPr lang="en-GB" dirty="0" smtClean="0"/>
              <a:t> order: Continents, oceans, plates, convergence zones, divergence zones</a:t>
            </a:r>
            <a:endParaRPr lang="en-US" dirty="0" smtClean="0"/>
          </a:p>
          <a:p>
            <a:pPr>
              <a:defRPr/>
            </a:pPr>
            <a:r>
              <a:rPr lang="en-GB" dirty="0" smtClean="0"/>
              <a:t>2</a:t>
            </a:r>
            <a:r>
              <a:rPr lang="en-GB" baseline="30000" dirty="0" smtClean="0"/>
              <a:t>nd</a:t>
            </a:r>
            <a:r>
              <a:rPr lang="en-GB" dirty="0" smtClean="0"/>
              <a:t> order: Physiographic provinces, mountain ranges, massifs, plateaus, lowlands, accumulative plains, tectonic depressions (termed       	‘</a:t>
            </a:r>
            <a:r>
              <a:rPr lang="en-GB" dirty="0" err="1" smtClean="0"/>
              <a:t>morphostructural</a:t>
            </a:r>
            <a:r>
              <a:rPr lang="en-GB" dirty="0" smtClean="0"/>
              <a:t>’ units by the Russians)</a:t>
            </a:r>
            <a:endParaRPr lang="en-US" dirty="0" smtClean="0"/>
          </a:p>
          <a:p>
            <a:pPr>
              <a:defRPr/>
            </a:pPr>
            <a:r>
              <a:rPr lang="en-GB" dirty="0" smtClean="0"/>
              <a:t>3</a:t>
            </a:r>
            <a:r>
              <a:rPr lang="en-GB" baseline="30000" dirty="0" smtClean="0"/>
              <a:t>rd</a:t>
            </a:r>
            <a:r>
              <a:rPr lang="en-GB" dirty="0" smtClean="0"/>
              <a:t> order: Medium-scale geological units, such as folded sequences, fault blocks, domes and volcanoes</a:t>
            </a:r>
            <a:endParaRPr lang="en-US" dirty="0" smtClean="0"/>
          </a:p>
          <a:p>
            <a:pPr>
              <a:defRPr/>
            </a:pPr>
            <a:r>
              <a:rPr lang="en-GB" dirty="0" smtClean="0"/>
              <a:t>4</a:t>
            </a:r>
            <a:r>
              <a:rPr lang="en-GB" baseline="30000" dirty="0" smtClean="0"/>
              <a:t>th</a:t>
            </a:r>
            <a:r>
              <a:rPr lang="en-GB" dirty="0" smtClean="0"/>
              <a:t> order: Large-scale erosional/depositional units, such as large valleys, deltas and long continuous beaches</a:t>
            </a:r>
            <a:endParaRPr lang="en-US" dirty="0" smtClean="0"/>
          </a:p>
          <a:p>
            <a:pPr>
              <a:defRPr/>
            </a:pPr>
            <a:r>
              <a:rPr lang="en-GB" dirty="0" smtClean="0"/>
              <a:t>5</a:t>
            </a:r>
            <a:r>
              <a:rPr lang="en-GB" baseline="30000" dirty="0" smtClean="0"/>
              <a:t>th</a:t>
            </a:r>
            <a:r>
              <a:rPr lang="en-GB" dirty="0" smtClean="0"/>
              <a:t> order: Medium-scale erosional/depositional units; smaller valleys, floodplains, alluvial fans, cirques, moraines</a:t>
            </a:r>
            <a:endParaRPr lang="en-US" dirty="0" smtClean="0"/>
          </a:p>
          <a:p>
            <a:pPr>
              <a:defRPr/>
            </a:pPr>
            <a:r>
              <a:rPr lang="en-GB" dirty="0" smtClean="0"/>
              <a:t>6</a:t>
            </a:r>
            <a:r>
              <a:rPr lang="en-GB" baseline="30000" dirty="0" smtClean="0"/>
              <a:t>th</a:t>
            </a:r>
            <a:r>
              <a:rPr lang="en-GB" dirty="0" smtClean="0"/>
              <a:t> order: Small-scale erosional/depositional units; small valleys, offshore bars, sand dunes</a:t>
            </a:r>
            <a:endParaRPr lang="en-US" dirty="0" smtClean="0"/>
          </a:p>
          <a:p>
            <a:pPr>
              <a:defRPr/>
            </a:pPr>
            <a:r>
              <a:rPr lang="en-GB" dirty="0" smtClean="0"/>
              <a:t>7</a:t>
            </a:r>
            <a:r>
              <a:rPr lang="en-GB" baseline="30000" dirty="0" smtClean="0"/>
              <a:t>th</a:t>
            </a:r>
            <a:r>
              <a:rPr lang="en-GB" dirty="0" smtClean="0"/>
              <a:t> order: </a:t>
            </a:r>
            <a:r>
              <a:rPr lang="en-GB" dirty="0" err="1" smtClean="0"/>
              <a:t>Hillslopes</a:t>
            </a:r>
            <a:r>
              <a:rPr lang="en-GB" dirty="0" smtClean="0"/>
              <a:t>, stretches of stream channel</a:t>
            </a:r>
            <a:endParaRPr lang="en-US" dirty="0" smtClean="0"/>
          </a:p>
          <a:p>
            <a:pPr>
              <a:defRPr/>
            </a:pPr>
            <a:r>
              <a:rPr lang="en-GB" dirty="0" smtClean="0"/>
              <a:t>8</a:t>
            </a:r>
            <a:r>
              <a:rPr lang="en-GB" baseline="30000" dirty="0" smtClean="0"/>
              <a:t>th</a:t>
            </a:r>
            <a:r>
              <a:rPr lang="en-GB" dirty="0" smtClean="0"/>
              <a:t> order: Slope and flat facets, pools, riffles</a:t>
            </a:r>
            <a:endParaRPr lang="en-US" dirty="0" smtClean="0"/>
          </a:p>
          <a:p>
            <a:pPr>
              <a:defRPr/>
            </a:pPr>
            <a:r>
              <a:rPr lang="en-GB" dirty="0" smtClean="0"/>
              <a:t>9</a:t>
            </a:r>
            <a:r>
              <a:rPr lang="en-GB" baseline="30000" dirty="0" smtClean="0"/>
              <a:t>th</a:t>
            </a:r>
            <a:r>
              <a:rPr lang="en-GB" dirty="0" smtClean="0"/>
              <a:t> order: Stream bed and </a:t>
            </a:r>
            <a:r>
              <a:rPr lang="en-GB" dirty="0" err="1" smtClean="0"/>
              <a:t>aeolian</a:t>
            </a:r>
            <a:r>
              <a:rPr lang="en-GB" dirty="0" smtClean="0"/>
              <a:t> sand ripples, slope </a:t>
            </a:r>
            <a:r>
              <a:rPr lang="en-GB" dirty="0" err="1" smtClean="0"/>
              <a:t>terracettes</a:t>
            </a:r>
            <a:endParaRPr lang="en-US" dirty="0" smtClean="0"/>
          </a:p>
          <a:p>
            <a:pPr>
              <a:defRPr/>
            </a:pPr>
            <a:r>
              <a:rPr lang="en-GB" dirty="0" smtClean="0"/>
              <a:t>10</a:t>
            </a:r>
            <a:r>
              <a:rPr lang="en-GB" baseline="30000" dirty="0" smtClean="0"/>
              <a:t>th</a:t>
            </a:r>
            <a:r>
              <a:rPr lang="en-GB" dirty="0" smtClean="0"/>
              <a:t> order: Micro-roughness represented by the diameter of individual pebbles or sand grains</a:t>
            </a:r>
            <a:endParaRPr lang="en-US" dirty="0" smtClean="0"/>
          </a:p>
          <a:p>
            <a:pPr>
              <a:defRPr/>
            </a:pPr>
            <a:r>
              <a:rPr lang="en-GB" dirty="0" smtClean="0"/>
              <a:t>Source: Chorley et al, 1985, Table 1.3, p. 15.</a:t>
            </a:r>
            <a:endParaRPr lang="en-US" dirty="0" smtClean="0"/>
          </a:p>
          <a:p>
            <a:pPr>
              <a:defRPr/>
            </a:pPr>
            <a:endParaRPr lang="en-GB" dirty="0" smtClean="0"/>
          </a:p>
          <a:p>
            <a:pPr>
              <a:defRPr/>
            </a:pPr>
            <a:endParaRPr lang="en-US" dirty="0" smtClean="0"/>
          </a:p>
          <a:p>
            <a:pPr algn="just">
              <a:defRPr/>
            </a:pPr>
            <a:r>
              <a:rPr lang="en-GB" dirty="0" smtClean="0"/>
              <a:t>The bed types of the stream also determine the landform evolution on the basis of the spatial scale. For example, many microforms are developed on sand bed, such as ripples and dunes. Sometimes such microforms appear with the superimposed large-scale riffles, pools and bars. In such cases, shallows and deeps can be developed in the river basin extending with varied wavelengths. ‘At </a:t>
            </a:r>
            <a:r>
              <a:rPr lang="en-GB" dirty="0" err="1" smtClean="0"/>
              <a:t>a</a:t>
            </a:r>
            <a:r>
              <a:rPr lang="en-GB" dirty="0" smtClean="0"/>
              <a:t> large scale the river may meander with wavelengths measured in kilometres’ (Chorley et al 1985). Chorley et al have also given the following hierarchical spatial ordering of landforms so as to distinguish the relief features of the earth. While broadly classifying the features of the earth surface, it can be divided into three parts as the relief features  of the first order, the relief features of the second order and the relief features of the third order. The first order relief features as continents and oceans or ocean basins were originated while the earth and the continents got the present position. The second order features have been developed upon the first order relief features, such as mountains, plateaus and plains and the third order features have been developed upon the second order features, such as the processes and landforms developed upon the mountains, plateaus, plains, etc. But in detail such features are hierarchically divided into the following ten parts (Table above). </a:t>
            </a:r>
            <a:endParaRPr lang="en-US" dirty="0" smtClean="0"/>
          </a:p>
          <a:p>
            <a:pPr>
              <a:defRPr/>
            </a:pPr>
            <a:r>
              <a:rPr lang="en-GB" b="1" dirty="0" smtClean="0"/>
              <a:t> </a:t>
            </a:r>
            <a:endParaRPr lang="en-US" dirty="0" smtClean="0"/>
          </a:p>
          <a:p>
            <a:pPr>
              <a:defRPr/>
            </a:pPr>
            <a:endParaRPr lang="en-US"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GB" dirty="0" smtClean="0"/>
          </a:p>
          <a:p>
            <a:pPr algn="just">
              <a:defRPr/>
            </a:pPr>
            <a:endParaRPr lang="en-US" dirty="0" smtClean="0"/>
          </a:p>
          <a:p>
            <a:pPr>
              <a:defRPr/>
            </a:pPr>
            <a:endParaRPr lang="en-US" dirty="0"/>
          </a:p>
        </p:txBody>
      </p:sp>
      <p:sp>
        <p:nvSpPr>
          <p:cNvPr id="121860" name="Slide Number Placeholder 3"/>
          <p:cNvSpPr>
            <a:spLocks noGrp="1"/>
          </p:cNvSpPr>
          <p:nvPr>
            <p:ph type="sldNum" sz="quarter" idx="5"/>
          </p:nvPr>
        </p:nvSpPr>
        <p:spPr>
          <a:noFill/>
        </p:spPr>
        <p:txBody>
          <a:bodyPr/>
          <a:lstStyle/>
          <a:p>
            <a:fld id="{FD564090-C96F-415B-9C21-47B34DB9B7CA}" type="slidenum">
              <a:rPr lang="en-US" smtClean="0"/>
              <a:pPr/>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lgn="just">
              <a:defRPr/>
            </a:pPr>
            <a:r>
              <a:rPr lang="en-GB" dirty="0" smtClean="0"/>
              <a:t>Where F= landform, P=processes, M= </a:t>
            </a:r>
            <a:r>
              <a:rPr lang="en-GB" dirty="0" err="1" smtClean="0"/>
              <a:t>geomaterials</a:t>
            </a:r>
            <a:r>
              <a:rPr lang="en-GB" dirty="0" smtClean="0"/>
              <a:t> and </a:t>
            </a:r>
            <a:r>
              <a:rPr lang="en-GB" dirty="0" err="1" smtClean="0"/>
              <a:t>dt</a:t>
            </a:r>
            <a:r>
              <a:rPr lang="en-GB" dirty="0" smtClean="0"/>
              <a:t>= change through time. According to this equation the landforms are developed by the action of processes on materials which change through time. Thus, ‘morphology refers to the form of earth’s surface or landform; processes include the geomorphological processes associated with weathering, wind, water, ice and </a:t>
            </a:r>
            <a:r>
              <a:rPr lang="en-GB" dirty="0" err="1" smtClean="0"/>
              <a:t>massmovement</a:t>
            </a:r>
            <a:r>
              <a:rPr lang="en-GB" dirty="0" smtClean="0"/>
              <a:t>; and materials connote the rock, soil and superficial deposits upon which processes operate’ (Gregory 1977: 137). The four aspects have been categorized for the study of the equation at four levels. In the first level the elements of the equation as form, process and materials are studied independently. The second level is to make </a:t>
            </a:r>
            <a:r>
              <a:rPr lang="en-GB" dirty="0" err="1" smtClean="0"/>
              <a:t>a</a:t>
            </a:r>
            <a:r>
              <a:rPr lang="en-GB" dirty="0" smtClean="0"/>
              <a:t> balance in the equation by getting the relationships between elements of the equation at </a:t>
            </a:r>
            <a:r>
              <a:rPr lang="en-GB" dirty="0" err="1" smtClean="0"/>
              <a:t>a</a:t>
            </a:r>
            <a:r>
              <a:rPr lang="en-GB" dirty="0" smtClean="0"/>
              <a:t> specific time, such as between form, process and materials. In the third level the equation is differentiated by finding how such elements differ over time. In the end, the equation is applied so as to solve the environmental problems. </a:t>
            </a:r>
            <a:endParaRPr lang="en-US" dirty="0" smtClean="0"/>
          </a:p>
          <a:p>
            <a:pPr algn="just">
              <a:defRPr/>
            </a:pPr>
            <a:r>
              <a:rPr lang="en-GB" dirty="0" smtClean="0"/>
              <a:t> </a:t>
            </a:r>
            <a:endParaRPr lang="en-US" dirty="0" smtClean="0"/>
          </a:p>
          <a:p>
            <a:pPr algn="just">
              <a:defRPr/>
            </a:pPr>
            <a:r>
              <a:rPr lang="en-GB" dirty="0" smtClean="0"/>
              <a:t>Landforms, </a:t>
            </a:r>
            <a:r>
              <a:rPr lang="en-GB" dirty="0" err="1" smtClean="0"/>
              <a:t>geomaterials</a:t>
            </a:r>
            <a:r>
              <a:rPr lang="en-GB" dirty="0" smtClean="0"/>
              <a:t> and processes are inevitable to be studied separately so as to find out the landform of </a:t>
            </a:r>
            <a:r>
              <a:rPr lang="en-GB" dirty="0" err="1" smtClean="0"/>
              <a:t>a</a:t>
            </a:r>
            <a:r>
              <a:rPr lang="en-GB" dirty="0" smtClean="0"/>
              <a:t> particular geomorphic unit of an identifiable spatial scale. ‘Different aspects of forms (landforms) have been widely studied and given more attention right from the beginning to Geomorphological investigations to the development of the branch of landform geography (</a:t>
            </a:r>
            <a:r>
              <a:rPr lang="en-GB" dirty="0" err="1" smtClean="0"/>
              <a:t>Zakrzewska</a:t>
            </a:r>
            <a:r>
              <a:rPr lang="en-GB" dirty="0" smtClean="0"/>
              <a:t> 1967). Landform geomorphology has been studied </a:t>
            </a:r>
            <a:r>
              <a:rPr lang="en-GB" dirty="0" err="1" smtClean="0"/>
              <a:t>morphometrically</a:t>
            </a:r>
            <a:r>
              <a:rPr lang="en-GB" dirty="0" smtClean="0"/>
              <a:t> in which the dimension, shape and amplitude (the amount of elevation of the crest of </a:t>
            </a:r>
            <a:r>
              <a:rPr lang="en-GB" dirty="0" err="1" smtClean="0"/>
              <a:t>a</a:t>
            </a:r>
            <a:r>
              <a:rPr lang="en-GB" dirty="0" smtClean="0"/>
              <a:t> wave or ripple above the base of the adjacent trough) are included. Similarly, the literature in landform geography has been found from the aerial photographs, GIS (Geographic Information System) and satellite imageries as well. ‘Although the study of form is </a:t>
            </a:r>
            <a:r>
              <a:rPr lang="en-GB" dirty="0" err="1" smtClean="0"/>
              <a:t>a</a:t>
            </a:r>
            <a:r>
              <a:rPr lang="en-GB" dirty="0" smtClean="0"/>
              <a:t> necessary pre-requisite to later geomorphological analysis it has been argued that it should not be an end in itself because it is very difficult to understand the past development of form, the present significance or future character, from morphology alone’ (Derbyshire et al 1979). Thus, </a:t>
            </a:r>
            <a:r>
              <a:rPr lang="en-GB" dirty="0" err="1" smtClean="0"/>
              <a:t>geomaterials</a:t>
            </a:r>
            <a:r>
              <a:rPr lang="en-GB" dirty="0" smtClean="0"/>
              <a:t> like different types of rocks, their bed disposition in the form of folds, faults, domes, etc. together with physical and chemical characteristics of rocks, rock weathering, deposits, rock permeability and </a:t>
            </a:r>
            <a:r>
              <a:rPr lang="en-GB" dirty="0" err="1" smtClean="0"/>
              <a:t>impermeability</a:t>
            </a:r>
            <a:r>
              <a:rPr lang="en-GB" dirty="0" smtClean="0"/>
              <a:t>, rock joints, resistance of the rock and so on; and the processes acting upon them and making them have to be studied side by side.</a:t>
            </a:r>
            <a:endParaRPr lang="en-US" dirty="0" smtClean="0"/>
          </a:p>
          <a:p>
            <a:pPr algn="just">
              <a:defRPr/>
            </a:pPr>
            <a:r>
              <a:rPr lang="en-GB" dirty="0" smtClean="0"/>
              <a:t> </a:t>
            </a:r>
            <a:endParaRPr lang="en-US" dirty="0" smtClean="0"/>
          </a:p>
          <a:p>
            <a:pPr algn="just">
              <a:defRPr/>
            </a:pPr>
            <a:r>
              <a:rPr lang="en-GB" dirty="0" smtClean="0"/>
              <a:t>The element of the equation comprises the relationship of both </a:t>
            </a:r>
            <a:r>
              <a:rPr lang="en-GB" dirty="0" err="1" smtClean="0"/>
              <a:t>endogenetic</a:t>
            </a:r>
            <a:r>
              <a:rPr lang="en-GB" dirty="0" smtClean="0"/>
              <a:t> and </a:t>
            </a:r>
            <a:r>
              <a:rPr lang="en-GB" dirty="0" err="1" smtClean="0"/>
              <a:t>exogenetic</a:t>
            </a:r>
            <a:r>
              <a:rPr lang="en-GB" dirty="0" smtClean="0"/>
              <a:t> processes with materials and landforms. Thus, the three-phase work of the river as erosion, transportation and deposition need </a:t>
            </a:r>
            <a:r>
              <a:rPr lang="en-GB" dirty="0" err="1" smtClean="0"/>
              <a:t>a</a:t>
            </a:r>
            <a:r>
              <a:rPr lang="en-GB" dirty="0" smtClean="0"/>
              <a:t> detailed research in order to find how landforms have been developed variously. Similarly, the other </a:t>
            </a:r>
            <a:r>
              <a:rPr lang="en-GB" dirty="0" err="1" smtClean="0"/>
              <a:t>denudational</a:t>
            </a:r>
            <a:r>
              <a:rPr lang="en-GB" dirty="0" smtClean="0"/>
              <a:t> processes of the glacial, fluvial, </a:t>
            </a:r>
            <a:r>
              <a:rPr lang="en-GB" dirty="0" err="1" smtClean="0"/>
              <a:t>aeolian</a:t>
            </a:r>
            <a:r>
              <a:rPr lang="en-GB" dirty="0" smtClean="0"/>
              <a:t>, groundwater, </a:t>
            </a:r>
            <a:r>
              <a:rPr lang="en-GB" dirty="0" err="1" smtClean="0"/>
              <a:t>periglacial</a:t>
            </a:r>
            <a:r>
              <a:rPr lang="en-GB" dirty="0" smtClean="0"/>
              <a:t>, coastal, etc are inevitable to be investigated and studied in detail.</a:t>
            </a:r>
            <a:endParaRPr lang="en-US" dirty="0" smtClean="0"/>
          </a:p>
          <a:p>
            <a:pPr algn="just">
              <a:defRPr/>
            </a:pPr>
            <a:r>
              <a:rPr lang="en-GB" dirty="0" smtClean="0"/>
              <a:t> </a:t>
            </a:r>
            <a:endParaRPr lang="en-US" dirty="0" smtClean="0"/>
          </a:p>
          <a:p>
            <a:pPr algn="just">
              <a:defRPr/>
            </a:pPr>
            <a:r>
              <a:rPr lang="en-GB" dirty="0" smtClean="0"/>
              <a:t>When the research of landforms, materials and processes are completed separately and independently, then the bilateral as well as collective relationships are identified which will help to understand the geomorphic system. ‘The system approach is ideally suited to identification of the relationships between the elements of the equation and has been instrumental in clarifying the diverse ways in which indices of materials, of process and of form are related’ (Derbyshire et al 1979). The studies are concerned also to find the spatial differences of the elements of equation and their interrelationships. Similarly, the equilibrium concept can also become clear with the studies of form-process-material relationships. It will, thus, be easy to know that when the driving force is equal to the resisting force the state of equilibrium of the process and landform will be attained on the basis of Gilbert’s model.</a:t>
            </a:r>
            <a:endParaRPr lang="en-US" dirty="0" smtClean="0"/>
          </a:p>
          <a:p>
            <a:pPr algn="just">
              <a:defRPr/>
            </a:pPr>
            <a:r>
              <a:rPr lang="en-GB" dirty="0" smtClean="0"/>
              <a:t> </a:t>
            </a:r>
            <a:endParaRPr lang="en-US" dirty="0" smtClean="0"/>
          </a:p>
          <a:p>
            <a:pPr algn="just">
              <a:defRPr/>
            </a:pPr>
            <a:r>
              <a:rPr lang="en-GB" dirty="0" smtClean="0"/>
              <a:t>To differentiate the equation it is necessary to find out ‘the way in which geomorphological systems change or adjust over time’ (Singh 2007). As far as possible all geomorphic processes have to be studied so as to make the geomorphic investigation from which </a:t>
            </a:r>
            <a:r>
              <a:rPr lang="en-GB" dirty="0" err="1" smtClean="0"/>
              <a:t>retrodiction</a:t>
            </a:r>
            <a:r>
              <a:rPr lang="en-GB" dirty="0" smtClean="0"/>
              <a:t> and / or </a:t>
            </a:r>
            <a:r>
              <a:rPr lang="en-GB" dirty="0" err="1" smtClean="0"/>
              <a:t>postdiction</a:t>
            </a:r>
            <a:r>
              <a:rPr lang="en-GB" dirty="0" smtClean="0"/>
              <a:t> and prediction of landforms can be done. ‘Inclusion of time dimension is necessary because periods of time may be necessary for </a:t>
            </a:r>
            <a:r>
              <a:rPr lang="en-GB" dirty="0" err="1" smtClean="0"/>
              <a:t>a</a:t>
            </a:r>
            <a:r>
              <a:rPr lang="en-GB" dirty="0" smtClean="0"/>
              <a:t> certain process or assemblage of processes acting upon particulate materials to produce </a:t>
            </a:r>
            <a:r>
              <a:rPr lang="en-GB" dirty="0" err="1" smtClean="0"/>
              <a:t>a</a:t>
            </a:r>
            <a:r>
              <a:rPr lang="en-GB" dirty="0" smtClean="0"/>
              <a:t> specific form’ (Gregory 1977). Landforms’ changes are necessary to be studied on the basis of temporal scales of macro (cyclic time), </a:t>
            </a:r>
            <a:r>
              <a:rPr lang="en-GB" dirty="0" err="1" smtClean="0"/>
              <a:t>meso</a:t>
            </a:r>
            <a:r>
              <a:rPr lang="en-GB" dirty="0" smtClean="0"/>
              <a:t> (graded time) and micro (steady time) time scales which can be seen in millions of years, thousands of years and tens of years respectively. ‘Time scale assumes greater significance in the rates of operation of process and changes occurring in landscapes. Generally, no perceptible change may occur in the morphological features during </a:t>
            </a:r>
            <a:r>
              <a:rPr lang="en-GB" dirty="0" err="1" smtClean="0"/>
              <a:t>a</a:t>
            </a:r>
            <a:r>
              <a:rPr lang="en-GB" dirty="0" smtClean="0"/>
              <a:t> short period because either the force exerted by the processes may not be enough to introduce significant change or the processes might have not operated for desired sufficient length of time. Any change in the rate of operation of geomorphic process is supposed to bring corresponding change in the landforms’ (Singh 2007: 50). </a:t>
            </a:r>
            <a:r>
              <a:rPr lang="en-GB" dirty="0" err="1" smtClean="0"/>
              <a:t>Thornes</a:t>
            </a:r>
            <a:r>
              <a:rPr lang="en-GB" dirty="0" smtClean="0"/>
              <a:t> (1979) has stated that sometimes the response is instantaneous, as when </a:t>
            </a:r>
            <a:r>
              <a:rPr lang="en-GB" dirty="0" err="1" smtClean="0"/>
              <a:t>a</a:t>
            </a:r>
            <a:r>
              <a:rPr lang="en-GB" dirty="0" smtClean="0"/>
              <a:t> large flood passes through </a:t>
            </a:r>
            <a:r>
              <a:rPr lang="en-GB" dirty="0" err="1" smtClean="0"/>
              <a:t>a</a:t>
            </a:r>
            <a:r>
              <a:rPr lang="en-GB" dirty="0" smtClean="0"/>
              <a:t> channel. At other times the response may be quite slow or there may be ‘dead time’ when nothing happens to landforms to reveal the change in the process. In modern times, the anthropogenic effect on landforms have to be studied as well, in that the human beings have modified the geomorphology to </a:t>
            </a:r>
            <a:r>
              <a:rPr lang="en-GB" dirty="0" err="1" smtClean="0"/>
              <a:t>a</a:t>
            </a:r>
            <a:r>
              <a:rPr lang="en-GB" dirty="0" smtClean="0"/>
              <a:t> large extent while cultivating, establishing and extending cities, making transportation network, etc. The human beings have </a:t>
            </a:r>
            <a:r>
              <a:rPr lang="en-GB" dirty="0" err="1" smtClean="0"/>
              <a:t>a</a:t>
            </a:r>
            <a:r>
              <a:rPr lang="en-GB" dirty="0" smtClean="0"/>
              <a:t> big influence on various processes as fluvial, </a:t>
            </a:r>
            <a:r>
              <a:rPr lang="en-GB" dirty="0" err="1" smtClean="0"/>
              <a:t>aeolian</a:t>
            </a:r>
            <a:r>
              <a:rPr lang="en-GB" dirty="0" smtClean="0"/>
              <a:t>, marine, glacial, </a:t>
            </a:r>
            <a:r>
              <a:rPr lang="en-GB" dirty="0" err="1" smtClean="0"/>
              <a:t>periglacial</a:t>
            </a:r>
            <a:r>
              <a:rPr lang="en-GB" dirty="0" smtClean="0"/>
              <a:t>, etc. Therefore, ‘it is possible to envisage several Geomorphological equations each pertaining to particular time in an area and each relating to </a:t>
            </a:r>
            <a:r>
              <a:rPr lang="en-GB" dirty="0" err="1" smtClean="0"/>
              <a:t>a</a:t>
            </a:r>
            <a:r>
              <a:rPr lang="en-GB" dirty="0" smtClean="0"/>
              <a:t> particular degree of man’s influence’ (Gregory 1977).</a:t>
            </a:r>
            <a:endParaRPr lang="en-US" dirty="0" smtClean="0"/>
          </a:p>
          <a:p>
            <a:pPr algn="just">
              <a:defRPr/>
            </a:pPr>
            <a:r>
              <a:rPr lang="en-GB" dirty="0" smtClean="0"/>
              <a:t> </a:t>
            </a:r>
            <a:endParaRPr lang="en-US" dirty="0" smtClean="0"/>
          </a:p>
          <a:p>
            <a:pPr algn="just">
              <a:defRPr/>
            </a:pPr>
            <a:r>
              <a:rPr lang="en-GB" dirty="0" smtClean="0"/>
              <a:t>The individual and independent study of landform, process and materials, the bilateral and collective as well as the balanced relationship of form, process and materials and the difference of elements over time in the form of cyclic, graded and steady times are inevitable for the ‘estimation of the behaviour of geomorphological systems either in locations where processes have not been measured - spatial prediction, or in the future - temporal prediction’ (Derbyshire et al 1979). They have also stated that the environment is </a:t>
            </a:r>
            <a:r>
              <a:rPr lang="en-GB" dirty="0" err="1" smtClean="0"/>
              <a:t>a</a:t>
            </a:r>
            <a:r>
              <a:rPr lang="en-GB" dirty="0" smtClean="0"/>
              <a:t> machine which should be controlled by getting the full knowledge of the working system of the geomorphological machine. According to Gregory (1977), the equation outline is tentatively offered as </a:t>
            </a:r>
            <a:r>
              <a:rPr lang="en-GB" dirty="0" err="1" smtClean="0"/>
              <a:t>a</a:t>
            </a:r>
            <a:r>
              <a:rPr lang="en-GB" dirty="0" smtClean="0"/>
              <a:t> basis for synthesizing contemporary approaches to geomorphology and it could be extended to physical geography as </a:t>
            </a:r>
            <a:r>
              <a:rPr lang="en-GB" dirty="0" err="1" smtClean="0"/>
              <a:t>a</a:t>
            </a:r>
            <a:r>
              <a:rPr lang="en-GB" dirty="0" smtClean="0"/>
              <a:t> whole. ‘The under-emphasis on the study of man’s role in changing the environmental (geomorphological) processes till 1950 was because of lesser attention paid towards the measurement of contemporary Geomorphological processes and qualitative assessment of the reconstruction of the effects of </a:t>
            </a:r>
            <a:r>
              <a:rPr lang="en-GB" dirty="0" err="1" smtClean="0"/>
              <a:t>palaeoprocesses</a:t>
            </a:r>
            <a:r>
              <a:rPr lang="en-GB" dirty="0" smtClean="0"/>
              <a:t>. Increased enthusiasm towards the measurement of contemporary environmental (geomorphological) processes since 1950 ushered in </a:t>
            </a:r>
            <a:r>
              <a:rPr lang="en-GB" dirty="0" err="1" smtClean="0"/>
              <a:t>a</a:t>
            </a:r>
            <a:r>
              <a:rPr lang="en-GB" dirty="0" smtClean="0"/>
              <a:t> new era of realization of significance of human activities affecting the environmental (geomorphological) processes’ (Singh 1991). Thus, various environmental problems will be easy to solve if the geomorphic applications become purposeful and successful.</a:t>
            </a:r>
            <a:endParaRPr lang="en-US" dirty="0" smtClean="0"/>
          </a:p>
          <a:p>
            <a:pPr>
              <a:defRPr/>
            </a:pPr>
            <a:endParaRPr lang="en-US" dirty="0"/>
          </a:p>
        </p:txBody>
      </p:sp>
      <p:sp>
        <p:nvSpPr>
          <p:cNvPr id="122884" name="Slide Number Placeholder 3"/>
          <p:cNvSpPr>
            <a:spLocks noGrp="1"/>
          </p:cNvSpPr>
          <p:nvPr>
            <p:ph type="sldNum" sz="quarter" idx="5"/>
          </p:nvPr>
        </p:nvSpPr>
        <p:spPr>
          <a:noFill/>
        </p:spPr>
        <p:txBody>
          <a:bodyPr/>
          <a:lstStyle/>
          <a:p>
            <a:fld id="{695F0E24-CF40-46C4-BA5C-F6719E6CD13C}"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FC49D49E-4BC9-40A7-8809-76DB4481B388}" type="slidenum">
              <a:rPr lang="en-US" smtClean="0">
                <a:latin typeface="Tahoma" pitchFamily="34" charset="0"/>
              </a:rPr>
              <a:pPr/>
              <a:t>3</a:t>
            </a:fld>
            <a:endParaRPr lang="en-US" smtClean="0">
              <a:latin typeface="Tahom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lgn="just">
              <a:defRPr/>
            </a:pPr>
            <a:r>
              <a:rPr lang="en-GB" dirty="0" smtClean="0"/>
              <a:t>‘Little of the earth’s topography can be explained as the result of the operation of </a:t>
            </a:r>
            <a:r>
              <a:rPr lang="en-GB" dirty="0" err="1" smtClean="0"/>
              <a:t>a</a:t>
            </a:r>
            <a:r>
              <a:rPr lang="en-GB" dirty="0" smtClean="0"/>
              <a:t> single geomorphic process or </a:t>
            </a:r>
            <a:r>
              <a:rPr lang="en-GB" dirty="0" err="1" smtClean="0"/>
              <a:t>a</a:t>
            </a:r>
            <a:r>
              <a:rPr lang="en-GB" dirty="0" smtClean="0"/>
              <a:t> single geomorphic cycle of development. …although there are many individual land forms which can be said to the product of some single geomorphic process, it is </a:t>
            </a:r>
            <a:r>
              <a:rPr lang="en-GB" dirty="0" err="1" smtClean="0"/>
              <a:t>a</a:t>
            </a:r>
            <a:r>
              <a:rPr lang="en-GB" dirty="0" smtClean="0"/>
              <a:t> rare thing to find landscape assemblages which can be attributed solely to one geomorphic process, even though commonly we are able to recognize the dominance of one’ (Thornbury 1969:23). For the easiness to recognize the most dominant controlling factors have been taken so as to distinguish the landforms. </a:t>
            </a:r>
            <a:endParaRPr lang="en-US" dirty="0" smtClean="0"/>
          </a:p>
          <a:p>
            <a:pPr algn="just">
              <a:defRPr/>
            </a:pPr>
            <a:r>
              <a:rPr lang="en-GB" dirty="0" smtClean="0"/>
              <a:t> </a:t>
            </a:r>
            <a:endParaRPr lang="en-US" dirty="0" smtClean="0"/>
          </a:p>
          <a:p>
            <a:pPr algn="just">
              <a:defRPr/>
            </a:pPr>
            <a:r>
              <a:rPr lang="en-GB" dirty="0" smtClean="0"/>
              <a:t>The development of landform varies considerably from place to place, in that ‘the basic factors controlling the genesis and development of landforms based on the parameters of geologic structure (litho-function), tectonics (</a:t>
            </a:r>
            <a:r>
              <a:rPr lang="en-GB" dirty="0" err="1" smtClean="0"/>
              <a:t>tectono</a:t>
            </a:r>
            <a:r>
              <a:rPr lang="en-GB" dirty="0" smtClean="0"/>
              <a:t>-function), climatic elements (</a:t>
            </a:r>
            <a:r>
              <a:rPr lang="en-GB" dirty="0" err="1" smtClean="0"/>
              <a:t>climo</a:t>
            </a:r>
            <a:r>
              <a:rPr lang="en-GB" dirty="0" smtClean="0"/>
              <a:t>-function), processes (process-response), vegetal covers (</a:t>
            </a:r>
            <a:r>
              <a:rPr lang="en-GB" dirty="0" err="1" smtClean="0"/>
              <a:t>floro</a:t>
            </a:r>
            <a:r>
              <a:rPr lang="en-GB" dirty="0" smtClean="0"/>
              <a:t>-function), </a:t>
            </a:r>
            <a:r>
              <a:rPr lang="en-GB" dirty="0" err="1" smtClean="0"/>
              <a:t>pedological</a:t>
            </a:r>
            <a:r>
              <a:rPr lang="en-GB" dirty="0" smtClean="0"/>
              <a:t> characteristics (</a:t>
            </a:r>
            <a:r>
              <a:rPr lang="en-GB" dirty="0" err="1" smtClean="0"/>
              <a:t>pedo</a:t>
            </a:r>
            <a:r>
              <a:rPr lang="en-GB" dirty="0" smtClean="0"/>
              <a:t>-function), human interference with physical environment (</a:t>
            </a:r>
            <a:r>
              <a:rPr lang="en-GB" dirty="0" err="1" smtClean="0"/>
              <a:t>anthropo</a:t>
            </a:r>
            <a:r>
              <a:rPr lang="en-GB" dirty="0" smtClean="0"/>
              <a:t>-function), and topographic factors (</a:t>
            </a:r>
            <a:r>
              <a:rPr lang="en-GB" dirty="0" err="1" smtClean="0"/>
              <a:t>topo</a:t>
            </a:r>
            <a:r>
              <a:rPr lang="en-GB" dirty="0" smtClean="0"/>
              <a:t>-function) substantially very both spatially and temporally’ (Singh 1985). Out of all factors influencing on the development of landforms, one factor has the dominant role under whose dominance the name of the landscape has been kept. All the same, there are several reasons why the landform variations and complexities occur.</a:t>
            </a:r>
            <a:endParaRPr lang="en-US" dirty="0" smtClean="0"/>
          </a:p>
          <a:p>
            <a:pPr algn="just">
              <a:defRPr/>
            </a:pPr>
            <a:r>
              <a:rPr lang="en-GB" dirty="0" smtClean="0"/>
              <a:t> </a:t>
            </a:r>
            <a:endParaRPr lang="en-US" dirty="0" smtClean="0"/>
          </a:p>
          <a:p>
            <a:pPr algn="just">
              <a:defRPr/>
            </a:pPr>
            <a:r>
              <a:rPr lang="en-GB" dirty="0" smtClean="0"/>
              <a:t>The physiographic regions of the present landscapes of macro-spatial spatial scale are comprised in the palimpsest topography which means ‘written on many times after previous inscriptions have been only partially erased; Greek: </a:t>
            </a:r>
            <a:r>
              <a:rPr lang="en-GB" dirty="0" err="1" smtClean="0"/>
              <a:t>palin</a:t>
            </a:r>
            <a:r>
              <a:rPr lang="en-GB" dirty="0" smtClean="0"/>
              <a:t> – ‘again’, </a:t>
            </a:r>
            <a:r>
              <a:rPr lang="en-GB" dirty="0" err="1" smtClean="0"/>
              <a:t>psegma</a:t>
            </a:r>
            <a:r>
              <a:rPr lang="en-GB" dirty="0" smtClean="0"/>
              <a:t> -‘rubbed off’ (Chorley et al 1985) because ‘these regions have experienced several phases of cycles of erosion and the landforms have evolved very slowly over </a:t>
            </a:r>
            <a:r>
              <a:rPr lang="en-GB" dirty="0" err="1" smtClean="0"/>
              <a:t>a</a:t>
            </a:r>
            <a:r>
              <a:rPr lang="en-GB" dirty="0" smtClean="0"/>
              <a:t> long period of geological time and thus the landscapes having superimposed effects of climate and tectonic factor show evidences of poly-cyclic evolution and complexity in their general characteristics’ (Singh 2007). The example of the palimpsest topography is found in various parts of peninsular India. Thus, the landforms have been complex in nature owing to the successive cycles of erosion. </a:t>
            </a:r>
            <a:endParaRPr lang="en-US" dirty="0" smtClean="0"/>
          </a:p>
          <a:p>
            <a:pPr algn="just">
              <a:defRPr/>
            </a:pPr>
            <a:r>
              <a:rPr lang="en-GB" dirty="0" smtClean="0"/>
              <a:t> </a:t>
            </a:r>
            <a:endParaRPr lang="en-US" dirty="0" smtClean="0"/>
          </a:p>
          <a:p>
            <a:pPr algn="just">
              <a:defRPr/>
            </a:pPr>
            <a:r>
              <a:rPr lang="en-GB" dirty="0" smtClean="0"/>
              <a:t>If several geomorphic processes  are acting at the place where only one cycle of erosion has been running, there also complex landforms are developed, such as  in the wind dominant warm and hot arid regions too, sometimes the occasional fluvial process can become effective in the landform development if the short-durational rainfall is influential. At that time not only the landform related to wind actions (</a:t>
            </a:r>
            <a:r>
              <a:rPr lang="en-GB" dirty="0" err="1" smtClean="0"/>
              <a:t>inselbergs</a:t>
            </a:r>
            <a:r>
              <a:rPr lang="en-GB" dirty="0" smtClean="0"/>
              <a:t>, </a:t>
            </a:r>
            <a:r>
              <a:rPr lang="en-GB" dirty="0" err="1" smtClean="0"/>
              <a:t>zeugen</a:t>
            </a:r>
            <a:r>
              <a:rPr lang="en-GB" dirty="0" smtClean="0"/>
              <a:t>, sand dunes, </a:t>
            </a:r>
            <a:r>
              <a:rPr lang="en-GB" dirty="0" err="1" smtClean="0"/>
              <a:t>yardang</a:t>
            </a:r>
            <a:r>
              <a:rPr lang="en-GB" dirty="0" smtClean="0"/>
              <a:t>, etc.) are formed but also such landforms related to the fluvial actions are developed, such as pediments, </a:t>
            </a:r>
            <a:r>
              <a:rPr lang="en-GB" dirty="0" err="1" smtClean="0"/>
              <a:t>bajadas</a:t>
            </a:r>
            <a:r>
              <a:rPr lang="en-GB" dirty="0" smtClean="0"/>
              <a:t>, playas, </a:t>
            </a:r>
            <a:r>
              <a:rPr lang="en-GB" dirty="0" err="1" smtClean="0"/>
              <a:t>badland</a:t>
            </a:r>
            <a:r>
              <a:rPr lang="en-GB" dirty="0" smtClean="0"/>
              <a:t>, etc. The glaciated areas also have some landform development of </a:t>
            </a:r>
            <a:r>
              <a:rPr lang="en-GB" dirty="0" err="1" smtClean="0"/>
              <a:t>glacio</a:t>
            </a:r>
            <a:r>
              <a:rPr lang="en-GB" dirty="0" smtClean="0"/>
              <a:t>-fluvial types like kames, eskers, outwash plains, etc. The landform complexities appear owing to the spatial variations in the factors controlling them such as lithology, geological structure, climatic characteristics, vegetation, soil, anthropogenic factors etc. Similarly, there is the variation in the landform development due to different tectonic events like </a:t>
            </a:r>
            <a:r>
              <a:rPr lang="en-GB" dirty="0" err="1" smtClean="0"/>
              <a:t>upwarping</a:t>
            </a:r>
            <a:r>
              <a:rPr lang="en-GB" dirty="0" smtClean="0"/>
              <a:t>, </a:t>
            </a:r>
            <a:r>
              <a:rPr lang="en-GB" dirty="0" err="1" smtClean="0"/>
              <a:t>downwarping</a:t>
            </a:r>
            <a:r>
              <a:rPr lang="en-GB" dirty="0" smtClean="0"/>
              <a:t>, </a:t>
            </a:r>
            <a:r>
              <a:rPr lang="en-GB" dirty="0" err="1" smtClean="0"/>
              <a:t>upliftment</a:t>
            </a:r>
            <a:r>
              <a:rPr lang="en-GB" dirty="0" smtClean="0"/>
              <a:t>, subsidence, faulting, folding, etc. </a:t>
            </a:r>
            <a:endParaRPr lang="en-US" dirty="0" smtClean="0"/>
          </a:p>
          <a:p>
            <a:pPr algn="just">
              <a:defRPr/>
            </a:pPr>
            <a:r>
              <a:rPr lang="en-GB" dirty="0" smtClean="0"/>
              <a:t> </a:t>
            </a:r>
            <a:endParaRPr lang="en-US" dirty="0" smtClean="0"/>
          </a:p>
          <a:p>
            <a:pPr algn="just">
              <a:defRPr/>
            </a:pPr>
            <a:r>
              <a:rPr lang="en-GB" dirty="0" smtClean="0"/>
              <a:t>The cycle of erosion can also be interrupted by the tectonic events due to which the complexities occur in the landforms when the rejuvenation process evolves in such an area and </a:t>
            </a:r>
            <a:r>
              <a:rPr lang="en-GB" dirty="0" err="1" smtClean="0"/>
              <a:t>a</a:t>
            </a:r>
            <a:r>
              <a:rPr lang="en-GB" dirty="0" smtClean="0"/>
              <a:t> new cycle of erosion also begins. As the sea temperature decreases, the level of the ocean is lowered down from the existing level. At that time, the processes acting up on them become more active and begin eroding vertically even near the sea. In such cases the complex landforms are developed. Thus, not only due to the negative sea level change, but also due to the positive change of the base level landform characteristics are changed. In the positive sea level change, the deposition proceeds source ward of the river. Thus, formerly built valleys can be buried with the new deposition as sea level rises. The successive cycles of erosion cause the polycyclic landforms. Considering such factors </a:t>
            </a:r>
            <a:r>
              <a:rPr lang="en-GB" dirty="0" err="1" smtClean="0"/>
              <a:t>Horberg</a:t>
            </a:r>
            <a:r>
              <a:rPr lang="en-GB" dirty="0" smtClean="0"/>
              <a:t> (1952) has divided five major categories of landforms, such as </a:t>
            </a:r>
            <a:r>
              <a:rPr lang="en-GB" dirty="0" err="1" smtClean="0"/>
              <a:t>i</a:t>
            </a:r>
            <a:r>
              <a:rPr lang="en-GB" dirty="0" smtClean="0"/>
              <a:t>) simple ii) compound iii) monocyclic iv) </a:t>
            </a:r>
            <a:r>
              <a:rPr lang="en-GB" dirty="0" err="1" smtClean="0"/>
              <a:t>multicyclic</a:t>
            </a:r>
            <a:r>
              <a:rPr lang="en-GB" dirty="0" smtClean="0"/>
              <a:t> and v) exhumed or resurrected landscapes.</a:t>
            </a:r>
            <a:endParaRPr lang="en-US" dirty="0" smtClean="0"/>
          </a:p>
          <a:p>
            <a:pPr>
              <a:defRPr/>
            </a:pPr>
            <a:r>
              <a:rPr lang="en-GB" dirty="0" smtClean="0"/>
              <a:t> </a:t>
            </a:r>
            <a:endParaRPr lang="en-US" dirty="0" smtClean="0"/>
          </a:p>
          <a:p>
            <a:pPr>
              <a:defRPr/>
            </a:pPr>
            <a:r>
              <a:rPr lang="en-GB" b="1" dirty="0" err="1" smtClean="0"/>
              <a:t>i</a:t>
            </a:r>
            <a:r>
              <a:rPr lang="en-GB" b="1" dirty="0" smtClean="0"/>
              <a:t>) Simple Landscapes</a:t>
            </a:r>
            <a:endParaRPr lang="en-US" dirty="0" smtClean="0"/>
          </a:p>
          <a:p>
            <a:pPr>
              <a:defRPr/>
            </a:pPr>
            <a:r>
              <a:rPr lang="en-GB" dirty="0" smtClean="0"/>
              <a:t> </a:t>
            </a:r>
            <a:endParaRPr lang="en-US" dirty="0" smtClean="0"/>
          </a:p>
          <a:p>
            <a:pPr algn="just">
              <a:defRPr/>
            </a:pPr>
            <a:r>
              <a:rPr lang="en-GB" dirty="0" smtClean="0"/>
              <a:t>Simple landscapes are developed mainly because of </a:t>
            </a:r>
            <a:r>
              <a:rPr lang="en-GB" dirty="0" err="1" smtClean="0"/>
              <a:t>a</a:t>
            </a:r>
            <a:r>
              <a:rPr lang="en-GB" dirty="0" smtClean="0"/>
              <a:t> single dominant geomorphic process. The stepped landscape, which is formed in the areas consisting of the sedimentary rocks with the alternate bands of resistant sandstone rocks and non-resistant shale rocks are included in the simple landscape category. The development of the simple landscape is generally by name, for there are the effects of the other processes and cycles even upon the single process-dominated landforms. Therefore, for the easiness and generalization the name of landscape is given under the influence of the dominant processes, for example, glaciated landscapes, fluvial landscapes, </a:t>
            </a:r>
            <a:r>
              <a:rPr lang="en-GB" dirty="0" err="1" smtClean="0"/>
              <a:t>aeolian</a:t>
            </a:r>
            <a:r>
              <a:rPr lang="en-GB" dirty="0" smtClean="0"/>
              <a:t> or arid landscapes, underground landscapes, </a:t>
            </a:r>
            <a:r>
              <a:rPr lang="en-GB" dirty="0" err="1" smtClean="0"/>
              <a:t>periglacial</a:t>
            </a:r>
            <a:r>
              <a:rPr lang="en-GB" dirty="0" smtClean="0"/>
              <a:t> landscapes, etc. If it is not done so, it will be difficult to distinguish the amount and ratio of effects of mass movement, weathering process and the effect of the other processes upon the landscape developed by the major process – the river. Such will be the case for other process-dominated landforms. In this way, the concept of the simple landscapes has been taken for the generalization of the climatic geomorphology and the morphogenetic regions stating that each climatic type possesses its own characteristic assemblage of landforms.</a:t>
            </a:r>
            <a:endParaRPr lang="en-US" dirty="0" smtClean="0"/>
          </a:p>
          <a:p>
            <a:pPr algn="just">
              <a:defRPr/>
            </a:pPr>
            <a:r>
              <a:rPr lang="en-GB" dirty="0" smtClean="0"/>
              <a:t> </a:t>
            </a:r>
            <a:endParaRPr lang="en-US" dirty="0" smtClean="0"/>
          </a:p>
          <a:p>
            <a:pPr algn="just">
              <a:defRPr/>
            </a:pPr>
            <a:r>
              <a:rPr lang="en-GB" dirty="0" smtClean="0"/>
              <a:t>The </a:t>
            </a:r>
            <a:r>
              <a:rPr lang="en-GB" dirty="0" err="1" smtClean="0"/>
              <a:t>climatogenetic</a:t>
            </a:r>
            <a:r>
              <a:rPr lang="en-GB" dirty="0" smtClean="0"/>
              <a:t> landforms, basing climatic geomorphology, have been divided into nine parts on the basis of dividing the world into nine morphogenetic regions as glacial, </a:t>
            </a:r>
            <a:r>
              <a:rPr lang="en-GB" dirty="0" err="1" smtClean="0"/>
              <a:t>periglacial</a:t>
            </a:r>
            <a:r>
              <a:rPr lang="en-GB" dirty="0" smtClean="0"/>
              <a:t>, boreal, maritime, </a:t>
            </a:r>
            <a:r>
              <a:rPr lang="en-GB" dirty="0" err="1" smtClean="0"/>
              <a:t>selva</a:t>
            </a:r>
            <a:r>
              <a:rPr lang="en-GB" dirty="0" smtClean="0"/>
              <a:t>, moderate, </a:t>
            </a:r>
            <a:r>
              <a:rPr lang="en-GB" dirty="0" err="1" smtClean="0"/>
              <a:t>savanna</a:t>
            </a:r>
            <a:r>
              <a:rPr lang="en-GB" dirty="0" smtClean="0"/>
              <a:t>, semiarid and arid (</a:t>
            </a:r>
            <a:r>
              <a:rPr lang="en-GB" dirty="0" err="1" smtClean="0"/>
              <a:t>Peltier</a:t>
            </a:r>
            <a:r>
              <a:rPr lang="en-GB" dirty="0" smtClean="0"/>
              <a:t> 1950) although sufficient believable proofs have not been found yet regarding the diagnostic landforms as pediments, </a:t>
            </a:r>
            <a:r>
              <a:rPr lang="en-GB" dirty="0" err="1" smtClean="0"/>
              <a:t>inselbergs</a:t>
            </a:r>
            <a:r>
              <a:rPr lang="en-GB" dirty="0" smtClean="0"/>
              <a:t>, </a:t>
            </a:r>
            <a:r>
              <a:rPr lang="en-GB" dirty="0" err="1" smtClean="0"/>
              <a:t>tors</a:t>
            </a:r>
            <a:r>
              <a:rPr lang="en-GB" dirty="0" smtClean="0"/>
              <a:t>, etc. Thus, to distinguish clearly the effect of climatic geomorphology for all types of landforms is </a:t>
            </a:r>
            <a:r>
              <a:rPr lang="en-GB" dirty="0" err="1" smtClean="0"/>
              <a:t>a</a:t>
            </a:r>
            <a:r>
              <a:rPr lang="en-GB" dirty="0" smtClean="0"/>
              <a:t> difficult task.</a:t>
            </a:r>
            <a:endParaRPr lang="en-US" dirty="0" smtClean="0"/>
          </a:p>
          <a:p>
            <a:pPr>
              <a:defRPr/>
            </a:pPr>
            <a:r>
              <a:rPr lang="en-GB" dirty="0" smtClean="0"/>
              <a:t> </a:t>
            </a:r>
            <a:endParaRPr lang="en-US" dirty="0" smtClean="0"/>
          </a:p>
          <a:p>
            <a:pPr>
              <a:defRPr/>
            </a:pPr>
            <a:r>
              <a:rPr lang="en-GB" b="1" dirty="0" smtClean="0"/>
              <a:t> </a:t>
            </a:r>
            <a:endParaRPr lang="en-US" dirty="0" smtClean="0"/>
          </a:p>
          <a:p>
            <a:pPr>
              <a:defRPr/>
            </a:pPr>
            <a:r>
              <a:rPr lang="en-GB" b="1" dirty="0" smtClean="0"/>
              <a:t>ii) Compound Landscapes</a:t>
            </a:r>
            <a:endParaRPr lang="en-US" dirty="0" smtClean="0"/>
          </a:p>
          <a:p>
            <a:pPr>
              <a:defRPr/>
            </a:pPr>
            <a:r>
              <a:rPr lang="en-GB" dirty="0" smtClean="0"/>
              <a:t> </a:t>
            </a:r>
            <a:endParaRPr lang="en-US" dirty="0" smtClean="0"/>
          </a:p>
          <a:p>
            <a:pPr algn="just">
              <a:defRPr/>
            </a:pPr>
            <a:r>
              <a:rPr lang="en-GB" dirty="0" smtClean="0"/>
              <a:t>If more than two processes play major roles in the development of landscapes they are named as compound landscapes, which are more frequently found than the other landscapes. The examples of such landscapes are the fluvial landscapes developed by rivers, glacial landscapes produced by the erosional and depositional work of glaciers, arid topography developed by the wind action, etc. The landscapes of Utah, Arizona, New Mexico and Nevada in the USA are the examples of compound landscapes developed by the fluvial actions on the volcanic cones and associated volcanic landforms. Tectonic movement as well has </a:t>
            </a:r>
            <a:r>
              <a:rPr lang="en-GB" dirty="0" err="1" smtClean="0"/>
              <a:t>a</a:t>
            </a:r>
            <a:r>
              <a:rPr lang="en-GB" dirty="0" smtClean="0"/>
              <a:t> role to turn the landscape into the compound form. For example, composite fault-line scarps are developed by the fault plane together with the erosional surface.</a:t>
            </a:r>
            <a:endParaRPr lang="en-US" dirty="0" smtClean="0"/>
          </a:p>
          <a:p>
            <a:pPr>
              <a:defRPr/>
            </a:pPr>
            <a:r>
              <a:rPr lang="en-GB" dirty="0" smtClean="0"/>
              <a:t> </a:t>
            </a:r>
            <a:endParaRPr lang="en-US" dirty="0" smtClean="0"/>
          </a:p>
          <a:p>
            <a:pPr>
              <a:defRPr/>
            </a:pPr>
            <a:r>
              <a:rPr lang="en-GB" b="1" dirty="0" smtClean="0"/>
              <a:t>iii) Monocyclic Landscapes</a:t>
            </a:r>
            <a:endParaRPr lang="en-US" dirty="0" smtClean="0"/>
          </a:p>
          <a:p>
            <a:pPr>
              <a:defRPr/>
            </a:pPr>
            <a:r>
              <a:rPr lang="en-GB" dirty="0" smtClean="0"/>
              <a:t> </a:t>
            </a:r>
            <a:endParaRPr lang="en-US" dirty="0" smtClean="0"/>
          </a:p>
          <a:p>
            <a:pPr algn="just">
              <a:defRPr/>
            </a:pPr>
            <a:r>
              <a:rPr lang="en-GB" dirty="0" smtClean="0"/>
              <a:t>Owing to the effect of only one cycle of erosion, monocyclic landscapes have been developed. They are alike of the simple landscapes, in that they are also not obtained actually in the complete mono-cyclic forms. The probable areas of the monocyclic landscapes are the coastal plains as they have the less effect of several phases of emergence and subsidence. Moreover, simple and compound types of such landscapes have been found developed upon new domes, volcanic cones, lava plains, beneath </a:t>
            </a:r>
            <a:r>
              <a:rPr lang="en-GB" dirty="0" err="1" smtClean="0"/>
              <a:t>a</a:t>
            </a:r>
            <a:r>
              <a:rPr lang="en-GB" dirty="0" smtClean="0"/>
              <a:t> cover of Pleistocene glacial deposits, etc.</a:t>
            </a:r>
            <a:endParaRPr lang="en-US" dirty="0" smtClean="0"/>
          </a:p>
          <a:p>
            <a:pPr>
              <a:defRPr/>
            </a:pPr>
            <a:r>
              <a:rPr lang="en-GB" dirty="0" smtClean="0"/>
              <a:t> </a:t>
            </a:r>
            <a:endParaRPr lang="en-US" dirty="0" smtClean="0"/>
          </a:p>
          <a:p>
            <a:pPr>
              <a:defRPr/>
            </a:pPr>
            <a:r>
              <a:rPr lang="en-GB" b="1" dirty="0" smtClean="0"/>
              <a:t>iv) </a:t>
            </a:r>
            <a:r>
              <a:rPr lang="en-GB" b="1" dirty="0" err="1" smtClean="0"/>
              <a:t>Multicyclic</a:t>
            </a:r>
            <a:r>
              <a:rPr lang="en-GB" b="1" dirty="0" smtClean="0"/>
              <a:t> Landscapes</a:t>
            </a:r>
            <a:endParaRPr lang="en-US" dirty="0" smtClean="0"/>
          </a:p>
          <a:p>
            <a:pPr>
              <a:defRPr/>
            </a:pPr>
            <a:r>
              <a:rPr lang="en-GB" dirty="0" smtClean="0"/>
              <a:t> </a:t>
            </a:r>
            <a:endParaRPr lang="en-US" dirty="0" smtClean="0"/>
          </a:p>
          <a:p>
            <a:pPr algn="just">
              <a:defRPr/>
            </a:pPr>
            <a:r>
              <a:rPr lang="en-GB" dirty="0" smtClean="0"/>
              <a:t>The </a:t>
            </a:r>
            <a:r>
              <a:rPr lang="en-GB" dirty="0" err="1" smtClean="0"/>
              <a:t>multicyclic</a:t>
            </a:r>
            <a:r>
              <a:rPr lang="en-GB" dirty="0" smtClean="0"/>
              <a:t> landscapes are those which are developed by the effects of more than one cycle of erosion. Such landscapes have been found in all the continents with an exception of Antarctica. For the development and completion of the </a:t>
            </a:r>
            <a:r>
              <a:rPr lang="en-GB" dirty="0" err="1" smtClean="0"/>
              <a:t>multicyclic</a:t>
            </a:r>
            <a:r>
              <a:rPr lang="en-GB" dirty="0" smtClean="0"/>
              <a:t> features there should be the completion of several successive cycles of erosion in which even the palimpsest landscapes have been found. In modern times, many examples of the </a:t>
            </a:r>
            <a:r>
              <a:rPr lang="en-GB" dirty="0" err="1" smtClean="0"/>
              <a:t>multicyclic</a:t>
            </a:r>
            <a:r>
              <a:rPr lang="en-GB" dirty="0" smtClean="0"/>
              <a:t> landscapes are found which have been evolved owing to the </a:t>
            </a:r>
            <a:r>
              <a:rPr lang="en-GB" dirty="0" err="1" smtClean="0"/>
              <a:t>multicyclic</a:t>
            </a:r>
            <a:r>
              <a:rPr lang="en-GB" dirty="0" smtClean="0"/>
              <a:t> erosion and deposition. In such cases the original forms of the landscapes have been found altered. Because the present-day processes have affected them and so the ancient landscapes are found in the relict and modified forms. ‘To the idea of complex evolution of landforms should be added the concept of </a:t>
            </a:r>
            <a:r>
              <a:rPr lang="en-GB" dirty="0" err="1" smtClean="0"/>
              <a:t>polyclimatic</a:t>
            </a:r>
            <a:r>
              <a:rPr lang="en-GB" dirty="0" smtClean="0"/>
              <a:t> landscapes. It has become evident in recent years that many landscapes have evolved under more than one set of climatic conditions with accompanying variation in the dominant geomorphic processes. Many of these varying climatic conditions were associated with the fluctuating climates of Pleistocene time, but in some areas certain aspects of the topography reflect climatic conditions that existed in Tertiary time’ (Thornbury 1969:24). There are some diagnostic and symbolic landforms of </a:t>
            </a:r>
            <a:r>
              <a:rPr lang="en-GB" dirty="0" err="1" smtClean="0"/>
              <a:t>multicyclic</a:t>
            </a:r>
            <a:r>
              <a:rPr lang="en-GB" dirty="0" smtClean="0"/>
              <a:t> landforms, such as multi-storeyed valleys in which </a:t>
            </a:r>
            <a:r>
              <a:rPr lang="en-GB" dirty="0" err="1" smtClean="0"/>
              <a:t>a</a:t>
            </a:r>
            <a:r>
              <a:rPr lang="en-GB" dirty="0" smtClean="0"/>
              <a:t> small valley is found in </a:t>
            </a:r>
            <a:r>
              <a:rPr lang="en-GB" dirty="0" err="1" smtClean="0"/>
              <a:t>a</a:t>
            </a:r>
            <a:r>
              <a:rPr lang="en-GB" dirty="0" smtClean="0"/>
              <a:t> big valley because of the rejuvenation action of the process for example the river at the coastal area where there is found rising and falling of sea level. The negative change of the base level induces rejuvenation. Similarly, the </a:t>
            </a:r>
            <a:r>
              <a:rPr lang="en-GB" dirty="0" err="1" smtClean="0"/>
              <a:t>upliftment</a:t>
            </a:r>
            <a:r>
              <a:rPr lang="en-GB" dirty="0" smtClean="0"/>
              <a:t> of the river bed also causes rejuvenation. The clear examples of such rejuvenated landforms are found in the Appalachian highlands of the USA due to successive cyclic of erosion, such as </a:t>
            </a:r>
            <a:r>
              <a:rPr lang="en-GB" dirty="0" err="1" smtClean="0"/>
              <a:t>schooley</a:t>
            </a:r>
            <a:r>
              <a:rPr lang="en-GB" dirty="0" smtClean="0"/>
              <a:t> cycle of erosion, </a:t>
            </a:r>
            <a:r>
              <a:rPr lang="en-GB" dirty="0" err="1" smtClean="0"/>
              <a:t>Harrisberg</a:t>
            </a:r>
            <a:r>
              <a:rPr lang="en-GB" dirty="0" smtClean="0"/>
              <a:t> cycle of erosion and </a:t>
            </a:r>
            <a:r>
              <a:rPr lang="en-GB" dirty="0" err="1" smtClean="0"/>
              <a:t>Sommerville</a:t>
            </a:r>
            <a:r>
              <a:rPr lang="en-GB" dirty="0" smtClean="0"/>
              <a:t> cycle of erosion. Similarly, ‘the </a:t>
            </a:r>
            <a:r>
              <a:rPr lang="en-GB" dirty="0" err="1" smtClean="0"/>
              <a:t>Damodar</a:t>
            </a:r>
            <a:r>
              <a:rPr lang="en-GB" dirty="0" smtClean="0"/>
              <a:t> River valley at </a:t>
            </a:r>
            <a:r>
              <a:rPr lang="en-GB" dirty="0" err="1" smtClean="0"/>
              <a:t>Rajroppa</a:t>
            </a:r>
            <a:r>
              <a:rPr lang="en-GB" dirty="0" smtClean="0"/>
              <a:t> in </a:t>
            </a:r>
            <a:r>
              <a:rPr lang="en-GB" dirty="0" err="1" smtClean="0"/>
              <a:t>Hazaribagh</a:t>
            </a:r>
            <a:r>
              <a:rPr lang="en-GB" dirty="0" smtClean="0"/>
              <a:t> (Bihar, India) and the Narmada Valley at </a:t>
            </a:r>
            <a:r>
              <a:rPr lang="en-GB" dirty="0" err="1" smtClean="0"/>
              <a:t>Bheraghat</a:t>
            </a:r>
            <a:r>
              <a:rPr lang="en-GB" dirty="0" smtClean="0"/>
              <a:t> (near Jabalpur, M.P.), present ideal examples of rejuvenated valleys having three-tire terraces on either side’ (Singh 2007:53).</a:t>
            </a:r>
            <a:endParaRPr lang="en-US" dirty="0" smtClean="0"/>
          </a:p>
          <a:p>
            <a:pPr>
              <a:defRPr/>
            </a:pPr>
            <a:r>
              <a:rPr lang="en-GB" dirty="0" smtClean="0"/>
              <a:t> </a:t>
            </a:r>
            <a:endParaRPr lang="en-US" dirty="0" smtClean="0"/>
          </a:p>
          <a:p>
            <a:pPr>
              <a:defRPr/>
            </a:pPr>
            <a:r>
              <a:rPr lang="en-GB" b="1" dirty="0" smtClean="0"/>
              <a:t>iv) Resurrected or Exhumed Landscapes</a:t>
            </a:r>
            <a:endParaRPr lang="en-US" dirty="0" smtClean="0"/>
          </a:p>
          <a:p>
            <a:pPr>
              <a:defRPr/>
            </a:pPr>
            <a:r>
              <a:rPr lang="en-GB" dirty="0" smtClean="0"/>
              <a:t> </a:t>
            </a:r>
            <a:endParaRPr lang="en-US" dirty="0" smtClean="0"/>
          </a:p>
          <a:p>
            <a:pPr algn="just">
              <a:defRPr/>
            </a:pPr>
            <a:r>
              <a:rPr lang="en-GB" dirty="0" smtClean="0"/>
              <a:t>The landscapes ‘which were formed during some past period of geologic time, then buried beneath </a:t>
            </a:r>
            <a:r>
              <a:rPr lang="en-GB" dirty="0" err="1" smtClean="0"/>
              <a:t>a</a:t>
            </a:r>
            <a:r>
              <a:rPr lang="en-GB" dirty="0" smtClean="0"/>
              <a:t> </a:t>
            </a:r>
            <a:r>
              <a:rPr lang="en-GB" dirty="0" err="1" smtClean="0"/>
              <a:t>covermass</a:t>
            </a:r>
            <a:r>
              <a:rPr lang="en-GB" dirty="0" smtClean="0"/>
              <a:t> of igneous or sedimentary origin, then still later exposed through removal of the cover. Topographic features now being exhumed may date back as far as the Precambrian or they may be as recent as the Pleistocene’ (Thornbury 1969: 24). Such landscapes are found somewhere covered with lava from volcanic eruption and somewhere by sedimentation. Due to the erosion of the lave cover some such exhumed features are found in Peninsular India which were formed during the Cretaceous </a:t>
            </a:r>
            <a:r>
              <a:rPr lang="en-GB" dirty="0" err="1" smtClean="0"/>
              <a:t>vulcanism</a:t>
            </a:r>
            <a:r>
              <a:rPr lang="en-GB" dirty="0" smtClean="0"/>
              <a:t>. Similarly, such exhumed features of the Pleistocene deposits are found in the </a:t>
            </a:r>
            <a:r>
              <a:rPr lang="en-GB" dirty="0" err="1" smtClean="0"/>
              <a:t>periglacial</a:t>
            </a:r>
            <a:r>
              <a:rPr lang="en-GB" dirty="0" smtClean="0"/>
              <a:t> topographies. Exhumed </a:t>
            </a:r>
            <a:r>
              <a:rPr lang="en-GB" dirty="0" err="1" smtClean="0"/>
              <a:t>periglacial</a:t>
            </a:r>
            <a:r>
              <a:rPr lang="en-GB" dirty="0" smtClean="0"/>
              <a:t> topography has been found along the Wabash River near </a:t>
            </a:r>
            <a:r>
              <a:rPr lang="en-GB" dirty="0" err="1" smtClean="0"/>
              <a:t>Lagro</a:t>
            </a:r>
            <a:r>
              <a:rPr lang="en-GB" dirty="0" smtClean="0"/>
              <a:t> in Northern Indiana. </a:t>
            </a:r>
            <a:endParaRPr lang="en-US" dirty="0" smtClean="0"/>
          </a:p>
          <a:p>
            <a:pPr>
              <a:defRPr/>
            </a:pPr>
            <a:endParaRPr lang="en-US" dirty="0"/>
          </a:p>
        </p:txBody>
      </p:sp>
      <p:sp>
        <p:nvSpPr>
          <p:cNvPr id="123908" name="Slide Number Placeholder 3"/>
          <p:cNvSpPr>
            <a:spLocks noGrp="1"/>
          </p:cNvSpPr>
          <p:nvPr>
            <p:ph type="sldNum" sz="quarter" idx="5"/>
          </p:nvPr>
        </p:nvSpPr>
        <p:spPr>
          <a:noFill/>
        </p:spPr>
        <p:txBody>
          <a:bodyPr/>
          <a:lstStyle/>
          <a:p>
            <a:fld id="{08977167-2F84-4CB0-A45E-6FFBB5BF47BD}" type="slidenum">
              <a:rPr lang="en-US" smtClean="0"/>
              <a:pPr/>
              <a:t>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lgn="just">
              <a:defRPr/>
            </a:pPr>
            <a:r>
              <a:rPr lang="en-GB" dirty="0" smtClean="0"/>
              <a:t>Most of the geomorphologists have attempted to give the examples that the landforms which are seen in modern times were developed due to the geomorphic processes during the Tertiary epoch (65 million years to 63 million years ago) of the </a:t>
            </a:r>
            <a:r>
              <a:rPr lang="en-GB" dirty="0" err="1" smtClean="0"/>
              <a:t>Cenozoic</a:t>
            </a:r>
            <a:r>
              <a:rPr lang="en-GB" dirty="0" smtClean="0"/>
              <a:t> era and during the Quaternary epoch (one million years ago which lasted some 1.8 to 2 million years) of the Neozoic era, because the landforms which were older than Tertiary have been wiped out due to the </a:t>
            </a:r>
            <a:r>
              <a:rPr lang="en-GB" dirty="0" err="1" smtClean="0"/>
              <a:t>denudational</a:t>
            </a:r>
            <a:r>
              <a:rPr lang="en-GB" dirty="0" smtClean="0"/>
              <a:t> processes of this period. Even the relict features of the landforms prior to the Tertiary period have been either modified and have lost their original shape or finished by erosion. All the same, there are still some geomorphologists who believe that the assemblages of the recent times landforms have been developed through the palimpsest actions. Thus, ‘most of the details of our present topography probably do not date back of the Pleistocene, and certainly little of it existed as surface topography back of the Tertiary’ (Thornbury 1969). </a:t>
            </a:r>
            <a:endParaRPr lang="en-US" dirty="0" smtClean="0"/>
          </a:p>
          <a:p>
            <a:pPr algn="just">
              <a:defRPr/>
            </a:pPr>
            <a:r>
              <a:rPr lang="en-GB" dirty="0" smtClean="0"/>
              <a:t> </a:t>
            </a:r>
            <a:endParaRPr lang="en-US" dirty="0" smtClean="0"/>
          </a:p>
          <a:p>
            <a:pPr algn="just">
              <a:defRPr/>
            </a:pPr>
            <a:r>
              <a:rPr lang="en-GB" dirty="0" smtClean="0"/>
              <a:t>The global Tertiary </a:t>
            </a:r>
            <a:r>
              <a:rPr lang="en-GB" dirty="0" err="1" smtClean="0"/>
              <a:t>orogeny</a:t>
            </a:r>
            <a:r>
              <a:rPr lang="en-GB" dirty="0" smtClean="0"/>
              <a:t> of Alpine-Himalayan chains, Rockies, Andes, Atlas, Island arcs and festoons, etc. had influenced to </a:t>
            </a:r>
            <a:r>
              <a:rPr lang="en-GB" dirty="0" err="1" smtClean="0"/>
              <a:t>a</a:t>
            </a:r>
            <a:r>
              <a:rPr lang="en-GB" dirty="0" smtClean="0"/>
              <a:t> great extent on the earth’ topography due to which there had been </a:t>
            </a:r>
            <a:r>
              <a:rPr lang="en-GB" dirty="0" err="1" smtClean="0"/>
              <a:t>a</a:t>
            </a:r>
            <a:r>
              <a:rPr lang="en-GB" dirty="0" smtClean="0"/>
              <a:t> great modification in the landforms of the earth’s surface and subsurface. ‘Most of the world’s scenery, its mountains, valley shores, lakes, rivers, waterfalls, cliffs, and canyons are post-Miocene (of the Tertiary epoch), that nearly all details have been carved since the emergence of man, and that few if any land surfaces today have any close relation to pre-Miocene surfaces’ (Ashley 1931). The estimation of Ashley was that at least 90 per cent of our present land surface has been developed in post-Tertiary time and perhaps as much as 99 per cent is post-middle Miocene in age (Thornbury 1969).</a:t>
            </a:r>
            <a:endParaRPr lang="en-US" dirty="0" smtClean="0"/>
          </a:p>
          <a:p>
            <a:pPr algn="just">
              <a:defRPr/>
            </a:pPr>
            <a:r>
              <a:rPr lang="en-GB" dirty="0" smtClean="0"/>
              <a:t> </a:t>
            </a:r>
            <a:endParaRPr lang="en-US" dirty="0" smtClean="0"/>
          </a:p>
          <a:p>
            <a:pPr algn="just">
              <a:defRPr/>
            </a:pPr>
            <a:r>
              <a:rPr lang="en-GB" dirty="0" smtClean="0"/>
              <a:t>There were great climatic changes during the Pleistocene period of the Quaternary epoch. The four glacial periods as </a:t>
            </a:r>
            <a:r>
              <a:rPr lang="en-GB" dirty="0" err="1" smtClean="0"/>
              <a:t>Günz</a:t>
            </a:r>
            <a:r>
              <a:rPr lang="en-GB" dirty="0" smtClean="0"/>
              <a:t>, </a:t>
            </a:r>
            <a:r>
              <a:rPr lang="en-GB" dirty="0" err="1" smtClean="0"/>
              <a:t>Mindel</a:t>
            </a:r>
            <a:r>
              <a:rPr lang="en-GB" dirty="0" smtClean="0"/>
              <a:t>, </a:t>
            </a:r>
            <a:r>
              <a:rPr lang="en-GB" dirty="0" err="1" smtClean="0"/>
              <a:t>Riss</a:t>
            </a:r>
            <a:r>
              <a:rPr lang="en-GB" dirty="0" smtClean="0"/>
              <a:t> and </a:t>
            </a:r>
            <a:r>
              <a:rPr lang="en-GB" dirty="0" err="1" smtClean="0"/>
              <a:t>Würm</a:t>
            </a:r>
            <a:r>
              <a:rPr lang="en-GB" dirty="0" smtClean="0"/>
              <a:t> were in Europe; and Nebraskan, Kansan, </a:t>
            </a:r>
            <a:r>
              <a:rPr lang="en-GB" dirty="0" err="1" smtClean="0"/>
              <a:t>Illinoian</a:t>
            </a:r>
            <a:r>
              <a:rPr lang="en-GB" dirty="0" smtClean="0"/>
              <a:t> and Wisconsin were in North America. During these glacial periods there were four alternate interglacial periods during which there were modifications in the former landforms in most of the places of North America, Northern Eurasia and so on. The lower elevations of these areas were covered with ice sheets on the mountains and hills. When the interglacial periods came, there formed many moraine ridges and glacial lakes in North America and Europe. Thus, most of the topographical features were developed during the Quaternary epoch by many of the geomorphic processes. The Himalayan </a:t>
            </a:r>
            <a:r>
              <a:rPr lang="en-GB" dirty="0" err="1" smtClean="0"/>
              <a:t>orogeny</a:t>
            </a:r>
            <a:r>
              <a:rPr lang="en-GB" dirty="0" smtClean="0"/>
              <a:t> had started in the Cretaceous period of the Mesozoic era together with the Eocene period of the Tertiary epoch and continued up to the Pleistocene period of the Quaternary epoch. In this way, the Himalayan regions are the new rejuvenated landforms with many kinds of valleys, three-paired terraces, waterfall and associated features, etc. ‘Tertiary epoch registered three phases of </a:t>
            </a:r>
            <a:r>
              <a:rPr lang="en-GB" dirty="0" err="1" smtClean="0"/>
              <a:t>upliftment</a:t>
            </a:r>
            <a:r>
              <a:rPr lang="en-GB" dirty="0" smtClean="0"/>
              <a:t> and hence interruptions in fluvial cycles of erosion occurred several times mainly in </a:t>
            </a:r>
            <a:r>
              <a:rPr lang="en-GB" dirty="0" err="1" smtClean="0"/>
              <a:t>Palamau</a:t>
            </a:r>
            <a:r>
              <a:rPr lang="en-GB" dirty="0" smtClean="0"/>
              <a:t> uplands and Ranchi Plateau’ (Singh 2007). There were few landforms which were formed prior to Tertiary and Secondary epochs, for example, ‘the Cincinnati arc and the Nashville dome began to form as far back as the Ordovician (about 500 million years ago during the Primary epoch of the Palaeozoic era) but none of the topography developed on them today goes back of the Tertiary’ (Thornbury 1969: 26-27). </a:t>
            </a:r>
            <a:endParaRPr lang="en-US" dirty="0" smtClean="0"/>
          </a:p>
          <a:p>
            <a:pPr algn="just">
              <a:defRPr/>
            </a:pPr>
            <a:r>
              <a:rPr lang="en-GB" dirty="0" smtClean="0"/>
              <a:t> </a:t>
            </a:r>
            <a:endParaRPr lang="en-US" dirty="0" smtClean="0"/>
          </a:p>
          <a:p>
            <a:pPr algn="just">
              <a:defRPr/>
            </a:pPr>
            <a:r>
              <a:rPr lang="en-GB" dirty="0" smtClean="0"/>
              <a:t>In this way, ‘it is now clear that an understanding of the new geology and of tectonics is essential to understand landforms, and not only first order landforms….and there is an increasing concern with the older landscapes….because the earth's surface contains many relics of former geomorphic processes - landforms that were created long ago, and remain at the earth's surface. So, in the thinking of timescale we are concerned not only with the formation but also the preservation of landforms. There are places where actual landforms, such as river valley systems, have been preserved for hundreds of millions of years' (</a:t>
            </a:r>
            <a:r>
              <a:rPr lang="en-GB" dirty="0" err="1" smtClean="0"/>
              <a:t>Ollier</a:t>
            </a:r>
            <a:r>
              <a:rPr lang="en-GB" dirty="0" smtClean="0"/>
              <a:t> 1981).The climatic conditions influence the </a:t>
            </a:r>
            <a:r>
              <a:rPr lang="en-GB" dirty="0" err="1" smtClean="0"/>
              <a:t>geomorphologically</a:t>
            </a:r>
            <a:r>
              <a:rPr lang="en-GB" dirty="0" smtClean="0"/>
              <a:t> important third order relief features, for example, ‘in Triassic time England was largely </a:t>
            </a:r>
            <a:r>
              <a:rPr lang="en-GB" dirty="0" err="1" smtClean="0"/>
              <a:t>a</a:t>
            </a:r>
            <a:r>
              <a:rPr lang="en-GB" dirty="0" smtClean="0"/>
              <a:t> desert, as was Scotland in </a:t>
            </a:r>
            <a:r>
              <a:rPr lang="en-GB" dirty="0" err="1" smtClean="0"/>
              <a:t>Torridonian</a:t>
            </a:r>
            <a:r>
              <a:rPr lang="en-GB" dirty="0" smtClean="0"/>
              <a:t> (Precambrian) time. In contrast, South Africa, India and Australia had glacial climates in </a:t>
            </a:r>
            <a:r>
              <a:rPr lang="en-GB" dirty="0" err="1" smtClean="0"/>
              <a:t>Permo</a:t>
            </a:r>
            <a:r>
              <a:rPr lang="en-GB" dirty="0" smtClean="0"/>
              <a:t>-Carboniferous time’ (</a:t>
            </a:r>
            <a:r>
              <a:rPr lang="en-GB" dirty="0" err="1" smtClean="0"/>
              <a:t>Ollier</a:t>
            </a:r>
            <a:r>
              <a:rPr lang="en-GB" dirty="0" smtClean="0"/>
              <a:t> 1969). In South America, Africa, India, Australia, etc. some residual landforms have been safeguarded owing to the climatic changes. Fro example, there was </a:t>
            </a:r>
            <a:r>
              <a:rPr lang="en-GB" dirty="0" err="1" smtClean="0"/>
              <a:t>glaciation</a:t>
            </a:r>
            <a:r>
              <a:rPr lang="en-GB" dirty="0" smtClean="0"/>
              <a:t> during the Upper Carboniferous period whereas the climatic phases were of warm type with the complete absence of </a:t>
            </a:r>
            <a:r>
              <a:rPr lang="en-GB" dirty="0" err="1" smtClean="0"/>
              <a:t>glaciation</a:t>
            </a:r>
            <a:r>
              <a:rPr lang="en-GB" dirty="0" smtClean="0"/>
              <a:t> during the Mesozoic era. Therefore, the world climates were very important during the Jurassic and Cretaceous periods. This period contained warmer climates in the world. Even in the early phases of the Tertiary epoch, there was the warm climate in the world. The formation of ice caps was not found, the trees grew even in the polar region. Thus, uniform types of climate were found. </a:t>
            </a:r>
            <a:endParaRPr lang="en-US" dirty="0" smtClean="0"/>
          </a:p>
          <a:p>
            <a:pPr algn="just">
              <a:defRPr/>
            </a:pPr>
            <a:r>
              <a:rPr lang="en-GB" dirty="0" smtClean="0"/>
              <a:t> </a:t>
            </a:r>
            <a:endParaRPr lang="en-US" dirty="0" smtClean="0"/>
          </a:p>
          <a:p>
            <a:pPr algn="just">
              <a:defRPr/>
            </a:pPr>
            <a:r>
              <a:rPr lang="en-GB" dirty="0" smtClean="0"/>
              <a:t>The geomorphic time scales as mentioned earlier are also important in the landform evolution. It is because some landforms take millions of years for the completion, for example, the formation of the </a:t>
            </a:r>
            <a:r>
              <a:rPr lang="en-GB" dirty="0" err="1" smtClean="0"/>
              <a:t>peneplain</a:t>
            </a:r>
            <a:r>
              <a:rPr lang="en-GB" dirty="0" smtClean="0"/>
              <a:t> or the </a:t>
            </a:r>
            <a:r>
              <a:rPr lang="en-GB" dirty="0" err="1" smtClean="0"/>
              <a:t>planation</a:t>
            </a:r>
            <a:r>
              <a:rPr lang="en-GB" dirty="0" smtClean="0"/>
              <a:t> surfaces whereas there are such landforms that can be formed at once due to the tectonic movement, </a:t>
            </a:r>
            <a:r>
              <a:rPr lang="en-GB" dirty="0" err="1" smtClean="0"/>
              <a:t>volcanicity</a:t>
            </a:r>
            <a:r>
              <a:rPr lang="en-GB" dirty="0" smtClean="0"/>
              <a:t>, earthquakes, etc. Such immediately formed landforms are faults and fissures due to tensional forces and seismic events. Likewise, some landforms are created within some hours, weeks or months, such as sand dunes, gullies by storm rains, etc. 'Indeed wherever geomorphic histories are long there seems to be evidence that things were different in the past' (</a:t>
            </a:r>
            <a:r>
              <a:rPr lang="en-GB" dirty="0" err="1" smtClean="0"/>
              <a:t>Ollier</a:t>
            </a:r>
            <a:r>
              <a:rPr lang="en-GB" dirty="0" smtClean="0"/>
              <a:t> 1981). In this way, the fluctuations of climates together with the various tectonic movements during the ancient epochs, such as Tertiary and Quaternary have altered and the ancient geomorphology of many places of the world, somewhere even making difficult to identify even the relict forms.</a:t>
            </a:r>
            <a:endParaRPr lang="en-US" dirty="0" smtClean="0"/>
          </a:p>
          <a:p>
            <a:pPr>
              <a:defRPr/>
            </a:pPr>
            <a:endParaRPr lang="en-US" dirty="0"/>
          </a:p>
        </p:txBody>
      </p:sp>
      <p:sp>
        <p:nvSpPr>
          <p:cNvPr id="124932" name="Slide Number Placeholder 3"/>
          <p:cNvSpPr>
            <a:spLocks noGrp="1"/>
          </p:cNvSpPr>
          <p:nvPr>
            <p:ph type="sldNum" sz="quarter" idx="5"/>
          </p:nvPr>
        </p:nvSpPr>
        <p:spPr>
          <a:noFill/>
        </p:spPr>
        <p:txBody>
          <a:bodyPr/>
          <a:lstStyle/>
          <a:p>
            <a:fld id="{9F6878BE-E046-4BB4-BDF2-6D0D2CD3A6B3}"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32500" lnSpcReduction="20000"/>
          </a:bodyPr>
          <a:lstStyle/>
          <a:p>
            <a:pPr>
              <a:defRPr/>
            </a:pPr>
            <a:r>
              <a:rPr lang="en-GB" dirty="0" smtClean="0"/>
              <a:t>The influences of climates of the world on the evolution of landforms are the self-evident although geomorphologists are not usually climate-minded. If there is variation in climate, it will affect the landform evolution, because 'each climatic type produces its own characteristic assemblage of landforms' (Singh 2007: 55). Some influences are indirect and some are direct. ‘The indirect influences are largely related to how climate affects the amount, kind, and distribution of the vegetal cover. The direct controls are such obvious one as the amount and kind of precipitation, its intensity, the relation between precipitation and evaporation, daily range of temperature, whether and how frequently the temperature falls below freezing, depth of frost penetration, and wind velocities and directions’ (Thornbury 1969:28). The climatic geomorphology has bestowed </a:t>
            </a:r>
            <a:r>
              <a:rPr lang="en-GB" dirty="0" err="1" smtClean="0"/>
              <a:t>a</a:t>
            </a:r>
            <a:r>
              <a:rPr lang="en-GB" dirty="0" smtClean="0"/>
              <a:t> lot of views regarding the influence of climates on geomorphology.  Various climatologists and geomorphologists have now individually and collectively studied to investigate the causes of landform changes. The concepts of many geomorphologists and climatologists reveal that climates play major roles in shaping the distinctive landscape with the help of many processes. There are some diagnostic landforms originated because of the influence of climates. Such landforms as </a:t>
            </a:r>
            <a:r>
              <a:rPr lang="en-GB" dirty="0" err="1" smtClean="0"/>
              <a:t>inselbergs</a:t>
            </a:r>
            <a:r>
              <a:rPr lang="en-GB" dirty="0" smtClean="0"/>
              <a:t>, pediments, </a:t>
            </a:r>
            <a:r>
              <a:rPr lang="en-GB" dirty="0" err="1" smtClean="0"/>
              <a:t>tors</a:t>
            </a:r>
            <a:r>
              <a:rPr lang="en-GB" dirty="0" smtClean="0"/>
              <a:t>, </a:t>
            </a:r>
            <a:r>
              <a:rPr lang="en-GB" dirty="0" err="1" smtClean="0"/>
              <a:t>duricrusts</a:t>
            </a:r>
            <a:r>
              <a:rPr lang="en-GB" dirty="0" smtClean="0"/>
              <a:t> (the hard surface layers of </a:t>
            </a:r>
            <a:r>
              <a:rPr lang="en-GB" dirty="0" err="1" smtClean="0"/>
              <a:t>laterite</a:t>
            </a:r>
            <a:r>
              <a:rPr lang="en-GB" dirty="0" smtClean="0"/>
              <a:t>, </a:t>
            </a:r>
            <a:r>
              <a:rPr lang="en-GB" dirty="0" err="1" smtClean="0"/>
              <a:t>silcrete</a:t>
            </a:r>
            <a:r>
              <a:rPr lang="en-GB" dirty="0" smtClean="0"/>
              <a:t>, </a:t>
            </a:r>
            <a:r>
              <a:rPr lang="en-GB" dirty="0" err="1" smtClean="0"/>
              <a:t>calcrete</a:t>
            </a:r>
            <a:r>
              <a:rPr lang="en-GB" dirty="0" smtClean="0"/>
              <a:t>, etc.) and so on have induced the climatic geomorphologists to validate the influence of climates for the evolution of landforms. Thus, the effects of climates on geomorphology can be clearly seen not only in the humid regions but also in tropical, arid, semiarid, and glacial and </a:t>
            </a:r>
            <a:r>
              <a:rPr lang="en-GB" dirty="0" err="1" smtClean="0"/>
              <a:t>periglacial</a:t>
            </a:r>
            <a:r>
              <a:rPr lang="en-GB" dirty="0" smtClean="0"/>
              <a:t> regions as well.</a:t>
            </a:r>
            <a:endParaRPr lang="en-US" dirty="0" smtClean="0"/>
          </a:p>
          <a:p>
            <a:pPr>
              <a:defRPr/>
            </a:pPr>
            <a:r>
              <a:rPr lang="en-US" dirty="0" smtClean="0"/>
              <a:t> </a:t>
            </a:r>
          </a:p>
          <a:p>
            <a:pPr>
              <a:defRPr/>
            </a:pPr>
            <a:r>
              <a:rPr lang="en-US" dirty="0" smtClean="0"/>
              <a:t> </a:t>
            </a:r>
          </a:p>
          <a:p>
            <a:pPr>
              <a:defRPr/>
            </a:pPr>
            <a:r>
              <a:rPr lang="en-US" b="1" dirty="0" smtClean="0"/>
              <a:t>EARTH'S MOVEMENT: </a:t>
            </a:r>
            <a:r>
              <a:rPr lang="en-US" b="1" dirty="0" err="1" smtClean="0"/>
              <a:t>Endogenetic</a:t>
            </a:r>
            <a:r>
              <a:rPr lang="en-US" b="1" dirty="0" smtClean="0"/>
              <a:t> forces</a:t>
            </a:r>
            <a:r>
              <a:rPr lang="en-US" dirty="0" smtClean="0"/>
              <a:t>:</a:t>
            </a:r>
          </a:p>
          <a:p>
            <a:pPr>
              <a:defRPr/>
            </a:pPr>
            <a:r>
              <a:rPr lang="en-US" dirty="0" smtClean="0"/>
              <a:t/>
            </a:r>
            <a:br>
              <a:rPr lang="en-US" dirty="0" smtClean="0"/>
            </a:br>
            <a:r>
              <a:rPr lang="en-US" dirty="0" smtClean="0"/>
              <a:t>The forces coming from within the earth are called as </a:t>
            </a:r>
            <a:r>
              <a:rPr lang="en-US" dirty="0" err="1" smtClean="0"/>
              <a:t>endogenetic</a:t>
            </a:r>
            <a:r>
              <a:rPr lang="en-US" dirty="0" smtClean="0"/>
              <a:t> forces which cause two types of movements in the earth, </a:t>
            </a:r>
            <a:r>
              <a:rPr lang="en-US" dirty="0" err="1" smtClean="0"/>
              <a:t>viz</a:t>
            </a:r>
            <a:r>
              <a:rPr lang="en-US" dirty="0" smtClean="0"/>
              <a:t>, (</a:t>
            </a:r>
            <a:r>
              <a:rPr lang="en-US" dirty="0" err="1" smtClean="0"/>
              <a:t>i</a:t>
            </a:r>
            <a:r>
              <a:rPr lang="en-US" dirty="0" smtClean="0"/>
              <a:t>) Horizontal movements, and (ii) Vertical movements. These movements motored by the </a:t>
            </a:r>
            <a:r>
              <a:rPr lang="en-US" dirty="0" err="1" smtClean="0"/>
              <a:t>endogenetic</a:t>
            </a:r>
            <a:r>
              <a:rPr lang="en-US" dirty="0" smtClean="0"/>
              <a:t> forces introduce various types of vertical irregularities which give birth to numerous varieties of relief features on the earth's surface, </a:t>
            </a:r>
            <a:r>
              <a:rPr lang="en-US" dirty="0" err="1" smtClean="0"/>
              <a:t>eg</a:t>
            </a:r>
            <a:r>
              <a:rPr lang="en-US" dirty="0" smtClean="0"/>
              <a:t>., mountains, plateaus, plains, lakes, faults, folds, etc. On an average, the origin of </a:t>
            </a:r>
            <a:r>
              <a:rPr lang="en-US" dirty="0" err="1" smtClean="0"/>
              <a:t>endogenetic</a:t>
            </a:r>
            <a:r>
              <a:rPr lang="en-US" dirty="0" smtClean="0"/>
              <a:t> forces is related to thermal conditions of the interior of earth. Generally, the </a:t>
            </a:r>
            <a:r>
              <a:rPr lang="en-US" dirty="0" err="1" smtClean="0"/>
              <a:t>endogenetic</a:t>
            </a:r>
            <a:r>
              <a:rPr lang="en-US" dirty="0" smtClean="0"/>
              <a:t> forces and related horizontal and vertical movements are caused due to contraction and expansion of rocks' because of varying thermal conditions and temperature changes inside the earth. The </a:t>
            </a:r>
            <a:r>
              <a:rPr lang="en-US" dirty="0" err="1" smtClean="0"/>
              <a:t>endogenetic</a:t>
            </a:r>
            <a:r>
              <a:rPr lang="en-US" dirty="0" smtClean="0"/>
              <a:t> forces and movements are divided, on the basis of intensity, into two major categories:</a:t>
            </a:r>
          </a:p>
          <a:p>
            <a:pPr>
              <a:defRPr/>
            </a:pPr>
            <a:r>
              <a:rPr lang="en-US" dirty="0" smtClean="0"/>
              <a:t> </a:t>
            </a:r>
          </a:p>
          <a:p>
            <a:pPr>
              <a:defRPr/>
            </a:pPr>
            <a:r>
              <a:rPr lang="en-US" dirty="0" smtClean="0"/>
              <a:t>Sudden forces(ii) Diastrophic forces</a:t>
            </a:r>
          </a:p>
          <a:p>
            <a:pPr>
              <a:defRPr/>
            </a:pPr>
            <a:r>
              <a:rPr lang="en-US" dirty="0" smtClean="0"/>
              <a:t>Sudden forces are the result of long period preparation deep within the earth. Only their cumulative effects on the earth's surface are quick and sudden. Geologically, these sudden forces are termed as 'constructive forces' because these create certain relief features on the earth's surface.</a:t>
            </a:r>
          </a:p>
          <a:p>
            <a:pPr>
              <a:defRPr/>
            </a:pPr>
            <a:r>
              <a:rPr lang="en-US" dirty="0" smtClean="0"/>
              <a:t>Diastrophic forces include both vertical and horizontal movements which are caused due to forces deep within the earth. These diastrophic forces operate very slowly and their effects become discernable after thousands and millions of years. These forces also termed as constructive forces, affect larger areas of the globe and Produce </a:t>
            </a:r>
            <a:r>
              <a:rPr lang="en-US" dirty="0" err="1" smtClean="0"/>
              <a:t>meso</a:t>
            </a:r>
            <a:r>
              <a:rPr lang="en-US" dirty="0" smtClean="0"/>
              <a:t>-level reliefs, for example, mountains, plateau, plains, lakes, big faults, etc. These diastrophic forces are further subdivided into two groups, namely, </a:t>
            </a:r>
            <a:r>
              <a:rPr lang="en-US" dirty="0" err="1" smtClean="0"/>
              <a:t>epeirogenetic</a:t>
            </a:r>
            <a:r>
              <a:rPr lang="en-US" dirty="0" smtClean="0"/>
              <a:t> movements and </a:t>
            </a:r>
            <a:r>
              <a:rPr lang="en-US" dirty="0" err="1" smtClean="0"/>
              <a:t>orogenetic</a:t>
            </a:r>
            <a:r>
              <a:rPr lang="en-US" dirty="0" smtClean="0"/>
              <a:t> movements.</a:t>
            </a:r>
          </a:p>
          <a:p>
            <a:pPr>
              <a:defRPr/>
            </a:pPr>
            <a:r>
              <a:rPr lang="en-US" dirty="0" smtClean="0"/>
              <a:t> </a:t>
            </a:r>
          </a:p>
          <a:p>
            <a:pPr>
              <a:defRPr/>
            </a:pPr>
            <a:r>
              <a:rPr lang="en-US" b="1" dirty="0" smtClean="0"/>
              <a:t>(A)</a:t>
            </a:r>
            <a:r>
              <a:rPr lang="en-US" b="1" dirty="0" err="1" smtClean="0"/>
              <a:t>Epeirogenetic</a:t>
            </a:r>
            <a:r>
              <a:rPr lang="en-US" b="1" dirty="0" smtClean="0"/>
              <a:t> movements:</a:t>
            </a:r>
            <a:r>
              <a:rPr lang="en-US" dirty="0" smtClean="0"/>
              <a:t> </a:t>
            </a:r>
            <a:r>
              <a:rPr lang="en-US" dirty="0" err="1" smtClean="0"/>
              <a:t>Epeirogenetic</a:t>
            </a:r>
            <a:r>
              <a:rPr lang="en-US" dirty="0" smtClean="0"/>
              <a:t> word consists of two words, </a:t>
            </a:r>
            <a:r>
              <a:rPr lang="en-US" dirty="0" err="1" smtClean="0"/>
              <a:t>viz</a:t>
            </a:r>
            <a:r>
              <a:rPr lang="en-US" dirty="0" smtClean="0"/>
              <a:t>: '</a:t>
            </a:r>
            <a:r>
              <a:rPr lang="en-US" dirty="0" err="1" smtClean="0"/>
              <a:t>epiros</a:t>
            </a:r>
            <a:r>
              <a:rPr lang="en-US" dirty="0" smtClean="0"/>
              <a:t>' (meaning thereby con-</a:t>
            </a:r>
            <a:r>
              <a:rPr lang="en-US" dirty="0" err="1" smtClean="0"/>
              <a:t>tinent</a:t>
            </a:r>
            <a:r>
              <a:rPr lang="en-US" dirty="0" smtClean="0"/>
              <a:t>) and 'genesis' (meaning thereby original). </a:t>
            </a:r>
            <a:r>
              <a:rPr lang="en-US" dirty="0" err="1" smtClean="0"/>
              <a:t>Epeirogenetic</a:t>
            </a:r>
            <a:r>
              <a:rPr lang="en-US" dirty="0" smtClean="0"/>
              <a:t> movement causes </a:t>
            </a:r>
            <a:r>
              <a:rPr lang="en-US" dirty="0" err="1" smtClean="0"/>
              <a:t>upliftment</a:t>
            </a:r>
            <a:r>
              <a:rPr lang="en-US" dirty="0" smtClean="0"/>
              <a:t> and subsidence of continental masses through upward movements are, </a:t>
            </a:r>
            <a:r>
              <a:rPr lang="en-US" dirty="0" err="1" smtClean="0"/>
              <a:t>infact</a:t>
            </a:r>
            <a:r>
              <a:rPr lang="en-US" dirty="0" smtClean="0"/>
              <a:t>, vertical movements. These forces and resultant movements affect larger parts of the continents. These are further divided into two types: upward movement and downward movement. </a:t>
            </a:r>
          </a:p>
          <a:p>
            <a:pPr>
              <a:defRPr/>
            </a:pPr>
            <a:r>
              <a:rPr lang="en-US" dirty="0" smtClean="0"/>
              <a:t> </a:t>
            </a:r>
          </a:p>
          <a:p>
            <a:pPr>
              <a:defRPr/>
            </a:pPr>
            <a:r>
              <a:rPr lang="en-US" b="1" dirty="0" smtClean="0"/>
              <a:t>(B) </a:t>
            </a:r>
            <a:r>
              <a:rPr lang="en-US" b="1" dirty="0" err="1" smtClean="0"/>
              <a:t>Orogenetic</a:t>
            </a:r>
            <a:r>
              <a:rPr lang="en-US" b="1" dirty="0" smtClean="0"/>
              <a:t> movement</a:t>
            </a:r>
            <a:r>
              <a:rPr lang="en-US" dirty="0" smtClean="0"/>
              <a:t>: The word </a:t>
            </a:r>
            <a:r>
              <a:rPr lang="en-US" dirty="0" err="1" smtClean="0"/>
              <a:t>orogenetic</a:t>
            </a:r>
            <a:r>
              <a:rPr lang="en-US" dirty="0" smtClean="0"/>
              <a:t> has been derived from two Greek words, 'pros' (meaning thereby mountain) and 'genesis' (meaning thereby origin or formation). </a:t>
            </a:r>
            <a:r>
              <a:rPr lang="en-US" dirty="0" err="1" smtClean="0"/>
              <a:t>Orogenetic</a:t>
            </a:r>
            <a:r>
              <a:rPr lang="en-US" dirty="0" smtClean="0"/>
              <a:t> movement is caused due to </a:t>
            </a:r>
            <a:r>
              <a:rPr lang="en-US" dirty="0" err="1" smtClean="0"/>
              <a:t>endogenetic</a:t>
            </a:r>
            <a:r>
              <a:rPr lang="en-US" dirty="0" smtClean="0"/>
              <a:t> forces working in horizontal movements. Horizontal forces and movements are also called as tangential forces. </a:t>
            </a:r>
            <a:r>
              <a:rPr lang="en-US" dirty="0" err="1" smtClean="0"/>
              <a:t>Orogenetic</a:t>
            </a:r>
            <a:r>
              <a:rPr lang="en-US" dirty="0" smtClean="0"/>
              <a:t> or horizontal forces work in two ways, namely, (</a:t>
            </a:r>
            <a:r>
              <a:rPr lang="en-US" dirty="0" err="1" smtClean="0"/>
              <a:t>i</a:t>
            </a:r>
            <a:r>
              <a:rPr lang="en-US" dirty="0" smtClean="0"/>
              <a:t>) in opposite direction, and (ii) towards each other. This is called 'tensional force' when it operates in opposite directions. Such type of force and movement are also called as divergent forces. Thus, tensional forces create rupture, cracks, fracture and faults in the crustal parts of the earth. The-force when operates face to face, is called compression force or convergent force. </a:t>
            </a:r>
            <a:r>
              <a:rPr lang="en-US" dirty="0" err="1" smtClean="0"/>
              <a:t>Compressional</a:t>
            </a:r>
            <a:r>
              <a:rPr lang="en-US" dirty="0" smtClean="0"/>
              <a:t> force causes crustal bending leading to the formation of fields or crustal warping leading to local rise or subsidence of crustal parts. Crustal bending: When horizontal forces work face to face, the crustal rocks are bent due to resistant </a:t>
            </a:r>
            <a:r>
              <a:rPr lang="en-US" dirty="0" err="1" smtClean="0"/>
              <a:t>compressional</a:t>
            </a:r>
            <a:r>
              <a:rPr lang="en-US" dirty="0" smtClean="0"/>
              <a:t> and tangential forces. It is in two ways: (</a:t>
            </a:r>
            <a:r>
              <a:rPr lang="en-US" dirty="0" err="1" smtClean="0"/>
              <a:t>i</a:t>
            </a:r>
            <a:r>
              <a:rPr lang="en-US" dirty="0" smtClean="0"/>
              <a:t>) warping, and (ii) folding. The process of crustal warping affects larger areas of the crust wherein the crustal parts are either warped (raise),upward or downward. The upward rise of the crustal part due to compressive force resulting from convergent horizontal movement is called </a:t>
            </a:r>
            <a:r>
              <a:rPr lang="en-US" dirty="0" err="1" smtClean="0"/>
              <a:t>upwarping</a:t>
            </a:r>
            <a:r>
              <a:rPr lang="en-US" dirty="0" smtClean="0"/>
              <a:t>. While the bending of the crustal part downward in the form of a basin or depression is called down warping.</a:t>
            </a:r>
          </a:p>
          <a:p>
            <a:pPr>
              <a:defRPr/>
            </a:pPr>
            <a:r>
              <a:rPr lang="en-US" dirty="0" smtClean="0"/>
              <a:t> </a:t>
            </a:r>
          </a:p>
          <a:p>
            <a:pPr>
              <a:defRPr/>
            </a:pPr>
            <a:r>
              <a:rPr lang="en-US" b="1" dirty="0" smtClean="0"/>
              <a:t> Folds:</a:t>
            </a:r>
            <a:r>
              <a:rPr lang="en-US" dirty="0" smtClean="0"/>
              <a:t/>
            </a:r>
            <a:br>
              <a:rPr lang="en-US" dirty="0" smtClean="0"/>
            </a:br>
            <a:r>
              <a:rPr lang="en-US" dirty="0" smtClean="0"/>
              <a:t>Folds are wave-like bends formed due to tangential compressive forces resulting from horizontal movement caused by the </a:t>
            </a:r>
            <a:r>
              <a:rPr lang="en-US" dirty="0" err="1" smtClean="0"/>
              <a:t>endogenetic</a:t>
            </a:r>
            <a:r>
              <a:rPr lang="en-US" dirty="0" smtClean="0"/>
              <a:t> force originating deep within the earth. The two sides of a fold are called limbs of the fold. The limb which is shared companion syncline is called middle limb. The plane which Dissects the angle between the two limbs or middle limb of the syncline is called the axis of fold or axial plane. On the basis of anticline and syncline, these axial planes are called as axis of anticline and axis of syncline respectively. The inclination of rock beds with respect to horizontal plane is termed as 'dip', the angle of dip is measured with an instrument called clinometers. The strike of an inclined bed is the direction of any horizontal line along a bedding plane. The direction of dip is always at right angle to the strike.</a:t>
            </a:r>
          </a:p>
          <a:p>
            <a:pPr>
              <a:defRPr/>
            </a:pPr>
            <a:r>
              <a:rPr lang="en-US" dirty="0" smtClean="0"/>
              <a:t>Anticlines: The unfolded rock beds are called anticlines.</a:t>
            </a:r>
          </a:p>
          <a:p>
            <a:pPr>
              <a:defRPr/>
            </a:pPr>
            <a:r>
              <a:rPr lang="en-US" dirty="0" smtClean="0"/>
              <a:t> </a:t>
            </a:r>
            <a:br>
              <a:rPr lang="en-US" dirty="0" smtClean="0"/>
            </a:br>
            <a:r>
              <a:rPr lang="en-US" dirty="0" smtClean="0"/>
              <a:t>Synclines: </a:t>
            </a:r>
            <a:r>
              <a:rPr lang="en-US" dirty="0" err="1" smtClean="0"/>
              <a:t>Downfold</a:t>
            </a:r>
            <a:r>
              <a:rPr lang="en-US" dirty="0" smtClean="0"/>
              <a:t> rock beds due to compressive forces caused by horizontal tangential forces are called synclines.</a:t>
            </a:r>
          </a:p>
          <a:p>
            <a:pPr>
              <a:defRPr/>
            </a:pPr>
            <a:r>
              <a:rPr lang="en-US" dirty="0" smtClean="0"/>
              <a:t> </a:t>
            </a:r>
            <a:br>
              <a:rPr lang="en-US" dirty="0" smtClean="0"/>
            </a:br>
            <a:r>
              <a:rPr lang="en-US" dirty="0" err="1" smtClean="0"/>
              <a:t>Anticlinorium</a:t>
            </a:r>
            <a:r>
              <a:rPr lang="en-US" dirty="0" smtClean="0"/>
              <a:t>: It refers to those folded structures in the regions of folded mountains where there are a series of minor anticlines and synclines within one extensive anticline. </a:t>
            </a:r>
          </a:p>
          <a:p>
            <a:pPr>
              <a:defRPr/>
            </a:pPr>
            <a:r>
              <a:rPr lang="en-US" dirty="0" smtClean="0"/>
              <a:t> </a:t>
            </a:r>
          </a:p>
          <a:p>
            <a:pPr>
              <a:defRPr/>
            </a:pPr>
            <a:r>
              <a:rPr lang="en-US" dirty="0" err="1" smtClean="0"/>
              <a:t>Synclinorium</a:t>
            </a:r>
            <a:r>
              <a:rPr lang="en-US" dirty="0" smtClean="0"/>
              <a:t>: It represents such a folded structure which includes an extensive syncline having numerous minor anticlines and synclines.</a:t>
            </a:r>
          </a:p>
          <a:p>
            <a:pPr>
              <a:defRPr/>
            </a:pPr>
            <a:r>
              <a:rPr lang="en-US" dirty="0" smtClean="0"/>
              <a:t> </a:t>
            </a:r>
          </a:p>
          <a:p>
            <a:pPr>
              <a:defRPr/>
            </a:pPr>
            <a:r>
              <a:rPr lang="en-US" dirty="0" err="1" smtClean="0"/>
              <a:t>Monoclinal</a:t>
            </a:r>
            <a:r>
              <a:rPr lang="en-US" dirty="0" smtClean="0"/>
              <a:t> folds: These are those in which one limb inclines moderately with regular slope while the other limb inclines steeply at right angle and the slope is almost vertical. </a:t>
            </a:r>
          </a:p>
          <a:p>
            <a:pPr>
              <a:defRPr/>
            </a:pPr>
            <a:r>
              <a:rPr lang="en-US" dirty="0" smtClean="0"/>
              <a:t> </a:t>
            </a:r>
          </a:p>
          <a:p>
            <a:pPr>
              <a:defRPr/>
            </a:pPr>
            <a:r>
              <a:rPr lang="en-US" dirty="0" err="1" smtClean="0"/>
              <a:t>Isoclinal</a:t>
            </a:r>
            <a:r>
              <a:rPr lang="en-US" dirty="0" smtClean="0"/>
              <a:t> folds: When the compressive forces are so strong that both the limbs of the fold become parallel but not horizontal.</a:t>
            </a:r>
          </a:p>
          <a:p>
            <a:pPr>
              <a:defRPr/>
            </a:pPr>
            <a:r>
              <a:rPr lang="en-US" dirty="0" smtClean="0"/>
              <a:t> </a:t>
            </a:r>
          </a:p>
          <a:p>
            <a:pPr>
              <a:defRPr/>
            </a:pPr>
            <a:r>
              <a:rPr lang="en-US" dirty="0" smtClean="0"/>
              <a:t>Recumbent folds: These are formed when the compressive forces are so strong that both the limbs of the fold become parallel as well as horizontal.</a:t>
            </a:r>
          </a:p>
          <a:p>
            <a:pPr>
              <a:defRPr/>
            </a:pPr>
            <a:r>
              <a:rPr lang="en-US" dirty="0" smtClean="0"/>
              <a:t> </a:t>
            </a:r>
          </a:p>
          <a:p>
            <a:pPr>
              <a:defRPr/>
            </a:pPr>
            <a:r>
              <a:rPr lang="en-US" dirty="0" smtClean="0"/>
              <a:t>Overturned folds: These are those folds in which one limb of the fold is thrust upon another fold due to intense compressive forces. Limbs are seldom horizontal. </a:t>
            </a:r>
          </a:p>
          <a:p>
            <a:pPr>
              <a:defRPr/>
            </a:pPr>
            <a:r>
              <a:rPr lang="en-US" dirty="0" smtClean="0"/>
              <a:t> </a:t>
            </a:r>
          </a:p>
          <a:p>
            <a:pPr>
              <a:defRPr/>
            </a:pPr>
            <a:r>
              <a:rPr lang="en-US" dirty="0" smtClean="0"/>
              <a:t>Plunge folds: These are found when the axis of the fold, instead of being parallel to the horizontal plane, becomes tilted and forms plunge angle which is the angle between the axis and the horizontal plane. </a:t>
            </a:r>
          </a:p>
          <a:p>
            <a:pPr>
              <a:defRPr/>
            </a:pPr>
            <a:r>
              <a:rPr lang="en-US" dirty="0" smtClean="0"/>
              <a:t> </a:t>
            </a:r>
          </a:p>
          <a:p>
            <a:pPr>
              <a:defRPr/>
            </a:pPr>
            <a:r>
              <a:rPr lang="en-US" dirty="0" smtClean="0"/>
              <a:t>Fan folds: These with </a:t>
            </a:r>
            <a:r>
              <a:rPr lang="en-US" dirty="0" err="1" smtClean="0"/>
              <a:t>anticlinorium</a:t>
            </a:r>
            <a:r>
              <a:rPr lang="en-US" dirty="0" smtClean="0"/>
              <a:t> or obtuse angle.</a:t>
            </a:r>
          </a:p>
          <a:p>
            <a:pPr>
              <a:defRPr/>
            </a:pPr>
            <a:r>
              <a:rPr lang="en-US" dirty="0" smtClean="0"/>
              <a:t>Open folds: These are those in which' the angle between the two limbs of the fold is more than 90 degree but less than 180 degree</a:t>
            </a:r>
          </a:p>
          <a:p>
            <a:pPr>
              <a:defRPr/>
            </a:pPr>
            <a:r>
              <a:rPr lang="en-US" dirty="0" smtClean="0"/>
              <a:t> </a:t>
            </a:r>
          </a:p>
          <a:p>
            <a:pPr>
              <a:defRPr/>
            </a:pPr>
            <a:r>
              <a:rPr lang="en-US" dirty="0" smtClean="0"/>
              <a:t>Closed folds: These are those folds in which the angle between the two limbs of a fold is acute angle. Such folds are formed because of intense compressive force. </a:t>
            </a:r>
          </a:p>
          <a:p>
            <a:pPr>
              <a:defRPr/>
            </a:pPr>
            <a:endParaRPr lang="en-US" dirty="0"/>
          </a:p>
        </p:txBody>
      </p:sp>
      <p:sp>
        <p:nvSpPr>
          <p:cNvPr id="125956" name="Slide Number Placeholder 3"/>
          <p:cNvSpPr>
            <a:spLocks noGrp="1"/>
          </p:cNvSpPr>
          <p:nvPr>
            <p:ph type="sldNum" sz="quarter" idx="5"/>
          </p:nvPr>
        </p:nvSpPr>
        <p:spPr>
          <a:noFill/>
        </p:spPr>
        <p:txBody>
          <a:bodyPr/>
          <a:lstStyle/>
          <a:p>
            <a:fld id="{05207795-DB45-41EF-9B03-F8880735E1A4}" type="slidenum">
              <a:rPr lang="en-US" smtClean="0"/>
              <a:pPr/>
              <a:t>41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D60E3F35-933B-42BB-B161-2E96B3EDE0B2}" type="slidenum">
              <a:rPr lang="en-US" smtClean="0">
                <a:latin typeface="Tahoma" pitchFamily="34" charset="0"/>
              </a:rPr>
              <a:pPr/>
              <a:t>51</a:t>
            </a:fld>
            <a:endParaRPr lang="en-US" smtClean="0">
              <a:latin typeface="Tahom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B1B3B79E-931D-488E-98EF-BBDDB8AF136A}" type="slidenum">
              <a:rPr lang="en-US" smtClean="0">
                <a:latin typeface="Tahoma" pitchFamily="34" charset="0"/>
              </a:rPr>
              <a:pPr/>
              <a:t>52</a:t>
            </a:fld>
            <a:endParaRPr lang="en-US" smtClean="0">
              <a:latin typeface="Tahom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A16D6EB5-75B2-4DCD-9A7F-55CFBF9EC33D}" type="slidenum">
              <a:rPr lang="en-US" smtClean="0">
                <a:latin typeface="Tahoma" pitchFamily="34" charset="0"/>
              </a:rPr>
              <a:pPr/>
              <a:t>53</a:t>
            </a:fld>
            <a:endParaRPr lang="en-US" smtClean="0">
              <a:latin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fld id="{CF32D1CE-C56A-4EC8-9C6B-CC08A078F052}" type="slidenum">
              <a:rPr lang="en-US" smtClean="0">
                <a:latin typeface="Tahoma" pitchFamily="34" charset="0"/>
              </a:rPr>
              <a:pPr/>
              <a:t>89</a:t>
            </a:fld>
            <a:endParaRPr lang="en-US"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EE35488A-D1E4-4D41-B699-AC656CCB318D}" type="slidenum">
              <a:rPr lang="en-US" smtClean="0">
                <a:latin typeface="Tahoma" pitchFamily="34" charset="0"/>
              </a:rPr>
              <a:pPr/>
              <a:t>4</a:t>
            </a:fld>
            <a:endParaRPr lang="en-US"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CB5BF200-CE22-4F38-B5E4-0DC3B751E393}" type="slidenum">
              <a:rPr lang="en-US" smtClean="0">
                <a:latin typeface="Tahoma" pitchFamily="34" charset="0"/>
              </a:rPr>
              <a:pPr/>
              <a:t>5</a:t>
            </a:fld>
            <a:endParaRPr lang="en-US"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509B39DD-F15E-484D-BA01-B04D51D124FB}" type="slidenum">
              <a:rPr lang="en-US" smtClean="0">
                <a:latin typeface="Tahoma" pitchFamily="34" charset="0"/>
              </a:rPr>
              <a:pPr/>
              <a:t>6</a:t>
            </a:fld>
            <a:endParaRPr lang="en-US"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92DAA4C2-4772-404A-B0A4-86CB0E69BC14}" type="slidenum">
              <a:rPr lang="en-US" smtClean="0">
                <a:latin typeface="Tahoma" pitchFamily="34" charset="0"/>
              </a:rPr>
              <a:pPr/>
              <a:t>9</a:t>
            </a:fld>
            <a:endParaRPr lang="en-US" smtClean="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p>
            <a:r>
              <a:rPr lang="en-US" smtClean="0"/>
              <a:t>ESCI 307, Fall 2003, Lecture 1</a:t>
            </a:r>
          </a:p>
        </p:txBody>
      </p:sp>
      <p:sp>
        <p:nvSpPr>
          <p:cNvPr id="101379" name="Rectangle 7"/>
          <p:cNvSpPr>
            <a:spLocks noGrp="1" noChangeArrowheads="1"/>
          </p:cNvSpPr>
          <p:nvPr>
            <p:ph type="sldNum" sz="quarter" idx="5"/>
          </p:nvPr>
        </p:nvSpPr>
        <p:spPr>
          <a:noFill/>
        </p:spPr>
        <p:txBody>
          <a:bodyPr/>
          <a:lstStyle/>
          <a:p>
            <a:fld id="{E5CAF4C0-C8C1-4E52-BCDA-3303D2D85FEC}" type="slidenum">
              <a:rPr lang="en-US" smtClean="0"/>
              <a:pPr/>
              <a:t>10</a:t>
            </a:fld>
            <a:endParaRPr lang="en-US" smtClean="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US" smtClean="0"/>
              <a:t>ESCI 307, Fall 2003, Lecture 1</a:t>
            </a:r>
          </a:p>
        </p:txBody>
      </p:sp>
      <p:sp>
        <p:nvSpPr>
          <p:cNvPr id="102403" name="Rectangle 7"/>
          <p:cNvSpPr>
            <a:spLocks noGrp="1" noChangeArrowheads="1"/>
          </p:cNvSpPr>
          <p:nvPr>
            <p:ph type="sldNum" sz="quarter" idx="5"/>
          </p:nvPr>
        </p:nvSpPr>
        <p:spPr>
          <a:noFill/>
        </p:spPr>
        <p:txBody>
          <a:bodyPr/>
          <a:lstStyle/>
          <a:p>
            <a:fld id="{16E1E570-DEFE-4805-A24A-098263254F8C}" type="slidenum">
              <a:rPr lang="en-US" smtClean="0"/>
              <a:pPr/>
              <a:t>11</a:t>
            </a:fld>
            <a:endParaRPr lang="en-US" smtClean="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32F142B5-B374-459E-83A8-3F898D142529}"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16A0C2-BEAA-4E95-88CC-914F505FEB2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163843-6B3A-4655-93A5-5B23CF52E5A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5EEDD4-9677-4356-B4E7-44C8D99FB42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77DA9F1F-2540-4B70-BB80-E6CC88538A7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08D442-E691-4B65-805C-A661607ED0D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89780B7-705D-4432-B288-C5920C32183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666A65D-96DD-490A-A2A3-357155CAF75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4EACA66-90EE-4CD6-8681-D1160AC5300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C254A3-8E2F-41F4-A956-5E181B24BF1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CBA33C-4886-4DDB-B8DF-EC5F4B0B0DF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05FB808E-A16E-4CC4-A4D5-FD0D3087B27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roprofs.com/flashcards/tableview.php?title=historic-developments-in-geomorpholog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upload.wikimedia.org/wikipedia/commons/d/da/AGMA_H%C3%A9rodote.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a/a4/Aristoteles_Louvre.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2/28/Georges_Cuvier.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upload.wikimedia.org/wikipedia/commons/5/53/Siccar_Point_red_capstone_closeup.jpg"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d/df/Louis_Agassiz-2.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hyperlink" Target="http://en.wikipedia.org/wiki/File:Coral_atoll_formation_animation.gi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youtube.com/watch?v=P9waVa5c31U&amp;feature=related"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imple.wikipedia.org/w/wiki.phtml?title=Magma&amp;action=edit"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962400" y="609600"/>
            <a:ext cx="5334000" cy="1143000"/>
          </a:xfrm>
        </p:spPr>
        <p:txBody>
          <a:bodyPr/>
          <a:lstStyle/>
          <a:p>
            <a:pPr eaLnBrk="1" hangingPunct="1"/>
            <a:r>
              <a:rPr lang="en-US" sz="3200" smtClean="0"/>
              <a:t>Why Study Geomorphology?</a:t>
            </a:r>
          </a:p>
        </p:txBody>
      </p:sp>
      <p:sp>
        <p:nvSpPr>
          <p:cNvPr id="7172" name="Rectangle 3"/>
          <p:cNvSpPr>
            <a:spLocks noGrp="1" noChangeArrowheads="1"/>
          </p:cNvSpPr>
          <p:nvPr>
            <p:ph idx="1"/>
          </p:nvPr>
        </p:nvSpPr>
        <p:spPr>
          <a:xfrm>
            <a:off x="-228600" y="1524000"/>
            <a:ext cx="9220200" cy="5334000"/>
          </a:xfrm>
        </p:spPr>
        <p:txBody>
          <a:bodyPr rtlCol="0">
            <a:normAutofit/>
          </a:bodyPr>
          <a:lstStyle/>
          <a:p>
            <a:pPr eaLnBrk="1" fontAlgn="auto" hangingPunct="1">
              <a:spcAft>
                <a:spcPts val="0"/>
              </a:spcAft>
              <a:defRPr/>
            </a:pPr>
            <a:r>
              <a:rPr lang="en-US" sz="3600" dirty="0" smtClean="0">
                <a:effectLst>
                  <a:outerShdw blurRad="38100" dist="38100" dir="2700000" algn="tl">
                    <a:srgbClr val="000000">
                      <a:alpha val="43137"/>
                    </a:srgbClr>
                  </a:outerShdw>
                </a:effectLst>
              </a:rPr>
              <a:t>Understand the present</a:t>
            </a:r>
          </a:p>
          <a:p>
            <a:pPr eaLnBrk="1" fontAlgn="auto" hangingPunct="1">
              <a:spcAft>
                <a:spcPts val="0"/>
              </a:spcAft>
              <a:defRPr/>
            </a:pPr>
            <a:endParaRPr lang="en-US" sz="3600" dirty="0" smtClean="0">
              <a:effectLst>
                <a:outerShdw blurRad="38100" dist="38100" dir="2700000" algn="tl">
                  <a:srgbClr val="000000">
                    <a:alpha val="43137"/>
                  </a:srgbClr>
                </a:outerShdw>
              </a:effectLst>
            </a:endParaRPr>
          </a:p>
          <a:p>
            <a:pPr eaLnBrk="1" fontAlgn="auto" hangingPunct="1">
              <a:spcAft>
                <a:spcPts val="0"/>
              </a:spcAft>
              <a:defRPr/>
            </a:pPr>
            <a:r>
              <a:rPr lang="en-US" sz="3600" dirty="0" smtClean="0">
                <a:effectLst>
                  <a:outerShdw blurRad="38100" dist="38100" dir="2700000" algn="tl">
                    <a:srgbClr val="000000">
                      <a:alpha val="43137"/>
                    </a:srgbClr>
                  </a:outerShdw>
                </a:effectLst>
              </a:rPr>
              <a:t>                            Interpret the past</a:t>
            </a:r>
          </a:p>
          <a:p>
            <a:pPr eaLnBrk="1" fontAlgn="auto" hangingPunct="1">
              <a:spcAft>
                <a:spcPts val="0"/>
              </a:spcAft>
              <a:defRPr/>
            </a:pP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Uniformitarianism</a:t>
            </a:r>
            <a:endParaRPr lang="en-US" sz="3600"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r>
              <a:rPr lang="en-US" sz="3600" dirty="0" smtClean="0">
                <a:effectLst>
                  <a:outerShdw blurRad="38100" dist="38100" dir="2700000" algn="tl">
                    <a:srgbClr val="000000">
                      <a:alpha val="43137"/>
                    </a:srgbClr>
                  </a:outerShdw>
                </a:effectLst>
              </a:rPr>
              <a:t>			     (Present is key to the past)</a:t>
            </a:r>
          </a:p>
          <a:p>
            <a:pPr eaLnBrk="1" fontAlgn="auto" hangingPunct="1">
              <a:spcAft>
                <a:spcPts val="0"/>
              </a:spcAft>
              <a:buFontTx/>
              <a:buNone/>
              <a:defRPr/>
            </a:pPr>
            <a:endParaRPr lang="en-US" sz="2400" dirty="0" smtClean="0"/>
          </a:p>
          <a:p>
            <a:pPr eaLnBrk="1" fontAlgn="auto" hangingPunct="1">
              <a:spcAft>
                <a:spcPts val="0"/>
              </a:spcAft>
              <a:buFontTx/>
              <a:buNone/>
              <a:defRPr/>
            </a:pPr>
            <a:endParaRPr lang="en-US" sz="2400" dirty="0" smtClean="0"/>
          </a:p>
          <a:p>
            <a:pPr eaLnBrk="1" fontAlgn="auto" hangingPunct="1">
              <a:spcAft>
                <a:spcPts val="0"/>
              </a:spcAft>
              <a:buFontTx/>
              <a:buNone/>
              <a:defRPr/>
            </a:pPr>
            <a:endParaRPr lang="en-US" sz="2400" dirty="0" smtClean="0"/>
          </a:p>
          <a:p>
            <a:pPr eaLnBrk="1" fontAlgn="auto" hangingPunct="1">
              <a:spcAft>
                <a:spcPts val="0"/>
              </a:spcAft>
              <a:buFontTx/>
              <a:buNone/>
              <a:defRPr/>
            </a:pPr>
            <a:endParaRPr lang="en-US" sz="2400" dirty="0" smtClean="0"/>
          </a:p>
          <a:p>
            <a:pPr eaLnBrk="1" fontAlgn="auto" hangingPunct="1">
              <a:spcAft>
                <a:spcPts val="0"/>
              </a:spcAft>
              <a:buFontTx/>
              <a:buNone/>
              <a:defRPr/>
            </a:pPr>
            <a:endParaRPr lang="en-US" sz="2400" dirty="0" smtClean="0"/>
          </a:p>
          <a:p>
            <a:pPr eaLnBrk="1" fontAlgn="auto" hangingPunct="1">
              <a:spcAft>
                <a:spcPts val="0"/>
              </a:spcAft>
              <a:buFontTx/>
              <a:buNone/>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Tools of Geomorphology</a:t>
            </a:r>
          </a:p>
        </p:txBody>
      </p:sp>
      <p:sp>
        <p:nvSpPr>
          <p:cNvPr id="12291" name="Rectangle 3"/>
          <p:cNvSpPr>
            <a:spLocks noGrp="1" noChangeArrowheads="1"/>
          </p:cNvSpPr>
          <p:nvPr>
            <p:ph idx="1"/>
          </p:nvPr>
        </p:nvSpPr>
        <p:spPr>
          <a:xfrm>
            <a:off x="381000" y="1524000"/>
            <a:ext cx="7924800" cy="4876800"/>
          </a:xfrm>
        </p:spPr>
        <p:txBody>
          <a:bodyPr/>
          <a:lstStyle/>
          <a:p>
            <a:pPr eaLnBrk="1" hangingPunct="1"/>
            <a:r>
              <a:rPr lang="en-US" smtClean="0"/>
              <a:t>Maps</a:t>
            </a:r>
          </a:p>
          <a:p>
            <a:pPr lvl="1" eaLnBrk="1" hangingPunct="1"/>
            <a:r>
              <a:rPr lang="en-US" smtClean="0"/>
              <a:t>Topographic</a:t>
            </a:r>
          </a:p>
          <a:p>
            <a:pPr lvl="1" eaLnBrk="1" hangingPunct="1"/>
            <a:r>
              <a:rPr lang="en-US" smtClean="0"/>
              <a:t>Surface Geologic</a:t>
            </a:r>
          </a:p>
          <a:p>
            <a:pPr eaLnBrk="1" hangingPunct="1"/>
            <a:r>
              <a:rPr lang="en-US" smtClean="0"/>
              <a:t>Air photos</a:t>
            </a:r>
          </a:p>
          <a:p>
            <a:pPr eaLnBrk="1" hangingPunct="1"/>
            <a:r>
              <a:rPr lang="en-US" smtClean="0"/>
              <a:t>Math Models</a:t>
            </a:r>
          </a:p>
          <a:p>
            <a:pPr eaLnBrk="1" hangingPunct="1"/>
            <a:r>
              <a:rPr lang="en-US" smtClean="0"/>
              <a:t>Experiments</a:t>
            </a:r>
          </a:p>
          <a:p>
            <a:pPr eaLnBrk="1" hangingPunct="1"/>
            <a:r>
              <a:rPr lang="en-US" smtClean="0"/>
              <a:t>Ground Truth</a:t>
            </a:r>
          </a:p>
          <a:p>
            <a:pPr eaLnBrk="1" hangingPunct="1"/>
            <a:endParaRPr lang="en-US" smtClean="0"/>
          </a:p>
          <a:p>
            <a:pPr lvl="1" eaLnBrk="1" hangingPunct="1">
              <a:buFontTx/>
              <a:buNone/>
            </a:pPr>
            <a:endParaRPr lang="en-US" smtClean="0"/>
          </a:p>
        </p:txBody>
      </p:sp>
      <p:pic>
        <p:nvPicPr>
          <p:cNvPr id="12292" name="Picture 5" descr="curve"/>
          <p:cNvPicPr>
            <a:picLocks noChangeAspect="1" noChangeArrowheads="1"/>
          </p:cNvPicPr>
          <p:nvPr/>
        </p:nvPicPr>
        <p:blipFill>
          <a:blip r:embed="rId3"/>
          <a:srcRect/>
          <a:stretch>
            <a:fillRect/>
          </a:stretch>
        </p:blipFill>
        <p:spPr bwMode="auto">
          <a:xfrm>
            <a:off x="4191000" y="1447800"/>
            <a:ext cx="4953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0" y="52388"/>
            <a:ext cx="9144000" cy="6805612"/>
          </a:xfrm>
          <a:prstGeom prst="rect">
            <a:avLst/>
          </a:prstGeom>
          <a:noFill/>
          <a:ln w="9525">
            <a:noFill/>
            <a:miter lim="800000"/>
            <a:headEnd/>
            <a:tailEnd/>
          </a:ln>
        </p:spPr>
      </p:pic>
      <p:sp>
        <p:nvSpPr>
          <p:cNvPr id="13315" name="Rectangle 3"/>
          <p:cNvSpPr>
            <a:spLocks noGrp="1" noChangeArrowheads="1"/>
          </p:cNvSpPr>
          <p:nvPr>
            <p:ph type="title"/>
          </p:nvPr>
        </p:nvSpPr>
        <p:spPr>
          <a:xfrm>
            <a:off x="381000" y="0"/>
            <a:ext cx="8229600" cy="1143000"/>
          </a:xfrm>
        </p:spPr>
        <p:txBody>
          <a:bodyPr/>
          <a:lstStyle/>
          <a:p>
            <a:pPr eaLnBrk="1" hangingPunct="1"/>
            <a:r>
              <a:rPr lang="en-US" sz="4000" dirty="0" smtClean="0">
                <a:solidFill>
                  <a:schemeClr val="bg1"/>
                </a:solidFill>
              </a:rPr>
              <a:t>Topics of Geomorphology</a:t>
            </a:r>
          </a:p>
        </p:txBody>
      </p:sp>
      <p:sp>
        <p:nvSpPr>
          <p:cNvPr id="53252" name="Rectangle 4"/>
          <p:cNvSpPr>
            <a:spLocks noGrp="1" noChangeArrowheads="1"/>
          </p:cNvSpPr>
          <p:nvPr>
            <p:ph idx="1"/>
          </p:nvPr>
        </p:nvSpPr>
        <p:spPr>
          <a:xfrm>
            <a:off x="457200" y="1219200"/>
            <a:ext cx="8229600" cy="4495800"/>
          </a:xfrm>
        </p:spPr>
        <p:txBody>
          <a:bodyPr rtlCol="0">
            <a:normAutofit/>
          </a:bodyPr>
          <a:lstStyle/>
          <a:p>
            <a:pPr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Agents</a:t>
            </a:r>
          </a:p>
          <a:p>
            <a:pPr lvl="1"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“that which acts or has the power to act”</a:t>
            </a:r>
          </a:p>
          <a:p>
            <a:pPr lvl="1"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Water and ice, wind</a:t>
            </a:r>
          </a:p>
          <a:p>
            <a:pPr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Subsurface Modifiers</a:t>
            </a:r>
          </a:p>
          <a:p>
            <a:pPr lvl="1"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Tectonic compression, tension and shear</a:t>
            </a:r>
          </a:p>
          <a:p>
            <a:pPr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Processes</a:t>
            </a:r>
          </a:p>
          <a:p>
            <a:pPr lvl="1"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“progressive steps by which an end is attained”</a:t>
            </a:r>
          </a:p>
          <a:p>
            <a:pPr lvl="1"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Weathering, erosion, transport, deposition</a:t>
            </a:r>
          </a:p>
          <a:p>
            <a:pPr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   Energy Sources</a:t>
            </a:r>
          </a:p>
          <a:p>
            <a:pPr lvl="1" eaLnBrk="1" fontAlgn="auto" hangingPunct="1">
              <a:lnSpc>
                <a:spcPct val="90000"/>
              </a:lnSpc>
              <a:spcAft>
                <a:spcPts val="0"/>
              </a:spcAft>
              <a:defRPr/>
            </a:pPr>
            <a:r>
              <a:rPr lang="en-US" dirty="0" smtClean="0">
                <a:solidFill>
                  <a:schemeClr val="bg1"/>
                </a:solidFill>
                <a:effectLst>
                  <a:outerShdw blurRad="38100" dist="38100" dir="2700000" algn="tl">
                    <a:srgbClr val="000000"/>
                  </a:outerShdw>
                </a:effectLst>
              </a:rPr>
              <a:t>Solar, geothermal, gravitational, chemical</a:t>
            </a:r>
          </a:p>
        </p:txBody>
      </p:sp>
      <p:sp>
        <p:nvSpPr>
          <p:cNvPr id="13317" name="Text Box 5"/>
          <p:cNvSpPr txBox="1">
            <a:spLocks noChangeArrowheads="1"/>
          </p:cNvSpPr>
          <p:nvPr/>
        </p:nvSpPr>
        <p:spPr bwMode="auto">
          <a:xfrm>
            <a:off x="0" y="0"/>
            <a:ext cx="3544888" cy="244475"/>
          </a:xfrm>
          <a:prstGeom prst="rect">
            <a:avLst/>
          </a:prstGeom>
          <a:noFill/>
          <a:ln w="9525">
            <a:noFill/>
            <a:miter lim="800000"/>
            <a:headEnd/>
            <a:tailEnd/>
          </a:ln>
        </p:spPr>
        <p:txBody>
          <a:bodyPr wrap="none">
            <a:spAutoFit/>
          </a:bodyPr>
          <a:lstStyle/>
          <a:p>
            <a:r>
              <a:rPr lang="en-US" sz="1000"/>
              <a:t>Godfrey Ridge East and Brodhead Creek, DWG, PA, , detail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563562"/>
          </a:xfrm>
        </p:spPr>
        <p:txBody>
          <a:bodyPr>
            <a:normAutofit fontScale="90000"/>
          </a:bodyPr>
          <a:lstStyle/>
          <a:p>
            <a:r>
              <a:rPr lang="en-US" smtClean="0"/>
              <a:t>Importance of Geomorphology </a:t>
            </a:r>
          </a:p>
        </p:txBody>
      </p:sp>
      <p:sp>
        <p:nvSpPr>
          <p:cNvPr id="14339" name="Content Placeholder 2"/>
          <p:cNvSpPr>
            <a:spLocks noGrp="1"/>
          </p:cNvSpPr>
          <p:nvPr>
            <p:ph idx="1"/>
          </p:nvPr>
        </p:nvSpPr>
        <p:spPr>
          <a:xfrm>
            <a:off x="457200" y="1143000"/>
            <a:ext cx="8229600" cy="4983163"/>
          </a:xfrm>
        </p:spPr>
        <p:txBody>
          <a:bodyPr>
            <a:normAutofit lnSpcReduction="10000"/>
          </a:bodyPr>
          <a:lstStyle/>
          <a:p>
            <a:pPr>
              <a:buFont typeface="Arial" pitchFamily="34" charset="0"/>
              <a:buNone/>
            </a:pPr>
            <a:r>
              <a:rPr lang="en-US" sz="2400" smtClean="0"/>
              <a:t>• To understand geomorphological processes of various environment.</a:t>
            </a:r>
          </a:p>
          <a:p>
            <a:r>
              <a:rPr lang="en-US" sz="2400" smtClean="0"/>
              <a:t>To detect natural and environmental hazards efficiently, e.g. earthquake, flooding, landslide, tsunami, volcanism etc. </a:t>
            </a:r>
          </a:p>
          <a:p>
            <a:r>
              <a:rPr lang="en-US" sz="2400" smtClean="0"/>
              <a:t>To identify various landform features and landscapes </a:t>
            </a:r>
          </a:p>
          <a:p>
            <a:r>
              <a:rPr lang="en-US" sz="2400" smtClean="0"/>
              <a:t>To identify various landform features from satellite images </a:t>
            </a:r>
          </a:p>
          <a:p>
            <a:r>
              <a:rPr lang="en-US" sz="2400" smtClean="0"/>
              <a:t>Coastal and river research </a:t>
            </a:r>
          </a:p>
          <a:p>
            <a:r>
              <a:rPr lang="en-US" sz="2400" smtClean="0"/>
              <a:t>Vulnerability studies </a:t>
            </a:r>
          </a:p>
          <a:p>
            <a:r>
              <a:rPr lang="en-US" sz="2400" smtClean="0"/>
              <a:t>Used in Geology, Geography, Archeology, Engineering, Planning, Mining, Construction, Urbanization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3200400" y="254000"/>
            <a:ext cx="4781550" cy="6375400"/>
          </a:xfrm>
          <a:prstGeom prst="rect">
            <a:avLst/>
          </a:prstGeom>
          <a:noFill/>
          <a:ln w="9525">
            <a:noFill/>
            <a:miter lim="800000"/>
            <a:headEnd/>
            <a:tailEnd/>
          </a:ln>
        </p:spPr>
      </p:pic>
      <p:sp>
        <p:nvSpPr>
          <p:cNvPr id="57347"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Rise of Geomorphic Thought</a:t>
            </a:r>
            <a:br>
              <a:rPr lang="en-US" sz="4000" dirty="0" smtClean="0"/>
            </a:br>
            <a:endParaRPr lang="en-US" sz="4000" dirty="0" smtClean="0"/>
          </a:p>
        </p:txBody>
      </p:sp>
      <p:sp>
        <p:nvSpPr>
          <p:cNvPr id="57348" name="Rectangle 4"/>
          <p:cNvSpPr>
            <a:spLocks noGrp="1" noChangeArrowheads="1"/>
          </p:cNvSpPr>
          <p:nvPr>
            <p:ph idx="1"/>
          </p:nvPr>
        </p:nvSpPr>
        <p:spPr>
          <a:xfrm>
            <a:off x="457200" y="1066800"/>
            <a:ext cx="8382000" cy="5638800"/>
          </a:xfrm>
        </p:spPr>
        <p:txBody>
          <a:bodyPr rtlCol="0">
            <a:normAutofit/>
          </a:bodyPr>
          <a:lstStyle/>
          <a:p>
            <a:pPr eaLnBrk="1" fontAlgn="auto" hangingPunct="1">
              <a:lnSpc>
                <a:spcPct val="90000"/>
              </a:lnSpc>
              <a:spcAft>
                <a:spcPts val="0"/>
              </a:spcAft>
              <a:defRPr/>
            </a:pPr>
            <a:r>
              <a:rPr lang="en-US" sz="2800" dirty="0" smtClean="0">
                <a:effectLst>
                  <a:outerShdw blurRad="38100" dist="38100" dir="2700000" algn="tl">
                    <a:srgbClr val="000000"/>
                  </a:outerShdw>
                </a:effectLst>
              </a:rPr>
              <a:t>Observation and hypothesis – Herodotus 450 BC</a:t>
            </a:r>
          </a:p>
          <a:p>
            <a:pPr eaLnBrk="1" fontAlgn="auto" hangingPunct="1">
              <a:lnSpc>
                <a:spcPct val="90000"/>
              </a:lnSpc>
              <a:spcAft>
                <a:spcPts val="0"/>
              </a:spcAft>
              <a:defRPr/>
            </a:pPr>
            <a:r>
              <a:rPr lang="en-US" sz="2800" dirty="0" smtClean="0">
                <a:effectLst>
                  <a:outerShdw blurRad="38100" dist="38100" dir="2700000" algn="tl">
                    <a:srgbClr val="000000"/>
                  </a:outerShdw>
                </a:effectLst>
              </a:rPr>
              <a:t>Description – Hutton – 1700’s+</a:t>
            </a:r>
          </a:p>
          <a:p>
            <a:pPr eaLnBrk="1" fontAlgn="auto" hangingPunct="1">
              <a:lnSpc>
                <a:spcPct val="90000"/>
              </a:lnSpc>
              <a:spcAft>
                <a:spcPts val="0"/>
              </a:spcAft>
              <a:defRPr/>
            </a:pPr>
            <a:r>
              <a:rPr lang="en-US" sz="2800" dirty="0" smtClean="0">
                <a:effectLst>
                  <a:outerShdw blurRad="38100" dist="38100" dir="2700000" algn="tl">
                    <a:srgbClr val="000000"/>
                  </a:outerShdw>
                </a:effectLst>
              </a:rPr>
              <a:t>Explanation 1800’s</a:t>
            </a:r>
          </a:p>
          <a:p>
            <a:pPr lvl="1" eaLnBrk="1" fontAlgn="auto" hangingPunct="1">
              <a:lnSpc>
                <a:spcPct val="90000"/>
              </a:lnSpc>
              <a:spcAft>
                <a:spcPts val="0"/>
              </a:spcAft>
              <a:defRPr/>
            </a:pPr>
            <a:r>
              <a:rPr lang="en-US" sz="2400" dirty="0" smtClean="0">
                <a:effectLst>
                  <a:outerShdw blurRad="38100" dist="38100" dir="2700000" algn="tl">
                    <a:srgbClr val="000000"/>
                  </a:outerShdw>
                </a:effectLst>
              </a:rPr>
              <a:t>Agassiz – glacial landforms</a:t>
            </a:r>
          </a:p>
          <a:p>
            <a:pPr lvl="1" eaLnBrk="1" fontAlgn="auto" hangingPunct="1">
              <a:lnSpc>
                <a:spcPct val="90000"/>
              </a:lnSpc>
              <a:spcAft>
                <a:spcPts val="0"/>
              </a:spcAft>
              <a:defRPr/>
            </a:pPr>
            <a:r>
              <a:rPr lang="en-US" sz="2400" dirty="0" smtClean="0">
                <a:effectLst>
                  <a:outerShdw blurRad="38100" dist="38100" dir="2700000" algn="tl">
                    <a:srgbClr val="000000"/>
                  </a:outerShdw>
                </a:effectLst>
              </a:rPr>
              <a:t>Powell (1834 -1902) – fluvial/structure</a:t>
            </a:r>
          </a:p>
          <a:p>
            <a:pPr lvl="1" eaLnBrk="1" fontAlgn="auto" hangingPunct="1">
              <a:lnSpc>
                <a:spcPct val="90000"/>
              </a:lnSpc>
              <a:spcAft>
                <a:spcPts val="0"/>
              </a:spcAft>
              <a:defRPr/>
            </a:pPr>
            <a:r>
              <a:rPr lang="en-US" sz="2400" dirty="0" smtClean="0">
                <a:effectLst>
                  <a:outerShdw blurRad="38100" dist="38100" dir="2700000" algn="tl">
                    <a:srgbClr val="000000"/>
                  </a:outerShdw>
                </a:effectLst>
              </a:rPr>
              <a:t>Gilbert (1843 -1918) – All surfaces</a:t>
            </a:r>
          </a:p>
          <a:p>
            <a:pPr eaLnBrk="1" fontAlgn="auto" hangingPunct="1">
              <a:lnSpc>
                <a:spcPct val="90000"/>
              </a:lnSpc>
              <a:spcAft>
                <a:spcPts val="0"/>
              </a:spcAft>
              <a:defRPr/>
            </a:pPr>
            <a:r>
              <a:rPr lang="en-US" sz="2800" dirty="0" smtClean="0">
                <a:effectLst>
                  <a:outerShdw blurRad="38100" dist="38100" dir="2700000" algn="tl">
                    <a:srgbClr val="000000"/>
                  </a:outerShdw>
                </a:effectLst>
              </a:rPr>
              <a:t>Correlation </a:t>
            </a:r>
          </a:p>
          <a:p>
            <a:pPr lvl="1" eaLnBrk="1" fontAlgn="auto" hangingPunct="1">
              <a:lnSpc>
                <a:spcPct val="90000"/>
              </a:lnSpc>
              <a:spcAft>
                <a:spcPts val="0"/>
              </a:spcAft>
              <a:defRPr/>
            </a:pPr>
            <a:r>
              <a:rPr lang="en-US" sz="2400" dirty="0" smtClean="0">
                <a:effectLst>
                  <a:outerShdw blurRad="38100" dist="38100" dir="2700000" algn="tl">
                    <a:srgbClr val="000000"/>
                  </a:outerShdw>
                </a:effectLst>
              </a:rPr>
              <a:t>Davis (1850 -1934) – fluvial+</a:t>
            </a:r>
          </a:p>
          <a:p>
            <a:pPr eaLnBrk="1" fontAlgn="auto" hangingPunct="1">
              <a:lnSpc>
                <a:spcPct val="90000"/>
              </a:lnSpc>
              <a:spcAft>
                <a:spcPts val="0"/>
              </a:spcAft>
              <a:defRPr/>
            </a:pPr>
            <a:r>
              <a:rPr lang="en-US" sz="2800" dirty="0" smtClean="0">
                <a:effectLst>
                  <a:outerShdw blurRad="38100" dist="38100" dir="2700000" algn="tl">
                    <a:srgbClr val="000000"/>
                  </a:outerShdw>
                </a:effectLst>
              </a:rPr>
              <a:t>Quantification and prediction – </a:t>
            </a:r>
            <a:r>
              <a:rPr lang="en-US" sz="2400" dirty="0" smtClean="0">
                <a:effectLst>
                  <a:outerShdw blurRad="38100" dist="38100" dir="2700000" algn="tl">
                    <a:srgbClr val="000000"/>
                  </a:outerShdw>
                </a:effectLst>
              </a:rPr>
              <a:t>now a common goal</a:t>
            </a:r>
          </a:p>
        </p:txBody>
      </p:sp>
      <p:sp>
        <p:nvSpPr>
          <p:cNvPr id="15365" name="Text Box 5"/>
          <p:cNvSpPr txBox="1">
            <a:spLocks noChangeArrowheads="1"/>
          </p:cNvSpPr>
          <p:nvPr/>
        </p:nvSpPr>
        <p:spPr bwMode="auto">
          <a:xfrm>
            <a:off x="76200" y="6437313"/>
            <a:ext cx="3878263" cy="369887"/>
          </a:xfrm>
          <a:prstGeom prst="rect">
            <a:avLst/>
          </a:prstGeom>
          <a:noFill/>
          <a:ln w="9525">
            <a:noFill/>
            <a:miter lim="800000"/>
            <a:headEnd/>
            <a:tailEnd/>
          </a:ln>
        </p:spPr>
        <p:txBody>
          <a:bodyPr wrap="none">
            <a:spAutoFit/>
          </a:bodyPr>
          <a:lstStyle/>
          <a:p>
            <a:r>
              <a:rPr lang="en-US"/>
              <a:t>Horn, cirque, col, rock slide, talus</a:t>
            </a:r>
          </a:p>
        </p:txBody>
      </p:sp>
      <p:sp>
        <p:nvSpPr>
          <p:cNvPr id="6" name="TextBox 5"/>
          <p:cNvSpPr txBox="1"/>
          <p:nvPr/>
        </p:nvSpPr>
        <p:spPr>
          <a:xfrm>
            <a:off x="304800" y="5334000"/>
            <a:ext cx="7904163" cy="646113"/>
          </a:xfrm>
          <a:prstGeom prst="rect">
            <a:avLst/>
          </a:prstGeom>
          <a:noFill/>
        </p:spPr>
        <p:txBody>
          <a:bodyPr wrap="none">
            <a:spAutoFit/>
          </a:bodyPr>
          <a:lstStyle/>
          <a:p>
            <a:pPr>
              <a:defRPr/>
            </a:pPr>
            <a:r>
              <a:rPr lang="en-US" sz="3600" dirty="0">
                <a:effectLst>
                  <a:outerShdw blurRad="38100" dist="38100" dir="2700000" algn="tl">
                    <a:srgbClr val="000000">
                      <a:alpha val="43137"/>
                    </a:srgbClr>
                  </a:outerShdw>
                </a:effectLst>
                <a:hlinkClick r:id="rId4"/>
              </a:rPr>
              <a:t>Geomorphology History flashcards</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228600"/>
            <a:ext cx="8229600" cy="1143000"/>
          </a:xfrm>
        </p:spPr>
        <p:txBody>
          <a:bodyPr/>
          <a:lstStyle/>
          <a:p>
            <a:pPr eaLnBrk="1" hangingPunct="1"/>
            <a:r>
              <a:rPr lang="en-US" smtClean="0"/>
              <a:t>Herodotus (484 - 425 B.C.)</a:t>
            </a:r>
          </a:p>
        </p:txBody>
      </p:sp>
      <p:sp>
        <p:nvSpPr>
          <p:cNvPr id="16387" name="Rectangle 3"/>
          <p:cNvSpPr>
            <a:spLocks noGrp="1" noChangeArrowheads="1"/>
          </p:cNvSpPr>
          <p:nvPr>
            <p:ph idx="1"/>
          </p:nvPr>
        </p:nvSpPr>
        <p:spPr/>
        <p:txBody>
          <a:bodyPr/>
          <a:lstStyle/>
          <a:p>
            <a:pPr eaLnBrk="1" hangingPunct="1"/>
            <a:r>
              <a:rPr lang="en-US" smtClean="0"/>
              <a:t>Rocks on land in Egypt contained</a:t>
            </a:r>
          </a:p>
          <a:p>
            <a:pPr eaLnBrk="1" hangingPunct="1">
              <a:buFontTx/>
              <a:buNone/>
            </a:pPr>
            <a:r>
              <a:rPr lang="en-US" smtClean="0"/>
              <a:t>   marine fossils.</a:t>
            </a:r>
          </a:p>
          <a:p>
            <a:pPr eaLnBrk="1" hangingPunct="1"/>
            <a:r>
              <a:rPr lang="en-US" smtClean="0"/>
              <a:t>Assumed that the </a:t>
            </a:r>
          </a:p>
          <a:p>
            <a:pPr eaLnBrk="1" hangingPunct="1">
              <a:buFontTx/>
              <a:buNone/>
            </a:pPr>
            <a:r>
              <a:rPr lang="en-US" smtClean="0"/>
              <a:t>   Nile </a:t>
            </a:r>
            <a:r>
              <a:rPr lang="en-US" i="1" smtClean="0"/>
              <a:t>Delta </a:t>
            </a:r>
            <a:r>
              <a:rPr lang="en-US" smtClean="0"/>
              <a:t>took </a:t>
            </a:r>
          </a:p>
          <a:p>
            <a:pPr eaLnBrk="1" hangingPunct="1">
              <a:buFontTx/>
              <a:buNone/>
            </a:pPr>
            <a:r>
              <a:rPr lang="en-US" smtClean="0"/>
              <a:t>   thousands of years</a:t>
            </a:r>
          </a:p>
          <a:p>
            <a:pPr eaLnBrk="1" hangingPunct="1">
              <a:buFontTx/>
              <a:buNone/>
            </a:pPr>
            <a:r>
              <a:rPr lang="en-US" smtClean="0"/>
              <a:t>   to form.</a:t>
            </a:r>
          </a:p>
          <a:p>
            <a:pPr eaLnBrk="1" hangingPunct="1"/>
            <a:endParaRPr lang="en-US" smtClean="0"/>
          </a:p>
        </p:txBody>
      </p:sp>
      <p:pic>
        <p:nvPicPr>
          <p:cNvPr id="16388" name="Picture 4"/>
          <p:cNvPicPr>
            <a:picLocks noChangeAspect="1" noChangeArrowheads="1"/>
          </p:cNvPicPr>
          <p:nvPr/>
        </p:nvPicPr>
        <p:blipFill>
          <a:blip r:embed="rId3"/>
          <a:srcRect/>
          <a:stretch>
            <a:fillRect/>
          </a:stretch>
        </p:blipFill>
        <p:spPr bwMode="auto">
          <a:xfrm>
            <a:off x="4495800" y="2289175"/>
            <a:ext cx="4648200" cy="4568825"/>
          </a:xfrm>
          <a:prstGeom prst="rect">
            <a:avLst/>
          </a:prstGeom>
          <a:noFill/>
          <a:ln w="9525">
            <a:noFill/>
            <a:miter lim="800000"/>
            <a:headEnd/>
            <a:tailEnd/>
          </a:ln>
        </p:spPr>
      </p:pic>
      <p:pic>
        <p:nvPicPr>
          <p:cNvPr id="16389" name="Picture 6" descr="File:AGMA Hérodote.jpg">
            <a:hlinkClick r:id="rId4"/>
          </p:cNvPr>
          <p:cNvPicPr>
            <a:picLocks noChangeAspect="1" noChangeArrowheads="1"/>
          </p:cNvPicPr>
          <p:nvPr/>
        </p:nvPicPr>
        <p:blipFill>
          <a:blip r:embed="rId5"/>
          <a:srcRect/>
          <a:stretch>
            <a:fillRect/>
          </a:stretch>
        </p:blipFill>
        <p:spPr bwMode="auto">
          <a:xfrm>
            <a:off x="7848600" y="228600"/>
            <a:ext cx="129540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228600"/>
            <a:ext cx="8229600" cy="1143000"/>
          </a:xfrm>
        </p:spPr>
        <p:txBody>
          <a:bodyPr/>
          <a:lstStyle/>
          <a:p>
            <a:pPr eaLnBrk="1" hangingPunct="1"/>
            <a:r>
              <a:rPr lang="en-US" smtClean="0"/>
              <a:t>Aristotle (384 - 322 B.C.)</a:t>
            </a:r>
          </a:p>
        </p:txBody>
      </p:sp>
      <p:sp>
        <p:nvSpPr>
          <p:cNvPr id="17411" name="Rectangle 3"/>
          <p:cNvSpPr>
            <a:spLocks noGrp="1" noChangeArrowheads="1"/>
          </p:cNvSpPr>
          <p:nvPr>
            <p:ph idx="1"/>
          </p:nvPr>
        </p:nvSpPr>
        <p:spPr/>
        <p:txBody>
          <a:bodyPr/>
          <a:lstStyle/>
          <a:p>
            <a:pPr eaLnBrk="1" hangingPunct="1"/>
            <a:endParaRPr lang="en-US" smtClean="0"/>
          </a:p>
          <a:p>
            <a:pPr eaLnBrk="1" hangingPunct="1"/>
            <a:r>
              <a:rPr lang="en-US" smtClean="0"/>
              <a:t>Dry land can be submerged.</a:t>
            </a:r>
          </a:p>
          <a:p>
            <a:pPr eaLnBrk="1" hangingPunct="1"/>
            <a:r>
              <a:rPr lang="en-US" smtClean="0"/>
              <a:t>Land can be raised from beneath the ocean.</a:t>
            </a:r>
          </a:p>
          <a:p>
            <a:pPr eaLnBrk="1" hangingPunct="1"/>
            <a:r>
              <a:rPr lang="en-US" smtClean="0"/>
              <a:t>Described erosion by rivers, and deposition in deltas.</a:t>
            </a:r>
          </a:p>
          <a:p>
            <a:pPr eaLnBrk="1" hangingPunct="1"/>
            <a:endParaRPr lang="en-US" smtClean="0"/>
          </a:p>
        </p:txBody>
      </p:sp>
      <p:pic>
        <p:nvPicPr>
          <p:cNvPr id="17412" name="Picture 5" descr="File:Aristoteles Louvre.jpg">
            <a:hlinkClick r:id="rId3"/>
          </p:cNvPr>
          <p:cNvPicPr>
            <a:picLocks noChangeAspect="1" noChangeArrowheads="1"/>
          </p:cNvPicPr>
          <p:nvPr/>
        </p:nvPicPr>
        <p:blipFill>
          <a:blip r:embed="rId4"/>
          <a:srcRect/>
          <a:stretch>
            <a:fillRect/>
          </a:stretch>
        </p:blipFill>
        <p:spPr bwMode="auto">
          <a:xfrm>
            <a:off x="7315200" y="685800"/>
            <a:ext cx="1635125" cy="217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eaLnBrk="1" hangingPunct="1"/>
            <a:r>
              <a:rPr lang="en-US" smtClean="0"/>
              <a:t>Lucretius (99-55 BC): Recognized weathering processes on rocks.</a:t>
            </a:r>
          </a:p>
          <a:p>
            <a:pPr eaLnBrk="1" hangingPunct="1"/>
            <a:r>
              <a:rPr lang="en-US" smtClean="0"/>
              <a:t>Seneca (3-65 AD): Observed erosion of valleys by running water.</a:t>
            </a:r>
          </a:p>
          <a:p>
            <a:pPr eaLnBrk="1" hangingPunct="1"/>
            <a:r>
              <a:rPr lang="en-US" smtClean="0"/>
              <a:t>Ibn-Sina (980-1037 AD): Concluded that</a:t>
            </a:r>
          </a:p>
          <a:p>
            <a:pPr eaLnBrk="1" hangingPunct="1">
              <a:buFontTx/>
              <a:buNone/>
            </a:pPr>
            <a:r>
              <a:rPr lang="en-US" smtClean="0"/>
              <a:t>   mountains could be uplifted, and later eroded.</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Renaissance Period</a:t>
            </a:r>
            <a:br>
              <a:rPr lang="en-US" sz="4000" smtClean="0"/>
            </a:br>
            <a:endParaRPr lang="en-US" sz="4000" smtClean="0"/>
          </a:p>
        </p:txBody>
      </p:sp>
      <p:sp>
        <p:nvSpPr>
          <p:cNvPr id="19459" name="Rectangle 3"/>
          <p:cNvSpPr>
            <a:spLocks noGrp="1" noChangeArrowheads="1"/>
          </p:cNvSpPr>
          <p:nvPr>
            <p:ph idx="1"/>
          </p:nvPr>
        </p:nvSpPr>
        <p:spPr/>
        <p:txBody>
          <a:bodyPr/>
          <a:lstStyle/>
          <a:p>
            <a:pPr eaLnBrk="1" hangingPunct="1"/>
            <a:r>
              <a:rPr lang="en-US" smtClean="0"/>
              <a:t>Leonardo DaVinci (1452-1519) found marine fossils on land</a:t>
            </a:r>
          </a:p>
          <a:p>
            <a:pPr eaLnBrk="1" hangingPunct="1"/>
            <a:r>
              <a:rPr lang="en-US" smtClean="0"/>
              <a:t>G. Bauer [“Agricola”] (1494-1555) hypothesized that mountains were sculpted by weathering and mass movements</a:t>
            </a:r>
          </a:p>
          <a:p>
            <a:pPr eaLnBrk="1" hangingPunct="1"/>
            <a:r>
              <a:rPr lang="en-US" smtClean="0"/>
              <a:t>Steno (1638-87) regarded water as the most significant agent of erosion</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609600"/>
            <a:ext cx="8229600" cy="1143000"/>
          </a:xfrm>
        </p:spPr>
        <p:txBody>
          <a:bodyPr rtlCol="0">
            <a:normAutofit fontScale="90000"/>
          </a:bodyPr>
          <a:lstStyle/>
          <a:p>
            <a:pPr eaLnBrk="1" fontAlgn="auto" hangingPunct="1">
              <a:spcAft>
                <a:spcPts val="0"/>
              </a:spcAft>
              <a:defRPr/>
            </a:pPr>
            <a:r>
              <a:rPr lang="en-US" sz="4000" dirty="0" smtClean="0"/>
              <a:t>Landscape Creation vs.</a:t>
            </a:r>
            <a:br>
              <a:rPr lang="en-US" sz="4000" dirty="0" smtClean="0"/>
            </a:br>
            <a:r>
              <a:rPr lang="en-US" sz="4000" dirty="0" smtClean="0"/>
              <a:t>Landscape Development</a:t>
            </a:r>
            <a:br>
              <a:rPr lang="en-US" sz="4000" dirty="0" smtClean="0"/>
            </a:br>
            <a:endParaRPr lang="en-US" sz="4000" dirty="0" smtClean="0"/>
          </a:p>
        </p:txBody>
      </p:sp>
      <p:sp>
        <p:nvSpPr>
          <p:cNvPr id="20483" name="Rectangle 3"/>
          <p:cNvSpPr>
            <a:spLocks noGrp="1" noChangeArrowheads="1"/>
          </p:cNvSpPr>
          <p:nvPr>
            <p:ph idx="1"/>
          </p:nvPr>
        </p:nvSpPr>
        <p:spPr/>
        <p:txBody>
          <a:bodyPr/>
          <a:lstStyle/>
          <a:p>
            <a:pPr eaLnBrk="1" hangingPunct="1"/>
            <a:r>
              <a:rPr lang="en-US" smtClean="0"/>
              <a:t>Biblical interpretations hindered the</a:t>
            </a:r>
          </a:p>
          <a:p>
            <a:pPr eaLnBrk="1" hangingPunct="1">
              <a:buFontTx/>
              <a:buNone/>
            </a:pPr>
            <a:r>
              <a:rPr lang="en-US" smtClean="0"/>
              <a:t>   proliferation of non-catastrophic landform</a:t>
            </a:r>
          </a:p>
          <a:p>
            <a:pPr eaLnBrk="1" hangingPunct="1">
              <a:buFontTx/>
              <a:buNone/>
            </a:pPr>
            <a:r>
              <a:rPr lang="en-US" smtClean="0"/>
              <a:t>   evolution theories.</a:t>
            </a:r>
          </a:p>
          <a:p>
            <a:pPr eaLnBrk="1" hangingPunct="1"/>
            <a:r>
              <a:rPr lang="en-US" smtClean="0"/>
              <a:t>Werner (1749-1817) theorized that all</a:t>
            </a:r>
          </a:p>
          <a:p>
            <a:pPr eaLnBrk="1" hangingPunct="1">
              <a:buFontTx/>
              <a:buNone/>
            </a:pPr>
            <a:r>
              <a:rPr lang="en-US" smtClean="0"/>
              <a:t>   mountains formed under water as layers of sediment, , and were ultimately sculpted by rapidly receding oceans.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Catastrophic Theories</a:t>
            </a:r>
          </a:p>
        </p:txBody>
      </p:sp>
      <p:sp>
        <p:nvSpPr>
          <p:cNvPr id="21507" name="Rectangle 3"/>
          <p:cNvSpPr>
            <a:spLocks noGrp="1" noChangeArrowheads="1"/>
          </p:cNvSpPr>
          <p:nvPr>
            <p:ph idx="1"/>
          </p:nvPr>
        </p:nvSpPr>
        <p:spPr/>
        <p:txBody>
          <a:bodyPr/>
          <a:lstStyle/>
          <a:p>
            <a:pPr eaLnBrk="1" hangingPunct="1"/>
            <a:r>
              <a:rPr lang="en-US" smtClean="0"/>
              <a:t>Georges Cuvier: Great catastrophic</a:t>
            </a:r>
          </a:p>
          <a:p>
            <a:pPr eaLnBrk="1" hangingPunct="1">
              <a:buFontTx/>
              <a:buNone/>
            </a:pPr>
            <a:r>
              <a:rPr lang="en-US" smtClean="0"/>
              <a:t>  floods produced unconformities, and carved Earth’s landscape.</a:t>
            </a:r>
          </a:p>
          <a:p>
            <a:pPr eaLnBrk="1" hangingPunct="1"/>
            <a:endParaRPr lang="en-US" smtClean="0"/>
          </a:p>
        </p:txBody>
      </p:sp>
      <p:pic>
        <p:nvPicPr>
          <p:cNvPr id="21508" name="Picture 7" descr="File:Georges Cuvier.jpg">
            <a:hlinkClick r:id="rId3"/>
          </p:cNvPr>
          <p:cNvPicPr>
            <a:picLocks noChangeAspect="1" noChangeArrowheads="1"/>
          </p:cNvPicPr>
          <p:nvPr/>
        </p:nvPicPr>
        <p:blipFill>
          <a:blip r:embed="rId4"/>
          <a:srcRect/>
          <a:stretch>
            <a:fillRect/>
          </a:stretch>
        </p:blipFill>
        <p:spPr bwMode="auto">
          <a:xfrm>
            <a:off x="6604000" y="3200400"/>
            <a:ext cx="2540000" cy="3409950"/>
          </a:xfrm>
          <a:prstGeom prst="rect">
            <a:avLst/>
          </a:prstGeom>
          <a:noFill/>
          <a:ln w="9525">
            <a:noFill/>
            <a:miter lim="800000"/>
            <a:headEnd/>
            <a:tailEnd/>
          </a:ln>
        </p:spPr>
      </p:pic>
      <p:pic>
        <p:nvPicPr>
          <p:cNvPr id="21509" name="Picture 9" descr="File:Siccar Point red capstone closeup.jpg">
            <a:hlinkClick r:id="rId5"/>
          </p:cNvPr>
          <p:cNvPicPr>
            <a:picLocks noChangeAspect="1" noChangeArrowheads="1"/>
          </p:cNvPicPr>
          <p:nvPr/>
        </p:nvPicPr>
        <p:blipFill>
          <a:blip r:embed="rId6"/>
          <a:srcRect/>
          <a:stretch>
            <a:fillRect/>
          </a:stretch>
        </p:blipFill>
        <p:spPr bwMode="auto">
          <a:xfrm>
            <a:off x="1524000" y="3257550"/>
            <a:ext cx="48006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8229600" cy="1371600"/>
          </a:xfrm>
        </p:spPr>
        <p:txBody>
          <a:bodyPr/>
          <a:lstStyle/>
          <a:p>
            <a:pPr eaLnBrk="1" hangingPunct="1"/>
            <a:r>
              <a:rPr lang="en-US" sz="3200" b="1" smtClean="0"/>
              <a:t>Basic Definitions</a:t>
            </a:r>
          </a:p>
        </p:txBody>
      </p:sp>
      <p:sp>
        <p:nvSpPr>
          <p:cNvPr id="19459" name="Rectangle 3"/>
          <p:cNvSpPr>
            <a:spLocks noGrp="1" noChangeArrowheads="1"/>
          </p:cNvSpPr>
          <p:nvPr>
            <p:ph idx="1"/>
          </p:nvPr>
        </p:nvSpPr>
        <p:spPr>
          <a:xfrm>
            <a:off x="381000" y="1219200"/>
            <a:ext cx="8534400" cy="5334000"/>
          </a:xfrm>
        </p:spPr>
        <p:txBody>
          <a:bodyPr rtlCol="0">
            <a:normAutofit/>
          </a:bodyPr>
          <a:lstStyle/>
          <a:p>
            <a:pPr eaLnBrk="1" fontAlgn="auto" hangingPunct="1">
              <a:spcAft>
                <a:spcPts val="0"/>
              </a:spcAft>
              <a:buSzPct val="85000"/>
              <a:buFont typeface="Wingdings" pitchFamily="2" charset="2"/>
              <a:buChar char="§"/>
              <a:defRPr/>
            </a:pPr>
            <a:r>
              <a:rPr lang="en-US" sz="2000" dirty="0" smtClean="0">
                <a:solidFill>
                  <a:srgbClr val="A50021"/>
                </a:solidFill>
                <a:effectLst>
                  <a:outerShdw blurRad="38100" dist="38100" dir="2700000" algn="tl">
                    <a:srgbClr val="000000"/>
                  </a:outerShdw>
                </a:effectLst>
              </a:rPr>
              <a:t>Topography </a:t>
            </a:r>
            <a:r>
              <a:rPr lang="en-US" sz="2000" dirty="0" smtClean="0"/>
              <a:t>refers to the elevation and relief of the Earth’s surface. </a:t>
            </a:r>
          </a:p>
          <a:p>
            <a:pPr lvl="1" eaLnBrk="1" fontAlgn="auto" hangingPunct="1">
              <a:spcAft>
                <a:spcPts val="0"/>
              </a:spcAft>
              <a:buSzPct val="85000"/>
              <a:buFont typeface="Wingdings" pitchFamily="2" charset="2"/>
              <a:buNone/>
              <a:defRPr/>
            </a:pPr>
            <a:endParaRPr lang="en-US" sz="2000" b="1" dirty="0" smtClean="0"/>
          </a:p>
          <a:p>
            <a:pPr eaLnBrk="1" fontAlgn="auto" hangingPunct="1">
              <a:spcAft>
                <a:spcPts val="0"/>
              </a:spcAft>
              <a:buSzPct val="85000"/>
              <a:buFont typeface="Wingdings" pitchFamily="2" charset="2"/>
              <a:buChar char="§"/>
              <a:defRPr/>
            </a:pPr>
            <a:r>
              <a:rPr lang="en-US" sz="2000" dirty="0" smtClean="0">
                <a:solidFill>
                  <a:srgbClr val="A50021"/>
                </a:solidFill>
                <a:effectLst>
                  <a:outerShdw blurRad="38100" dist="38100" dir="2700000" algn="tl">
                    <a:srgbClr val="000000"/>
                  </a:outerShdw>
                </a:effectLst>
              </a:rPr>
              <a:t>Landforms </a:t>
            </a:r>
            <a:r>
              <a:rPr lang="en-US" sz="2000" dirty="0" smtClean="0"/>
              <a:t>are</a:t>
            </a:r>
            <a:r>
              <a:rPr lang="en-US" sz="2000" dirty="0" smtClean="0">
                <a:solidFill>
                  <a:srgbClr val="A50021"/>
                </a:solidFill>
                <a:effectLst>
                  <a:outerShdw blurRad="38100" dist="38100" dir="2700000" algn="tl">
                    <a:srgbClr val="000000"/>
                  </a:outerShdw>
                </a:effectLst>
              </a:rPr>
              <a:t> </a:t>
            </a:r>
            <a:r>
              <a:rPr lang="en-US" sz="2000" dirty="0" smtClean="0"/>
              <a:t>the topographic features</a:t>
            </a:r>
            <a:r>
              <a:rPr lang="en-US" sz="2000" dirty="0" smtClean="0">
                <a:solidFill>
                  <a:srgbClr val="A50021"/>
                </a:solidFill>
                <a:effectLst>
                  <a:outerShdw blurRad="38100" dist="38100" dir="2700000" algn="tl">
                    <a:srgbClr val="000000"/>
                  </a:outerShdw>
                </a:effectLst>
              </a:rPr>
              <a:t> </a:t>
            </a:r>
            <a:r>
              <a:rPr lang="en-US" sz="2000" dirty="0" smtClean="0"/>
              <a:t>on the Earth’s surface.  </a:t>
            </a:r>
          </a:p>
          <a:p>
            <a:pPr lvl="1" eaLnBrk="1" fontAlgn="auto" hangingPunct="1">
              <a:spcAft>
                <a:spcPts val="0"/>
              </a:spcAft>
              <a:buSzPct val="85000"/>
              <a:buFont typeface="Wingdings" pitchFamily="2" charset="2"/>
              <a:buNone/>
              <a:defRPr/>
            </a:pPr>
            <a:endParaRPr lang="en-US" sz="2000" b="1" dirty="0" smtClean="0"/>
          </a:p>
          <a:p>
            <a:pPr eaLnBrk="1" fontAlgn="auto" hangingPunct="1">
              <a:spcAft>
                <a:spcPts val="0"/>
              </a:spcAft>
              <a:buSzPct val="85000"/>
              <a:buFont typeface="Wingdings" pitchFamily="2" charset="2"/>
              <a:buChar char="§"/>
              <a:defRPr/>
            </a:pPr>
            <a:r>
              <a:rPr lang="en-US" sz="2000" dirty="0" smtClean="0">
                <a:solidFill>
                  <a:srgbClr val="A50021"/>
                </a:solidFill>
                <a:effectLst>
                  <a:outerShdw blurRad="38100" dist="38100" dir="2700000" algn="tl">
                    <a:srgbClr val="000000"/>
                  </a:outerShdw>
                </a:effectLst>
              </a:rPr>
              <a:t>Geomorphology</a:t>
            </a:r>
            <a:r>
              <a:rPr lang="en-US" sz="2000" dirty="0" smtClean="0"/>
              <a:t> is the study of earth surface processes and landforms. </a:t>
            </a:r>
          </a:p>
          <a:p>
            <a:pPr eaLnBrk="1" fontAlgn="auto" hangingPunct="1">
              <a:spcAft>
                <a:spcPts val="0"/>
              </a:spcAft>
              <a:buSzPct val="85000"/>
              <a:buFont typeface="Wingdings" pitchFamily="2" charset="2"/>
              <a:buNone/>
              <a:defRPr/>
            </a:pPr>
            <a:endParaRPr lang="en-US" sz="2000" dirty="0" smtClean="0"/>
          </a:p>
        </p:txBody>
      </p:sp>
      <p:sp>
        <p:nvSpPr>
          <p:cNvPr id="4" name="Slide Number Placeholder 3"/>
          <p:cNvSpPr>
            <a:spLocks noGrp="1"/>
          </p:cNvSpPr>
          <p:nvPr>
            <p:ph type="sldNum" sz="quarter" idx="12"/>
          </p:nvPr>
        </p:nvSpPr>
        <p:spPr>
          <a:xfrm>
            <a:off x="6629400" y="6019800"/>
            <a:ext cx="2133600" cy="476250"/>
          </a:xfrm>
        </p:spPr>
        <p:txBody>
          <a:bodyPr/>
          <a:lstStyle/>
          <a:p>
            <a:pPr>
              <a:defRPr/>
            </a:pPr>
            <a:fld id="{0717E47E-C970-42EA-B0E7-93DE10349DB0}" type="slidenum">
              <a:rPr lang="en-US"/>
              <a:pPr>
                <a:defRPr/>
              </a:pPr>
              <a:t>2</a:t>
            </a:fld>
            <a:endParaRPr lang="en-US" dirty="0"/>
          </a:p>
        </p:txBody>
      </p:sp>
      <p:pic>
        <p:nvPicPr>
          <p:cNvPr id="4101" name="Picture 6" descr="dmt07_logo.jpg"/>
          <p:cNvPicPr>
            <a:picLocks noChangeAspect="1"/>
          </p:cNvPicPr>
          <p:nvPr/>
        </p:nvPicPr>
        <p:blipFill>
          <a:blip r:embed="rId3"/>
          <a:srcRect/>
          <a:stretch>
            <a:fillRect/>
          </a:stretch>
        </p:blipFill>
        <p:spPr bwMode="auto">
          <a:xfrm>
            <a:off x="0" y="3429000"/>
            <a:ext cx="9144000" cy="1171575"/>
          </a:xfrm>
          <a:prstGeom prst="rect">
            <a:avLst/>
          </a:prstGeom>
          <a:noFill/>
          <a:ln w="9525">
            <a:solidFill>
              <a:schemeClr val="tx1"/>
            </a:solidFill>
            <a:miter lim="800000"/>
            <a:headEnd/>
            <a:tailEnd/>
          </a:ln>
        </p:spPr>
      </p:pic>
      <p:sp>
        <p:nvSpPr>
          <p:cNvPr id="4102" name="TextBox 8"/>
          <p:cNvSpPr txBox="1">
            <a:spLocks noChangeArrowheads="1"/>
          </p:cNvSpPr>
          <p:nvPr/>
        </p:nvSpPr>
        <p:spPr bwMode="auto">
          <a:xfrm>
            <a:off x="228600" y="4648200"/>
            <a:ext cx="8534400" cy="1600200"/>
          </a:xfrm>
          <a:prstGeom prst="rect">
            <a:avLst/>
          </a:prstGeom>
          <a:noFill/>
          <a:ln w="9525">
            <a:noFill/>
            <a:miter lim="800000"/>
            <a:headEnd/>
            <a:tailEnd/>
          </a:ln>
        </p:spPr>
        <p:txBody>
          <a:bodyPr>
            <a:spAutoFit/>
          </a:bodyPr>
          <a:lstStyle/>
          <a:p>
            <a:pPr algn="ctr"/>
            <a:r>
              <a:rPr lang="en-US" sz="1400">
                <a:solidFill>
                  <a:srgbClr val="006600"/>
                </a:solidFill>
              </a:rPr>
              <a:t>The maps above represent the same area on Earth’s surface and they show three different ways we can view landforms. The image on the far left is a clip from a topographic elevation map, the image in the middle is an infrared aerial photo, and the image on the right is the geologic interpretation of surface sediments and geomorphology.  This location is interesting because it contains elements of a natural and human altered physical environment. The lake in the image, (coded blue in the topographic and geology map, and black in the infrared aerial photo) was formed by artificial damming a stream the flows through this landscape.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James Hutton (1726-97)</a:t>
            </a:r>
          </a:p>
        </p:txBody>
      </p:sp>
      <p:sp>
        <p:nvSpPr>
          <p:cNvPr id="22531" name="Rectangle 3"/>
          <p:cNvSpPr>
            <a:spLocks noGrp="1" noChangeArrowheads="1"/>
          </p:cNvSpPr>
          <p:nvPr>
            <p:ph idx="1"/>
          </p:nvPr>
        </p:nvSpPr>
        <p:spPr>
          <a:xfrm>
            <a:off x="457200" y="685800"/>
            <a:ext cx="4495800" cy="5257800"/>
          </a:xfrm>
        </p:spPr>
        <p:txBody>
          <a:bodyPr/>
          <a:lstStyle/>
          <a:p>
            <a:pPr eaLnBrk="1" hangingPunct="1">
              <a:lnSpc>
                <a:spcPct val="90000"/>
              </a:lnSpc>
            </a:pPr>
            <a:endParaRPr lang="en-US" smtClean="0"/>
          </a:p>
          <a:p>
            <a:pPr eaLnBrk="1" hangingPunct="1">
              <a:lnSpc>
                <a:spcPct val="90000"/>
              </a:lnSpc>
            </a:pPr>
            <a:r>
              <a:rPr lang="en-US" smtClean="0"/>
              <a:t>Granites form through heat &amp; fusion deep underground, and are later uplifted and exhumed.</a:t>
            </a:r>
          </a:p>
          <a:p>
            <a:pPr eaLnBrk="1" hangingPunct="1">
              <a:lnSpc>
                <a:spcPct val="90000"/>
              </a:lnSpc>
            </a:pPr>
            <a:r>
              <a:rPr lang="en-US" smtClean="0"/>
              <a:t>Landforms are produced by slow, continuous processes.</a:t>
            </a:r>
          </a:p>
          <a:p>
            <a:pPr eaLnBrk="1" hangingPunct="1">
              <a:lnSpc>
                <a:spcPct val="90000"/>
              </a:lnSpc>
            </a:pPr>
            <a:r>
              <a:rPr lang="en-US" smtClean="0"/>
              <a:t>Uniformatarianism</a:t>
            </a:r>
          </a:p>
          <a:p>
            <a:pPr eaLnBrk="1" hangingPunct="1">
              <a:lnSpc>
                <a:spcPct val="90000"/>
              </a:lnSpc>
              <a:buFontTx/>
              <a:buNone/>
            </a:pPr>
            <a:endParaRPr lang="en-US" smtClean="0"/>
          </a:p>
        </p:txBody>
      </p:sp>
      <p:pic>
        <p:nvPicPr>
          <p:cNvPr id="22532" name="Picture 5" descr="James%203"/>
          <p:cNvPicPr>
            <a:picLocks noChangeAspect="1" noChangeArrowheads="1"/>
          </p:cNvPicPr>
          <p:nvPr/>
        </p:nvPicPr>
        <p:blipFill>
          <a:blip r:embed="rId3"/>
          <a:srcRect/>
          <a:stretch>
            <a:fillRect/>
          </a:stretch>
        </p:blipFill>
        <p:spPr bwMode="auto">
          <a:xfrm>
            <a:off x="4981575" y="1447800"/>
            <a:ext cx="416242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Hutton (continued)</a:t>
            </a:r>
          </a:p>
        </p:txBody>
      </p:sp>
      <p:sp>
        <p:nvSpPr>
          <p:cNvPr id="23555" name="Rectangle 3"/>
          <p:cNvSpPr>
            <a:spLocks noGrp="1" noChangeArrowheads="1"/>
          </p:cNvSpPr>
          <p:nvPr>
            <p:ph idx="1"/>
          </p:nvPr>
        </p:nvSpPr>
        <p:spPr>
          <a:xfrm>
            <a:off x="457200" y="1600200"/>
            <a:ext cx="6019800" cy="5029200"/>
          </a:xfrm>
        </p:spPr>
        <p:txBody>
          <a:bodyPr/>
          <a:lstStyle/>
          <a:p>
            <a:pPr eaLnBrk="1" hangingPunct="1"/>
            <a:r>
              <a:rPr lang="en-US" smtClean="0"/>
              <a:t>Sediments are eroded from landforms, only to be deposited and later lithified into new rocks.</a:t>
            </a:r>
          </a:p>
          <a:p>
            <a:pPr eaLnBrk="1" hangingPunct="1"/>
            <a:r>
              <a:rPr lang="en-US" smtClean="0"/>
              <a:t>There is neither an apparent beginning nor end to landform development.</a:t>
            </a:r>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228600"/>
            <a:ext cx="8229600" cy="1143000"/>
          </a:xfrm>
        </p:spPr>
        <p:txBody>
          <a:bodyPr/>
          <a:lstStyle/>
          <a:p>
            <a:pPr eaLnBrk="1" hangingPunct="1"/>
            <a:r>
              <a:rPr lang="en-US" smtClean="0"/>
              <a:t>Hutton’s Proponents</a:t>
            </a:r>
          </a:p>
        </p:txBody>
      </p:sp>
      <p:sp>
        <p:nvSpPr>
          <p:cNvPr id="24579" name="Rectangle 3"/>
          <p:cNvSpPr>
            <a:spLocks noGrp="1" noChangeArrowheads="1"/>
          </p:cNvSpPr>
          <p:nvPr>
            <p:ph idx="1"/>
          </p:nvPr>
        </p:nvSpPr>
        <p:spPr/>
        <p:txBody>
          <a:bodyPr/>
          <a:lstStyle/>
          <a:p>
            <a:pPr eaLnBrk="1" hangingPunct="1">
              <a:lnSpc>
                <a:spcPct val="90000"/>
              </a:lnSpc>
            </a:pPr>
            <a:r>
              <a:rPr lang="en-US" sz="2400" smtClean="0"/>
              <a:t>John Playfair (1748-1819)</a:t>
            </a:r>
          </a:p>
          <a:p>
            <a:pPr eaLnBrk="1" hangingPunct="1">
              <a:lnSpc>
                <a:spcPct val="90000"/>
              </a:lnSpc>
              <a:buFontTx/>
              <a:buNone/>
            </a:pPr>
            <a:r>
              <a:rPr lang="en-US" sz="2400" smtClean="0"/>
              <a:t>   – </a:t>
            </a:r>
            <a:r>
              <a:rPr lang="en-US" sz="2400" i="1" smtClean="0"/>
              <a:t>Illustrations of the Huttonian Theory of the Earth </a:t>
            </a:r>
            <a:r>
              <a:rPr lang="en-US" sz="2400" smtClean="0"/>
              <a:t>(1802).</a:t>
            </a:r>
          </a:p>
          <a:p>
            <a:pPr eaLnBrk="1" hangingPunct="1">
              <a:lnSpc>
                <a:spcPct val="90000"/>
              </a:lnSpc>
              <a:buFontTx/>
              <a:buNone/>
            </a:pPr>
            <a:r>
              <a:rPr lang="en-US" sz="2400" smtClean="0"/>
              <a:t>    – Streams carve their own drainage systems.</a:t>
            </a:r>
          </a:p>
          <a:p>
            <a:pPr eaLnBrk="1" hangingPunct="1">
              <a:lnSpc>
                <a:spcPct val="90000"/>
              </a:lnSpc>
              <a:buFontTx/>
              <a:buNone/>
            </a:pPr>
            <a:r>
              <a:rPr lang="en-US" sz="2400" smtClean="0"/>
              <a:t>    – Stream reaches and maintains equilibrium, adjusted to               local gradient. CONCEPT OF “GRADED STREAM”</a:t>
            </a:r>
          </a:p>
          <a:p>
            <a:pPr eaLnBrk="1" hangingPunct="1">
              <a:lnSpc>
                <a:spcPct val="90000"/>
              </a:lnSpc>
              <a:buFontTx/>
              <a:buNone/>
            </a:pPr>
            <a:r>
              <a:rPr lang="en-US" sz="2400" smtClean="0"/>
              <a:t>    – The Earth is very ancient; ongoing processes</a:t>
            </a:r>
          </a:p>
          <a:p>
            <a:pPr eaLnBrk="1" hangingPunct="1">
              <a:lnSpc>
                <a:spcPct val="90000"/>
              </a:lnSpc>
              <a:buFontTx/>
              <a:buNone/>
            </a:pPr>
            <a:r>
              <a:rPr lang="en-US" sz="2400" smtClean="0"/>
              <a:t>     continue to change it.</a:t>
            </a:r>
          </a:p>
          <a:p>
            <a:pPr eaLnBrk="1" hangingPunct="1">
              <a:lnSpc>
                <a:spcPct val="90000"/>
              </a:lnSpc>
            </a:pPr>
            <a:r>
              <a:rPr lang="en-US" sz="2400" smtClean="0"/>
              <a:t>Charles Lyell (1797 - 1875)</a:t>
            </a:r>
          </a:p>
          <a:p>
            <a:pPr lvl="1" eaLnBrk="1" hangingPunct="1">
              <a:lnSpc>
                <a:spcPct val="90000"/>
              </a:lnSpc>
              <a:buFontTx/>
              <a:buNone/>
            </a:pPr>
            <a:r>
              <a:rPr lang="en-US" sz="2400" i="1" smtClean="0"/>
              <a:t>The Principles of Geology </a:t>
            </a:r>
            <a:r>
              <a:rPr lang="en-US" sz="2400" smtClean="0"/>
              <a:t>(1833 - 1875)</a:t>
            </a:r>
          </a:p>
          <a:p>
            <a:pPr eaLnBrk="1" hangingPunct="1">
              <a:lnSpc>
                <a:spcPct val="90000"/>
              </a:lnSpc>
              <a:buFontTx/>
              <a:buNone/>
            </a:pPr>
            <a:r>
              <a:rPr lang="en-US" sz="2400" smtClean="0"/>
              <a:t>     A strong promoter of Uniformitarian theory</a:t>
            </a:r>
          </a:p>
          <a:p>
            <a:pPr eaLnBrk="1" hangingPunct="1">
              <a:lnSpc>
                <a:spcPct val="90000"/>
              </a:lnSpc>
              <a:buFontTx/>
              <a:buNone/>
            </a:pPr>
            <a:r>
              <a:rPr lang="en-US" sz="2400" smtClean="0"/>
              <a:t>     A vehement opponent of Catastrophism</a:t>
            </a:r>
          </a:p>
          <a:p>
            <a:pPr eaLnBrk="1" hangingPunct="1">
              <a:lnSpc>
                <a:spcPct val="90000"/>
              </a:lnSpc>
            </a:pPr>
            <a:endParaRPr lang="en-US" sz="2400" smtClean="0"/>
          </a:p>
        </p:txBody>
      </p:sp>
      <p:pic>
        <p:nvPicPr>
          <p:cNvPr id="24580" name="Picture 4"/>
          <p:cNvPicPr>
            <a:picLocks noChangeAspect="1" noChangeArrowheads="1"/>
          </p:cNvPicPr>
          <p:nvPr/>
        </p:nvPicPr>
        <p:blipFill>
          <a:blip r:embed="rId3"/>
          <a:srcRect/>
          <a:stretch>
            <a:fillRect/>
          </a:stretch>
        </p:blipFill>
        <p:spPr bwMode="auto">
          <a:xfrm>
            <a:off x="6858000" y="4114800"/>
            <a:ext cx="1987550" cy="2514600"/>
          </a:xfrm>
          <a:prstGeom prst="rect">
            <a:avLst/>
          </a:prstGeom>
          <a:noFill/>
          <a:ln w="9525">
            <a:noFill/>
            <a:miter lim="800000"/>
            <a:headEnd/>
            <a:tailEnd/>
          </a:ln>
        </p:spPr>
      </p:pic>
      <p:pic>
        <p:nvPicPr>
          <p:cNvPr id="24581" name="Picture 6" descr="Preview thumbnail"/>
          <p:cNvPicPr>
            <a:picLocks noChangeAspect="1" noChangeArrowheads="1"/>
          </p:cNvPicPr>
          <p:nvPr/>
        </p:nvPicPr>
        <p:blipFill>
          <a:blip r:embed="rId4"/>
          <a:srcRect/>
          <a:stretch>
            <a:fillRect/>
          </a:stretch>
        </p:blipFill>
        <p:spPr bwMode="auto">
          <a:xfrm>
            <a:off x="6934200" y="0"/>
            <a:ext cx="15335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Other Nineteenth Century</a:t>
            </a:r>
            <a:br>
              <a:rPr lang="en-US" sz="4000" smtClean="0"/>
            </a:br>
            <a:r>
              <a:rPr lang="en-US" sz="4000" smtClean="0"/>
              <a:t>European Contributions</a:t>
            </a:r>
          </a:p>
        </p:txBody>
      </p:sp>
      <p:sp>
        <p:nvSpPr>
          <p:cNvPr id="25603" name="Rectangle 3"/>
          <p:cNvSpPr>
            <a:spLocks noGrp="1" noChangeArrowheads="1"/>
          </p:cNvSpPr>
          <p:nvPr>
            <p:ph idx="1"/>
          </p:nvPr>
        </p:nvSpPr>
        <p:spPr>
          <a:xfrm>
            <a:off x="457200" y="990600"/>
            <a:ext cx="8229600" cy="4495800"/>
          </a:xfrm>
        </p:spPr>
        <p:txBody>
          <a:bodyPr/>
          <a:lstStyle/>
          <a:p>
            <a:pPr eaLnBrk="1" hangingPunct="1"/>
            <a:endParaRPr lang="en-US" smtClean="0"/>
          </a:p>
          <a:p>
            <a:pPr eaLnBrk="1" hangingPunct="1"/>
            <a:r>
              <a:rPr lang="en-US" smtClean="0"/>
              <a:t>Venetz, and Bernardhi: Moraines and erratics prove glaciations extended from polal regions(1832)</a:t>
            </a:r>
          </a:p>
          <a:p>
            <a:pPr eaLnBrk="1" hangingPunct="1"/>
            <a:r>
              <a:rPr lang="en-US" smtClean="0"/>
              <a:t>Louis Agassiz : Recognized glacial landforms in Europe &amp; N. Am.- introduced the concept of Ice Ages (1837)</a:t>
            </a:r>
          </a:p>
          <a:p>
            <a:pPr eaLnBrk="1" hangingPunct="1">
              <a:buFontTx/>
              <a:buNone/>
            </a:pPr>
            <a:endParaRPr lang="en-US" smtClean="0"/>
          </a:p>
          <a:p>
            <a:pPr eaLnBrk="1" hangingPunct="1"/>
            <a:endParaRPr lang="en-US" smtClean="0"/>
          </a:p>
        </p:txBody>
      </p:sp>
      <p:pic>
        <p:nvPicPr>
          <p:cNvPr id="25604" name="Picture 6" descr="File:Louis Agassiz-2.jpg">
            <a:hlinkClick r:id="rId3"/>
          </p:cNvPr>
          <p:cNvPicPr>
            <a:picLocks noChangeAspect="1" noChangeArrowheads="1"/>
          </p:cNvPicPr>
          <p:nvPr/>
        </p:nvPicPr>
        <p:blipFill>
          <a:blip r:embed="rId4"/>
          <a:srcRect/>
          <a:stretch>
            <a:fillRect/>
          </a:stretch>
        </p:blipFill>
        <p:spPr bwMode="auto">
          <a:xfrm>
            <a:off x="6705600" y="4152900"/>
            <a:ext cx="2163763"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Charles Darwin</a:t>
            </a:r>
          </a:p>
        </p:txBody>
      </p:sp>
      <p:sp>
        <p:nvSpPr>
          <p:cNvPr id="26627" name="Rectangle 3"/>
          <p:cNvSpPr>
            <a:spLocks noGrp="1" noChangeArrowheads="1"/>
          </p:cNvSpPr>
          <p:nvPr>
            <p:ph idx="1"/>
          </p:nvPr>
        </p:nvSpPr>
        <p:spPr/>
        <p:txBody>
          <a:bodyPr/>
          <a:lstStyle/>
          <a:p>
            <a:pPr eaLnBrk="1" hangingPunct="1"/>
            <a:r>
              <a:rPr lang="en-US" smtClean="0"/>
              <a:t>Recorded his observations during  the voyage of “the Beagle.” </a:t>
            </a:r>
          </a:p>
          <a:p>
            <a:pPr eaLnBrk="1" hangingPunct="1"/>
            <a:endParaRPr lang="en-US" smtClean="0"/>
          </a:p>
          <a:p>
            <a:pPr eaLnBrk="1" hangingPunct="1"/>
            <a:r>
              <a:rPr lang="en-US" smtClean="0"/>
              <a:t>Suggested an origin for atolls</a:t>
            </a:r>
          </a:p>
        </p:txBody>
      </p:sp>
      <p:pic>
        <p:nvPicPr>
          <p:cNvPr id="26628" name="Picture 5" descr="Charles_Darwin_young"/>
          <p:cNvPicPr>
            <a:picLocks noChangeAspect="1" noChangeArrowheads="1"/>
          </p:cNvPicPr>
          <p:nvPr/>
        </p:nvPicPr>
        <p:blipFill>
          <a:blip r:embed="rId3"/>
          <a:srcRect/>
          <a:stretch>
            <a:fillRect/>
          </a:stretch>
        </p:blipFill>
        <p:spPr bwMode="auto">
          <a:xfrm>
            <a:off x="6465888" y="2819400"/>
            <a:ext cx="2678112" cy="4038600"/>
          </a:xfrm>
          <a:prstGeom prst="rect">
            <a:avLst/>
          </a:prstGeom>
          <a:noFill/>
          <a:ln w="9525">
            <a:noFill/>
            <a:miter lim="800000"/>
            <a:headEnd/>
            <a:tailEnd/>
          </a:ln>
        </p:spPr>
      </p:pic>
      <p:pic>
        <p:nvPicPr>
          <p:cNvPr id="26629" name="Picture 7" descr="Coral_atoll_formation_animation">
            <a:hlinkClick r:id="rId4" tooltip="This dynamic animation shows the dynamic process of coral atoll formation. Corals (represented in tan and purple) settle and grow around an oceanic island, forming a fringing reef. In favorable conditions, the reef will expand, and the interior island will subside. Eventually the island completely subsides beneath the water, leaving a ring of growing coral with an open lagoon in its center. The process of atoll formation may take as long as 30,000,000 years to occur."/>
          </p:cNvPr>
          <p:cNvPicPr>
            <a:picLocks noChangeAspect="1" noChangeArrowheads="1" noCrop="1"/>
          </p:cNvPicPr>
          <p:nvPr/>
        </p:nvPicPr>
        <p:blipFill>
          <a:blip r:embed="rId5"/>
          <a:srcRect/>
          <a:stretch>
            <a:fillRect/>
          </a:stretch>
        </p:blipFill>
        <p:spPr bwMode="auto">
          <a:xfrm>
            <a:off x="2743200" y="4343400"/>
            <a:ext cx="30480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228600"/>
            <a:ext cx="8229600" cy="1143000"/>
          </a:xfrm>
        </p:spPr>
        <p:txBody>
          <a:bodyPr/>
          <a:lstStyle/>
          <a:p>
            <a:pPr eaLnBrk="1" hangingPunct="1"/>
            <a:r>
              <a:rPr lang="en-US" sz="3200" smtClean="0"/>
              <a:t>William Morris Davis 1850 -1934</a:t>
            </a:r>
            <a:r>
              <a:rPr lang="en-US" smtClean="0"/>
              <a:t> </a:t>
            </a:r>
          </a:p>
        </p:txBody>
      </p:sp>
      <p:sp>
        <p:nvSpPr>
          <p:cNvPr id="99336" name="Text Box 8"/>
          <p:cNvSpPr txBox="1">
            <a:spLocks noChangeArrowheads="1"/>
          </p:cNvSpPr>
          <p:nvPr/>
        </p:nvSpPr>
        <p:spPr bwMode="auto">
          <a:xfrm>
            <a:off x="4114800" y="1676400"/>
            <a:ext cx="5029200" cy="519113"/>
          </a:xfrm>
          <a:prstGeom prst="rect">
            <a:avLst/>
          </a:prstGeom>
          <a:noFill/>
          <a:ln w="9525">
            <a:noFill/>
            <a:miter lim="800000"/>
            <a:headEnd/>
            <a:tailEnd/>
          </a:ln>
          <a:effectLst/>
        </p:spPr>
        <p:txBody>
          <a:bodyPr>
            <a:spAutoFit/>
          </a:bodyPr>
          <a:lstStyle/>
          <a:p>
            <a:pPr>
              <a:buFontTx/>
              <a:buChar char="•"/>
              <a:defRPr/>
            </a:pPr>
            <a:r>
              <a:rPr lang="en-US">
                <a:effectLst>
                  <a:outerShdw blurRad="38100" dist="38100" dir="2700000" algn="tl">
                    <a:srgbClr val="000000"/>
                  </a:outerShdw>
                </a:effectLst>
              </a:rPr>
              <a:t> Davis' Cycle of  erosion</a:t>
            </a:r>
          </a:p>
        </p:txBody>
      </p:sp>
      <p:pic>
        <p:nvPicPr>
          <p:cNvPr id="27652" name="Picture 14" descr="Sorry No Picture of Davis"/>
          <p:cNvPicPr>
            <a:picLocks noChangeAspect="1" noChangeArrowheads="1"/>
          </p:cNvPicPr>
          <p:nvPr/>
        </p:nvPicPr>
        <p:blipFill>
          <a:blip r:embed="rId3"/>
          <a:srcRect/>
          <a:stretch>
            <a:fillRect/>
          </a:stretch>
        </p:blipFill>
        <p:spPr bwMode="auto">
          <a:xfrm>
            <a:off x="0" y="0"/>
            <a:ext cx="1593850" cy="2133600"/>
          </a:xfrm>
          <a:prstGeom prst="rect">
            <a:avLst/>
          </a:prstGeom>
          <a:noFill/>
          <a:ln w="9525">
            <a:noFill/>
            <a:miter lim="800000"/>
            <a:headEnd/>
            <a:tailEnd/>
          </a:ln>
        </p:spPr>
      </p:pic>
      <p:pic>
        <p:nvPicPr>
          <p:cNvPr id="27653" name="Picture 16" descr="wmd1"/>
          <p:cNvPicPr>
            <a:picLocks noChangeAspect="1" noChangeArrowheads="1"/>
          </p:cNvPicPr>
          <p:nvPr/>
        </p:nvPicPr>
        <p:blipFill>
          <a:blip r:embed="rId4"/>
          <a:srcRect/>
          <a:stretch>
            <a:fillRect/>
          </a:stretch>
        </p:blipFill>
        <p:spPr bwMode="auto">
          <a:xfrm>
            <a:off x="1524000" y="2438400"/>
            <a:ext cx="2857500" cy="3276600"/>
          </a:xfrm>
          <a:prstGeom prst="rect">
            <a:avLst/>
          </a:prstGeom>
          <a:noFill/>
          <a:ln w="9525">
            <a:noFill/>
            <a:miter lim="800000"/>
            <a:headEnd/>
            <a:tailEnd/>
          </a:ln>
        </p:spPr>
      </p:pic>
      <p:pic>
        <p:nvPicPr>
          <p:cNvPr id="27654" name="Picture 19" descr="wmd2"/>
          <p:cNvPicPr>
            <a:picLocks noChangeAspect="1" noChangeArrowheads="1"/>
          </p:cNvPicPr>
          <p:nvPr/>
        </p:nvPicPr>
        <p:blipFill>
          <a:blip r:embed="rId5"/>
          <a:srcRect/>
          <a:stretch>
            <a:fillRect/>
          </a:stretch>
        </p:blipFill>
        <p:spPr bwMode="auto">
          <a:xfrm>
            <a:off x="1219200" y="2286000"/>
            <a:ext cx="3571875" cy="4572000"/>
          </a:xfrm>
          <a:prstGeom prst="rect">
            <a:avLst/>
          </a:prstGeom>
          <a:noFill/>
          <a:ln w="9525">
            <a:noFill/>
            <a:miter lim="800000"/>
            <a:headEnd/>
            <a:tailEnd/>
          </a:ln>
        </p:spPr>
      </p:pic>
      <p:sp>
        <p:nvSpPr>
          <p:cNvPr id="99348" name="Text Box 20"/>
          <p:cNvSpPr txBox="1">
            <a:spLocks noChangeArrowheads="1"/>
          </p:cNvSpPr>
          <p:nvPr/>
        </p:nvSpPr>
        <p:spPr bwMode="auto">
          <a:xfrm>
            <a:off x="5241925" y="4532313"/>
            <a:ext cx="3765550" cy="2014537"/>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An example from an arid climate.</a:t>
            </a:r>
          </a:p>
          <a:p>
            <a:pPr>
              <a:defRPr/>
            </a:pPr>
            <a:endParaRPr lang="en-US">
              <a:effectLst>
                <a:outerShdw blurRad="38100" dist="38100" dir="2700000" algn="tl">
                  <a:srgbClr val="000000"/>
                </a:outerShdw>
              </a:effectLst>
            </a:endParaRPr>
          </a:p>
          <a:p>
            <a:pPr>
              <a:defRPr/>
            </a:pPr>
            <a:endParaRPr lang="en-US">
              <a:effectLst>
                <a:outerShdw blurRad="38100" dist="38100" dir="2700000" algn="tl">
                  <a:srgbClr val="000000"/>
                </a:outerShdw>
              </a:effectLst>
            </a:endParaRPr>
          </a:p>
          <a:p>
            <a:pPr>
              <a:defRPr/>
            </a:pPr>
            <a:endParaRPr lang="en-US">
              <a:effectLst>
                <a:outerShdw blurRad="38100" dist="38100" dir="2700000" algn="tl">
                  <a:srgbClr val="000000"/>
                </a:outerShdw>
              </a:effectLst>
            </a:endParaRPr>
          </a:p>
          <a:p>
            <a:pPr>
              <a:defRPr/>
            </a:pPr>
            <a:endParaRPr lang="en-US">
              <a:effectLst>
                <a:outerShdw blurRad="38100" dist="38100" dir="2700000" algn="tl">
                  <a:srgbClr val="000000"/>
                </a:outerShdw>
              </a:effectLst>
            </a:endParaRPr>
          </a:p>
          <a:p>
            <a:pPr>
              <a:defRPr/>
            </a:pPr>
            <a:endParaRPr lang="en-US">
              <a:effectLst>
                <a:outerShdw blurRad="38100" dist="38100" dir="2700000" algn="tl">
                  <a:srgbClr val="000000"/>
                </a:outerShdw>
              </a:effectLst>
            </a:endParaRPr>
          </a:p>
          <a:p>
            <a:pPr>
              <a:defRPr/>
            </a:pPr>
            <a:r>
              <a:rPr lang="en-US">
                <a:effectLst>
                  <a:outerShdw blurRad="38100" dist="38100" dir="2700000" algn="tl">
                    <a:srgbClr val="000000"/>
                  </a:outerShdw>
                </a:effectLst>
              </a:rPr>
              <a:t>Davis' idea of a peneplain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411162"/>
          </a:xfrm>
        </p:spPr>
        <p:txBody>
          <a:bodyPr>
            <a:normAutofit fontScale="90000"/>
          </a:bodyPr>
          <a:lstStyle/>
          <a:p>
            <a:r>
              <a:rPr lang="en-US" sz="3200" smtClean="0"/>
              <a:t>Grove Karl Gilbert Process Geomorphology </a:t>
            </a:r>
          </a:p>
        </p:txBody>
      </p:sp>
      <p:sp>
        <p:nvSpPr>
          <p:cNvPr id="28675" name="Content Placeholder 2"/>
          <p:cNvSpPr>
            <a:spLocks noGrp="1"/>
          </p:cNvSpPr>
          <p:nvPr>
            <p:ph idx="1"/>
          </p:nvPr>
        </p:nvSpPr>
        <p:spPr>
          <a:xfrm>
            <a:off x="457200" y="990600"/>
            <a:ext cx="8229600" cy="5135563"/>
          </a:xfrm>
        </p:spPr>
        <p:txBody>
          <a:bodyPr/>
          <a:lstStyle/>
          <a:p>
            <a:r>
              <a:rPr lang="en-US" sz="2400" smtClean="0"/>
              <a:t>(1890) Recognized some Utah landscapes were formed by Pleistocene Lake Bonneville. Great Salt Lake and Bonneville salt flats are remnants, contributed to the understanding of river incision, Identified lunar craters as caused by impacts, and carried out early impact - cratering experiments</a:t>
            </a:r>
          </a:p>
          <a:p>
            <a:r>
              <a:rPr lang="en-US" sz="2400" smtClean="0"/>
              <a:t>Landforms are a balance between resisting framework and the forces acting to alter the landscape </a:t>
            </a:r>
          </a:p>
          <a:p>
            <a:r>
              <a:rPr lang="en-US" sz="2400" smtClean="0"/>
              <a:t>Implies that time is one component of many that affect the appearance of the Earth </a:t>
            </a:r>
          </a:p>
          <a:p>
            <a:r>
              <a:rPr lang="en-US" sz="2400" smtClean="0"/>
              <a:t>Inferred that the landscape was in equilibrium between driving forces and resisting forces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487362"/>
          </a:xfrm>
        </p:spPr>
        <p:txBody>
          <a:bodyPr>
            <a:normAutofit fontScale="90000"/>
          </a:bodyPr>
          <a:lstStyle/>
          <a:p>
            <a:r>
              <a:rPr lang="en-US" smtClean="0"/>
              <a:t>Davisian Geomorphology &amp; TIME</a:t>
            </a:r>
          </a:p>
        </p:txBody>
      </p:sp>
      <p:sp>
        <p:nvSpPr>
          <p:cNvPr id="29699" name="Content Placeholder 2"/>
          <p:cNvSpPr>
            <a:spLocks noGrp="1"/>
          </p:cNvSpPr>
          <p:nvPr>
            <p:ph idx="1"/>
          </p:nvPr>
        </p:nvSpPr>
        <p:spPr>
          <a:xfrm>
            <a:off x="457200" y="1066800"/>
            <a:ext cx="8229600" cy="5059363"/>
          </a:xfrm>
        </p:spPr>
        <p:txBody>
          <a:bodyPr/>
          <a:lstStyle/>
          <a:p>
            <a:r>
              <a:rPr lang="en-US" sz="2400" smtClean="0"/>
              <a:t>Davisian Geomorphology &amp; TIME as the dominant factor dominated the scientific literature until the 1960’s </a:t>
            </a:r>
          </a:p>
          <a:p>
            <a:r>
              <a:rPr lang="en-US" sz="2400" smtClean="0"/>
              <a:t>John Hack proposed landscape development occurred similarly to the way Gilbert had espoused, recognizing considerable variability in most geomorphic systems </a:t>
            </a:r>
          </a:p>
          <a:p>
            <a:r>
              <a:rPr lang="en-US" sz="2400" smtClean="0"/>
              <a:t>Most were in Dynamic Equilibrium </a:t>
            </a:r>
          </a:p>
          <a:p>
            <a:r>
              <a:rPr lang="en-US" sz="2400" smtClean="0"/>
              <a:t>1930-1965 Rise of Quantitative Approaches to Geomorphology </a:t>
            </a:r>
          </a:p>
          <a:p>
            <a:r>
              <a:rPr lang="en-US" sz="2400" smtClean="0"/>
              <a:t>Quantitative trends continue (computers, satellite, other remotely sensed data, numerical methods, improved dating techniques,…)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563562"/>
          </a:xfrm>
        </p:spPr>
        <p:txBody>
          <a:bodyPr>
            <a:normAutofit fontScale="90000"/>
          </a:bodyPr>
          <a:lstStyle/>
          <a:p>
            <a:r>
              <a:rPr lang="en-US" smtClean="0"/>
              <a:t>Concepts of Equilibrium </a:t>
            </a:r>
          </a:p>
        </p:txBody>
      </p:sp>
      <p:sp>
        <p:nvSpPr>
          <p:cNvPr id="30723" name="Content Placeholder 2"/>
          <p:cNvSpPr>
            <a:spLocks noGrp="1"/>
          </p:cNvSpPr>
          <p:nvPr>
            <p:ph idx="1"/>
          </p:nvPr>
        </p:nvSpPr>
        <p:spPr>
          <a:xfrm>
            <a:off x="457200" y="1143000"/>
            <a:ext cx="8229600" cy="4983163"/>
          </a:xfrm>
        </p:spPr>
        <p:txBody>
          <a:bodyPr>
            <a:normAutofit/>
          </a:bodyPr>
          <a:lstStyle/>
          <a:p>
            <a:r>
              <a:rPr lang="en-US" smtClean="0"/>
              <a:t>Equilibrium means balance. </a:t>
            </a:r>
          </a:p>
          <a:p>
            <a:r>
              <a:rPr lang="en-US" smtClean="0"/>
              <a:t>In geomorphology, it refers to no net change, usually in terms of a balance between deposition and erosion, uplift and downcutting, or soil production and removal. In short, Erosion, transportation and deposition</a:t>
            </a:r>
          </a:p>
          <a:p>
            <a:r>
              <a:rPr lang="en-US" smtClean="0"/>
              <a:t>Equilibrium is strived for but seldom achieved.</a:t>
            </a:r>
          </a:p>
          <a:p>
            <a:r>
              <a:rPr lang="en-US" smtClean="0"/>
              <a:t>A change in one part of a system affects all others.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487362"/>
          </a:xfrm>
        </p:spPr>
        <p:txBody>
          <a:bodyPr>
            <a:normAutofit fontScale="90000"/>
          </a:bodyPr>
          <a:lstStyle/>
          <a:p>
            <a:r>
              <a:rPr lang="en-US" smtClean="0"/>
              <a:t>Fluvial Equilibrium </a:t>
            </a:r>
          </a:p>
        </p:txBody>
      </p:sp>
      <p:sp>
        <p:nvSpPr>
          <p:cNvPr id="31747" name="Content Placeholder 2"/>
          <p:cNvSpPr>
            <a:spLocks noGrp="1"/>
          </p:cNvSpPr>
          <p:nvPr>
            <p:ph idx="1"/>
          </p:nvPr>
        </p:nvSpPr>
        <p:spPr>
          <a:xfrm>
            <a:off x="457200" y="1066800"/>
            <a:ext cx="8229600" cy="5059363"/>
          </a:xfrm>
        </p:spPr>
        <p:txBody>
          <a:bodyPr/>
          <a:lstStyle/>
          <a:p>
            <a:r>
              <a:rPr lang="en-US" sz="2800" smtClean="0"/>
              <a:t>Recent uplift in excess of erosional rates results in a system that is out of equilibrium.</a:t>
            </a:r>
          </a:p>
          <a:p>
            <a:r>
              <a:rPr lang="en-US" sz="2800" smtClean="0"/>
              <a:t>Weathering and erosion dominate headland areas with removed material being transported to a depositional basin.</a:t>
            </a:r>
          </a:p>
          <a:p>
            <a:r>
              <a:rPr lang="en-US" sz="2800" smtClean="0"/>
              <a:t>As headlands recede, both erosional and depositional rates decrease. </a:t>
            </a:r>
          </a:p>
          <a:p>
            <a:r>
              <a:rPr lang="en-US" sz="2800" smtClean="0"/>
              <a:t>If the region remains stable for an extended period, equilibrium, where erosional and depositional rates are equal, might be achieved.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371600"/>
          </a:xfrm>
        </p:spPr>
        <p:txBody>
          <a:bodyPr/>
          <a:lstStyle/>
          <a:p>
            <a:pPr eaLnBrk="1" hangingPunct="1"/>
            <a:r>
              <a:rPr lang="en-US" sz="3200" b="1" smtClean="0"/>
              <a:t>Topography</a:t>
            </a:r>
          </a:p>
        </p:txBody>
      </p:sp>
      <p:sp>
        <p:nvSpPr>
          <p:cNvPr id="5123" name="Rectangle 3"/>
          <p:cNvSpPr>
            <a:spLocks noGrp="1" noChangeArrowheads="1"/>
          </p:cNvSpPr>
          <p:nvPr>
            <p:ph idx="1"/>
          </p:nvPr>
        </p:nvSpPr>
        <p:spPr>
          <a:xfrm>
            <a:off x="457200" y="1143000"/>
            <a:ext cx="8229600" cy="3124200"/>
          </a:xfrm>
        </p:spPr>
        <p:txBody>
          <a:bodyPr/>
          <a:lstStyle/>
          <a:p>
            <a:pPr eaLnBrk="1" hangingPunct="1">
              <a:lnSpc>
                <a:spcPct val="80000"/>
              </a:lnSpc>
            </a:pPr>
            <a:r>
              <a:rPr lang="en-US" sz="1400" b="1" smtClean="0"/>
              <a:t>Topography is a term used to describe the Earth’s surface. Topography includes a variety of different features, collectively referred to as landforms.</a:t>
            </a:r>
          </a:p>
          <a:p>
            <a:pPr eaLnBrk="1" hangingPunct="1">
              <a:lnSpc>
                <a:spcPct val="80000"/>
              </a:lnSpc>
            </a:pPr>
            <a:r>
              <a:rPr lang="en-US" sz="1400" b="1" smtClean="0"/>
              <a:t>Topography is measured by the differences in elevation across the earth’s surface.</a:t>
            </a:r>
          </a:p>
          <a:p>
            <a:pPr eaLnBrk="1" hangingPunct="1">
              <a:lnSpc>
                <a:spcPct val="80000"/>
              </a:lnSpc>
            </a:pPr>
            <a:r>
              <a:rPr lang="en-US" sz="1400" b="1" smtClean="0"/>
              <a:t>Differences between high and low elevation are referred to as changes in relief.</a:t>
            </a:r>
          </a:p>
          <a:p>
            <a:pPr eaLnBrk="1" hangingPunct="1">
              <a:lnSpc>
                <a:spcPct val="80000"/>
              </a:lnSpc>
            </a:pPr>
            <a:r>
              <a:rPr lang="en-US" sz="1400" b="1" smtClean="0"/>
              <a:t>Scientist examine topography using a variety of different sources ranging from paper topographic maps to digital elevation models developed using specialized geographic information systems commonly referred to as a GIS. </a:t>
            </a:r>
          </a:p>
        </p:txBody>
      </p:sp>
      <p:sp>
        <p:nvSpPr>
          <p:cNvPr id="11" name="Slide Number Placeholder 10"/>
          <p:cNvSpPr>
            <a:spLocks noGrp="1"/>
          </p:cNvSpPr>
          <p:nvPr>
            <p:ph type="sldNum" sz="quarter" idx="12"/>
          </p:nvPr>
        </p:nvSpPr>
        <p:spPr>
          <a:xfrm>
            <a:off x="6705600" y="6096000"/>
            <a:ext cx="2133600" cy="476250"/>
          </a:xfrm>
        </p:spPr>
        <p:txBody>
          <a:bodyPr/>
          <a:lstStyle/>
          <a:p>
            <a:pPr>
              <a:defRPr/>
            </a:pPr>
            <a:fld id="{FA131F72-BF1F-454E-9F37-BE8EB7BC2995}" type="slidenum">
              <a:rPr lang="en-US"/>
              <a:pPr>
                <a:defRPr/>
              </a:pPr>
              <a:t>3</a:t>
            </a:fld>
            <a:endParaRPr lang="en-US" dirty="0"/>
          </a:p>
        </p:txBody>
      </p:sp>
      <p:pic>
        <p:nvPicPr>
          <p:cNvPr id="5124" name="Picture 9" descr="SC DEM"/>
          <p:cNvPicPr>
            <a:picLocks noChangeAspect="1" noChangeArrowheads="1"/>
          </p:cNvPicPr>
          <p:nvPr/>
        </p:nvPicPr>
        <p:blipFill>
          <a:blip r:embed="rId3"/>
          <a:srcRect/>
          <a:stretch>
            <a:fillRect/>
          </a:stretch>
        </p:blipFill>
        <p:spPr bwMode="auto">
          <a:xfrm>
            <a:off x="914400" y="2819400"/>
            <a:ext cx="4800600" cy="3600450"/>
          </a:xfrm>
          <a:prstGeom prst="rect">
            <a:avLst/>
          </a:prstGeom>
          <a:noFill/>
          <a:ln w="9525">
            <a:solidFill>
              <a:schemeClr val="tx1"/>
            </a:solidFill>
            <a:miter lim="800000"/>
            <a:headEnd/>
            <a:tailEnd/>
          </a:ln>
        </p:spPr>
      </p:pic>
      <p:sp>
        <p:nvSpPr>
          <p:cNvPr id="5125" name="Text Box 10"/>
          <p:cNvSpPr txBox="1">
            <a:spLocks noChangeArrowheads="1"/>
          </p:cNvSpPr>
          <p:nvPr/>
        </p:nvSpPr>
        <p:spPr bwMode="auto">
          <a:xfrm>
            <a:off x="5681663" y="3200400"/>
            <a:ext cx="3462337" cy="2246313"/>
          </a:xfrm>
          <a:prstGeom prst="rect">
            <a:avLst/>
          </a:prstGeom>
          <a:noFill/>
          <a:ln w="9525">
            <a:noFill/>
            <a:miter lim="800000"/>
            <a:headEnd/>
            <a:tailEnd/>
          </a:ln>
        </p:spPr>
        <p:txBody>
          <a:bodyPr wrap="none">
            <a:spAutoFit/>
          </a:bodyPr>
          <a:lstStyle/>
          <a:p>
            <a:pPr algn="ctr" eaLnBrk="0" hangingPunct="0"/>
            <a:r>
              <a:rPr lang="en-US" sz="1400">
                <a:solidFill>
                  <a:srgbClr val="336600"/>
                </a:solidFill>
              </a:rPr>
              <a:t>South Carolina’s elevation relief </a:t>
            </a:r>
          </a:p>
          <a:p>
            <a:pPr algn="ctr" eaLnBrk="0" hangingPunct="0"/>
            <a:r>
              <a:rPr lang="en-US" sz="1400">
                <a:solidFill>
                  <a:srgbClr val="336600"/>
                </a:solidFill>
              </a:rPr>
              <a:t>ranges from 4,590 feet in the Blue</a:t>
            </a:r>
          </a:p>
          <a:p>
            <a:pPr algn="ctr" eaLnBrk="0" hangingPunct="0"/>
            <a:r>
              <a:rPr lang="en-US" sz="1400">
                <a:solidFill>
                  <a:srgbClr val="336600"/>
                </a:solidFill>
              </a:rPr>
              <a:t>Ridge Region to 0 feet along the </a:t>
            </a:r>
          </a:p>
          <a:p>
            <a:pPr algn="ctr" eaLnBrk="0" hangingPunct="0"/>
            <a:r>
              <a:rPr lang="en-US" sz="1400">
                <a:solidFill>
                  <a:srgbClr val="336600"/>
                </a:solidFill>
              </a:rPr>
              <a:t>Coastal Plain. The rivers dissect the </a:t>
            </a:r>
          </a:p>
          <a:p>
            <a:pPr algn="ctr" eaLnBrk="0" hangingPunct="0"/>
            <a:r>
              <a:rPr lang="en-US" sz="1400">
                <a:solidFill>
                  <a:srgbClr val="336600"/>
                </a:solidFill>
              </a:rPr>
              <a:t>topography and drain </a:t>
            </a:r>
          </a:p>
          <a:p>
            <a:pPr algn="ctr" eaLnBrk="0" hangingPunct="0"/>
            <a:r>
              <a:rPr lang="en-US" sz="1400">
                <a:solidFill>
                  <a:srgbClr val="336600"/>
                </a:solidFill>
              </a:rPr>
              <a:t>down-slope from headwaters in </a:t>
            </a:r>
          </a:p>
          <a:p>
            <a:pPr algn="ctr" eaLnBrk="0" hangingPunct="0"/>
            <a:r>
              <a:rPr lang="en-US" sz="1400">
                <a:solidFill>
                  <a:srgbClr val="336600"/>
                </a:solidFill>
              </a:rPr>
              <a:t>the mountainous Blue Ridge and </a:t>
            </a:r>
          </a:p>
          <a:p>
            <a:pPr algn="ctr" eaLnBrk="0" hangingPunct="0"/>
            <a:r>
              <a:rPr lang="en-US" sz="1400">
                <a:solidFill>
                  <a:srgbClr val="336600"/>
                </a:solidFill>
              </a:rPr>
              <a:t>Piedmont, into the alluvial valleys </a:t>
            </a:r>
          </a:p>
          <a:p>
            <a:pPr algn="ctr" eaLnBrk="0" hangingPunct="0"/>
            <a:r>
              <a:rPr lang="en-US" sz="1400">
                <a:solidFill>
                  <a:srgbClr val="336600"/>
                </a:solidFill>
              </a:rPr>
              <a:t>of the Coastal Plain before </a:t>
            </a:r>
          </a:p>
          <a:p>
            <a:pPr algn="ctr" eaLnBrk="0" hangingPunct="0"/>
            <a:r>
              <a:rPr lang="en-US" sz="1400">
                <a:solidFill>
                  <a:srgbClr val="336600"/>
                </a:solidFill>
              </a:rPr>
              <a:t>draining into the Atlantic Ocean. </a:t>
            </a:r>
          </a:p>
        </p:txBody>
      </p:sp>
      <p:sp>
        <p:nvSpPr>
          <p:cNvPr id="25615" name="Freeform 15"/>
          <p:cNvSpPr>
            <a:spLocks/>
          </p:cNvSpPr>
          <p:nvPr/>
        </p:nvSpPr>
        <p:spPr bwMode="auto">
          <a:xfrm>
            <a:off x="1219200" y="2971800"/>
            <a:ext cx="533400" cy="457200"/>
          </a:xfrm>
          <a:custGeom>
            <a:avLst/>
            <a:gdLst/>
            <a:ahLst/>
            <a:cxnLst>
              <a:cxn ang="0">
                <a:pos x="0" y="539"/>
              </a:cxn>
              <a:cxn ang="0">
                <a:pos x="31" y="489"/>
              </a:cxn>
              <a:cxn ang="0">
                <a:pos x="211" y="378"/>
              </a:cxn>
              <a:cxn ang="0">
                <a:pos x="279" y="316"/>
              </a:cxn>
              <a:cxn ang="0">
                <a:pos x="329" y="279"/>
              </a:cxn>
              <a:cxn ang="0">
                <a:pos x="360" y="204"/>
              </a:cxn>
              <a:cxn ang="0">
                <a:pos x="378" y="130"/>
              </a:cxn>
              <a:cxn ang="0">
                <a:pos x="459" y="74"/>
              </a:cxn>
              <a:cxn ang="0">
                <a:pos x="502" y="37"/>
              </a:cxn>
              <a:cxn ang="0">
                <a:pos x="514" y="19"/>
              </a:cxn>
              <a:cxn ang="0">
                <a:pos x="521" y="0"/>
              </a:cxn>
            </a:cxnLst>
            <a:rect l="0" t="0" r="r" b="b"/>
            <a:pathLst>
              <a:path w="521" h="539">
                <a:moveTo>
                  <a:pt x="0" y="539"/>
                </a:moveTo>
                <a:cubicBezTo>
                  <a:pt x="12" y="521"/>
                  <a:pt x="17" y="504"/>
                  <a:pt x="31" y="489"/>
                </a:cubicBezTo>
                <a:cubicBezTo>
                  <a:pt x="66" y="398"/>
                  <a:pt x="150" y="427"/>
                  <a:pt x="211" y="378"/>
                </a:cubicBezTo>
                <a:cubicBezTo>
                  <a:pt x="238" y="357"/>
                  <a:pt x="244" y="328"/>
                  <a:pt x="279" y="316"/>
                </a:cubicBezTo>
                <a:cubicBezTo>
                  <a:pt x="293" y="301"/>
                  <a:pt x="329" y="279"/>
                  <a:pt x="329" y="279"/>
                </a:cubicBezTo>
                <a:cubicBezTo>
                  <a:pt x="343" y="256"/>
                  <a:pt x="353" y="230"/>
                  <a:pt x="360" y="204"/>
                </a:cubicBezTo>
                <a:cubicBezTo>
                  <a:pt x="366" y="182"/>
                  <a:pt x="366" y="150"/>
                  <a:pt x="378" y="130"/>
                </a:cubicBezTo>
                <a:cubicBezTo>
                  <a:pt x="394" y="104"/>
                  <a:pt x="432" y="83"/>
                  <a:pt x="459" y="74"/>
                </a:cubicBezTo>
                <a:cubicBezTo>
                  <a:pt x="475" y="63"/>
                  <a:pt x="490" y="52"/>
                  <a:pt x="502" y="37"/>
                </a:cubicBezTo>
                <a:cubicBezTo>
                  <a:pt x="506" y="31"/>
                  <a:pt x="511" y="25"/>
                  <a:pt x="514" y="19"/>
                </a:cubicBezTo>
                <a:cubicBezTo>
                  <a:pt x="517" y="13"/>
                  <a:pt x="521" y="0"/>
                  <a:pt x="521" y="0"/>
                </a:cubicBezTo>
              </a:path>
            </a:pathLst>
          </a:custGeom>
          <a:noFill/>
          <a:ln w="25400">
            <a:solidFill>
              <a:schemeClr val="tx1"/>
            </a:solidFill>
            <a:round/>
            <a:headEnd/>
            <a:tailEnd/>
          </a:ln>
          <a:effectLst/>
        </p:spPr>
        <p:txBody>
          <a:bodyPr/>
          <a:lstStyle/>
          <a:p>
            <a:pPr eaLnBrk="0" hangingPunct="0">
              <a:defRPr/>
            </a:pPr>
            <a:endParaRPr lang="en-US" dirty="0">
              <a:effectLst>
                <a:outerShdw blurRad="38100" dist="38100" dir="2700000" algn="tl">
                  <a:srgbClr val="000000">
                    <a:alpha val="43137"/>
                  </a:srgbClr>
                </a:outerShdw>
              </a:effectLst>
              <a:latin typeface="Tahoma" pitchFamily="34" charset="0"/>
            </a:endParaRPr>
          </a:p>
        </p:txBody>
      </p:sp>
      <p:sp>
        <p:nvSpPr>
          <p:cNvPr id="25616" name="Freeform 16"/>
          <p:cNvSpPr>
            <a:spLocks/>
          </p:cNvSpPr>
          <p:nvPr/>
        </p:nvSpPr>
        <p:spPr bwMode="auto">
          <a:xfrm>
            <a:off x="2362200" y="3276600"/>
            <a:ext cx="1905000" cy="1447800"/>
          </a:xfrm>
          <a:custGeom>
            <a:avLst/>
            <a:gdLst/>
            <a:ahLst/>
            <a:cxnLst>
              <a:cxn ang="0">
                <a:pos x="0" y="1090"/>
              </a:cxn>
              <a:cxn ang="0">
                <a:pos x="31" y="1046"/>
              </a:cxn>
              <a:cxn ang="0">
                <a:pos x="62" y="1015"/>
              </a:cxn>
              <a:cxn ang="0">
                <a:pos x="173" y="910"/>
              </a:cxn>
              <a:cxn ang="0">
                <a:pos x="384" y="867"/>
              </a:cxn>
              <a:cxn ang="0">
                <a:pos x="464" y="836"/>
              </a:cxn>
              <a:cxn ang="0">
                <a:pos x="508" y="799"/>
              </a:cxn>
              <a:cxn ang="0">
                <a:pos x="601" y="724"/>
              </a:cxn>
              <a:cxn ang="0">
                <a:pos x="749" y="675"/>
              </a:cxn>
              <a:cxn ang="0">
                <a:pos x="805" y="644"/>
              </a:cxn>
              <a:cxn ang="0">
                <a:pos x="855" y="582"/>
              </a:cxn>
              <a:cxn ang="0">
                <a:pos x="910" y="489"/>
              </a:cxn>
              <a:cxn ang="0">
                <a:pos x="917" y="470"/>
              </a:cxn>
              <a:cxn ang="0">
                <a:pos x="1065" y="446"/>
              </a:cxn>
              <a:cxn ang="0">
                <a:pos x="1121" y="427"/>
              </a:cxn>
              <a:cxn ang="0">
                <a:pos x="1140" y="421"/>
              </a:cxn>
              <a:cxn ang="0">
                <a:pos x="1202" y="334"/>
              </a:cxn>
              <a:cxn ang="0">
                <a:pos x="1239" y="272"/>
              </a:cxn>
              <a:cxn ang="0">
                <a:pos x="1307" y="136"/>
              </a:cxn>
              <a:cxn ang="0">
                <a:pos x="1424" y="117"/>
              </a:cxn>
              <a:cxn ang="0">
                <a:pos x="1610" y="0"/>
              </a:cxn>
            </a:cxnLst>
            <a:rect l="0" t="0" r="r" b="b"/>
            <a:pathLst>
              <a:path w="1610" h="1090">
                <a:moveTo>
                  <a:pt x="0" y="1090"/>
                </a:moveTo>
                <a:cubicBezTo>
                  <a:pt x="32" y="1080"/>
                  <a:pt x="17" y="1090"/>
                  <a:pt x="31" y="1046"/>
                </a:cubicBezTo>
                <a:cubicBezTo>
                  <a:pt x="35" y="1032"/>
                  <a:pt x="52" y="1026"/>
                  <a:pt x="62" y="1015"/>
                </a:cubicBezTo>
                <a:cubicBezTo>
                  <a:pt x="76" y="974"/>
                  <a:pt x="130" y="924"/>
                  <a:pt x="173" y="910"/>
                </a:cubicBezTo>
                <a:cubicBezTo>
                  <a:pt x="222" y="865"/>
                  <a:pt x="323" y="872"/>
                  <a:pt x="384" y="867"/>
                </a:cubicBezTo>
                <a:cubicBezTo>
                  <a:pt x="414" y="860"/>
                  <a:pt x="436" y="845"/>
                  <a:pt x="464" y="836"/>
                </a:cubicBezTo>
                <a:cubicBezTo>
                  <a:pt x="478" y="822"/>
                  <a:pt x="494" y="813"/>
                  <a:pt x="508" y="799"/>
                </a:cubicBezTo>
                <a:cubicBezTo>
                  <a:pt x="537" y="770"/>
                  <a:pt x="561" y="739"/>
                  <a:pt x="601" y="724"/>
                </a:cubicBezTo>
                <a:cubicBezTo>
                  <a:pt x="641" y="684"/>
                  <a:pt x="698" y="692"/>
                  <a:pt x="749" y="675"/>
                </a:cubicBezTo>
                <a:cubicBezTo>
                  <a:pt x="768" y="662"/>
                  <a:pt x="788" y="658"/>
                  <a:pt x="805" y="644"/>
                </a:cubicBezTo>
                <a:cubicBezTo>
                  <a:pt x="825" y="628"/>
                  <a:pt x="840" y="602"/>
                  <a:pt x="855" y="582"/>
                </a:cubicBezTo>
                <a:cubicBezTo>
                  <a:pt x="877" y="552"/>
                  <a:pt x="890" y="520"/>
                  <a:pt x="910" y="489"/>
                </a:cubicBezTo>
                <a:cubicBezTo>
                  <a:pt x="914" y="483"/>
                  <a:pt x="911" y="474"/>
                  <a:pt x="917" y="470"/>
                </a:cubicBezTo>
                <a:cubicBezTo>
                  <a:pt x="955" y="443"/>
                  <a:pt x="1022" y="452"/>
                  <a:pt x="1065" y="446"/>
                </a:cubicBezTo>
                <a:cubicBezTo>
                  <a:pt x="1108" y="431"/>
                  <a:pt x="1090" y="437"/>
                  <a:pt x="1121" y="427"/>
                </a:cubicBezTo>
                <a:cubicBezTo>
                  <a:pt x="1127" y="425"/>
                  <a:pt x="1140" y="421"/>
                  <a:pt x="1140" y="421"/>
                </a:cubicBezTo>
                <a:cubicBezTo>
                  <a:pt x="1159" y="391"/>
                  <a:pt x="1177" y="359"/>
                  <a:pt x="1202" y="334"/>
                </a:cubicBezTo>
                <a:cubicBezTo>
                  <a:pt x="1209" y="312"/>
                  <a:pt x="1223" y="288"/>
                  <a:pt x="1239" y="272"/>
                </a:cubicBezTo>
                <a:cubicBezTo>
                  <a:pt x="1252" y="232"/>
                  <a:pt x="1263" y="154"/>
                  <a:pt x="1307" y="136"/>
                </a:cubicBezTo>
                <a:cubicBezTo>
                  <a:pt x="1344" y="121"/>
                  <a:pt x="1424" y="117"/>
                  <a:pt x="1424" y="117"/>
                </a:cubicBezTo>
                <a:cubicBezTo>
                  <a:pt x="1500" y="93"/>
                  <a:pt x="1554" y="56"/>
                  <a:pt x="1610" y="0"/>
                </a:cubicBezTo>
              </a:path>
            </a:pathLst>
          </a:custGeom>
          <a:noFill/>
          <a:ln w="25400">
            <a:solidFill>
              <a:schemeClr val="tx1"/>
            </a:solidFill>
            <a:round/>
            <a:headEnd/>
            <a:tailEnd/>
          </a:ln>
          <a:effectLst/>
        </p:spPr>
        <p:txBody>
          <a:bodyPr/>
          <a:lstStyle/>
          <a:p>
            <a:pPr eaLnBrk="0" hangingPunct="0">
              <a:defRPr/>
            </a:pPr>
            <a:endParaRPr lang="en-US" dirty="0">
              <a:effectLst>
                <a:outerShdw blurRad="38100" dist="38100" dir="2700000" algn="tl">
                  <a:srgbClr val="000000">
                    <a:alpha val="43137"/>
                  </a:srgbClr>
                </a:outerShdw>
              </a:effectLst>
              <a:latin typeface="Tahoma" pitchFamily="34" charset="0"/>
            </a:endParaRPr>
          </a:p>
        </p:txBody>
      </p:sp>
      <p:sp>
        <p:nvSpPr>
          <p:cNvPr id="25617" name="Text Box 17"/>
          <p:cNvSpPr txBox="1">
            <a:spLocks noChangeArrowheads="1"/>
          </p:cNvSpPr>
          <p:nvPr/>
        </p:nvSpPr>
        <p:spPr bwMode="auto">
          <a:xfrm rot="-2458544">
            <a:off x="762000" y="2971800"/>
            <a:ext cx="1144588" cy="304800"/>
          </a:xfrm>
          <a:prstGeom prst="rect">
            <a:avLst/>
          </a:prstGeom>
          <a:noFill/>
          <a:ln w="9525">
            <a:noFill/>
            <a:miter lim="800000"/>
            <a:headEnd/>
            <a:tailEnd/>
          </a:ln>
          <a:effectLst/>
        </p:spPr>
        <p:txBody>
          <a:bodyPr wrap="none">
            <a:spAutoFit/>
          </a:bodyPr>
          <a:lstStyle/>
          <a:p>
            <a:pPr eaLnBrk="0" hangingPunct="0">
              <a:defRPr/>
            </a:pPr>
            <a:r>
              <a:rPr lang="en-US" sz="1400" dirty="0">
                <a:effectLst>
                  <a:outerShdw blurRad="38100" dist="38100" dir="2700000" algn="tl">
                    <a:srgbClr val="FFFFFF"/>
                  </a:outerShdw>
                </a:effectLst>
                <a:latin typeface="Tahoma" pitchFamily="34" charset="0"/>
              </a:rPr>
              <a:t>Blue Ridge</a:t>
            </a:r>
          </a:p>
        </p:txBody>
      </p:sp>
      <p:sp>
        <p:nvSpPr>
          <p:cNvPr id="25619" name="Text Box 19"/>
          <p:cNvSpPr txBox="1">
            <a:spLocks noChangeArrowheads="1"/>
          </p:cNvSpPr>
          <p:nvPr/>
        </p:nvSpPr>
        <p:spPr bwMode="auto">
          <a:xfrm rot="-2458544">
            <a:off x="2209800" y="3581400"/>
            <a:ext cx="1041400" cy="304800"/>
          </a:xfrm>
          <a:prstGeom prst="rect">
            <a:avLst/>
          </a:prstGeom>
          <a:noFill/>
          <a:ln w="9525">
            <a:noFill/>
            <a:miter lim="800000"/>
            <a:headEnd/>
            <a:tailEnd/>
          </a:ln>
          <a:effectLst/>
        </p:spPr>
        <p:txBody>
          <a:bodyPr wrap="none">
            <a:spAutoFit/>
          </a:bodyPr>
          <a:lstStyle/>
          <a:p>
            <a:pPr eaLnBrk="0" hangingPunct="0">
              <a:defRPr/>
            </a:pPr>
            <a:r>
              <a:rPr lang="en-US" sz="1400" dirty="0">
                <a:effectLst>
                  <a:outerShdw blurRad="38100" dist="38100" dir="2700000" algn="tl">
                    <a:srgbClr val="FFFFFF"/>
                  </a:outerShdw>
                </a:effectLst>
                <a:latin typeface="Tahoma" pitchFamily="34" charset="0"/>
              </a:rPr>
              <a:t>Piedmont</a:t>
            </a:r>
          </a:p>
        </p:txBody>
      </p:sp>
      <p:sp>
        <p:nvSpPr>
          <p:cNvPr id="25620" name="Text Box 20"/>
          <p:cNvSpPr txBox="1">
            <a:spLocks noChangeArrowheads="1"/>
          </p:cNvSpPr>
          <p:nvPr/>
        </p:nvSpPr>
        <p:spPr bwMode="auto">
          <a:xfrm rot="-2565328">
            <a:off x="3429000" y="4648200"/>
            <a:ext cx="1379538" cy="304800"/>
          </a:xfrm>
          <a:prstGeom prst="rect">
            <a:avLst/>
          </a:prstGeom>
          <a:noFill/>
          <a:ln w="9525">
            <a:noFill/>
            <a:miter lim="800000"/>
            <a:headEnd/>
            <a:tailEnd/>
          </a:ln>
          <a:effectLst/>
        </p:spPr>
        <p:txBody>
          <a:bodyPr>
            <a:spAutoFit/>
          </a:bodyPr>
          <a:lstStyle/>
          <a:p>
            <a:pPr eaLnBrk="0" hangingPunct="0">
              <a:defRPr/>
            </a:pPr>
            <a:r>
              <a:rPr lang="en-US" sz="1400" dirty="0">
                <a:effectLst>
                  <a:outerShdw blurRad="38100" dist="38100" dir="2700000" algn="tl">
                    <a:srgbClr val="FFFFFF"/>
                  </a:outerShdw>
                </a:effectLst>
                <a:latin typeface="Tahoma" pitchFamily="34" charset="0"/>
              </a:rPr>
              <a:t>Coastal Plain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487362"/>
          </a:xfrm>
        </p:spPr>
        <p:txBody>
          <a:bodyPr>
            <a:normAutofit fontScale="90000"/>
          </a:bodyPr>
          <a:lstStyle/>
          <a:p>
            <a:r>
              <a:rPr lang="en-US" smtClean="0"/>
              <a:t>Base Level </a:t>
            </a:r>
          </a:p>
        </p:txBody>
      </p:sp>
      <p:sp>
        <p:nvSpPr>
          <p:cNvPr id="32771" name="Content Placeholder 2"/>
          <p:cNvSpPr>
            <a:spLocks noGrp="1"/>
          </p:cNvSpPr>
          <p:nvPr>
            <p:ph idx="1"/>
          </p:nvPr>
        </p:nvSpPr>
        <p:spPr>
          <a:xfrm>
            <a:off x="457200" y="1066800"/>
            <a:ext cx="8229600" cy="5059363"/>
          </a:xfrm>
        </p:spPr>
        <p:txBody>
          <a:bodyPr/>
          <a:lstStyle/>
          <a:p>
            <a:r>
              <a:rPr lang="en-US" smtClean="0"/>
              <a:t>Base level is the level below which erosion cannot occur and above which deposition does not take place.</a:t>
            </a:r>
          </a:p>
          <a:p>
            <a:r>
              <a:rPr lang="en-US" smtClean="0"/>
              <a:t>Sea level is the ultimate base level </a:t>
            </a:r>
          </a:p>
          <a:p>
            <a:r>
              <a:rPr lang="en-US" smtClean="0"/>
              <a:t>Lakes and reservoirs provide temporary base levels </a:t>
            </a:r>
          </a:p>
          <a:p>
            <a:r>
              <a:rPr lang="en-US" smtClean="0"/>
              <a:t>Changes in sea level can be eustatic or relative</a:t>
            </a:r>
          </a:p>
          <a:p>
            <a:r>
              <a:rPr lang="en-US" smtClean="0"/>
              <a:t>Changes in base level create and destroy accommodation space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457200" y="274638"/>
            <a:ext cx="8229600" cy="334962"/>
          </a:xfrm>
        </p:spPr>
        <p:txBody>
          <a:bodyPr>
            <a:normAutofit fontScale="90000"/>
          </a:bodyPr>
          <a:lstStyle/>
          <a:p>
            <a:r>
              <a:rPr lang="en-US" smtClean="0"/>
              <a:t>Evolutionary Geomorphology </a:t>
            </a:r>
          </a:p>
        </p:txBody>
      </p:sp>
      <p:sp>
        <p:nvSpPr>
          <p:cNvPr id="33795" name="Content Placeholder 5"/>
          <p:cNvSpPr>
            <a:spLocks noGrp="1"/>
          </p:cNvSpPr>
          <p:nvPr>
            <p:ph idx="1"/>
          </p:nvPr>
        </p:nvSpPr>
        <p:spPr>
          <a:xfrm>
            <a:off x="457200" y="762000"/>
            <a:ext cx="8229600" cy="5364163"/>
          </a:xfrm>
        </p:spPr>
        <p:txBody>
          <a:bodyPr/>
          <a:lstStyle/>
          <a:p>
            <a:r>
              <a:rPr lang="en-US" smtClean="0"/>
              <a:t>William Morris Davis (1850-1934) </a:t>
            </a:r>
          </a:p>
          <a:p>
            <a:r>
              <a:rPr lang="en-US" smtClean="0"/>
              <a:t>Based on Darwinian Evolutionary Theory </a:t>
            </a:r>
          </a:p>
          <a:p>
            <a:r>
              <a:rPr lang="en-US" smtClean="0"/>
              <a:t> Landscapes evolve throughout time </a:t>
            </a:r>
          </a:p>
          <a:p>
            <a:r>
              <a:rPr lang="en-US" smtClean="0"/>
              <a:t>Stage of evolution can be determined by examining the characteristics of the landscape</a:t>
            </a:r>
          </a:p>
          <a:p>
            <a:r>
              <a:rPr lang="en-US" smtClean="0"/>
              <a:t>Implies that TIME is the critical factor in determining what the landscape looks like Structure Process Resulting Time Landform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t>Concepts in Geomorphology</a:t>
            </a:r>
          </a:p>
        </p:txBody>
      </p:sp>
      <p:sp>
        <p:nvSpPr>
          <p:cNvPr id="120835" name="Rectangle 3"/>
          <p:cNvSpPr>
            <a:spLocks noGrp="1" noChangeArrowheads="1"/>
          </p:cNvSpPr>
          <p:nvPr>
            <p:ph idx="1"/>
          </p:nvPr>
        </p:nvSpPr>
        <p:spPr>
          <a:xfrm>
            <a:off x="0" y="1600200"/>
            <a:ext cx="9144000" cy="4495800"/>
          </a:xfrm>
        </p:spPr>
        <p:txBody>
          <a:bodyPr rtlCol="0">
            <a:normAutofit/>
          </a:bodyPr>
          <a:lstStyle/>
          <a:p>
            <a:pPr eaLnBrk="1" fontAlgn="auto" hangingPunct="1">
              <a:lnSpc>
                <a:spcPct val="90000"/>
              </a:lnSpc>
              <a:spcAft>
                <a:spcPts val="0"/>
              </a:spcAft>
              <a:defRPr/>
            </a:pPr>
            <a:r>
              <a:rPr lang="en-US" smtClean="0">
                <a:effectLst>
                  <a:outerShdw blurRad="38100" dist="38100" dir="2700000" algn="tl">
                    <a:srgbClr val="000000"/>
                  </a:outerShdw>
                </a:effectLst>
              </a:rPr>
              <a:t>Systems</a:t>
            </a:r>
          </a:p>
          <a:p>
            <a:pPr lvl="1" eaLnBrk="1" fontAlgn="auto" hangingPunct="1">
              <a:lnSpc>
                <a:spcPct val="90000"/>
              </a:lnSpc>
              <a:spcAft>
                <a:spcPts val="0"/>
              </a:spcAft>
              <a:defRPr/>
            </a:pPr>
            <a:r>
              <a:rPr lang="en-US" smtClean="0">
                <a:effectLst>
                  <a:outerShdw blurRad="38100" dist="38100" dir="2700000" algn="tl">
                    <a:srgbClr val="000000"/>
                  </a:outerShdw>
                </a:effectLst>
              </a:rPr>
              <a:t>“an assemblage of parts forming a whole”</a:t>
            </a:r>
          </a:p>
          <a:p>
            <a:pPr lvl="1" eaLnBrk="1" fontAlgn="auto" hangingPunct="1">
              <a:lnSpc>
                <a:spcPct val="90000"/>
              </a:lnSpc>
              <a:spcAft>
                <a:spcPts val="0"/>
              </a:spcAft>
              <a:defRPr/>
            </a:pPr>
            <a:r>
              <a:rPr lang="en-US" smtClean="0">
                <a:effectLst>
                  <a:outerShdw blurRad="38100" dist="38100" dir="2700000" algn="tl">
                    <a:srgbClr val="000000"/>
                  </a:outerShdw>
                </a:effectLst>
              </a:rPr>
              <a:t>Fluvial, glacial, coastal, </a:t>
            </a:r>
          </a:p>
          <a:p>
            <a:pPr lvl="1" eaLnBrk="1" fontAlgn="auto" hangingPunct="1">
              <a:lnSpc>
                <a:spcPct val="90000"/>
              </a:lnSpc>
              <a:spcAft>
                <a:spcPts val="0"/>
              </a:spcAft>
              <a:defRPr/>
            </a:pPr>
            <a:r>
              <a:rPr lang="en-US" smtClean="0">
                <a:effectLst>
                  <a:outerShdw blurRad="38100" dist="38100" dir="2700000" algn="tl">
                    <a:srgbClr val="000000"/>
                  </a:outerShdw>
                </a:effectLst>
              </a:rPr>
              <a:t>foreland basin, collisional mountains</a:t>
            </a:r>
          </a:p>
          <a:p>
            <a:pPr eaLnBrk="1" fontAlgn="auto" hangingPunct="1">
              <a:lnSpc>
                <a:spcPct val="90000"/>
              </a:lnSpc>
              <a:spcAft>
                <a:spcPts val="0"/>
              </a:spcAft>
              <a:defRPr/>
            </a:pPr>
            <a:r>
              <a:rPr lang="en-US" smtClean="0">
                <a:effectLst>
                  <a:outerShdw blurRad="38100" dist="38100" dir="2700000" algn="tl">
                    <a:srgbClr val="000000"/>
                  </a:outerShdw>
                </a:effectLst>
              </a:rPr>
              <a:t>Climate</a:t>
            </a:r>
          </a:p>
          <a:p>
            <a:pPr lvl="1" eaLnBrk="1" fontAlgn="auto" hangingPunct="1">
              <a:lnSpc>
                <a:spcPct val="90000"/>
              </a:lnSpc>
              <a:spcAft>
                <a:spcPts val="0"/>
              </a:spcAft>
              <a:defRPr/>
            </a:pPr>
            <a:r>
              <a:rPr lang="en-US" smtClean="0">
                <a:effectLst>
                  <a:outerShdw blurRad="38100" dist="38100" dir="2700000" algn="tl">
                    <a:srgbClr val="000000"/>
                  </a:outerShdw>
                </a:effectLst>
              </a:rPr>
              <a:t>Determines dominant agents</a:t>
            </a:r>
          </a:p>
          <a:p>
            <a:pPr eaLnBrk="1" fontAlgn="auto" hangingPunct="1">
              <a:lnSpc>
                <a:spcPct val="90000"/>
              </a:lnSpc>
              <a:spcAft>
                <a:spcPts val="0"/>
              </a:spcAft>
              <a:defRPr/>
            </a:pPr>
            <a:r>
              <a:rPr lang="en-US" smtClean="0">
                <a:effectLst>
                  <a:outerShdw blurRad="38100" dist="38100" dir="2700000" algn="tl">
                    <a:srgbClr val="000000"/>
                  </a:outerShdw>
                </a:effectLst>
              </a:rPr>
              <a:t>Time</a:t>
            </a:r>
          </a:p>
          <a:p>
            <a:pPr lvl="1" eaLnBrk="1" fontAlgn="auto" hangingPunct="1">
              <a:lnSpc>
                <a:spcPct val="90000"/>
              </a:lnSpc>
              <a:spcAft>
                <a:spcPts val="0"/>
              </a:spcAft>
              <a:defRPr/>
            </a:pPr>
            <a:r>
              <a:rPr lang="en-US" smtClean="0">
                <a:effectLst>
                  <a:outerShdw blurRad="38100" dist="38100" dir="2700000" algn="tl">
                    <a:srgbClr val="000000"/>
                  </a:outerShdw>
                </a:effectLst>
              </a:rPr>
              <a:t>Reshaping = "Evolution" of landforms/landscapes</a:t>
            </a:r>
          </a:p>
          <a:p>
            <a:pPr eaLnBrk="1" fontAlgn="auto" hangingPunct="1">
              <a:lnSpc>
                <a:spcPct val="90000"/>
              </a:lnSpc>
              <a:spcAft>
                <a:spcPts val="0"/>
              </a:spcAft>
              <a:defRPr/>
            </a:pPr>
            <a:r>
              <a:rPr lang="en-US" smtClean="0">
                <a:effectLst>
                  <a:outerShdw blurRad="38100" dist="38100" dir="2700000" algn="tl">
                    <a:srgbClr val="000000"/>
                  </a:outerShdw>
                </a:effectLst>
              </a:rPr>
              <a:t>Systems can dominate large areas.</a:t>
            </a:r>
          </a:p>
          <a:p>
            <a:pPr lvl="1" eaLnBrk="1" fontAlgn="auto" hangingPunct="1">
              <a:lnSpc>
                <a:spcPct val="90000"/>
              </a:lnSpc>
              <a:spcAft>
                <a:spcPts val="0"/>
              </a:spcAft>
              <a:defRPr/>
            </a:pPr>
            <a:r>
              <a:rPr lang="en-US" smtClean="0">
                <a:effectLst>
                  <a:outerShdw blurRad="38100" dist="38100" dir="2700000" algn="tl">
                    <a:srgbClr val="000000"/>
                  </a:outerShdw>
                </a:effectLst>
              </a:rPr>
              <a:t>Regions summarized as  Physiography Maps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28600" y="304800"/>
            <a:ext cx="8686800" cy="6386513"/>
          </a:xfrm>
          <a:prstGeom prst="rect">
            <a:avLst/>
          </a:prstGeom>
          <a:noFill/>
          <a:ln w="9525">
            <a:noFill/>
            <a:miter lim="800000"/>
            <a:headEnd/>
            <a:tailEnd/>
          </a:ln>
        </p:spPr>
        <p:txBody>
          <a:bodyPr anchor="ctr">
            <a:spAutoFit/>
          </a:bodyPr>
          <a:lstStyle/>
          <a:p>
            <a:pPr algn="just" eaLnBrk="0" hangingPunct="0"/>
            <a:endParaRPr lang="en-US" sz="900"/>
          </a:p>
          <a:p>
            <a:pPr algn="ctr" eaLnBrk="0" hangingPunct="0"/>
            <a:r>
              <a:rPr lang="en-GB" sz="4800" b="1">
                <a:solidFill>
                  <a:srgbClr val="000000"/>
                </a:solidFill>
                <a:latin typeface="Arial" pitchFamily="34" charset="0"/>
                <a:ea typeface="Times New Roman" pitchFamily="18" charset="0"/>
                <a:cs typeface="Arial" pitchFamily="34" charset="0"/>
              </a:rPr>
              <a:t>Concepts in Geomorphology</a:t>
            </a:r>
            <a:endParaRPr lang="en-US" sz="4400"/>
          </a:p>
          <a:p>
            <a:pPr algn="ctr" eaLnBrk="0" hangingPunct="0"/>
            <a:r>
              <a:rPr lang="en-GB" sz="4400" b="1">
                <a:solidFill>
                  <a:srgbClr val="000000"/>
                </a:solidFill>
                <a:latin typeface="Arial" pitchFamily="34" charset="0"/>
                <a:cs typeface="Times New Roman" pitchFamily="18" charset="0"/>
              </a:rPr>
              <a:t>Concept 1: </a:t>
            </a:r>
          </a:p>
          <a:p>
            <a:pPr algn="just" eaLnBrk="0" hangingPunct="0"/>
            <a:r>
              <a:rPr lang="en-GB" sz="4400" b="1">
                <a:solidFill>
                  <a:srgbClr val="000000"/>
                </a:solidFill>
                <a:cs typeface="Times New Roman" pitchFamily="18" charset="0"/>
              </a:rPr>
              <a:t>‘</a:t>
            </a:r>
            <a:r>
              <a:rPr lang="en-GB" sz="4400" b="1" i="1">
                <a:solidFill>
                  <a:srgbClr val="000000"/>
                </a:solidFill>
                <a:latin typeface="Arial" pitchFamily="34" charset="0"/>
                <a:cs typeface="Times New Roman" pitchFamily="18" charset="0"/>
              </a:rPr>
              <a:t>The same physical processes and laws that operate today operated throughout geologic time (present is key to the past), although not necessarily always with the same intensity as now</a:t>
            </a:r>
            <a:r>
              <a:rPr lang="en-GB" sz="4400" b="1">
                <a:solidFill>
                  <a:srgbClr val="000000"/>
                </a:solidFill>
                <a:cs typeface="Times New Roman" pitchFamily="18" charset="0"/>
              </a:rPr>
              <a:t>’</a:t>
            </a:r>
            <a:r>
              <a:rPr lang="en-GB" sz="4400" b="1">
                <a:solidFill>
                  <a:srgbClr val="000000"/>
                </a:solidFill>
                <a:latin typeface="Arial" pitchFamily="34" charset="0"/>
                <a:cs typeface="Times New Roman" pitchFamily="18" charset="0"/>
              </a:rPr>
              <a:t> (Thornbury 1969).</a:t>
            </a:r>
            <a:endParaRPr lang="en-GB" sz="4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838200" y="354013"/>
            <a:ext cx="7772400" cy="4956175"/>
          </a:xfrm>
          <a:prstGeom prst="rect">
            <a:avLst/>
          </a:prstGeom>
          <a:noFill/>
          <a:ln w="9525">
            <a:noFill/>
            <a:miter lim="800000"/>
            <a:headEnd/>
            <a:tailEnd/>
          </a:ln>
        </p:spPr>
        <p:txBody>
          <a:bodyPr anchor="ctr">
            <a:spAutoFit/>
          </a:bodyPr>
          <a:lstStyle/>
          <a:p>
            <a:pPr algn="just" eaLnBrk="0" hangingPunct="0"/>
            <a:r>
              <a:rPr lang="en-GB" sz="4800" b="1">
                <a:solidFill>
                  <a:srgbClr val="000000"/>
                </a:solidFill>
                <a:latin typeface="Arial" pitchFamily="34" charset="0"/>
                <a:ea typeface="Times New Roman" pitchFamily="18" charset="0"/>
                <a:cs typeface="Arial" pitchFamily="34" charset="0"/>
              </a:rPr>
              <a:t>Concept 2:</a:t>
            </a:r>
          </a:p>
          <a:p>
            <a:pPr algn="just" eaLnBrk="0" hangingPunct="0"/>
            <a:r>
              <a:rPr lang="en-GB" sz="4800" b="1">
                <a:solidFill>
                  <a:srgbClr val="000000"/>
                </a:solidFill>
                <a:latin typeface="Arial" pitchFamily="34" charset="0"/>
                <a:ea typeface="Times New Roman" pitchFamily="18" charset="0"/>
                <a:cs typeface="Arial" pitchFamily="34" charset="0"/>
              </a:rPr>
              <a:t> </a:t>
            </a:r>
          </a:p>
          <a:p>
            <a:pPr algn="just" eaLnBrk="0" hangingPunct="0"/>
            <a:r>
              <a:rPr lang="en-GB" sz="4400" b="1">
                <a:solidFill>
                  <a:srgbClr val="000000"/>
                </a:solidFill>
                <a:ea typeface="Times New Roman" pitchFamily="18" charset="0"/>
                <a:cs typeface="Arial" pitchFamily="34" charset="0"/>
              </a:rPr>
              <a:t>‘</a:t>
            </a:r>
            <a:r>
              <a:rPr lang="en-GB" sz="4400" b="1" i="1">
                <a:solidFill>
                  <a:srgbClr val="000000"/>
                </a:solidFill>
                <a:latin typeface="Arial" pitchFamily="34" charset="0"/>
                <a:ea typeface="Times New Roman" pitchFamily="18" charset="0"/>
                <a:cs typeface="Arial" pitchFamily="34" charset="0"/>
              </a:rPr>
              <a:t>Geologic structure is a dominant control factor in the evolution of landforms and is reflected in them</a:t>
            </a:r>
            <a:r>
              <a:rPr lang="en-GB" sz="4400" b="1">
                <a:solidFill>
                  <a:srgbClr val="000000"/>
                </a:solidFill>
                <a:ea typeface="Times New Roman" pitchFamily="18" charset="0"/>
                <a:cs typeface="Arial" pitchFamily="34" charset="0"/>
              </a:rPr>
              <a:t>’</a:t>
            </a:r>
            <a:r>
              <a:rPr lang="en-GB" sz="4400" b="1">
                <a:solidFill>
                  <a:srgbClr val="000000"/>
                </a:solidFill>
                <a:latin typeface="Arial" pitchFamily="34" charset="0"/>
                <a:ea typeface="Times New Roman" pitchFamily="18" charset="0"/>
                <a:cs typeface="Arial" pitchFamily="34" charset="0"/>
              </a:rPr>
              <a:t> </a:t>
            </a:r>
            <a:r>
              <a:rPr lang="en-GB" sz="4400" b="1" i="1">
                <a:solidFill>
                  <a:srgbClr val="000000"/>
                </a:solidFill>
                <a:latin typeface="Arial" pitchFamily="34" charset="0"/>
                <a:ea typeface="Times New Roman" pitchFamily="18" charset="0"/>
                <a:cs typeface="Arial" pitchFamily="34" charset="0"/>
              </a:rPr>
              <a:t>(Thornbury 1969).</a:t>
            </a:r>
            <a:endParaRPr lang="en-GB" sz="4400">
              <a:ea typeface="Times New Roman" pitchFamily="18"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28600" y="304800"/>
            <a:ext cx="8458200" cy="5570538"/>
          </a:xfrm>
          <a:prstGeom prst="rect">
            <a:avLst/>
          </a:prstGeom>
          <a:noFill/>
          <a:ln w="9525">
            <a:noFill/>
            <a:miter lim="800000"/>
            <a:headEnd/>
            <a:tailEnd/>
          </a:ln>
        </p:spPr>
        <p:txBody>
          <a:bodyPr anchor="ctr">
            <a:spAutoFit/>
          </a:bodyPr>
          <a:lstStyle/>
          <a:p>
            <a:pPr algn="ctr" eaLnBrk="0" hangingPunct="0"/>
            <a:r>
              <a:rPr lang="en-GB" sz="4800" b="1">
                <a:solidFill>
                  <a:srgbClr val="000000"/>
                </a:solidFill>
                <a:latin typeface="Arial" pitchFamily="34" charset="0"/>
                <a:ea typeface="Times New Roman" pitchFamily="18" charset="0"/>
                <a:cs typeface="Arial" pitchFamily="34" charset="0"/>
              </a:rPr>
              <a:t>Concept 3:</a:t>
            </a:r>
          </a:p>
          <a:p>
            <a:pPr algn="just" eaLnBrk="0" hangingPunct="0"/>
            <a:r>
              <a:rPr lang="en-GB" sz="4000" b="1">
                <a:solidFill>
                  <a:srgbClr val="000000"/>
                </a:solidFill>
                <a:latin typeface="Arial" pitchFamily="34" charset="0"/>
                <a:ea typeface="Times New Roman" pitchFamily="18" charset="0"/>
                <a:cs typeface="Arial" pitchFamily="34" charset="0"/>
              </a:rPr>
              <a:t> </a:t>
            </a:r>
            <a:r>
              <a:rPr lang="en-GB" sz="4400" b="1">
                <a:solidFill>
                  <a:srgbClr val="000000"/>
                </a:solidFill>
                <a:ea typeface="Times New Roman" pitchFamily="18" charset="0"/>
                <a:cs typeface="Arial" pitchFamily="34" charset="0"/>
              </a:rPr>
              <a:t>‘</a:t>
            </a:r>
            <a:r>
              <a:rPr lang="en-GB" sz="4400" b="1" i="1">
                <a:solidFill>
                  <a:srgbClr val="000000"/>
                </a:solidFill>
                <a:latin typeface="Arial" pitchFamily="34" charset="0"/>
                <a:ea typeface="Times New Roman" pitchFamily="18" charset="0"/>
                <a:cs typeface="Arial" pitchFamily="34" charset="0"/>
              </a:rPr>
              <a:t>Geomorphic processes leave their distinctive imprints upon landforms and each geomorphic process develops its own characteristic assemblage of land forms</a:t>
            </a:r>
            <a:r>
              <a:rPr lang="en-GB" sz="4400" b="1" i="1">
                <a:solidFill>
                  <a:srgbClr val="000000"/>
                </a:solidFill>
                <a:ea typeface="Times New Roman" pitchFamily="18" charset="0"/>
                <a:cs typeface="Arial" pitchFamily="34" charset="0"/>
              </a:rPr>
              <a:t>’</a:t>
            </a:r>
            <a:r>
              <a:rPr lang="en-GB" sz="4400" b="1" i="1">
                <a:solidFill>
                  <a:srgbClr val="000000"/>
                </a:solidFill>
                <a:latin typeface="Arial" pitchFamily="34" charset="0"/>
                <a:ea typeface="Times New Roman" pitchFamily="18" charset="0"/>
                <a:cs typeface="Arial" pitchFamily="34" charset="0"/>
              </a:rPr>
              <a:t> (Thornbury 1969).</a:t>
            </a:r>
            <a:r>
              <a:rPr lang="en-GB" sz="4400" b="1">
                <a:solidFill>
                  <a:srgbClr val="000000"/>
                </a:solidFill>
                <a:latin typeface="Arial" pitchFamily="34" charset="0"/>
                <a:ea typeface="Times New Roman" pitchFamily="18" charset="0"/>
                <a:cs typeface="Arial" pitchFamily="34" charset="0"/>
              </a:rPr>
              <a:t> </a:t>
            </a:r>
            <a:endParaRPr lang="en-GB" sz="440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533400" y="228600"/>
            <a:ext cx="7696200" cy="6370638"/>
          </a:xfrm>
          <a:prstGeom prst="rect">
            <a:avLst/>
          </a:prstGeom>
          <a:noFill/>
          <a:ln w="9525">
            <a:noFill/>
            <a:miter lim="800000"/>
            <a:headEnd/>
            <a:tailEnd/>
          </a:ln>
        </p:spPr>
        <p:txBody>
          <a:bodyPr anchor="ctr">
            <a:spAutoFit/>
          </a:bodyPr>
          <a:lstStyle/>
          <a:p>
            <a:pPr algn="ctr" eaLnBrk="0" hangingPunct="0"/>
            <a:r>
              <a:rPr lang="en-GB" sz="4400" b="1">
                <a:solidFill>
                  <a:srgbClr val="000000"/>
                </a:solidFill>
                <a:latin typeface="Arial" pitchFamily="34" charset="0"/>
                <a:ea typeface="Times New Roman" pitchFamily="18" charset="0"/>
                <a:cs typeface="Arial" pitchFamily="34" charset="0"/>
              </a:rPr>
              <a:t>Concept 4: </a:t>
            </a:r>
          </a:p>
          <a:p>
            <a:pPr algn="just" eaLnBrk="0" hangingPunct="0"/>
            <a:r>
              <a:rPr lang="en-GB" sz="4000" b="1">
                <a:solidFill>
                  <a:srgbClr val="000000"/>
                </a:solidFill>
                <a:ea typeface="Times New Roman" pitchFamily="18" charset="0"/>
                <a:cs typeface="Arial" pitchFamily="34" charset="0"/>
              </a:rPr>
              <a:t>‘</a:t>
            </a:r>
            <a:r>
              <a:rPr lang="en-GB" sz="4000" b="1" i="1">
                <a:solidFill>
                  <a:srgbClr val="000000"/>
                </a:solidFill>
                <a:latin typeface="Arial" pitchFamily="34" charset="0"/>
                <a:ea typeface="Times New Roman" pitchFamily="18" charset="0"/>
                <a:cs typeface="Arial" pitchFamily="34" charset="0"/>
              </a:rPr>
              <a:t>As the different erosional agents act upon the earth</a:t>
            </a:r>
            <a:r>
              <a:rPr lang="en-GB" sz="4000" b="1" i="1">
                <a:solidFill>
                  <a:srgbClr val="000000"/>
                </a:solidFill>
                <a:ea typeface="Times New Roman" pitchFamily="18" charset="0"/>
                <a:cs typeface="Arial" pitchFamily="34" charset="0"/>
              </a:rPr>
              <a:t>’</a:t>
            </a:r>
            <a:r>
              <a:rPr lang="en-GB" sz="4000" b="1" i="1">
                <a:solidFill>
                  <a:srgbClr val="000000"/>
                </a:solidFill>
                <a:latin typeface="Arial" pitchFamily="34" charset="0"/>
                <a:ea typeface="Times New Roman" pitchFamily="18" charset="0"/>
                <a:cs typeface="Arial" pitchFamily="34" charset="0"/>
              </a:rPr>
              <a:t>s surface there is produced an orderly sequence of landforms having distinctive characteristics at the successive stages of their development</a:t>
            </a:r>
            <a:r>
              <a:rPr lang="en-GB" sz="4000" b="1" i="1">
                <a:solidFill>
                  <a:srgbClr val="000000"/>
                </a:solidFill>
                <a:ea typeface="Times New Roman" pitchFamily="18" charset="0"/>
                <a:cs typeface="Arial" pitchFamily="34" charset="0"/>
              </a:rPr>
              <a:t>’</a:t>
            </a:r>
            <a:r>
              <a:rPr lang="en-GB" sz="4000" b="1">
                <a:solidFill>
                  <a:srgbClr val="000000"/>
                </a:solidFill>
                <a:latin typeface="Arial" pitchFamily="34" charset="0"/>
                <a:ea typeface="Times New Roman" pitchFamily="18" charset="0"/>
                <a:cs typeface="Arial" pitchFamily="34" charset="0"/>
              </a:rPr>
              <a:t> (Thornbury 1969).</a:t>
            </a:r>
            <a:endParaRPr lang="en-GB" sz="400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81000" y="152400"/>
            <a:ext cx="8153400" cy="5694363"/>
          </a:xfrm>
          <a:prstGeom prst="rect">
            <a:avLst/>
          </a:prstGeom>
          <a:noFill/>
          <a:ln w="9525">
            <a:noFill/>
            <a:miter lim="800000"/>
            <a:headEnd/>
            <a:tailEnd/>
          </a:ln>
        </p:spPr>
        <p:txBody>
          <a:bodyPr anchor="ctr">
            <a:spAutoFit/>
          </a:bodyPr>
          <a:lstStyle/>
          <a:p>
            <a:pPr algn="ctr" eaLnBrk="0" hangingPunct="0"/>
            <a:r>
              <a:rPr lang="en-GB" sz="4400" b="1">
                <a:solidFill>
                  <a:srgbClr val="000000"/>
                </a:solidFill>
                <a:latin typeface="Arial" pitchFamily="34" charset="0"/>
                <a:ea typeface="Times New Roman" pitchFamily="18" charset="0"/>
                <a:cs typeface="Arial" pitchFamily="34" charset="0"/>
              </a:rPr>
              <a:t>Concept 5: </a:t>
            </a:r>
          </a:p>
          <a:p>
            <a:pPr algn="just" eaLnBrk="0" hangingPunct="0"/>
            <a:r>
              <a:rPr lang="en-GB" sz="4000" b="1" i="1">
                <a:solidFill>
                  <a:srgbClr val="000000"/>
                </a:solidFill>
                <a:ea typeface="Times New Roman" pitchFamily="18" charset="0"/>
                <a:cs typeface="Arial" pitchFamily="34" charset="0"/>
              </a:rPr>
              <a:t>‘</a:t>
            </a:r>
            <a:r>
              <a:rPr lang="en-GB" sz="4000" b="1" i="1">
                <a:solidFill>
                  <a:srgbClr val="000000"/>
                </a:solidFill>
                <a:latin typeface="Arial" pitchFamily="34" charset="0"/>
                <a:ea typeface="Times New Roman" pitchFamily="18" charset="0"/>
                <a:cs typeface="Arial" pitchFamily="34" charset="0"/>
              </a:rPr>
              <a:t>Geomorphic scale is a significant parameter in the interpretation of landform development and landform characteristics of geomorphic systems. Landscape is function of time and space</a:t>
            </a:r>
            <a:r>
              <a:rPr lang="en-GB" sz="4000" b="1" i="1">
                <a:solidFill>
                  <a:srgbClr val="000000"/>
                </a:solidFill>
                <a:ea typeface="Times New Roman" pitchFamily="18" charset="0"/>
                <a:cs typeface="Arial" pitchFamily="34" charset="0"/>
              </a:rPr>
              <a:t>’</a:t>
            </a:r>
            <a:r>
              <a:rPr lang="en-GB" sz="4000" b="1" i="1">
                <a:solidFill>
                  <a:srgbClr val="000000"/>
                </a:solidFill>
                <a:latin typeface="Arial" pitchFamily="34" charset="0"/>
                <a:ea typeface="Times New Roman" pitchFamily="18" charset="0"/>
                <a:cs typeface="Arial" pitchFamily="34" charset="0"/>
              </a:rPr>
              <a:t> (Singh Savindra 2007).</a:t>
            </a:r>
            <a:endParaRPr lang="en-GB" sz="4000">
              <a:ea typeface="Times New Roman" pitchFamily="18"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381000" y="228600"/>
            <a:ext cx="8001000" cy="4894263"/>
          </a:xfrm>
          <a:prstGeom prst="rect">
            <a:avLst/>
          </a:prstGeom>
          <a:noFill/>
          <a:ln w="9525">
            <a:noFill/>
            <a:miter lim="800000"/>
            <a:headEnd/>
            <a:tailEnd/>
          </a:ln>
        </p:spPr>
        <p:txBody>
          <a:bodyPr anchor="ctr">
            <a:spAutoFit/>
          </a:bodyPr>
          <a:lstStyle/>
          <a:p>
            <a:pPr algn="ctr" eaLnBrk="0" hangingPunct="0"/>
            <a:r>
              <a:rPr lang="en-GB" sz="4800" b="1">
                <a:solidFill>
                  <a:srgbClr val="000000"/>
                </a:solidFill>
                <a:latin typeface="Arial" pitchFamily="34" charset="0"/>
                <a:ea typeface="Times New Roman" pitchFamily="18" charset="0"/>
                <a:cs typeface="Arial" pitchFamily="34" charset="0"/>
              </a:rPr>
              <a:t>Concept 6: </a:t>
            </a:r>
          </a:p>
          <a:p>
            <a:pPr algn="just" eaLnBrk="0" hangingPunct="0"/>
            <a:r>
              <a:rPr lang="en-GB" sz="4400" b="1" i="1">
                <a:solidFill>
                  <a:srgbClr val="000000"/>
                </a:solidFill>
                <a:latin typeface="Arial" pitchFamily="34" charset="0"/>
                <a:ea typeface="Times New Roman" pitchFamily="18" charset="0"/>
                <a:cs typeface="Arial" pitchFamily="34" charset="0"/>
              </a:rPr>
              <a:t>A simple geomorphological equation may be envisaged as a vehicle for the explanation of landform as follows </a:t>
            </a:r>
            <a:endParaRPr lang="en-US" sz="4400">
              <a:ea typeface="Times New Roman" pitchFamily="18" charset="0"/>
              <a:cs typeface="Arial" pitchFamily="34" charset="0"/>
            </a:endParaRPr>
          </a:p>
          <a:p>
            <a:pPr algn="just" eaLnBrk="0" hangingPunct="0"/>
            <a:r>
              <a:rPr lang="en-GB" sz="4400" b="1" i="1">
                <a:solidFill>
                  <a:srgbClr val="000000"/>
                </a:solidFill>
                <a:latin typeface="Arial" pitchFamily="34" charset="0"/>
                <a:ea typeface="Times New Roman" pitchFamily="18" charset="0"/>
                <a:cs typeface="Arial" pitchFamily="34" charset="0"/>
              </a:rPr>
              <a:t>F= f (PM) dt</a:t>
            </a:r>
            <a:r>
              <a:rPr lang="en-GB" sz="4400" b="1">
                <a:solidFill>
                  <a:srgbClr val="000000"/>
                </a:solidFill>
                <a:latin typeface="Arial" pitchFamily="34" charset="0"/>
                <a:ea typeface="Times New Roman" pitchFamily="18" charset="0"/>
                <a:cs typeface="Arial" pitchFamily="34" charset="0"/>
              </a:rPr>
              <a:t>	(Gregory 1977).</a:t>
            </a:r>
            <a:endParaRPr lang="en-GB" sz="4400">
              <a:ea typeface="Times New Roman" pitchFamily="18"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304800" y="152400"/>
            <a:ext cx="8382000" cy="5448300"/>
          </a:xfrm>
          <a:prstGeom prst="rect">
            <a:avLst/>
          </a:prstGeom>
          <a:noFill/>
          <a:ln w="9525">
            <a:noFill/>
            <a:miter lim="800000"/>
            <a:headEnd/>
            <a:tailEnd/>
          </a:ln>
        </p:spPr>
        <p:txBody>
          <a:bodyPr anchor="ctr">
            <a:spAutoFit/>
          </a:bodyPr>
          <a:lstStyle/>
          <a:p>
            <a:pPr algn="ctr" eaLnBrk="0" hangingPunct="0"/>
            <a:r>
              <a:rPr lang="en-GB" sz="5400" b="1">
                <a:solidFill>
                  <a:srgbClr val="000000"/>
                </a:solidFill>
                <a:latin typeface="Arial" pitchFamily="34" charset="0"/>
                <a:ea typeface="Times New Roman" pitchFamily="18" charset="0"/>
                <a:cs typeface="Arial" pitchFamily="34" charset="0"/>
              </a:rPr>
              <a:t>Concept 7: </a:t>
            </a:r>
          </a:p>
          <a:p>
            <a:pPr algn="ctr" eaLnBrk="0" hangingPunct="0"/>
            <a:endParaRPr lang="en-GB" sz="5400" b="1">
              <a:solidFill>
                <a:srgbClr val="000000"/>
              </a:solidFill>
              <a:latin typeface="Arial" pitchFamily="34" charset="0"/>
              <a:ea typeface="Times New Roman" pitchFamily="18" charset="0"/>
              <a:cs typeface="Arial" pitchFamily="34" charset="0"/>
            </a:endParaRPr>
          </a:p>
          <a:p>
            <a:pPr algn="just" eaLnBrk="0" hangingPunct="0"/>
            <a:r>
              <a:rPr lang="en-GB" sz="4800" b="1" i="1">
                <a:solidFill>
                  <a:srgbClr val="000000"/>
                </a:solidFill>
                <a:latin typeface="Arial" pitchFamily="34" charset="0"/>
                <a:ea typeface="Times New Roman" pitchFamily="18" charset="0"/>
                <a:cs typeface="Arial" pitchFamily="34" charset="0"/>
              </a:rPr>
              <a:t>Complexity of geomorphic evolution is more common than simplicity </a:t>
            </a:r>
            <a:r>
              <a:rPr lang="en-GB" sz="4800" b="1">
                <a:solidFill>
                  <a:srgbClr val="000000"/>
                </a:solidFill>
                <a:latin typeface="Arial" pitchFamily="34" charset="0"/>
                <a:ea typeface="Times New Roman" pitchFamily="18" charset="0"/>
                <a:cs typeface="Arial" pitchFamily="34" charset="0"/>
              </a:rPr>
              <a:t>(Thornbury 1969).</a:t>
            </a:r>
          </a:p>
          <a:p>
            <a:pPr algn="just" eaLnBrk="0" hangingPunct="0"/>
            <a:endParaRPr lang="en-GB" sz="4800">
              <a:ea typeface="Times New Roman" pitchFamily="18"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229600" cy="914400"/>
          </a:xfrm>
        </p:spPr>
        <p:txBody>
          <a:bodyPr/>
          <a:lstStyle/>
          <a:p>
            <a:pPr eaLnBrk="1" hangingPunct="1"/>
            <a:r>
              <a:rPr lang="en-US" sz="3200" b="1" smtClean="0"/>
              <a:t>Landforms</a:t>
            </a:r>
          </a:p>
        </p:txBody>
      </p:sp>
      <p:sp>
        <p:nvSpPr>
          <p:cNvPr id="6147" name="Rectangle 4"/>
          <p:cNvSpPr>
            <a:spLocks noGrp="1" noChangeArrowheads="1"/>
          </p:cNvSpPr>
          <p:nvPr>
            <p:ph idx="1"/>
          </p:nvPr>
        </p:nvSpPr>
        <p:spPr>
          <a:xfrm>
            <a:off x="457200" y="762000"/>
            <a:ext cx="8305800" cy="4114800"/>
          </a:xfrm>
        </p:spPr>
        <p:txBody>
          <a:bodyPr/>
          <a:lstStyle/>
          <a:p>
            <a:pPr eaLnBrk="1" hangingPunct="1">
              <a:lnSpc>
                <a:spcPct val="80000"/>
              </a:lnSpc>
            </a:pPr>
            <a:r>
              <a:rPr lang="en-US" sz="1400" b="1" smtClean="0"/>
              <a:t>Landforms are the individual topographic features exposed on the Earth’s surface.</a:t>
            </a:r>
          </a:p>
          <a:p>
            <a:pPr eaLnBrk="1" hangingPunct="1">
              <a:lnSpc>
                <a:spcPct val="80000"/>
              </a:lnSpc>
            </a:pPr>
            <a:endParaRPr lang="en-US" sz="800" b="1" smtClean="0"/>
          </a:p>
          <a:p>
            <a:pPr eaLnBrk="1" hangingPunct="1">
              <a:lnSpc>
                <a:spcPct val="80000"/>
              </a:lnSpc>
            </a:pPr>
            <a:r>
              <a:rPr lang="en-US" sz="1400" b="1" smtClean="0"/>
              <a:t>Landforms vary in size and shape and include features such as small creeks or sand dunes, or large features.</a:t>
            </a:r>
          </a:p>
          <a:p>
            <a:pPr eaLnBrk="1" hangingPunct="1">
              <a:lnSpc>
                <a:spcPct val="80000"/>
              </a:lnSpc>
            </a:pPr>
            <a:endParaRPr lang="en-US" sz="800" b="1" smtClean="0"/>
          </a:p>
          <a:p>
            <a:pPr eaLnBrk="1" hangingPunct="1">
              <a:lnSpc>
                <a:spcPct val="80000"/>
              </a:lnSpc>
            </a:pPr>
            <a:r>
              <a:rPr lang="en-US" sz="1400" b="1" smtClean="0"/>
              <a:t>Landforms develop over a range of different time-scales. Some landforms develop rather quickly (over a few seconds, minutes, or hours), such as a landslide, while others may involve many millions of years to form, such as a mountain range.</a:t>
            </a:r>
          </a:p>
          <a:p>
            <a:pPr eaLnBrk="1" hangingPunct="1">
              <a:lnSpc>
                <a:spcPct val="80000"/>
              </a:lnSpc>
            </a:pPr>
            <a:endParaRPr lang="en-US" sz="800" b="1" smtClean="0"/>
          </a:p>
          <a:p>
            <a:pPr eaLnBrk="1" hangingPunct="1">
              <a:lnSpc>
                <a:spcPct val="80000"/>
              </a:lnSpc>
            </a:pPr>
            <a:r>
              <a:rPr lang="en-US" sz="1400" b="1" smtClean="0"/>
              <a:t>Landform development can be relatively simple and involve only a few processes, or very complex and involve a combination of multiple processes and agents.</a:t>
            </a:r>
          </a:p>
          <a:p>
            <a:pPr eaLnBrk="1" hangingPunct="1">
              <a:lnSpc>
                <a:spcPct val="80000"/>
              </a:lnSpc>
            </a:pPr>
            <a:endParaRPr lang="en-US" sz="800" b="1" smtClean="0"/>
          </a:p>
          <a:p>
            <a:pPr eaLnBrk="1" hangingPunct="1">
              <a:lnSpc>
                <a:spcPct val="80000"/>
              </a:lnSpc>
            </a:pPr>
            <a:r>
              <a:rPr lang="en-US" sz="1400" b="1" smtClean="0"/>
              <a:t>Landforms are dynamic features that are continually affected by a variety of earth-surface processes including weathering, erosion, and deposition. </a:t>
            </a:r>
          </a:p>
          <a:p>
            <a:pPr eaLnBrk="1" hangingPunct="1">
              <a:lnSpc>
                <a:spcPct val="80000"/>
              </a:lnSpc>
            </a:pPr>
            <a:endParaRPr lang="en-US" sz="800" b="1" smtClean="0"/>
          </a:p>
          <a:p>
            <a:pPr eaLnBrk="1" hangingPunct="1">
              <a:lnSpc>
                <a:spcPct val="80000"/>
              </a:lnSpc>
            </a:pPr>
            <a:r>
              <a:rPr lang="en-US" sz="1400" b="1" smtClean="0"/>
              <a:t>Earth scientists who study landforms provide decision makers with information to make natural resource, cultural management, and infrastructure decisions, that affect humans and the environment.    </a:t>
            </a:r>
          </a:p>
        </p:txBody>
      </p:sp>
      <p:sp>
        <p:nvSpPr>
          <p:cNvPr id="8" name="Slide Number Placeholder 7"/>
          <p:cNvSpPr>
            <a:spLocks noGrp="1"/>
          </p:cNvSpPr>
          <p:nvPr>
            <p:ph type="sldNum" sz="quarter" idx="12"/>
          </p:nvPr>
        </p:nvSpPr>
        <p:spPr>
          <a:xfrm>
            <a:off x="6705600" y="6096000"/>
            <a:ext cx="2133600" cy="476250"/>
          </a:xfrm>
        </p:spPr>
        <p:txBody>
          <a:bodyPr/>
          <a:lstStyle/>
          <a:p>
            <a:pPr>
              <a:defRPr/>
            </a:pPr>
            <a:fld id="{E6DEABCD-4EC4-4207-861B-68F8B0FBC4AD}" type="slidenum">
              <a:rPr lang="en-US"/>
              <a:pPr>
                <a:defRPr/>
              </a:pPr>
              <a:t>4</a:t>
            </a:fld>
            <a:endParaRPr lang="en-US" dirty="0"/>
          </a:p>
        </p:txBody>
      </p:sp>
      <p:sp>
        <p:nvSpPr>
          <p:cNvPr id="6148" name="Text Box 14"/>
          <p:cNvSpPr txBox="1">
            <a:spLocks noChangeArrowheads="1"/>
          </p:cNvSpPr>
          <p:nvPr/>
        </p:nvSpPr>
        <p:spPr bwMode="auto">
          <a:xfrm>
            <a:off x="990600" y="3886200"/>
            <a:ext cx="7505700" cy="523875"/>
          </a:xfrm>
          <a:prstGeom prst="rect">
            <a:avLst/>
          </a:prstGeom>
          <a:noFill/>
          <a:ln w="9525">
            <a:noFill/>
            <a:miter lim="800000"/>
            <a:headEnd/>
            <a:tailEnd/>
          </a:ln>
        </p:spPr>
        <p:txBody>
          <a:bodyPr wrap="none">
            <a:spAutoFit/>
          </a:bodyPr>
          <a:lstStyle/>
          <a:p>
            <a:pPr algn="ctr" eaLnBrk="0" hangingPunct="0"/>
            <a:r>
              <a:rPr lang="en-US" sz="1400">
                <a:solidFill>
                  <a:srgbClr val="336600"/>
                </a:solidFill>
              </a:rPr>
              <a:t>Table Rock Mountain is a metamorphosed igneous intrusion exposed by </a:t>
            </a:r>
          </a:p>
          <a:p>
            <a:pPr algn="ctr" eaLnBrk="0" hangingPunct="0"/>
            <a:r>
              <a:rPr lang="en-US" sz="1400">
                <a:solidFill>
                  <a:srgbClr val="336600"/>
                </a:solidFill>
              </a:rPr>
              <a:t>millions of years of weathering and erosion in South Carolina’s Piedmont Region.</a:t>
            </a:r>
          </a:p>
        </p:txBody>
      </p:sp>
      <p:grpSp>
        <p:nvGrpSpPr>
          <p:cNvPr id="6149" name="Group 18"/>
          <p:cNvGrpSpPr>
            <a:grpSpLocks/>
          </p:cNvGrpSpPr>
          <p:nvPr/>
        </p:nvGrpSpPr>
        <p:grpSpPr bwMode="auto">
          <a:xfrm>
            <a:off x="1447800" y="4406900"/>
            <a:ext cx="6248400" cy="2451100"/>
            <a:chOff x="675" y="1011"/>
            <a:chExt cx="3981" cy="1688"/>
          </a:xfrm>
        </p:grpSpPr>
        <p:sp>
          <p:nvSpPr>
            <p:cNvPr id="26636" name="Text Box 12"/>
            <p:cNvSpPr txBox="1">
              <a:spLocks noChangeArrowheads="1"/>
            </p:cNvSpPr>
            <p:nvPr/>
          </p:nvSpPr>
          <p:spPr bwMode="auto">
            <a:xfrm>
              <a:off x="2112" y="2544"/>
              <a:ext cx="907" cy="155"/>
            </a:xfrm>
            <a:prstGeom prst="rect">
              <a:avLst/>
            </a:prstGeom>
            <a:noFill/>
            <a:ln w="9525">
              <a:noFill/>
              <a:miter lim="800000"/>
              <a:headEnd/>
              <a:tailEnd/>
            </a:ln>
            <a:effectLst/>
          </p:spPr>
          <p:txBody>
            <a:bodyPr wrap="none">
              <a:spAutoFit/>
            </a:bodyPr>
            <a:lstStyle/>
            <a:p>
              <a:pPr eaLnBrk="0" hangingPunct="0">
                <a:defRPr/>
              </a:pPr>
              <a:r>
                <a:rPr lang="en-US" sz="1000" dirty="0">
                  <a:effectLst>
                    <a:outerShdw blurRad="38100" dist="38100" dir="2700000" algn="tl">
                      <a:srgbClr val="FFFFFF"/>
                    </a:outerShdw>
                  </a:effectLst>
                  <a:latin typeface="Tahoma" pitchFamily="34" charset="0"/>
                </a:rPr>
                <a:t>Photo Source: SCGS</a:t>
              </a:r>
            </a:p>
          </p:txBody>
        </p:sp>
        <p:pic>
          <p:nvPicPr>
            <p:cNvPr id="6152" name="Picture 17" descr="DSCN0234"/>
            <p:cNvPicPr>
              <a:picLocks noChangeAspect="1" noChangeArrowheads="1"/>
            </p:cNvPicPr>
            <p:nvPr/>
          </p:nvPicPr>
          <p:blipFill>
            <a:blip r:embed="rId3"/>
            <a:srcRect/>
            <a:stretch>
              <a:fillRect/>
            </a:stretch>
          </p:blipFill>
          <p:spPr bwMode="auto">
            <a:xfrm>
              <a:off x="675" y="1011"/>
              <a:ext cx="3981" cy="1526"/>
            </a:xfrm>
            <a:prstGeom prst="rect">
              <a:avLst/>
            </a:prstGeom>
            <a:noFill/>
            <a:ln w="9525">
              <a:solidFill>
                <a:srgbClr val="FFFFFF"/>
              </a:solid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28600" y="0"/>
            <a:ext cx="8382000" cy="5354638"/>
          </a:xfrm>
          <a:prstGeom prst="rect">
            <a:avLst/>
          </a:prstGeom>
          <a:noFill/>
          <a:ln w="9525">
            <a:noFill/>
            <a:miter lim="800000"/>
            <a:headEnd/>
            <a:tailEnd/>
          </a:ln>
        </p:spPr>
        <p:txBody>
          <a:bodyPr anchor="ctr">
            <a:spAutoFit/>
          </a:bodyPr>
          <a:lstStyle/>
          <a:p>
            <a:pPr algn="just" eaLnBrk="0" hangingPunct="0"/>
            <a:endParaRPr lang="en-GB" sz="4800" b="1">
              <a:solidFill>
                <a:srgbClr val="000000"/>
              </a:solidFill>
              <a:latin typeface="Arial" pitchFamily="34" charset="0"/>
              <a:ea typeface="Times New Roman" pitchFamily="18" charset="0"/>
              <a:cs typeface="Arial" pitchFamily="34" charset="0"/>
            </a:endParaRPr>
          </a:p>
          <a:p>
            <a:pPr algn="ctr" eaLnBrk="0" hangingPunct="0"/>
            <a:r>
              <a:rPr lang="en-GB" sz="5400" b="1">
                <a:solidFill>
                  <a:srgbClr val="000000"/>
                </a:solidFill>
                <a:latin typeface="Arial" pitchFamily="34" charset="0"/>
                <a:ea typeface="Times New Roman" pitchFamily="18" charset="0"/>
                <a:cs typeface="Arial" pitchFamily="34" charset="0"/>
              </a:rPr>
              <a:t>Concept 8</a:t>
            </a:r>
            <a:r>
              <a:rPr lang="en-GB" sz="5400" b="1" i="1">
                <a:solidFill>
                  <a:srgbClr val="000000"/>
                </a:solidFill>
                <a:latin typeface="Arial" pitchFamily="34" charset="0"/>
                <a:ea typeface="Times New Roman" pitchFamily="18" charset="0"/>
                <a:cs typeface="Arial" pitchFamily="34" charset="0"/>
              </a:rPr>
              <a:t>: </a:t>
            </a:r>
          </a:p>
          <a:p>
            <a:pPr algn="just" eaLnBrk="0" hangingPunct="0"/>
            <a:r>
              <a:rPr lang="en-GB" sz="4800" b="1">
                <a:solidFill>
                  <a:srgbClr val="000000"/>
                </a:solidFill>
                <a:ea typeface="Times New Roman" pitchFamily="18" charset="0"/>
                <a:cs typeface="Arial" pitchFamily="34" charset="0"/>
              </a:rPr>
              <a:t>‘</a:t>
            </a:r>
            <a:r>
              <a:rPr lang="en-GB" sz="4800" b="1" i="1">
                <a:solidFill>
                  <a:srgbClr val="000000"/>
                </a:solidFill>
                <a:latin typeface="Arial" pitchFamily="34" charset="0"/>
                <a:ea typeface="Times New Roman" pitchFamily="18" charset="0"/>
                <a:cs typeface="Arial" pitchFamily="34" charset="0"/>
              </a:rPr>
              <a:t>Little of the earth</a:t>
            </a:r>
            <a:r>
              <a:rPr lang="en-GB" sz="4800" b="1" i="1">
                <a:solidFill>
                  <a:srgbClr val="000000"/>
                </a:solidFill>
                <a:ea typeface="Times New Roman" pitchFamily="18" charset="0"/>
                <a:cs typeface="Arial" pitchFamily="34" charset="0"/>
              </a:rPr>
              <a:t>’</a:t>
            </a:r>
            <a:r>
              <a:rPr lang="en-GB" sz="4800" b="1" i="1">
                <a:solidFill>
                  <a:srgbClr val="000000"/>
                </a:solidFill>
                <a:latin typeface="Arial" pitchFamily="34" charset="0"/>
                <a:ea typeface="Times New Roman" pitchFamily="18" charset="0"/>
                <a:cs typeface="Arial" pitchFamily="34" charset="0"/>
              </a:rPr>
              <a:t>s topography is older than Tertiary and most of it no older than Pleistocene</a:t>
            </a:r>
            <a:r>
              <a:rPr lang="en-GB" sz="4800" b="1" i="1">
                <a:solidFill>
                  <a:srgbClr val="000000"/>
                </a:solidFill>
                <a:ea typeface="Times New Roman" pitchFamily="18" charset="0"/>
                <a:cs typeface="Arial" pitchFamily="34" charset="0"/>
              </a:rPr>
              <a:t>’</a:t>
            </a:r>
            <a:r>
              <a:rPr lang="en-GB" sz="4800" b="1" i="1">
                <a:solidFill>
                  <a:srgbClr val="000000"/>
                </a:solidFill>
                <a:latin typeface="Arial" pitchFamily="34" charset="0"/>
                <a:ea typeface="Times New Roman" pitchFamily="18" charset="0"/>
                <a:cs typeface="Arial" pitchFamily="34" charset="0"/>
              </a:rPr>
              <a:t> </a:t>
            </a:r>
            <a:r>
              <a:rPr lang="en-GB" sz="4800" b="1">
                <a:solidFill>
                  <a:srgbClr val="000000"/>
                </a:solidFill>
                <a:latin typeface="Arial" pitchFamily="34" charset="0"/>
                <a:ea typeface="Times New Roman" pitchFamily="18" charset="0"/>
                <a:cs typeface="Arial" pitchFamily="34" charset="0"/>
              </a:rPr>
              <a:t>(Thornbury 1969).</a:t>
            </a:r>
            <a:endParaRPr lang="en-GB" sz="4800">
              <a:ea typeface="Times New Roman" pitchFamily="18"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838200" y="0"/>
            <a:ext cx="7315200" cy="6186488"/>
          </a:xfrm>
          <a:prstGeom prst="rect">
            <a:avLst/>
          </a:prstGeom>
          <a:noFill/>
          <a:ln w="9525">
            <a:noFill/>
            <a:miter lim="800000"/>
            <a:headEnd/>
            <a:tailEnd/>
          </a:ln>
        </p:spPr>
        <p:txBody>
          <a:bodyPr anchor="ctr">
            <a:spAutoFit/>
          </a:bodyPr>
          <a:lstStyle/>
          <a:p>
            <a:pPr algn="ctr" eaLnBrk="0" hangingPunct="0"/>
            <a:r>
              <a:rPr lang="en-GB" sz="4400" b="1">
                <a:solidFill>
                  <a:srgbClr val="000000"/>
                </a:solidFill>
                <a:latin typeface="Arial" pitchFamily="34" charset="0"/>
                <a:ea typeface="Times New Roman" pitchFamily="18" charset="0"/>
                <a:cs typeface="Arial" pitchFamily="34" charset="0"/>
              </a:rPr>
              <a:t>Concept 9</a:t>
            </a:r>
            <a:r>
              <a:rPr lang="en-GB" sz="4400" b="1" i="1">
                <a:solidFill>
                  <a:srgbClr val="000000"/>
                </a:solidFill>
                <a:latin typeface="Arial" pitchFamily="34" charset="0"/>
                <a:ea typeface="Times New Roman" pitchFamily="18" charset="0"/>
                <a:cs typeface="Arial" pitchFamily="34" charset="0"/>
              </a:rPr>
              <a:t>:</a:t>
            </a:r>
          </a:p>
          <a:p>
            <a:pPr algn="ctr" eaLnBrk="0" hangingPunct="0"/>
            <a:r>
              <a:rPr lang="en-GB" sz="4400" b="1" i="1">
                <a:solidFill>
                  <a:srgbClr val="000000"/>
                </a:solidFill>
                <a:latin typeface="Arial" pitchFamily="34" charset="0"/>
                <a:ea typeface="Times New Roman" pitchFamily="18" charset="0"/>
                <a:cs typeface="Arial" pitchFamily="34" charset="0"/>
              </a:rPr>
              <a:t> </a:t>
            </a:r>
          </a:p>
          <a:p>
            <a:pPr algn="just" eaLnBrk="0" hangingPunct="0"/>
            <a:r>
              <a:rPr lang="en-GB" sz="4400" b="1" i="1">
                <a:solidFill>
                  <a:srgbClr val="000000"/>
                </a:solidFill>
                <a:ea typeface="Times New Roman" pitchFamily="18" charset="0"/>
                <a:cs typeface="Arial" pitchFamily="34" charset="0"/>
              </a:rPr>
              <a:t>‘</a:t>
            </a:r>
            <a:r>
              <a:rPr lang="en-GB" sz="4400" b="1" i="1">
                <a:solidFill>
                  <a:srgbClr val="000000"/>
                </a:solidFill>
                <a:latin typeface="Arial" pitchFamily="34" charset="0"/>
                <a:ea typeface="Times New Roman" pitchFamily="18" charset="0"/>
                <a:cs typeface="Arial" pitchFamily="34" charset="0"/>
              </a:rPr>
              <a:t>An appreciation of world climates is necessary to a proper understanding of the varying importance of the different geomorphic processes</a:t>
            </a:r>
            <a:r>
              <a:rPr lang="en-GB" sz="4400" b="1" i="1">
                <a:solidFill>
                  <a:srgbClr val="000000"/>
                </a:solidFill>
                <a:ea typeface="Times New Roman" pitchFamily="18" charset="0"/>
                <a:cs typeface="Arial" pitchFamily="34" charset="0"/>
              </a:rPr>
              <a:t>’</a:t>
            </a:r>
            <a:r>
              <a:rPr lang="en-GB" sz="4400" b="1" i="1">
                <a:solidFill>
                  <a:srgbClr val="000000"/>
                </a:solidFill>
                <a:latin typeface="Arial" pitchFamily="34" charset="0"/>
                <a:ea typeface="Times New Roman" pitchFamily="18" charset="0"/>
                <a:cs typeface="Arial" pitchFamily="34" charset="0"/>
              </a:rPr>
              <a:t> (Thornbury 1969).</a:t>
            </a:r>
            <a:endParaRPr lang="en-GB" sz="4400">
              <a:ea typeface="Times New Roman" pitchFamily="18"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b="1" smtClean="0">
                <a:cs typeface="Times New Roman" pitchFamily="18" charset="0"/>
              </a:rPr>
              <a:t>I. Overview</a:t>
            </a:r>
            <a:endParaRPr lang="en-US" smtClean="0"/>
          </a:p>
        </p:txBody>
      </p:sp>
      <p:sp>
        <p:nvSpPr>
          <p:cNvPr id="46083" name="Rectangle 3"/>
          <p:cNvSpPr>
            <a:spLocks noGrp="1" noChangeArrowheads="1"/>
          </p:cNvSpPr>
          <p:nvPr>
            <p:ph idx="1"/>
          </p:nvPr>
        </p:nvSpPr>
        <p:spPr/>
        <p:txBody>
          <a:bodyPr/>
          <a:lstStyle/>
          <a:p>
            <a:pPr marL="609600" indent="-609600" eaLnBrk="1" hangingPunct="1">
              <a:lnSpc>
                <a:spcPct val="90000"/>
              </a:lnSpc>
              <a:buFontTx/>
              <a:buNone/>
            </a:pPr>
            <a:r>
              <a:rPr lang="en-US" smtClean="0"/>
              <a:t>B. Process Geomorphology:</a:t>
            </a:r>
          </a:p>
          <a:p>
            <a:pPr marL="609600" indent="-609600" eaLnBrk="1" hangingPunct="1">
              <a:lnSpc>
                <a:spcPct val="90000"/>
              </a:lnSpc>
              <a:buFontTx/>
              <a:buNone/>
            </a:pPr>
            <a:r>
              <a:rPr lang="en-US" smtClean="0"/>
              <a:t>	1. </a:t>
            </a:r>
            <a:r>
              <a:rPr lang="en-US" i="1" smtClean="0"/>
              <a:t>concept of process</a:t>
            </a:r>
            <a:r>
              <a:rPr lang="en-US" smtClean="0"/>
              <a:t>….the action involved when a force induces a change (either chemical or physical) in the materials or forms at the earth’s surface.</a:t>
            </a:r>
          </a:p>
          <a:p>
            <a:pPr marL="609600" indent="-609600" eaLnBrk="1" hangingPunct="1">
              <a:lnSpc>
                <a:spcPct val="90000"/>
              </a:lnSpc>
              <a:buFontTx/>
              <a:buNone/>
            </a:pPr>
            <a:r>
              <a:rPr lang="en-US" smtClean="0"/>
              <a:t>	2. Loose definition: </a:t>
            </a:r>
            <a:r>
              <a:rPr lang="en-US" i="1" smtClean="0"/>
              <a:t>”The study of landforms and the methods by which the landforms were(are) created”</a:t>
            </a:r>
            <a:r>
              <a:rPr lang="en-US" smtClean="0"/>
              <a:t> </a:t>
            </a:r>
          </a:p>
          <a:p>
            <a:pPr marL="609600" indent="-609600"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algn="l" eaLnBrk="1" hangingPunct="1"/>
            <a:r>
              <a:rPr lang="en-US" sz="3200" b="1" smtClean="0">
                <a:cs typeface="Times New Roman" pitchFamily="18" charset="0"/>
              </a:rPr>
              <a:t>II. The Basics of Process Geomorphology</a:t>
            </a:r>
            <a:r>
              <a:rPr lang="en-US" smtClean="0"/>
              <a:t> </a:t>
            </a:r>
          </a:p>
        </p:txBody>
      </p:sp>
      <p:sp>
        <p:nvSpPr>
          <p:cNvPr id="47107" name="Rectangle 3"/>
          <p:cNvSpPr>
            <a:spLocks noGrp="1" noChangeArrowheads="1"/>
          </p:cNvSpPr>
          <p:nvPr>
            <p:ph idx="1"/>
          </p:nvPr>
        </p:nvSpPr>
        <p:spPr/>
        <p:txBody>
          <a:bodyPr/>
          <a:lstStyle/>
          <a:p>
            <a:pPr marL="609600" indent="-609600" eaLnBrk="1" hangingPunct="1">
              <a:lnSpc>
                <a:spcPct val="90000"/>
              </a:lnSpc>
              <a:buFontTx/>
              <a:buAutoNum type="alphaUcPeriod"/>
            </a:pPr>
            <a:r>
              <a:rPr lang="en-US" sz="2800" b="1" smtClean="0">
                <a:cs typeface="Times New Roman" pitchFamily="18" charset="0"/>
              </a:rPr>
              <a:t>A delicate balance or equilibrium exists between landforms and process.</a:t>
            </a:r>
            <a:r>
              <a:rPr lang="en-US" sz="2800" smtClean="0"/>
              <a:t> </a:t>
            </a:r>
          </a:p>
          <a:p>
            <a:pPr marL="609600" indent="-609600" eaLnBrk="1" hangingPunct="1">
              <a:lnSpc>
                <a:spcPct val="90000"/>
              </a:lnSpc>
              <a:buFontTx/>
              <a:buNone/>
            </a:pPr>
            <a:r>
              <a:rPr lang="en-US" sz="2800" smtClean="0"/>
              <a:t>	</a:t>
            </a:r>
            <a:r>
              <a:rPr lang="en-US" sz="2800" b="1" smtClean="0"/>
              <a:t>1. </a:t>
            </a:r>
            <a:r>
              <a:rPr lang="en-US" sz="2800" b="1" smtClean="0">
                <a:cs typeface="Times New Roman" pitchFamily="18" charset="0"/>
              </a:rPr>
              <a:t>Geomorphic Systems</a:t>
            </a:r>
          </a:p>
          <a:p>
            <a:pPr marL="609600" indent="-609600" eaLnBrk="1" hangingPunct="1">
              <a:lnSpc>
                <a:spcPct val="90000"/>
              </a:lnSpc>
              <a:buFontTx/>
              <a:buNone/>
            </a:pPr>
            <a:r>
              <a:rPr lang="en-US" sz="2800" smtClean="0">
                <a:cs typeface="Times New Roman" pitchFamily="18" charset="0"/>
              </a:rPr>
              <a:t>       </a:t>
            </a:r>
            <a:r>
              <a:rPr lang="en-US" sz="2800" i="1" smtClean="0">
                <a:cs typeface="Times New Roman" pitchFamily="18" charset="0"/>
              </a:rPr>
              <a:t>The balance between form and process is best demonstrated by considering both factors as systems or component of systems.  A system is a collection of related components</a:t>
            </a:r>
            <a:r>
              <a:rPr lang="en-US" sz="2800" smtClean="0"/>
              <a:t> </a:t>
            </a:r>
          </a:p>
          <a:p>
            <a:pPr marL="609600" indent="-609600" eaLnBrk="1" hangingPunct="1">
              <a:lnSpc>
                <a:spcPct val="90000"/>
              </a:lnSpc>
              <a:buFontTx/>
              <a:buNone/>
            </a:pPr>
            <a:endParaRPr lang="en-US" sz="2800" smtClean="0"/>
          </a:p>
          <a:p>
            <a:pPr marL="609600" indent="-609600" eaLnBrk="1" hangingPunct="1">
              <a:lnSpc>
                <a:spcPct val="90000"/>
              </a:lnSpc>
              <a:buFontTx/>
              <a:buNone/>
            </a:pPr>
            <a:r>
              <a:rPr lang="en-US" sz="280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normAutofit fontScale="90000"/>
          </a:bodyPr>
          <a:lstStyle/>
          <a:p>
            <a:pPr algn="l" eaLnBrk="1" hangingPunct="1"/>
            <a:r>
              <a:rPr lang="en-US" sz="3200" b="1" smtClean="0">
                <a:cs typeface="Times New Roman" pitchFamily="18" charset="0"/>
              </a:rPr>
              <a:t>II. The Basics of Process Geomorphology</a:t>
            </a:r>
            <a:r>
              <a:rPr lang="en-US" smtClean="0"/>
              <a:t> </a:t>
            </a:r>
          </a:p>
        </p:txBody>
      </p:sp>
      <p:sp>
        <p:nvSpPr>
          <p:cNvPr id="48131" name="Rectangle 3"/>
          <p:cNvSpPr>
            <a:spLocks noGrp="1" noChangeArrowheads="1"/>
          </p:cNvSpPr>
          <p:nvPr>
            <p:ph idx="1"/>
          </p:nvPr>
        </p:nvSpPr>
        <p:spPr>
          <a:xfrm>
            <a:off x="685800" y="1143000"/>
            <a:ext cx="7772400" cy="4114800"/>
          </a:xfrm>
        </p:spPr>
        <p:txBody>
          <a:bodyPr/>
          <a:lstStyle/>
          <a:p>
            <a:pPr marL="609600" indent="-609600" eaLnBrk="1" hangingPunct="1">
              <a:buFontTx/>
              <a:buAutoNum type="alphaUcPeriod"/>
            </a:pPr>
            <a:r>
              <a:rPr lang="en-US" smtClean="0">
                <a:cs typeface="Times New Roman" pitchFamily="18" charset="0"/>
              </a:rPr>
              <a:t>A delicate balance or equilibrium exists between landforms and process.</a:t>
            </a:r>
            <a:r>
              <a:rPr lang="en-US" smtClean="0"/>
              <a:t> </a:t>
            </a:r>
          </a:p>
          <a:p>
            <a:pPr marL="609600" indent="-609600" eaLnBrk="1" hangingPunct="1">
              <a:buFontTx/>
              <a:buNone/>
            </a:pPr>
            <a:r>
              <a:rPr lang="en-US" smtClean="0"/>
              <a:t>	1. </a:t>
            </a:r>
            <a:r>
              <a:rPr lang="en-US" smtClean="0">
                <a:solidFill>
                  <a:schemeClr val="accent2"/>
                </a:solidFill>
              </a:rPr>
              <a:t>G.K. Gilbert</a:t>
            </a:r>
            <a:r>
              <a:rPr lang="en-US" smtClean="0"/>
              <a:t> – “dynamic</a:t>
            </a:r>
          </a:p>
          <a:p>
            <a:pPr marL="609600" indent="-609600" eaLnBrk="1" hangingPunct="1">
              <a:buFontTx/>
              <a:buNone/>
            </a:pPr>
            <a:r>
              <a:rPr lang="en-US" smtClean="0"/>
              <a:t>	adjustment”</a:t>
            </a:r>
          </a:p>
          <a:p>
            <a:pPr marL="609600" indent="-609600" eaLnBrk="1" hangingPunct="1">
              <a:buFontTx/>
              <a:buNone/>
            </a:pPr>
            <a:endParaRPr lang="en-US" smtClean="0"/>
          </a:p>
          <a:p>
            <a:pPr marL="609600" indent="-609600" eaLnBrk="1" hangingPunct="1">
              <a:buFontTx/>
              <a:buNone/>
            </a:pPr>
            <a:r>
              <a:rPr lang="en-US" smtClean="0"/>
              <a:t>	</a:t>
            </a:r>
          </a:p>
        </p:txBody>
      </p:sp>
      <p:pic>
        <p:nvPicPr>
          <p:cNvPr id="48132" name="Picture 4" descr="mds3CC"/>
          <p:cNvPicPr>
            <a:picLocks noChangeAspect="1" noChangeArrowheads="1"/>
          </p:cNvPicPr>
          <p:nvPr/>
        </p:nvPicPr>
        <p:blipFill>
          <a:blip r:embed="rId2"/>
          <a:srcRect/>
          <a:stretch>
            <a:fillRect/>
          </a:stretch>
        </p:blipFill>
        <p:spPr bwMode="auto">
          <a:xfrm>
            <a:off x="6781800" y="1905000"/>
            <a:ext cx="2114550" cy="2640013"/>
          </a:xfrm>
          <a:prstGeom prst="rect">
            <a:avLst/>
          </a:prstGeom>
          <a:noFill/>
          <a:ln w="9525" algn="ctr">
            <a:noFill/>
            <a:miter lim="800000"/>
            <a:headEnd/>
            <a:tailEnd/>
          </a:ln>
        </p:spPr>
      </p:pic>
      <p:pic>
        <p:nvPicPr>
          <p:cNvPr id="48133" name="Picture 5" descr="mds3CF"/>
          <p:cNvPicPr>
            <a:picLocks noChangeAspect="1" noChangeArrowheads="1"/>
          </p:cNvPicPr>
          <p:nvPr/>
        </p:nvPicPr>
        <p:blipFill>
          <a:blip r:embed="rId3"/>
          <a:srcRect/>
          <a:stretch>
            <a:fillRect/>
          </a:stretch>
        </p:blipFill>
        <p:spPr bwMode="auto">
          <a:xfrm>
            <a:off x="304800" y="3352800"/>
            <a:ext cx="5715000" cy="1771650"/>
          </a:xfrm>
          <a:prstGeom prst="rect">
            <a:avLst/>
          </a:prstGeom>
          <a:noFill/>
          <a:ln w="9525" algn="ctr">
            <a:noFill/>
            <a:miter lim="800000"/>
            <a:headEnd/>
            <a:tailEnd/>
          </a:ln>
        </p:spPr>
      </p:pic>
      <p:sp>
        <p:nvSpPr>
          <p:cNvPr id="48134" name="Text Box 11"/>
          <p:cNvSpPr txBox="1">
            <a:spLocks noChangeArrowheads="1"/>
          </p:cNvSpPr>
          <p:nvPr/>
        </p:nvSpPr>
        <p:spPr bwMode="auto">
          <a:xfrm>
            <a:off x="533400" y="5105400"/>
            <a:ext cx="6965950" cy="822325"/>
          </a:xfrm>
          <a:prstGeom prst="rect">
            <a:avLst/>
          </a:prstGeom>
          <a:noFill/>
          <a:ln w="9525">
            <a:noFill/>
            <a:miter lim="800000"/>
            <a:headEnd/>
            <a:tailEnd/>
          </a:ln>
        </p:spPr>
        <p:txBody>
          <a:bodyPr wrap="none">
            <a:spAutoFit/>
          </a:bodyPr>
          <a:lstStyle/>
          <a:p>
            <a:r>
              <a:rPr lang="en-US" sz="2400" i="1">
                <a:solidFill>
                  <a:schemeClr val="accent2"/>
                </a:solidFill>
              </a:rPr>
              <a:t>Landforms reflect the interaction between the dominant</a:t>
            </a:r>
          </a:p>
          <a:p>
            <a:r>
              <a:rPr lang="en-US" sz="2400" i="1">
                <a:solidFill>
                  <a:schemeClr val="accent2"/>
                </a:solidFill>
              </a:rPr>
              <a:t>process and the local geology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p:spPr>
        <p:txBody>
          <a:bodyPr>
            <a:normAutofit fontScale="90000"/>
          </a:bodyPr>
          <a:lstStyle/>
          <a:p>
            <a:pPr algn="l" eaLnBrk="1" hangingPunct="1"/>
            <a:r>
              <a:rPr lang="en-US" sz="3200" b="1" smtClean="0">
                <a:cs typeface="Times New Roman" pitchFamily="18" charset="0"/>
              </a:rPr>
              <a:t>II. The Basics of Process Geomorphology</a:t>
            </a:r>
            <a:r>
              <a:rPr lang="en-US" smtClean="0"/>
              <a:t> </a:t>
            </a:r>
          </a:p>
        </p:txBody>
      </p:sp>
      <p:sp>
        <p:nvSpPr>
          <p:cNvPr id="49155" name="Rectangle 3"/>
          <p:cNvSpPr>
            <a:spLocks noGrp="1" noChangeArrowheads="1"/>
          </p:cNvSpPr>
          <p:nvPr>
            <p:ph idx="1"/>
          </p:nvPr>
        </p:nvSpPr>
        <p:spPr>
          <a:xfrm>
            <a:off x="609600" y="1143000"/>
            <a:ext cx="7772400" cy="4114800"/>
          </a:xfrm>
        </p:spPr>
        <p:txBody>
          <a:bodyPr/>
          <a:lstStyle/>
          <a:p>
            <a:pPr marL="609600" indent="-609600" eaLnBrk="1" hangingPunct="1">
              <a:buFontTx/>
              <a:buAutoNum type="alphaUcPeriod"/>
            </a:pPr>
            <a:r>
              <a:rPr lang="en-US" smtClean="0">
                <a:cs typeface="Times New Roman" pitchFamily="18" charset="0"/>
              </a:rPr>
              <a:t>A delicate balance or equilibrium exists between landforms and process.</a:t>
            </a:r>
            <a:r>
              <a:rPr lang="en-US" smtClean="0"/>
              <a:t> </a:t>
            </a:r>
          </a:p>
          <a:p>
            <a:pPr marL="609600" indent="-609600" eaLnBrk="1" hangingPunct="1">
              <a:buFontTx/>
              <a:buNone/>
            </a:pPr>
            <a:r>
              <a:rPr lang="en-US" smtClean="0"/>
              <a:t>	2. William Morris Davis</a:t>
            </a:r>
          </a:p>
          <a:p>
            <a:pPr marL="609600" indent="-609600" eaLnBrk="1" hangingPunct="1">
              <a:buFontTx/>
              <a:buNone/>
            </a:pPr>
            <a:r>
              <a:rPr lang="en-US" smtClean="0"/>
              <a:t>	“cycles of erosion”</a:t>
            </a:r>
          </a:p>
          <a:p>
            <a:pPr marL="609600" indent="-609600" eaLnBrk="1" hangingPunct="1">
              <a:buFontTx/>
              <a:buNone/>
            </a:pPr>
            <a:r>
              <a:rPr lang="en-US" smtClean="0"/>
              <a:t>	</a:t>
            </a:r>
          </a:p>
        </p:txBody>
      </p:sp>
      <p:pic>
        <p:nvPicPr>
          <p:cNvPr id="49156" name="Picture 5" descr="mds3D2"/>
          <p:cNvPicPr>
            <a:picLocks noChangeAspect="1" noChangeArrowheads="1"/>
          </p:cNvPicPr>
          <p:nvPr/>
        </p:nvPicPr>
        <p:blipFill>
          <a:blip r:embed="rId2"/>
          <a:srcRect/>
          <a:stretch>
            <a:fillRect/>
          </a:stretch>
        </p:blipFill>
        <p:spPr bwMode="auto">
          <a:xfrm>
            <a:off x="6530975" y="1600200"/>
            <a:ext cx="2136775" cy="49069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1143000"/>
          </a:xfrm>
        </p:spPr>
        <p:txBody>
          <a:bodyPr>
            <a:normAutofit fontScale="90000"/>
          </a:bodyPr>
          <a:lstStyle/>
          <a:p>
            <a:pPr algn="l" eaLnBrk="1" hangingPunct="1"/>
            <a:r>
              <a:rPr lang="en-US" sz="3200" b="1" smtClean="0">
                <a:cs typeface="Times New Roman" pitchFamily="18" charset="0"/>
              </a:rPr>
              <a:t>II. The Basics of Process Geomorphology</a:t>
            </a:r>
            <a:r>
              <a:rPr lang="en-US" smtClean="0"/>
              <a:t> </a:t>
            </a:r>
          </a:p>
        </p:txBody>
      </p:sp>
      <p:sp>
        <p:nvSpPr>
          <p:cNvPr id="50179" name="Rectangle 3"/>
          <p:cNvSpPr>
            <a:spLocks noGrp="1" noChangeArrowheads="1"/>
          </p:cNvSpPr>
          <p:nvPr>
            <p:ph idx="1"/>
          </p:nvPr>
        </p:nvSpPr>
        <p:spPr>
          <a:xfrm>
            <a:off x="609600" y="1143000"/>
            <a:ext cx="7772400" cy="4114800"/>
          </a:xfrm>
        </p:spPr>
        <p:txBody>
          <a:bodyPr/>
          <a:lstStyle/>
          <a:p>
            <a:pPr marL="609600" indent="-609600" eaLnBrk="1" hangingPunct="1">
              <a:buFontTx/>
              <a:buAutoNum type="alphaUcPeriod"/>
            </a:pPr>
            <a:r>
              <a:rPr lang="en-US" smtClean="0">
                <a:cs typeface="Times New Roman" pitchFamily="18" charset="0"/>
              </a:rPr>
              <a:t>A delicate balance or equilibrium exists between landforms and process.</a:t>
            </a:r>
            <a:r>
              <a:rPr lang="en-US" smtClean="0"/>
              <a:t> </a:t>
            </a:r>
          </a:p>
          <a:p>
            <a:pPr marL="609600" indent="-609600" eaLnBrk="1" hangingPunct="1">
              <a:buFontTx/>
              <a:buNone/>
            </a:pPr>
            <a:r>
              <a:rPr lang="en-US" smtClean="0"/>
              <a:t>	3. John Hack</a:t>
            </a:r>
          </a:p>
          <a:p>
            <a:pPr marL="609600" indent="-609600" eaLnBrk="1" hangingPunct="1">
              <a:buFontTx/>
              <a:buNone/>
            </a:pPr>
            <a:r>
              <a:rPr lang="en-US" smtClean="0"/>
              <a:t>	“dynamic equilibrium”</a:t>
            </a:r>
          </a:p>
        </p:txBody>
      </p:sp>
      <p:pic>
        <p:nvPicPr>
          <p:cNvPr id="50180" name="Picture 6" descr="mds3D5"/>
          <p:cNvPicPr>
            <a:picLocks noChangeAspect="1" noChangeArrowheads="1"/>
          </p:cNvPicPr>
          <p:nvPr/>
        </p:nvPicPr>
        <p:blipFill>
          <a:blip r:embed="rId2"/>
          <a:srcRect/>
          <a:stretch>
            <a:fillRect/>
          </a:stretch>
        </p:blipFill>
        <p:spPr bwMode="auto">
          <a:xfrm>
            <a:off x="6327775" y="2209800"/>
            <a:ext cx="2568575" cy="44767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l" eaLnBrk="1" hangingPunct="1"/>
            <a:r>
              <a:rPr lang="en-US" sz="3200" b="1" smtClean="0">
                <a:cs typeface="Times New Roman" pitchFamily="18" charset="0"/>
              </a:rPr>
              <a:t>II. The Basics of Process Geomorphology</a:t>
            </a:r>
            <a:r>
              <a:rPr lang="en-US" smtClean="0"/>
              <a:t> </a:t>
            </a:r>
          </a:p>
        </p:txBody>
      </p:sp>
      <p:sp>
        <p:nvSpPr>
          <p:cNvPr id="51203" name="Rectangle 3"/>
          <p:cNvSpPr>
            <a:spLocks noGrp="1" noChangeArrowheads="1"/>
          </p:cNvSpPr>
          <p:nvPr>
            <p:ph idx="1"/>
          </p:nvPr>
        </p:nvSpPr>
        <p:spPr/>
        <p:txBody>
          <a:bodyPr/>
          <a:lstStyle/>
          <a:p>
            <a:pPr marL="609600" indent="-609600" eaLnBrk="1" hangingPunct="1">
              <a:buFontTx/>
              <a:buAutoNum type="alphaUcPeriod"/>
            </a:pPr>
            <a:r>
              <a:rPr lang="en-US" smtClean="0">
                <a:cs typeface="Times New Roman" pitchFamily="18" charset="0"/>
              </a:rPr>
              <a:t>A delicate balance or equilibrium exists between landforms and process.</a:t>
            </a:r>
            <a:r>
              <a:rPr lang="en-US" smtClean="0"/>
              <a:t> </a:t>
            </a:r>
          </a:p>
          <a:p>
            <a:pPr marL="609600" indent="-609600" eaLnBrk="1" hangingPunct="1">
              <a:buFontTx/>
              <a:buNone/>
            </a:pPr>
            <a:r>
              <a:rPr lang="en-US" smtClean="0"/>
              <a:t>	</a:t>
            </a:r>
            <a:r>
              <a:rPr lang="en-US" b="1" smtClean="0"/>
              <a:t>2. Defining Equilibrium and Time Scales</a:t>
            </a:r>
          </a:p>
          <a:p>
            <a:pPr marL="609600" indent="-609600" eaLnBrk="1" hangingPunct="1">
              <a:buFontTx/>
              <a:buNone/>
            </a:pPr>
            <a:r>
              <a:rPr lang="en-US" b="1" smtClean="0"/>
              <a:t>		</a:t>
            </a:r>
            <a:r>
              <a:rPr lang="en-US" i="1" smtClean="0"/>
              <a:t>Schumm (1977)</a:t>
            </a:r>
          </a:p>
          <a:p>
            <a:pPr marL="609600" indent="-609600" eaLnBrk="1" hangingPunct="1">
              <a:buFontTx/>
              <a:buNone/>
            </a:pPr>
            <a:endParaRPr lang="en-US" b="1" smtClean="0"/>
          </a:p>
          <a:p>
            <a:pPr marL="609600" indent="-609600" eaLnBrk="1" hangingPunct="1">
              <a:buFontTx/>
              <a:buNone/>
            </a:pPr>
            <a:r>
              <a:rPr lang="en-US"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normAutofit fontScale="90000"/>
          </a:bodyPr>
          <a:lstStyle/>
          <a:p>
            <a:pPr algn="l" eaLnBrk="1" hangingPunct="1"/>
            <a:r>
              <a:rPr lang="en-US" sz="3200" smtClean="0">
                <a:cs typeface="Times New Roman" pitchFamily="18" charset="0"/>
              </a:rPr>
              <a:t>II. The Basics of Process Geomorphology</a:t>
            </a:r>
            <a:r>
              <a:rPr lang="en-US" smtClean="0"/>
              <a:t> </a:t>
            </a:r>
          </a:p>
        </p:txBody>
      </p:sp>
      <p:sp>
        <p:nvSpPr>
          <p:cNvPr id="52227" name="Rectangle 3"/>
          <p:cNvSpPr>
            <a:spLocks noGrp="1" noChangeArrowheads="1"/>
          </p:cNvSpPr>
          <p:nvPr>
            <p:ph idx="1"/>
          </p:nvPr>
        </p:nvSpPr>
        <p:spPr>
          <a:xfrm>
            <a:off x="609600" y="1143000"/>
            <a:ext cx="7772400" cy="4114800"/>
          </a:xfrm>
        </p:spPr>
        <p:txBody>
          <a:bodyPr/>
          <a:lstStyle/>
          <a:p>
            <a:pPr marL="609600" indent="-609600" eaLnBrk="1" hangingPunct="1">
              <a:lnSpc>
                <a:spcPct val="90000"/>
              </a:lnSpc>
              <a:buFontTx/>
              <a:buNone/>
            </a:pPr>
            <a:r>
              <a:rPr lang="en-US" b="1" smtClean="0"/>
              <a:t>B. </a:t>
            </a:r>
            <a:r>
              <a:rPr lang="en-US" b="1" smtClean="0">
                <a:cs typeface="Times New Roman" pitchFamily="18" charset="0"/>
              </a:rPr>
              <a:t>The perceived balance between process and form is created by the interaction of energy, force, and resistance.</a:t>
            </a:r>
            <a:r>
              <a:rPr lang="en-US" smtClean="0"/>
              <a:t> </a:t>
            </a:r>
          </a:p>
          <a:p>
            <a:pPr marL="609600" indent="-609600" eaLnBrk="1" hangingPunct="1">
              <a:lnSpc>
                <a:spcPct val="90000"/>
              </a:lnSpc>
              <a:buFontTx/>
              <a:buNone/>
            </a:pPr>
            <a:r>
              <a:rPr lang="en-US" b="1" smtClean="0">
                <a:cs typeface="Times New Roman" pitchFamily="18" charset="0"/>
              </a:rPr>
              <a:t>Process</a:t>
            </a:r>
            <a:r>
              <a:rPr lang="en-US" smtClean="0">
                <a:cs typeface="Times New Roman" pitchFamily="18" charset="0"/>
              </a:rPr>
              <a:t>:  (def) The action involved when a force induces a change in the materials or landforms at the Earth’s surface.  OR  </a:t>
            </a:r>
          </a:p>
          <a:p>
            <a:pPr marL="609600" indent="-609600" eaLnBrk="1" hangingPunct="1">
              <a:lnSpc>
                <a:spcPct val="90000"/>
              </a:lnSpc>
              <a:buFontTx/>
              <a:buNone/>
            </a:pPr>
            <a:r>
              <a:rPr lang="en-US" smtClean="0">
                <a:solidFill>
                  <a:schemeClr val="accent2"/>
                </a:solidFill>
                <a:cs typeface="Times New Roman" pitchFamily="18" charset="0"/>
              </a:rPr>
              <a:t>The method by which one thing may be produced from something else.</a:t>
            </a:r>
          </a:p>
          <a:p>
            <a:pPr marL="609600" indent="-609600" eaLnBrk="1" hangingPunct="1">
              <a:lnSpc>
                <a:spcPct val="90000"/>
              </a:lnSpc>
              <a:buFontTx/>
              <a:buNone/>
            </a:pPr>
            <a:endParaRPr lang="en-US" smtClean="0">
              <a:solidFill>
                <a:schemeClr val="accent2"/>
              </a:solidFill>
              <a:cs typeface="Times New Roman" pitchFamily="18" charset="0"/>
            </a:endParaRPr>
          </a:p>
          <a:p>
            <a:pPr marL="609600" indent="-609600" eaLnBrk="1" hangingPunct="1">
              <a:lnSpc>
                <a:spcPct val="90000"/>
              </a:lnSpc>
              <a:buFontTx/>
              <a:buNone/>
            </a:pP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05600" y="6096000"/>
            <a:ext cx="2133600" cy="476250"/>
          </a:xfrm>
        </p:spPr>
        <p:txBody>
          <a:bodyPr/>
          <a:lstStyle/>
          <a:p>
            <a:pPr>
              <a:defRPr/>
            </a:pPr>
            <a:fld id="{6457D0D7-476F-4EAF-B571-CE12A4DD304A}" type="slidenum">
              <a:rPr lang="en-US"/>
              <a:pPr>
                <a:defRPr/>
              </a:pPr>
              <a:t>5</a:t>
            </a:fld>
            <a:endParaRPr lang="en-US" dirty="0"/>
          </a:p>
        </p:txBody>
      </p:sp>
      <p:sp>
        <p:nvSpPr>
          <p:cNvPr id="7170" name="Rectangle 2"/>
          <p:cNvSpPr>
            <a:spLocks noGrp="1" noChangeArrowheads="1"/>
          </p:cNvSpPr>
          <p:nvPr>
            <p:ph type="title" idx="4294967295"/>
          </p:nvPr>
        </p:nvSpPr>
        <p:spPr>
          <a:xfrm>
            <a:off x="0" y="0"/>
            <a:ext cx="8229600" cy="1371600"/>
          </a:xfrm>
        </p:spPr>
        <p:txBody>
          <a:bodyPr/>
          <a:lstStyle/>
          <a:p>
            <a:pPr eaLnBrk="1" hangingPunct="1"/>
            <a:r>
              <a:rPr lang="en-US" sz="3200" b="1" smtClean="0"/>
              <a:t>Landforms and Scale:</a:t>
            </a:r>
            <a:br>
              <a:rPr lang="en-US" sz="3200" b="1" smtClean="0"/>
            </a:br>
            <a:r>
              <a:rPr lang="en-US" sz="3200" b="1" smtClean="0"/>
              <a:t>Crustal Orders of Relief</a:t>
            </a:r>
          </a:p>
        </p:txBody>
      </p:sp>
      <p:sp>
        <p:nvSpPr>
          <p:cNvPr id="7171" name="Rectangle 3"/>
          <p:cNvSpPr>
            <a:spLocks noGrp="1" noChangeArrowheads="1"/>
          </p:cNvSpPr>
          <p:nvPr>
            <p:ph type="body" idx="4294967295"/>
          </p:nvPr>
        </p:nvSpPr>
        <p:spPr>
          <a:xfrm>
            <a:off x="0" y="1143000"/>
            <a:ext cx="8686800" cy="5257800"/>
          </a:xfrm>
        </p:spPr>
        <p:txBody>
          <a:bodyPr/>
          <a:lstStyle/>
          <a:p>
            <a:pPr eaLnBrk="1" hangingPunct="1"/>
            <a:r>
              <a:rPr lang="en-US" sz="1600" b="1" smtClean="0">
                <a:solidFill>
                  <a:srgbClr val="000066"/>
                </a:solidFill>
              </a:rPr>
              <a:t>First Order of Relief:</a:t>
            </a:r>
          </a:p>
          <a:p>
            <a:pPr lvl="1" eaLnBrk="1" hangingPunct="1"/>
            <a:r>
              <a:rPr lang="en-US" sz="1400" b="1" smtClean="0"/>
              <a:t>The broadest landform scale is divided into </a:t>
            </a:r>
            <a:r>
              <a:rPr lang="en-US" sz="1400" b="1" smtClean="0">
                <a:solidFill>
                  <a:srgbClr val="A50021"/>
                </a:solidFill>
              </a:rPr>
              <a:t>continental landmasses</a:t>
            </a:r>
            <a:r>
              <a:rPr lang="en-US" sz="1400" b="1" smtClean="0"/>
              <a:t>, which include all of the crust above sea-level (30% Earth’s surface), and </a:t>
            </a:r>
            <a:r>
              <a:rPr lang="en-US" sz="1400" b="1" smtClean="0">
                <a:solidFill>
                  <a:srgbClr val="A50021"/>
                </a:solidFill>
              </a:rPr>
              <a:t>ocean basins</a:t>
            </a:r>
            <a:r>
              <a:rPr lang="en-US" sz="1400" b="1" smtClean="0"/>
              <a:t>, which include the crustal areas below sea-level (70% of Earth’s surface)</a:t>
            </a:r>
          </a:p>
          <a:p>
            <a:pPr eaLnBrk="1" hangingPunct="1"/>
            <a:endParaRPr lang="en-US" sz="1600" b="1" smtClean="0"/>
          </a:p>
          <a:p>
            <a:pPr eaLnBrk="1" hangingPunct="1"/>
            <a:r>
              <a:rPr lang="en-US" sz="1600" b="1" smtClean="0">
                <a:solidFill>
                  <a:srgbClr val="000066"/>
                </a:solidFill>
              </a:rPr>
              <a:t>Second Order of Relief:</a:t>
            </a:r>
          </a:p>
          <a:p>
            <a:pPr lvl="1" eaLnBrk="1" hangingPunct="1"/>
            <a:r>
              <a:rPr lang="en-US" sz="1400" b="1" smtClean="0"/>
              <a:t>The second order of relief includes regional-scale continental features such as mountain ranges, plateaus, plains, and lowlands. Examples include the Rocky Mountains, Atlantic Coastal Plain, and Tibetan Plateau.</a:t>
            </a:r>
          </a:p>
          <a:p>
            <a:pPr lvl="1" eaLnBrk="1" hangingPunct="1"/>
            <a:r>
              <a:rPr lang="en-US" sz="1400" b="1" smtClean="0"/>
              <a:t>Major ocean basin features including continental shelves, slopes, abyssal plains, mid-ocean ridges, and trenches are all second-order relief landforms. </a:t>
            </a:r>
          </a:p>
          <a:p>
            <a:pPr lvl="1" eaLnBrk="1" hangingPunct="1">
              <a:buFont typeface="Wingdings" pitchFamily="2" charset="2"/>
              <a:buNone/>
            </a:pPr>
            <a:endParaRPr lang="en-US" sz="1200" b="1" smtClean="0"/>
          </a:p>
          <a:p>
            <a:pPr eaLnBrk="1" hangingPunct="1"/>
            <a:r>
              <a:rPr lang="en-US" sz="1600" b="1" smtClean="0">
                <a:solidFill>
                  <a:srgbClr val="000066"/>
                </a:solidFill>
              </a:rPr>
              <a:t>Third Order of Relief:</a:t>
            </a:r>
          </a:p>
          <a:p>
            <a:pPr lvl="1" eaLnBrk="1" hangingPunct="1"/>
            <a:r>
              <a:rPr lang="en-US" sz="1400" b="1" smtClean="0"/>
              <a:t>The third order of relief includes individual landform features that collectively make up the larger second-order relief landforms. Examples include individual volcanoes, glaciers, valleys, rivers, flood plains, lakes, marine terraces, beaches, and dunes.</a:t>
            </a:r>
          </a:p>
          <a:p>
            <a:pPr lvl="1" eaLnBrk="1" hangingPunct="1"/>
            <a:r>
              <a:rPr lang="en-US" sz="1400" b="1" smtClean="0"/>
              <a:t>Each major landform categorized within the third order of relief may also contain many smaller features or different types of a single feature. For example, although a flood plain is an individual landform it may also contain a mosaic of smaller landforms including pointbars, oxbow lakes, and natural levees. Rivers, although a single landform, may be classified by a variety of channel types including straight, meandering, or braided. </a:t>
            </a:r>
          </a:p>
          <a:p>
            <a:pPr eaLnBrk="1" hangingPunct="1">
              <a:buFont typeface="Wingdings" pitchFamily="2" charset="2"/>
              <a:buNone/>
            </a:pPr>
            <a:endParaRPr lang="en-US" sz="1600" b="1"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411162"/>
          </a:xfrm>
        </p:spPr>
        <p:txBody>
          <a:bodyPr>
            <a:normAutofit fontScale="90000"/>
          </a:bodyPr>
          <a:lstStyle/>
          <a:p>
            <a:r>
              <a:rPr lang="en-US" smtClean="0"/>
              <a:t> Agent, Process &amp; products</a:t>
            </a:r>
          </a:p>
        </p:txBody>
      </p:sp>
      <p:sp>
        <p:nvSpPr>
          <p:cNvPr id="53251" name="Content Placeholder 2"/>
          <p:cNvSpPr>
            <a:spLocks noGrp="1"/>
          </p:cNvSpPr>
          <p:nvPr>
            <p:ph idx="1"/>
          </p:nvPr>
        </p:nvSpPr>
        <p:spPr/>
        <p:txBody>
          <a:bodyPr>
            <a:normAutofit lnSpcReduction="10000"/>
          </a:bodyPr>
          <a:lstStyle/>
          <a:p>
            <a:pPr>
              <a:buFont typeface="Arial" pitchFamily="34" charset="0"/>
              <a:buNone/>
            </a:pPr>
            <a:r>
              <a:rPr lang="en-US" sz="2000" b="1" smtClean="0"/>
              <a:t>Agents of Geomorphic Processes </a:t>
            </a:r>
          </a:p>
          <a:p>
            <a:r>
              <a:rPr lang="en-US" sz="2000" smtClean="0"/>
              <a:t>River -Humid Geomorphic Environment </a:t>
            </a:r>
          </a:p>
          <a:p>
            <a:r>
              <a:rPr lang="en-US" sz="2000" smtClean="0"/>
              <a:t>Wind - Arid Environment </a:t>
            </a:r>
          </a:p>
          <a:p>
            <a:r>
              <a:rPr lang="en-US" sz="2000" smtClean="0"/>
              <a:t>Glacier/ice - Polar Environments </a:t>
            </a:r>
          </a:p>
          <a:p>
            <a:r>
              <a:rPr lang="en-US" sz="2000" smtClean="0"/>
              <a:t>Wave - Coastal Environment</a:t>
            </a:r>
          </a:p>
          <a:p>
            <a:pPr>
              <a:buFont typeface="Arial" pitchFamily="34" charset="0"/>
              <a:buNone/>
            </a:pPr>
            <a:r>
              <a:rPr lang="en-US" sz="2000" b="1" smtClean="0"/>
              <a:t>Geomorphic processes</a:t>
            </a:r>
          </a:p>
          <a:p>
            <a:r>
              <a:rPr lang="en-US" sz="2000" smtClean="0"/>
              <a:t>Erosion</a:t>
            </a:r>
          </a:p>
          <a:p>
            <a:r>
              <a:rPr lang="en-US" sz="2000" smtClean="0"/>
              <a:t>Transportation</a:t>
            </a:r>
          </a:p>
          <a:p>
            <a:r>
              <a:rPr lang="en-US" sz="2000" smtClean="0"/>
              <a:t>Deposition</a:t>
            </a:r>
          </a:p>
          <a:p>
            <a:pPr>
              <a:buFont typeface="Arial" pitchFamily="34" charset="0"/>
              <a:buNone/>
            </a:pPr>
            <a:r>
              <a:rPr lang="en-US" sz="2000" b="1" smtClean="0"/>
              <a:t>Geomorphic products</a:t>
            </a:r>
          </a:p>
          <a:p>
            <a:r>
              <a:rPr lang="en-US" sz="2000" smtClean="0"/>
              <a:t>Erosional landform features</a:t>
            </a:r>
          </a:p>
          <a:p>
            <a:r>
              <a:rPr lang="en-US" sz="2000" smtClean="0"/>
              <a:t>Transportation</a:t>
            </a:r>
          </a:p>
          <a:p>
            <a:r>
              <a:rPr lang="en-US" sz="2000" smtClean="0"/>
              <a:t>Depositional landform features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1371600"/>
          </a:xfrm>
        </p:spPr>
        <p:txBody>
          <a:bodyPr/>
          <a:lstStyle/>
          <a:p>
            <a:pPr eaLnBrk="1" hangingPunct="1"/>
            <a:r>
              <a:rPr lang="en-US" sz="3200" b="1" smtClean="0"/>
              <a:t>Constructive and Destructive Processes</a:t>
            </a:r>
          </a:p>
        </p:txBody>
      </p:sp>
      <p:sp>
        <p:nvSpPr>
          <p:cNvPr id="20483" name="Rectangle 3"/>
          <p:cNvSpPr>
            <a:spLocks noGrp="1" noChangeArrowheads="1"/>
          </p:cNvSpPr>
          <p:nvPr>
            <p:ph idx="1"/>
          </p:nvPr>
        </p:nvSpPr>
        <p:spPr>
          <a:xfrm>
            <a:off x="304800" y="914400"/>
            <a:ext cx="8610600" cy="5943600"/>
          </a:xfrm>
        </p:spPr>
        <p:txBody>
          <a:bodyPr rtlCol="0">
            <a:normAutofit/>
          </a:bodyPr>
          <a:lstStyle/>
          <a:p>
            <a:pPr lvl="1" eaLnBrk="1" fontAlgn="auto" hangingPunct="1">
              <a:lnSpc>
                <a:spcPct val="80000"/>
              </a:lnSpc>
              <a:spcAft>
                <a:spcPts val="0"/>
              </a:spcAft>
              <a:buFont typeface="Wingdings" pitchFamily="2" charset="2"/>
              <a:buNone/>
              <a:defRPr/>
            </a:pPr>
            <a:endParaRPr lang="en-US" sz="1800" dirty="0" smtClean="0"/>
          </a:p>
          <a:p>
            <a:pPr eaLnBrk="1" fontAlgn="auto" hangingPunct="1">
              <a:lnSpc>
                <a:spcPct val="80000"/>
              </a:lnSpc>
              <a:spcAft>
                <a:spcPts val="0"/>
              </a:spcAft>
              <a:defRPr/>
            </a:pPr>
            <a:r>
              <a:rPr lang="en-US" sz="2000" b="1" dirty="0" smtClean="0">
                <a:solidFill>
                  <a:srgbClr val="000099"/>
                </a:solidFill>
              </a:rPr>
              <a:t>Constructive processes build landforms through tectonic and depositional processes.</a:t>
            </a:r>
          </a:p>
          <a:p>
            <a:pPr lvl="1" eaLnBrk="1" fontAlgn="auto" hangingPunct="1">
              <a:lnSpc>
                <a:spcPct val="80000"/>
              </a:lnSpc>
              <a:spcAft>
                <a:spcPts val="0"/>
              </a:spcAft>
              <a:defRPr/>
            </a:pPr>
            <a:r>
              <a:rPr lang="en-US" sz="1800" b="1" dirty="0" smtClean="0">
                <a:solidFill>
                  <a:srgbClr val="A50021"/>
                </a:solidFill>
              </a:rPr>
              <a:t>Tectonic processes </a:t>
            </a:r>
            <a:r>
              <a:rPr lang="en-US" sz="1800" dirty="0" smtClean="0"/>
              <a:t>include movements at plate boundaries, earthquakes, </a:t>
            </a:r>
            <a:r>
              <a:rPr lang="en-US" sz="1800" dirty="0" err="1" smtClean="0"/>
              <a:t>orogeny</a:t>
            </a:r>
            <a:r>
              <a:rPr lang="en-US" sz="1800" dirty="0" smtClean="0"/>
              <a:t>, deformation, and volcanic activity.</a:t>
            </a:r>
          </a:p>
          <a:p>
            <a:pPr lvl="1" eaLnBrk="1" fontAlgn="auto" hangingPunct="1">
              <a:lnSpc>
                <a:spcPct val="80000"/>
              </a:lnSpc>
              <a:spcAft>
                <a:spcPts val="0"/>
              </a:spcAft>
              <a:defRPr/>
            </a:pPr>
            <a:r>
              <a:rPr lang="en-US" sz="1800" b="1" dirty="0" smtClean="0">
                <a:solidFill>
                  <a:srgbClr val="A50021"/>
                </a:solidFill>
              </a:rPr>
              <a:t>Deposition</a:t>
            </a:r>
            <a:r>
              <a:rPr lang="en-US" sz="1800" dirty="0" smtClean="0"/>
              <a:t> is the accumulation or accretion of weathered and eroded materials.</a:t>
            </a:r>
          </a:p>
          <a:p>
            <a:pPr lvl="1" eaLnBrk="1" fontAlgn="auto" hangingPunct="1">
              <a:lnSpc>
                <a:spcPct val="80000"/>
              </a:lnSpc>
              <a:spcAft>
                <a:spcPts val="0"/>
              </a:spcAft>
              <a:defRPr/>
            </a:pPr>
            <a:endParaRPr lang="en-US" sz="1800" dirty="0" smtClean="0"/>
          </a:p>
          <a:p>
            <a:pPr eaLnBrk="1" fontAlgn="auto" hangingPunct="1">
              <a:lnSpc>
                <a:spcPct val="80000"/>
              </a:lnSpc>
              <a:spcAft>
                <a:spcPts val="0"/>
              </a:spcAft>
              <a:defRPr/>
            </a:pPr>
            <a:r>
              <a:rPr lang="en-US" sz="2000" b="1" dirty="0" smtClean="0">
                <a:solidFill>
                  <a:srgbClr val="000099"/>
                </a:solidFill>
              </a:rPr>
              <a:t>Destructive processes break down landforms through weathering, erosion, and mass wasting. </a:t>
            </a:r>
          </a:p>
          <a:p>
            <a:pPr lvl="1" eaLnBrk="1" fontAlgn="auto" hangingPunct="1">
              <a:lnSpc>
                <a:spcPct val="80000"/>
              </a:lnSpc>
              <a:spcAft>
                <a:spcPts val="0"/>
              </a:spcAft>
              <a:defRPr/>
            </a:pPr>
            <a:r>
              <a:rPr lang="en-US" sz="1800" b="1" dirty="0" smtClean="0">
                <a:solidFill>
                  <a:srgbClr val="A50021"/>
                </a:solidFill>
              </a:rPr>
              <a:t>Weathering</a:t>
            </a:r>
            <a:r>
              <a:rPr lang="en-US" sz="1800" dirty="0" smtClean="0"/>
              <a:t> is the disintegration of rocks by mechanical, chemical, and biological agents.</a:t>
            </a:r>
          </a:p>
          <a:p>
            <a:pPr lvl="1" eaLnBrk="1" fontAlgn="auto" hangingPunct="1">
              <a:lnSpc>
                <a:spcPct val="80000"/>
              </a:lnSpc>
              <a:spcAft>
                <a:spcPts val="0"/>
              </a:spcAft>
              <a:defRPr/>
            </a:pPr>
            <a:r>
              <a:rPr lang="en-US" sz="1800" b="1" dirty="0" smtClean="0">
                <a:solidFill>
                  <a:srgbClr val="A50021"/>
                </a:solidFill>
              </a:rPr>
              <a:t>Erosion</a:t>
            </a:r>
            <a:r>
              <a:rPr lang="en-US" sz="1800" dirty="0" smtClean="0"/>
              <a:t> is the removal and transportation of weathered material by water, wind, ice, or gravity.</a:t>
            </a:r>
          </a:p>
          <a:p>
            <a:pPr lvl="1" eaLnBrk="1" fontAlgn="auto" hangingPunct="1">
              <a:lnSpc>
                <a:spcPct val="80000"/>
              </a:lnSpc>
              <a:spcAft>
                <a:spcPts val="0"/>
              </a:spcAft>
              <a:defRPr/>
            </a:pPr>
            <a:r>
              <a:rPr lang="en-US" sz="1800" b="1" dirty="0" smtClean="0">
                <a:solidFill>
                  <a:srgbClr val="A50021"/>
                </a:solidFill>
              </a:rPr>
              <a:t>Mass wasting</a:t>
            </a:r>
            <a:r>
              <a:rPr lang="en-US" sz="1800" b="1" dirty="0" smtClean="0">
                <a:solidFill>
                  <a:srgbClr val="A50021"/>
                </a:solidFill>
                <a:effectLst>
                  <a:outerShdw blurRad="38100" dist="38100" dir="2700000" algn="tl">
                    <a:srgbClr val="000000"/>
                  </a:outerShdw>
                </a:effectLst>
              </a:rPr>
              <a:t> </a:t>
            </a:r>
            <a:r>
              <a:rPr lang="en-US" sz="1800" dirty="0" smtClean="0"/>
              <a:t>is the rapid down-slope movement of materials by gravity.</a:t>
            </a:r>
          </a:p>
          <a:p>
            <a:pPr lvl="1" eaLnBrk="1" fontAlgn="auto" hangingPunct="1">
              <a:lnSpc>
                <a:spcPct val="80000"/>
              </a:lnSpc>
              <a:spcAft>
                <a:spcPts val="0"/>
              </a:spcAft>
              <a:buFont typeface="Wingdings" pitchFamily="2" charset="2"/>
              <a:buNone/>
              <a:defRPr/>
            </a:pPr>
            <a:endParaRPr lang="en-US" sz="1800" dirty="0" smtClean="0"/>
          </a:p>
          <a:p>
            <a:pPr eaLnBrk="1" fontAlgn="auto" hangingPunct="1">
              <a:lnSpc>
                <a:spcPct val="80000"/>
              </a:lnSpc>
              <a:spcAft>
                <a:spcPts val="0"/>
              </a:spcAft>
              <a:defRPr/>
            </a:pPr>
            <a:r>
              <a:rPr lang="en-US" sz="2000" b="1" dirty="0" smtClean="0">
                <a:solidFill>
                  <a:srgbClr val="336600"/>
                </a:solidFill>
              </a:rPr>
              <a:t>Other Agents and Processes that Affect Landform Development</a:t>
            </a:r>
          </a:p>
          <a:p>
            <a:pPr lvl="1" eaLnBrk="1" fontAlgn="auto" hangingPunct="1">
              <a:lnSpc>
                <a:spcPct val="80000"/>
              </a:lnSpc>
              <a:spcAft>
                <a:spcPts val="0"/>
              </a:spcAft>
              <a:defRPr/>
            </a:pPr>
            <a:r>
              <a:rPr lang="en-US" sz="1800" b="1" dirty="0" smtClean="0">
                <a:solidFill>
                  <a:srgbClr val="A50021"/>
                </a:solidFill>
              </a:rPr>
              <a:t>Climate</a:t>
            </a:r>
            <a:r>
              <a:rPr lang="en-US" sz="1800" dirty="0" smtClean="0"/>
              <a:t>:</a:t>
            </a:r>
            <a:r>
              <a:rPr lang="en-US" sz="1800" dirty="0" smtClean="0">
                <a:solidFill>
                  <a:srgbClr val="A50021"/>
                </a:solidFill>
              </a:rPr>
              <a:t> </a:t>
            </a:r>
            <a:r>
              <a:rPr lang="en-US" sz="1800" dirty="0" smtClean="0"/>
              <a:t>temperature, precipitation, water cycle, atmospheric conditions</a:t>
            </a:r>
          </a:p>
          <a:p>
            <a:pPr lvl="1" eaLnBrk="1" fontAlgn="auto" hangingPunct="1">
              <a:lnSpc>
                <a:spcPct val="80000"/>
              </a:lnSpc>
              <a:spcAft>
                <a:spcPts val="0"/>
              </a:spcAft>
              <a:defRPr/>
            </a:pPr>
            <a:r>
              <a:rPr lang="en-US" sz="1800" b="1" dirty="0" smtClean="0">
                <a:solidFill>
                  <a:srgbClr val="A50021"/>
                </a:solidFill>
              </a:rPr>
              <a:t>Time</a:t>
            </a:r>
            <a:r>
              <a:rPr lang="en-US" sz="1800" dirty="0" smtClean="0"/>
              <a:t>: fast and slow rates of change </a:t>
            </a:r>
          </a:p>
          <a:p>
            <a:pPr lvl="1" eaLnBrk="1" fontAlgn="auto" hangingPunct="1">
              <a:lnSpc>
                <a:spcPct val="80000"/>
              </a:lnSpc>
              <a:spcAft>
                <a:spcPts val="0"/>
              </a:spcAft>
              <a:defRPr/>
            </a:pPr>
            <a:r>
              <a:rPr lang="en-US" sz="1800" b="1" dirty="0" smtClean="0">
                <a:solidFill>
                  <a:srgbClr val="A50021"/>
                </a:solidFill>
              </a:rPr>
              <a:t>People: </a:t>
            </a:r>
            <a:r>
              <a:rPr lang="en-US" sz="1800" dirty="0" smtClean="0"/>
              <a:t>influences on natural resources and earth surface processes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09600" y="0"/>
            <a:ext cx="8001000" cy="838200"/>
          </a:xfrm>
        </p:spPr>
        <p:txBody>
          <a:bodyPr anchor="b" anchorCtr="1"/>
          <a:lstStyle/>
          <a:p>
            <a:pPr eaLnBrk="1" hangingPunct="1"/>
            <a:r>
              <a:rPr lang="en-US" sz="3200" b="1" smtClean="0"/>
              <a:t>Constructive Processes</a:t>
            </a:r>
          </a:p>
        </p:txBody>
      </p:sp>
      <p:sp>
        <p:nvSpPr>
          <p:cNvPr id="4" name="Slide Number Placeholder 3"/>
          <p:cNvSpPr>
            <a:spLocks noGrp="1"/>
          </p:cNvSpPr>
          <p:nvPr>
            <p:ph type="sldNum" sz="quarter" idx="12"/>
          </p:nvPr>
        </p:nvSpPr>
        <p:spPr>
          <a:xfrm>
            <a:off x="6858000" y="6096000"/>
            <a:ext cx="2133600" cy="476250"/>
          </a:xfrm>
        </p:spPr>
        <p:txBody>
          <a:bodyPr/>
          <a:lstStyle/>
          <a:p>
            <a:pPr>
              <a:defRPr/>
            </a:pPr>
            <a:fld id="{7F4F688D-7EC8-4E03-A5A7-652E2F2D7EB9}" type="slidenum">
              <a:rPr lang="en-US"/>
              <a:pPr>
                <a:defRPr/>
              </a:pPr>
              <a:t>52</a:t>
            </a:fld>
            <a:endParaRPr lang="en-US"/>
          </a:p>
        </p:txBody>
      </p:sp>
      <p:sp>
        <p:nvSpPr>
          <p:cNvPr id="14345" name="Rectangle 9"/>
          <p:cNvSpPr>
            <a:spLocks noChangeArrowheads="1"/>
          </p:cNvSpPr>
          <p:nvPr/>
        </p:nvSpPr>
        <p:spPr bwMode="auto">
          <a:xfrm>
            <a:off x="228600" y="914400"/>
            <a:ext cx="8534400" cy="4800600"/>
          </a:xfrm>
          <a:prstGeom prst="rect">
            <a:avLst/>
          </a:prstGeom>
          <a:noFill/>
          <a:ln w="9525">
            <a:noFill/>
            <a:miter lim="800000"/>
            <a:headEnd/>
            <a:tailEnd/>
          </a:ln>
          <a:effectLst/>
        </p:spPr>
        <p:txBody>
          <a:bodyPr/>
          <a:lstStyle/>
          <a:p>
            <a:pPr>
              <a:spcBef>
                <a:spcPct val="20000"/>
              </a:spcBef>
              <a:buClr>
                <a:schemeClr val="hlink"/>
              </a:buClr>
              <a:buSzPct val="85000"/>
              <a:buFont typeface="Wingdings" pitchFamily="2" charset="2"/>
              <a:buChar char="§"/>
              <a:defRPr/>
            </a:pPr>
            <a:r>
              <a:rPr lang="en-US" sz="2000" dirty="0">
                <a:solidFill>
                  <a:srgbClr val="000099"/>
                </a:solidFill>
                <a:effectLst>
                  <a:outerShdw blurRad="38100" dist="38100" dir="2700000" algn="tl">
                    <a:srgbClr val="000000">
                      <a:alpha val="43137"/>
                    </a:srgbClr>
                  </a:outerShdw>
                </a:effectLst>
                <a:latin typeface="Tahoma" pitchFamily="34" charset="0"/>
              </a:rPr>
              <a:t> </a:t>
            </a:r>
            <a:r>
              <a:rPr lang="en-US" dirty="0">
                <a:solidFill>
                  <a:srgbClr val="000099"/>
                </a:solidFill>
                <a:effectLst>
                  <a:outerShdw blurRad="38100" dist="38100" dir="2700000" algn="tl">
                    <a:srgbClr val="000000">
                      <a:alpha val="43137"/>
                    </a:srgbClr>
                  </a:outerShdw>
                </a:effectLst>
                <a:latin typeface="Tahoma" pitchFamily="34" charset="0"/>
              </a:rPr>
              <a:t>Constructive processes</a:t>
            </a:r>
            <a:r>
              <a:rPr lang="en-US" dirty="0">
                <a:effectLst>
                  <a:outerShdw blurRad="38100" dist="38100" dir="2700000" algn="tl">
                    <a:srgbClr val="000000">
                      <a:alpha val="43137"/>
                    </a:srgbClr>
                  </a:outerShdw>
                </a:effectLst>
                <a:latin typeface="Tahoma" pitchFamily="34" charset="0"/>
              </a:rPr>
              <a:t> are responsible for physically building or constructing certain landforms. Constructive processes include </a:t>
            </a:r>
            <a:r>
              <a:rPr lang="en-US" dirty="0">
                <a:solidFill>
                  <a:srgbClr val="A50021"/>
                </a:solidFill>
                <a:effectLst>
                  <a:outerShdw blurRad="38100" dist="38100" dir="2700000" algn="tl">
                    <a:srgbClr val="000000">
                      <a:alpha val="43137"/>
                    </a:srgbClr>
                  </a:outerShdw>
                </a:effectLst>
                <a:latin typeface="Tahoma" pitchFamily="34" charset="0"/>
              </a:rPr>
              <a:t>tectonic </a:t>
            </a:r>
            <a:r>
              <a:rPr lang="en-US" dirty="0">
                <a:effectLst>
                  <a:outerShdw blurRad="38100" dist="38100" dir="2700000" algn="tl">
                    <a:srgbClr val="000000">
                      <a:alpha val="43137"/>
                    </a:srgbClr>
                  </a:outerShdw>
                </a:effectLst>
                <a:latin typeface="Tahoma" pitchFamily="34" charset="0"/>
              </a:rPr>
              <a:t>and</a:t>
            </a:r>
            <a:r>
              <a:rPr lang="en-US" dirty="0">
                <a:solidFill>
                  <a:srgbClr val="A50021"/>
                </a:solidFill>
                <a:effectLst>
                  <a:outerShdw blurRad="38100" dist="38100" dir="2700000" algn="tl">
                    <a:srgbClr val="000000">
                      <a:alpha val="43137"/>
                    </a:srgbClr>
                  </a:outerShdw>
                </a:effectLst>
                <a:latin typeface="Tahoma" pitchFamily="34" charset="0"/>
              </a:rPr>
              <a:t> depositional processes </a:t>
            </a:r>
            <a:r>
              <a:rPr lang="en-US" dirty="0">
                <a:effectLst>
                  <a:outerShdw blurRad="38100" dist="38100" dir="2700000" algn="tl">
                    <a:srgbClr val="000000">
                      <a:alpha val="43137"/>
                    </a:srgbClr>
                  </a:outerShdw>
                </a:effectLst>
                <a:latin typeface="Tahoma" pitchFamily="34" charset="0"/>
              </a:rPr>
              <a:t>and their landforms.</a:t>
            </a:r>
          </a:p>
          <a:p>
            <a:pPr>
              <a:spcBef>
                <a:spcPct val="20000"/>
              </a:spcBef>
              <a:buClr>
                <a:schemeClr val="hlink"/>
              </a:buClr>
              <a:buSzPct val="85000"/>
              <a:buFont typeface="Wingdings" pitchFamily="2" charset="2"/>
              <a:buNone/>
              <a:defRPr/>
            </a:pPr>
            <a:endParaRPr lang="en-US" sz="800" dirty="0">
              <a:solidFill>
                <a:srgbClr val="A50021"/>
              </a:solidFill>
              <a:effectLst>
                <a:outerShdw blurRad="38100" dist="38100" dir="2700000" algn="tl">
                  <a:srgbClr val="000000">
                    <a:alpha val="43137"/>
                  </a:srgbClr>
                </a:outerShdw>
              </a:effectLst>
              <a:latin typeface="Tahoma" pitchFamily="34" charset="0"/>
            </a:endParaRPr>
          </a:p>
          <a:p>
            <a:pPr lvl="1">
              <a:spcBef>
                <a:spcPct val="20000"/>
              </a:spcBef>
              <a:buClr>
                <a:schemeClr val="folHlink"/>
              </a:buClr>
              <a:buSzPct val="85000"/>
              <a:buFont typeface="Wingdings" pitchFamily="2" charset="2"/>
              <a:buChar char="§"/>
              <a:defRPr/>
            </a:pPr>
            <a:r>
              <a:rPr lang="en-US" sz="1600" dirty="0">
                <a:solidFill>
                  <a:srgbClr val="A50021"/>
                </a:solidFill>
                <a:effectLst>
                  <a:outerShdw blurRad="38100" dist="38100" dir="2700000" algn="tl">
                    <a:srgbClr val="000000">
                      <a:alpha val="43137"/>
                    </a:srgbClr>
                  </a:outerShdw>
                </a:effectLst>
                <a:latin typeface="Tahoma" pitchFamily="34" charset="0"/>
              </a:rPr>
              <a:t>Tectonic Landforms</a:t>
            </a:r>
            <a:r>
              <a:rPr lang="en-US" sz="1600" dirty="0">
                <a:effectLst>
                  <a:outerShdw blurRad="38100" dist="38100" dir="2700000" algn="tl">
                    <a:srgbClr val="000000">
                      <a:alpha val="43137"/>
                    </a:srgbClr>
                  </a:outerShdw>
                </a:effectLst>
                <a:latin typeface="Tahoma" pitchFamily="34" charset="0"/>
              </a:rPr>
              <a:t> are created by massive earth movements due to tectonic and volcanic activity, and include landforms such as: </a:t>
            </a:r>
            <a:r>
              <a:rPr lang="en-US" sz="1600" dirty="0">
                <a:solidFill>
                  <a:srgbClr val="663300"/>
                </a:solidFill>
                <a:effectLst>
                  <a:outerShdw blurRad="38100" dist="38100" dir="2700000" algn="tl">
                    <a:srgbClr val="000000">
                      <a:alpha val="43137"/>
                    </a:srgbClr>
                  </a:outerShdw>
                </a:effectLst>
                <a:latin typeface="Tahoma" pitchFamily="34" charset="0"/>
              </a:rPr>
              <a:t>mountains, rift valleys, volcanoes, and intrusive igneous landforms</a:t>
            </a:r>
            <a:endParaRPr lang="en-US" sz="1400" dirty="0">
              <a:effectLst>
                <a:outerShdw blurRad="38100" dist="38100" dir="2700000" algn="tl">
                  <a:srgbClr val="000000">
                    <a:alpha val="43137"/>
                  </a:srgbClr>
                </a:outerShdw>
              </a:effectLst>
              <a:latin typeface="Tahoma" pitchFamily="34" charset="0"/>
            </a:endParaRPr>
          </a:p>
          <a:p>
            <a:pPr lvl="2">
              <a:spcBef>
                <a:spcPct val="20000"/>
              </a:spcBef>
              <a:buClr>
                <a:schemeClr val="hlink"/>
              </a:buClr>
              <a:buSzPct val="85000"/>
              <a:buFont typeface="Wingdings" pitchFamily="2" charset="2"/>
              <a:buNone/>
              <a:defRPr/>
            </a:pPr>
            <a:endParaRPr lang="en-US" sz="800" dirty="0">
              <a:effectLst>
                <a:outerShdw blurRad="38100" dist="38100" dir="2700000" algn="tl">
                  <a:srgbClr val="000000">
                    <a:alpha val="43137"/>
                  </a:srgbClr>
                </a:outerShdw>
              </a:effectLst>
              <a:latin typeface="Tahoma" pitchFamily="34" charset="0"/>
            </a:endParaRPr>
          </a:p>
          <a:p>
            <a:pPr lvl="1">
              <a:spcBef>
                <a:spcPct val="20000"/>
              </a:spcBef>
              <a:buClr>
                <a:schemeClr val="folHlink"/>
              </a:buClr>
              <a:buSzPct val="85000"/>
              <a:buFont typeface="Wingdings" pitchFamily="2" charset="2"/>
              <a:buChar char="§"/>
              <a:defRPr/>
            </a:pPr>
            <a:r>
              <a:rPr lang="en-US" sz="1600" dirty="0">
                <a:solidFill>
                  <a:srgbClr val="A50021"/>
                </a:solidFill>
                <a:effectLst>
                  <a:outerShdw blurRad="38100" dist="38100" dir="2700000" algn="tl">
                    <a:srgbClr val="000000">
                      <a:alpha val="43137"/>
                    </a:srgbClr>
                  </a:outerShdw>
                </a:effectLst>
                <a:latin typeface="Tahoma" pitchFamily="34" charset="0"/>
              </a:rPr>
              <a:t>Depositional Landforms</a:t>
            </a:r>
            <a:r>
              <a:rPr lang="en-US" sz="1600" dirty="0">
                <a:effectLst>
                  <a:outerShdw blurRad="38100" dist="38100" dir="2700000" algn="tl">
                    <a:srgbClr val="000000">
                      <a:alpha val="43137"/>
                    </a:srgbClr>
                  </a:outerShdw>
                </a:effectLst>
                <a:latin typeface="Tahoma" pitchFamily="34" charset="0"/>
              </a:rPr>
              <a:t> are produced from the deposition of weathered and eroded surface materials.  Depositional landforms include features such as: </a:t>
            </a:r>
            <a:r>
              <a:rPr lang="en-US" sz="1600" dirty="0">
                <a:solidFill>
                  <a:srgbClr val="663300"/>
                </a:solidFill>
                <a:effectLst>
                  <a:outerShdw blurRad="38100" dist="38100" dir="2700000" algn="tl">
                    <a:srgbClr val="000000">
                      <a:alpha val="43137"/>
                    </a:srgbClr>
                  </a:outerShdw>
                </a:effectLst>
                <a:latin typeface="Tahoma" pitchFamily="34" charset="0"/>
              </a:rPr>
              <a:t>beaches, barrier islands, spits, deltas, flood plains, dunes, alluvial fans, and glacial moraines.</a:t>
            </a:r>
          </a:p>
          <a:p>
            <a:pPr>
              <a:spcBef>
                <a:spcPct val="20000"/>
              </a:spcBef>
              <a:buClr>
                <a:schemeClr val="hlink"/>
              </a:buClr>
              <a:buSzPct val="85000"/>
              <a:buFont typeface="Wingdings" pitchFamily="2" charset="2"/>
              <a:buNone/>
              <a:defRPr/>
            </a:pPr>
            <a:endParaRPr lang="en-US" sz="1400" i="1" dirty="0">
              <a:solidFill>
                <a:srgbClr val="003399"/>
              </a:solidFill>
              <a:effectLst>
                <a:outerShdw blurRad="38100" dist="38100" dir="2700000" algn="tl">
                  <a:srgbClr val="000000">
                    <a:alpha val="43137"/>
                  </a:srgbClr>
                </a:outerShdw>
              </a:effectLst>
              <a:latin typeface="Tahoma" pitchFamily="34" charset="0"/>
            </a:endParaRPr>
          </a:p>
          <a:p>
            <a:pPr>
              <a:spcBef>
                <a:spcPct val="20000"/>
              </a:spcBef>
              <a:buClr>
                <a:schemeClr val="hlink"/>
              </a:buClr>
              <a:buSzPct val="65000"/>
              <a:buFont typeface="Wingdings" pitchFamily="2" charset="2"/>
              <a:buNone/>
              <a:defRPr/>
            </a:pPr>
            <a:endParaRPr lang="en-US" sz="2000" dirty="0">
              <a:solidFill>
                <a:srgbClr val="003399"/>
              </a:solidFill>
              <a:effectLst>
                <a:outerShdw blurRad="38100" dist="38100" dir="2700000" algn="tl">
                  <a:srgbClr val="000000">
                    <a:alpha val="43137"/>
                  </a:srgbClr>
                </a:outerShdw>
              </a:effectLst>
              <a:latin typeface="Tahoma" pitchFamily="34" charset="0"/>
            </a:endParaRPr>
          </a:p>
        </p:txBody>
      </p:sp>
      <p:pic>
        <p:nvPicPr>
          <p:cNvPr id="54277" name="Picture 6" descr="DenglerSW-Stromboli-20040928-1230x800.jpg"/>
          <p:cNvPicPr>
            <a:picLocks noChangeAspect="1"/>
          </p:cNvPicPr>
          <p:nvPr/>
        </p:nvPicPr>
        <p:blipFill>
          <a:blip r:embed="rId3"/>
          <a:srcRect/>
          <a:stretch>
            <a:fillRect/>
          </a:stretch>
        </p:blipFill>
        <p:spPr bwMode="auto">
          <a:xfrm>
            <a:off x="685800" y="4953000"/>
            <a:ext cx="3632200" cy="1676400"/>
          </a:xfrm>
          <a:prstGeom prst="rect">
            <a:avLst/>
          </a:prstGeom>
          <a:noFill/>
          <a:ln w="9525">
            <a:solidFill>
              <a:schemeClr val="tx1"/>
            </a:solidFill>
            <a:miter lim="800000"/>
            <a:headEnd/>
            <a:tailEnd/>
          </a:ln>
        </p:spPr>
      </p:pic>
      <p:pic>
        <p:nvPicPr>
          <p:cNvPr id="54278" name="Picture 7"/>
          <p:cNvPicPr>
            <a:picLocks noChangeAspect="1" noChangeArrowheads="1"/>
          </p:cNvPicPr>
          <p:nvPr/>
        </p:nvPicPr>
        <p:blipFill>
          <a:blip r:embed="rId4"/>
          <a:srcRect/>
          <a:stretch>
            <a:fillRect/>
          </a:stretch>
        </p:blipFill>
        <p:spPr bwMode="auto">
          <a:xfrm>
            <a:off x="4800600" y="4953000"/>
            <a:ext cx="3429000" cy="1643063"/>
          </a:xfrm>
          <a:prstGeom prst="rect">
            <a:avLst/>
          </a:prstGeom>
          <a:noFill/>
          <a:ln w="9525">
            <a:solidFill>
              <a:schemeClr val="tx1"/>
            </a:solidFill>
            <a:miter lim="800000"/>
            <a:headEnd/>
            <a:tailEnd/>
          </a:ln>
        </p:spPr>
      </p:pic>
      <p:sp>
        <p:nvSpPr>
          <p:cNvPr id="54279" name="TextBox 9"/>
          <p:cNvSpPr txBox="1">
            <a:spLocks noChangeArrowheads="1"/>
          </p:cNvSpPr>
          <p:nvPr/>
        </p:nvSpPr>
        <p:spPr bwMode="auto">
          <a:xfrm>
            <a:off x="4800600" y="4495800"/>
            <a:ext cx="3581400" cy="523875"/>
          </a:xfrm>
          <a:prstGeom prst="rect">
            <a:avLst/>
          </a:prstGeom>
          <a:noFill/>
          <a:ln w="9525">
            <a:noFill/>
            <a:miter lim="800000"/>
            <a:headEnd/>
            <a:tailEnd/>
          </a:ln>
        </p:spPr>
        <p:txBody>
          <a:bodyPr>
            <a:spAutoFit/>
          </a:bodyPr>
          <a:lstStyle/>
          <a:p>
            <a:pPr algn="ctr"/>
            <a:r>
              <a:rPr lang="en-US" sz="1400">
                <a:solidFill>
                  <a:srgbClr val="006600"/>
                </a:solidFill>
              </a:rPr>
              <a:t>Floodplain deposits at the confluence of Mississippi and Arkansas Rivers.</a:t>
            </a:r>
          </a:p>
        </p:txBody>
      </p:sp>
      <p:sp>
        <p:nvSpPr>
          <p:cNvPr id="54280" name="TextBox 10"/>
          <p:cNvSpPr txBox="1">
            <a:spLocks noChangeArrowheads="1"/>
          </p:cNvSpPr>
          <p:nvPr/>
        </p:nvSpPr>
        <p:spPr bwMode="auto">
          <a:xfrm>
            <a:off x="533400" y="4419600"/>
            <a:ext cx="3810000" cy="523875"/>
          </a:xfrm>
          <a:prstGeom prst="rect">
            <a:avLst/>
          </a:prstGeom>
          <a:noFill/>
          <a:ln w="9525">
            <a:noFill/>
            <a:miter lim="800000"/>
            <a:headEnd/>
            <a:tailEnd/>
          </a:ln>
        </p:spPr>
        <p:txBody>
          <a:bodyPr>
            <a:spAutoFit/>
          </a:bodyPr>
          <a:lstStyle/>
          <a:p>
            <a:pPr algn="ctr"/>
            <a:r>
              <a:rPr lang="en-US" sz="1400">
                <a:solidFill>
                  <a:srgbClr val="006600"/>
                </a:solidFill>
              </a:rPr>
              <a:t>The Stromboli Volcano erupting off the coast of Sicily in the Mediterranean Sea. </a:t>
            </a:r>
          </a:p>
        </p:txBody>
      </p:sp>
      <p:sp>
        <p:nvSpPr>
          <p:cNvPr id="54281" name="TextBox 11"/>
          <p:cNvSpPr txBox="1">
            <a:spLocks noChangeArrowheads="1"/>
          </p:cNvSpPr>
          <p:nvPr/>
        </p:nvSpPr>
        <p:spPr bwMode="auto">
          <a:xfrm>
            <a:off x="1447800" y="6581775"/>
            <a:ext cx="2124075" cy="276225"/>
          </a:xfrm>
          <a:prstGeom prst="rect">
            <a:avLst/>
          </a:prstGeom>
          <a:noFill/>
          <a:ln w="9525">
            <a:noFill/>
            <a:miter lim="800000"/>
            <a:headEnd/>
            <a:tailEnd/>
          </a:ln>
        </p:spPr>
        <p:txBody>
          <a:bodyPr wrap="none">
            <a:spAutoFit/>
          </a:bodyPr>
          <a:lstStyle/>
          <a:p>
            <a:r>
              <a:rPr lang="en-US" sz="1200"/>
              <a:t>Source: wikimedia commons</a:t>
            </a:r>
          </a:p>
        </p:txBody>
      </p:sp>
      <p:sp>
        <p:nvSpPr>
          <p:cNvPr id="54282" name="TextBox 12"/>
          <p:cNvSpPr txBox="1">
            <a:spLocks noChangeArrowheads="1"/>
          </p:cNvSpPr>
          <p:nvPr/>
        </p:nvSpPr>
        <p:spPr bwMode="auto">
          <a:xfrm>
            <a:off x="5486400" y="6581775"/>
            <a:ext cx="2205038" cy="276225"/>
          </a:xfrm>
          <a:prstGeom prst="rect">
            <a:avLst/>
          </a:prstGeom>
          <a:noFill/>
          <a:ln w="9525">
            <a:noFill/>
            <a:miter lim="800000"/>
            <a:headEnd/>
            <a:tailEnd/>
          </a:ln>
        </p:spPr>
        <p:txBody>
          <a:bodyPr wrap="none">
            <a:spAutoFit/>
          </a:bodyPr>
          <a:lstStyle/>
          <a:p>
            <a:r>
              <a:rPr lang="en-US" sz="1200"/>
              <a:t>Copyright ©Google Earth 200</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09600" y="0"/>
            <a:ext cx="8001000" cy="990600"/>
          </a:xfrm>
        </p:spPr>
        <p:txBody>
          <a:bodyPr anchor="b" anchorCtr="1"/>
          <a:lstStyle/>
          <a:p>
            <a:pPr eaLnBrk="1" hangingPunct="1"/>
            <a:r>
              <a:rPr lang="en-US" sz="3200" b="1" smtClean="0"/>
              <a:t>Destructive Processes</a:t>
            </a:r>
          </a:p>
        </p:txBody>
      </p:sp>
      <p:sp>
        <p:nvSpPr>
          <p:cNvPr id="4" name="Slide Number Placeholder 3"/>
          <p:cNvSpPr>
            <a:spLocks noGrp="1"/>
          </p:cNvSpPr>
          <p:nvPr>
            <p:ph type="sldNum" sz="quarter" idx="12"/>
          </p:nvPr>
        </p:nvSpPr>
        <p:spPr>
          <a:xfrm>
            <a:off x="6858000" y="6096000"/>
            <a:ext cx="2133600" cy="476250"/>
          </a:xfrm>
        </p:spPr>
        <p:txBody>
          <a:bodyPr/>
          <a:lstStyle/>
          <a:p>
            <a:pPr>
              <a:defRPr/>
            </a:pPr>
            <a:fld id="{09968567-F5D8-48F9-A0EB-1A13A1135476}" type="slidenum">
              <a:rPr lang="en-US"/>
              <a:pPr>
                <a:defRPr/>
              </a:pPr>
              <a:t>53</a:t>
            </a:fld>
            <a:endParaRPr lang="en-US" dirty="0"/>
          </a:p>
        </p:txBody>
      </p:sp>
      <p:sp>
        <p:nvSpPr>
          <p:cNvPr id="17411" name="Rectangle 3"/>
          <p:cNvSpPr>
            <a:spLocks noChangeArrowheads="1"/>
          </p:cNvSpPr>
          <p:nvPr/>
        </p:nvSpPr>
        <p:spPr bwMode="auto">
          <a:xfrm>
            <a:off x="457200" y="1143000"/>
            <a:ext cx="8305800" cy="5257800"/>
          </a:xfrm>
          <a:prstGeom prst="rect">
            <a:avLst/>
          </a:prstGeom>
          <a:noFill/>
          <a:ln w="9525">
            <a:noFill/>
            <a:miter lim="800000"/>
            <a:headEnd/>
            <a:tailEnd/>
          </a:ln>
          <a:effectLst/>
        </p:spPr>
        <p:txBody>
          <a:bodyPr/>
          <a:lstStyle/>
          <a:p>
            <a:pPr>
              <a:spcBef>
                <a:spcPct val="20000"/>
              </a:spcBef>
              <a:buClr>
                <a:schemeClr val="hlink"/>
              </a:buClr>
              <a:buSzPct val="85000"/>
              <a:buFont typeface="Wingdings" pitchFamily="2" charset="2"/>
              <a:buChar char="§"/>
              <a:defRPr/>
            </a:pPr>
            <a:r>
              <a:rPr lang="en-US" sz="2000" dirty="0">
                <a:solidFill>
                  <a:srgbClr val="000099"/>
                </a:solidFill>
                <a:effectLst>
                  <a:outerShdw blurRad="38100" dist="38100" dir="2700000" algn="tl">
                    <a:srgbClr val="000000"/>
                  </a:outerShdw>
                </a:effectLst>
                <a:latin typeface="Tahoma" pitchFamily="34" charset="0"/>
              </a:rPr>
              <a:t> </a:t>
            </a:r>
            <a:r>
              <a:rPr lang="en-US" sz="2400" dirty="0">
                <a:solidFill>
                  <a:srgbClr val="003399"/>
                </a:solidFill>
                <a:effectLst>
                  <a:outerShdw blurRad="38100" dist="38100" dir="2700000" algn="tl">
                    <a:srgbClr val="000000">
                      <a:alpha val="43137"/>
                    </a:srgbClr>
                  </a:outerShdw>
                </a:effectLst>
                <a:latin typeface="Tahoma" pitchFamily="34" charset="0"/>
              </a:rPr>
              <a:t>Destructive</a:t>
            </a:r>
            <a:r>
              <a:rPr lang="en-US" sz="2400" dirty="0">
                <a:solidFill>
                  <a:srgbClr val="000099"/>
                </a:solidFill>
                <a:effectLst>
                  <a:outerShdw blurRad="38100" dist="38100" dir="2700000" algn="tl">
                    <a:srgbClr val="000000">
                      <a:alpha val="43137"/>
                    </a:srgbClr>
                  </a:outerShdw>
                </a:effectLst>
                <a:latin typeface="Tahoma" pitchFamily="34" charset="0"/>
              </a:rPr>
              <a:t> processes</a:t>
            </a:r>
            <a:r>
              <a:rPr lang="en-US" sz="2400" dirty="0">
                <a:effectLst>
                  <a:outerShdw blurRad="38100" dist="38100" dir="2700000" algn="tl">
                    <a:srgbClr val="000000">
                      <a:alpha val="43137"/>
                    </a:srgbClr>
                  </a:outerShdw>
                </a:effectLst>
                <a:latin typeface="Tahoma" pitchFamily="34" charset="0"/>
              </a:rPr>
              <a:t> create landforms through </a:t>
            </a:r>
            <a:r>
              <a:rPr lang="en-US" sz="2400" dirty="0">
                <a:solidFill>
                  <a:srgbClr val="A50021"/>
                </a:solidFill>
                <a:effectLst>
                  <a:outerShdw blurRad="38100" dist="38100" dir="2700000" algn="tl">
                    <a:srgbClr val="000000">
                      <a:alpha val="43137"/>
                    </a:srgbClr>
                  </a:outerShdw>
                </a:effectLst>
                <a:latin typeface="Tahoma" pitchFamily="34" charset="0"/>
              </a:rPr>
              <a:t>weathering </a:t>
            </a:r>
            <a:r>
              <a:rPr lang="en-US" sz="2400" dirty="0">
                <a:effectLst>
                  <a:outerShdw blurRad="38100" dist="38100" dir="2700000" algn="tl">
                    <a:srgbClr val="000000">
                      <a:alpha val="43137"/>
                    </a:srgbClr>
                  </a:outerShdw>
                </a:effectLst>
                <a:latin typeface="Tahoma" pitchFamily="34" charset="0"/>
              </a:rPr>
              <a:t>and </a:t>
            </a:r>
            <a:r>
              <a:rPr lang="en-US" sz="2400" dirty="0">
                <a:solidFill>
                  <a:srgbClr val="A50021"/>
                </a:solidFill>
                <a:effectLst>
                  <a:outerShdw blurRad="38100" dist="38100" dir="2700000" algn="tl">
                    <a:srgbClr val="000000">
                      <a:alpha val="43137"/>
                    </a:srgbClr>
                  </a:outerShdw>
                </a:effectLst>
                <a:latin typeface="Tahoma" pitchFamily="34" charset="0"/>
              </a:rPr>
              <a:t>erosion</a:t>
            </a:r>
            <a:r>
              <a:rPr lang="en-US" sz="2400" dirty="0">
                <a:effectLst>
                  <a:outerShdw blurRad="38100" dist="38100" dir="2700000" algn="tl">
                    <a:srgbClr val="000000">
                      <a:alpha val="43137"/>
                    </a:srgbClr>
                  </a:outerShdw>
                </a:effectLst>
                <a:latin typeface="Tahoma" pitchFamily="34" charset="0"/>
              </a:rPr>
              <a:t> of surface materials facilitated by water, wind, ice, and gravity. </a:t>
            </a:r>
            <a:r>
              <a:rPr lang="en-US" sz="2400" dirty="0">
                <a:solidFill>
                  <a:srgbClr val="A50021"/>
                </a:solidFill>
                <a:effectLst>
                  <a:outerShdw blurRad="38100" dist="38100" dir="2700000" algn="tl">
                    <a:srgbClr val="000000">
                      <a:alpha val="43137"/>
                    </a:srgbClr>
                  </a:outerShdw>
                </a:effectLst>
                <a:latin typeface="Tahoma" pitchFamily="34" charset="0"/>
              </a:rPr>
              <a:t>Mass-wasting events</a:t>
            </a:r>
            <a:r>
              <a:rPr lang="en-US" sz="2400" dirty="0">
                <a:effectLst>
                  <a:outerShdw blurRad="38100" dist="38100" dir="2700000" algn="tl">
                    <a:srgbClr val="000000">
                      <a:alpha val="43137"/>
                    </a:srgbClr>
                  </a:outerShdw>
                </a:effectLst>
                <a:latin typeface="Tahoma" pitchFamily="34" charset="0"/>
              </a:rPr>
              <a:t> occur in areas where weathering and erosion is accelerated.</a:t>
            </a:r>
          </a:p>
          <a:p>
            <a:pPr lvl="1">
              <a:spcBef>
                <a:spcPct val="20000"/>
              </a:spcBef>
              <a:buClr>
                <a:schemeClr val="folHlink"/>
              </a:buClr>
              <a:buSzPct val="85000"/>
              <a:buFont typeface="Wingdings" pitchFamily="2" charset="2"/>
              <a:buChar char="§"/>
              <a:defRPr/>
            </a:pPr>
            <a:r>
              <a:rPr lang="en-US" dirty="0">
                <a:effectLst>
                  <a:outerShdw blurRad="38100" dist="38100" dir="2700000" algn="tl">
                    <a:srgbClr val="000000">
                      <a:alpha val="43137"/>
                    </a:srgbClr>
                  </a:outerShdw>
                </a:effectLst>
                <a:latin typeface="Tahoma" pitchFamily="34" charset="0"/>
              </a:rPr>
              <a:t> </a:t>
            </a:r>
            <a:r>
              <a:rPr lang="en-US" sz="1600" dirty="0">
                <a:solidFill>
                  <a:srgbClr val="A50021"/>
                </a:solidFill>
                <a:effectLst>
                  <a:outerShdw blurRad="38100" dist="38100" dir="2700000" algn="tl">
                    <a:srgbClr val="000000">
                      <a:alpha val="43137"/>
                    </a:srgbClr>
                  </a:outerShdw>
                </a:effectLst>
                <a:latin typeface="Tahoma" pitchFamily="34" charset="0"/>
              </a:rPr>
              <a:t>Weathering</a:t>
            </a:r>
            <a:r>
              <a:rPr lang="en-US" sz="1600" dirty="0">
                <a:effectLst>
                  <a:outerShdw blurRad="38100" dist="38100" dir="2700000" algn="tl">
                    <a:srgbClr val="000000">
                      <a:alpha val="43137"/>
                    </a:srgbClr>
                  </a:outerShdw>
                </a:effectLst>
                <a:latin typeface="Tahoma" pitchFamily="34" charset="0"/>
              </a:rPr>
              <a:t> is the disintegration and decomposition of rock at or near the Earth’s surface by </a:t>
            </a:r>
            <a:r>
              <a:rPr lang="en-US" sz="1600" dirty="0">
                <a:solidFill>
                  <a:srgbClr val="336600"/>
                </a:solidFill>
                <a:effectLst>
                  <a:outerShdw blurRad="38100" dist="38100" dir="2700000" algn="tl">
                    <a:srgbClr val="000000">
                      <a:alpha val="43137"/>
                    </a:srgbClr>
                  </a:outerShdw>
                </a:effectLst>
                <a:latin typeface="Tahoma" pitchFamily="34" charset="0"/>
              </a:rPr>
              <a:t>mechanical, chemical, or biological </a:t>
            </a:r>
            <a:r>
              <a:rPr lang="en-US" sz="1600" dirty="0">
                <a:effectLst>
                  <a:outerShdw blurRad="38100" dist="38100" dir="2700000" algn="tl">
                    <a:srgbClr val="000000">
                      <a:alpha val="43137"/>
                    </a:srgbClr>
                  </a:outerShdw>
                </a:effectLst>
                <a:latin typeface="Tahoma" pitchFamily="34" charset="0"/>
              </a:rPr>
              <a:t> weathering processes.</a:t>
            </a:r>
            <a:endParaRPr lang="en-US" sz="2000" dirty="0">
              <a:effectLst>
                <a:outerShdw blurRad="38100" dist="38100" dir="2700000" algn="tl">
                  <a:srgbClr val="000000">
                    <a:alpha val="43137"/>
                  </a:srgbClr>
                </a:outerShdw>
              </a:effectLst>
              <a:latin typeface="Tahoma" pitchFamily="34" charset="0"/>
            </a:endParaRPr>
          </a:p>
          <a:p>
            <a:pPr lvl="1">
              <a:spcBef>
                <a:spcPct val="20000"/>
              </a:spcBef>
              <a:buClr>
                <a:schemeClr val="folHlink"/>
              </a:buClr>
              <a:buSzPct val="85000"/>
              <a:buFont typeface="Wingdings" pitchFamily="2" charset="2"/>
              <a:buChar char="§"/>
              <a:defRPr/>
            </a:pPr>
            <a:r>
              <a:rPr lang="en-US" sz="1600" dirty="0">
                <a:solidFill>
                  <a:srgbClr val="A50021"/>
                </a:solidFill>
                <a:effectLst>
                  <a:outerShdw blurRad="38100" dist="38100" dir="2700000" algn="tl">
                    <a:srgbClr val="000000">
                      <a:alpha val="43137"/>
                    </a:srgbClr>
                  </a:outerShdw>
                </a:effectLst>
                <a:latin typeface="Tahoma" pitchFamily="34" charset="0"/>
              </a:rPr>
              <a:t> Erosion </a:t>
            </a:r>
            <a:r>
              <a:rPr lang="en-US" sz="1600" dirty="0">
                <a:effectLst>
                  <a:outerShdw blurRad="38100" dist="38100" dir="2700000" algn="tl">
                    <a:srgbClr val="000000">
                      <a:alpha val="43137"/>
                    </a:srgbClr>
                  </a:outerShdw>
                </a:effectLst>
                <a:latin typeface="Tahoma" pitchFamily="34" charset="0"/>
              </a:rPr>
              <a:t>is the removal and transportation of weathered or </a:t>
            </a:r>
            <a:r>
              <a:rPr lang="en-US" sz="1600" dirty="0" err="1">
                <a:effectLst>
                  <a:outerShdw blurRad="38100" dist="38100" dir="2700000" algn="tl">
                    <a:srgbClr val="000000">
                      <a:alpha val="43137"/>
                    </a:srgbClr>
                  </a:outerShdw>
                </a:effectLst>
                <a:latin typeface="Tahoma" pitchFamily="34" charset="0"/>
              </a:rPr>
              <a:t>unweathered</a:t>
            </a:r>
            <a:r>
              <a:rPr lang="en-US" sz="1600" dirty="0">
                <a:effectLst>
                  <a:outerShdw blurRad="38100" dist="38100" dir="2700000" algn="tl">
                    <a:srgbClr val="000000">
                      <a:alpha val="43137"/>
                    </a:srgbClr>
                  </a:outerShdw>
                </a:effectLst>
                <a:latin typeface="Tahoma" pitchFamily="34" charset="0"/>
              </a:rPr>
              <a:t> materials by </a:t>
            </a:r>
            <a:r>
              <a:rPr lang="en-US" sz="1600" dirty="0">
                <a:solidFill>
                  <a:srgbClr val="336600"/>
                </a:solidFill>
                <a:effectLst>
                  <a:outerShdw blurRad="38100" dist="38100" dir="2700000" algn="tl">
                    <a:srgbClr val="000000">
                      <a:alpha val="43137"/>
                    </a:srgbClr>
                  </a:outerShdw>
                </a:effectLst>
                <a:latin typeface="Tahoma" pitchFamily="34" charset="0"/>
              </a:rPr>
              <a:t>water, wind, ice, and gravity</a:t>
            </a:r>
            <a:r>
              <a:rPr lang="en-US" sz="1600" dirty="0">
                <a:effectLst>
                  <a:outerShdw blurRad="38100" dist="38100" dir="2700000" algn="tl">
                    <a:srgbClr val="000000">
                      <a:alpha val="43137"/>
                    </a:srgbClr>
                  </a:outerShdw>
                </a:effectLst>
                <a:latin typeface="Tahoma" pitchFamily="34" charset="0"/>
              </a:rPr>
              <a:t>.</a:t>
            </a:r>
          </a:p>
          <a:p>
            <a:pPr lvl="1">
              <a:spcBef>
                <a:spcPct val="20000"/>
              </a:spcBef>
              <a:buClr>
                <a:schemeClr val="folHlink"/>
              </a:buClr>
              <a:buSzPct val="85000"/>
              <a:buFont typeface="Wingdings" pitchFamily="2" charset="2"/>
              <a:buChar char="§"/>
              <a:defRPr/>
            </a:pPr>
            <a:r>
              <a:rPr lang="en-US" sz="1600" dirty="0">
                <a:solidFill>
                  <a:srgbClr val="A50021"/>
                </a:solidFill>
                <a:effectLst>
                  <a:outerShdw blurRad="38100" dist="38100" dir="2700000" algn="tl">
                    <a:srgbClr val="000000">
                      <a:alpha val="43137"/>
                    </a:srgbClr>
                  </a:outerShdw>
                </a:effectLst>
                <a:latin typeface="Tahoma" pitchFamily="34" charset="0"/>
              </a:rPr>
              <a:t> Mass-Wasting </a:t>
            </a:r>
            <a:r>
              <a:rPr lang="en-US" sz="1600" dirty="0">
                <a:effectLst>
                  <a:outerShdw blurRad="38100" dist="38100" dir="2700000" algn="tl">
                    <a:srgbClr val="000000">
                      <a:alpha val="43137"/>
                    </a:srgbClr>
                  </a:outerShdw>
                </a:effectLst>
                <a:latin typeface="Tahoma" pitchFamily="34" charset="0"/>
              </a:rPr>
              <a:t>is a rapid period of weathering and erosion that removes and transports materials very quickly and is often triggered by an environmental stimuli. Mass wasting includes</a:t>
            </a:r>
            <a:r>
              <a:rPr lang="en-US" sz="1600" dirty="0">
                <a:solidFill>
                  <a:srgbClr val="336600"/>
                </a:solidFill>
                <a:effectLst>
                  <a:outerShdw blurRad="38100" dist="38100" dir="2700000" algn="tl">
                    <a:srgbClr val="000000">
                      <a:alpha val="43137"/>
                    </a:srgbClr>
                  </a:outerShdw>
                </a:effectLst>
                <a:latin typeface="Tahoma" pitchFamily="34" charset="0"/>
              </a:rPr>
              <a:t> rock falls, landslides, debris and mud flows, slumps, and creep</a:t>
            </a:r>
            <a:r>
              <a:rPr lang="en-US" sz="1600" dirty="0">
                <a:effectLst>
                  <a:outerShdw blurRad="38100" dist="38100" dir="2700000" algn="tl">
                    <a:srgbClr val="000000">
                      <a:alpha val="43137"/>
                    </a:srgbClr>
                  </a:outerShdw>
                </a:effectLst>
                <a:latin typeface="Tahoma" pitchFamily="34" charset="0"/>
              </a:rPr>
              <a:t>.</a:t>
            </a:r>
          </a:p>
          <a:p>
            <a:pPr lvl="1">
              <a:spcBef>
                <a:spcPct val="20000"/>
              </a:spcBef>
              <a:buClr>
                <a:schemeClr val="folHlink"/>
              </a:buClr>
              <a:buSzPct val="85000"/>
              <a:buFont typeface="Wingdings" pitchFamily="2" charset="2"/>
              <a:buNone/>
              <a:defRPr/>
            </a:pPr>
            <a:endParaRPr lang="en-US" sz="800" dirty="0">
              <a:effectLst>
                <a:outerShdw blurRad="38100" dist="38100" dir="2700000" algn="tl">
                  <a:srgbClr val="000000">
                    <a:alpha val="43137"/>
                  </a:srgbClr>
                </a:outerShdw>
              </a:effectLst>
              <a:latin typeface="Tahoma" pitchFamily="34" charset="0"/>
            </a:endParaRPr>
          </a:p>
          <a:p>
            <a:pPr>
              <a:spcBef>
                <a:spcPct val="20000"/>
              </a:spcBef>
              <a:buClr>
                <a:schemeClr val="hlink"/>
              </a:buClr>
              <a:buSzPct val="85000"/>
              <a:buFont typeface="Wingdings" pitchFamily="2" charset="2"/>
              <a:buChar char="§"/>
              <a:defRPr/>
            </a:pPr>
            <a:r>
              <a:rPr lang="en-US" sz="2400" dirty="0">
                <a:effectLst>
                  <a:outerShdw blurRad="38100" dist="38100" dir="2700000" algn="tl">
                    <a:srgbClr val="000000">
                      <a:alpha val="43137"/>
                    </a:srgbClr>
                  </a:outerShdw>
                </a:effectLst>
                <a:latin typeface="Tahoma" pitchFamily="34" charset="0"/>
              </a:rPr>
              <a:t>Landforms formed by destructive processes include </a:t>
            </a:r>
            <a:r>
              <a:rPr lang="en-US" sz="2400" dirty="0">
                <a:solidFill>
                  <a:srgbClr val="663300"/>
                </a:solidFill>
                <a:effectLst>
                  <a:outerShdw blurRad="38100" dist="38100" dir="2700000" algn="tl">
                    <a:srgbClr val="000000">
                      <a:alpha val="43137"/>
                    </a:srgbClr>
                  </a:outerShdw>
                </a:effectLst>
                <a:latin typeface="Tahoma" pitchFamily="34" charset="0"/>
              </a:rPr>
              <a:t>river and stream valleys, waterfalls, glacial valleys, karst landscapes, coastal cliffs, and wave-cut scarps.</a:t>
            </a:r>
          </a:p>
          <a:p>
            <a:pPr>
              <a:spcBef>
                <a:spcPct val="20000"/>
              </a:spcBef>
              <a:buClr>
                <a:schemeClr val="hlink"/>
              </a:buClr>
              <a:buSzPct val="85000"/>
              <a:buFont typeface="Wingdings" pitchFamily="2" charset="2"/>
              <a:buNone/>
              <a:defRPr/>
            </a:pPr>
            <a:endParaRPr lang="en-US" dirty="0">
              <a:solidFill>
                <a:srgbClr val="663300"/>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381000"/>
            <a:ext cx="8534400" cy="3540125"/>
          </a:xfrm>
          <a:prstGeom prst="rect">
            <a:avLst/>
          </a:prstGeom>
          <a:noFill/>
          <a:ln w="9525">
            <a:noFill/>
            <a:miter lim="800000"/>
            <a:headEnd/>
            <a:tailEnd/>
          </a:ln>
        </p:spPr>
        <p:txBody>
          <a:bodyPr anchor="ctr">
            <a:spAutoFit/>
          </a:bodyPr>
          <a:lstStyle/>
          <a:p>
            <a:pPr eaLnBrk="0" hangingPunct="0"/>
            <a:r>
              <a:rPr lang="en-US" b="1">
                <a:ea typeface="Calibri" pitchFamily="34" charset="0"/>
                <a:cs typeface="Times New Roman" pitchFamily="18" charset="0"/>
              </a:rPr>
              <a:t>Geomorphic Processes:</a:t>
            </a:r>
          </a:p>
          <a:p>
            <a:pPr eaLnBrk="0" hangingPunct="0"/>
            <a:endParaRPr lang="en-US" b="1">
              <a:ea typeface="Calibri" pitchFamily="34" charset="0"/>
              <a:cs typeface="Times New Roman" pitchFamily="18" charset="0"/>
            </a:endParaRPr>
          </a:p>
          <a:p>
            <a:pPr eaLnBrk="0" hangingPunct="0">
              <a:buFont typeface="Wingdings" pitchFamily="2" charset="2"/>
              <a:buChar char="§"/>
            </a:pPr>
            <a:r>
              <a:rPr lang="en-US" sz="2400" b="1">
                <a:ea typeface="Calibri" pitchFamily="34" charset="0"/>
                <a:cs typeface="Times New Roman" pitchFamily="18" charset="0"/>
              </a:rPr>
              <a:t>  </a:t>
            </a:r>
            <a:r>
              <a:rPr lang="en-US" sz="2400">
                <a:ea typeface="Calibri" pitchFamily="34" charset="0"/>
                <a:cs typeface="Times New Roman" pitchFamily="18" charset="0"/>
              </a:rPr>
              <a:t>Physical processes which </a:t>
            </a:r>
            <a:r>
              <a:rPr lang="en-US" sz="2400" b="1" i="1">
                <a:ea typeface="Calibri" pitchFamily="34" charset="0"/>
                <a:cs typeface="Times New Roman" pitchFamily="18" charset="0"/>
              </a:rPr>
              <a:t>create and modify </a:t>
            </a:r>
            <a:r>
              <a:rPr lang="en-US" sz="2400" b="1" i="1">
                <a:ea typeface="Calibri" pitchFamily="34" charset="0"/>
                <a:cs typeface="Times New Roman" pitchFamily="18" charset="0"/>
                <a:hlinkClick r:id="rId2"/>
              </a:rPr>
              <a:t>landforms</a:t>
            </a:r>
            <a:r>
              <a:rPr lang="en-US" sz="2400" b="1" i="1">
                <a:ea typeface="Calibri" pitchFamily="34" charset="0"/>
                <a:cs typeface="Times New Roman" pitchFamily="18" charset="0"/>
              </a:rPr>
              <a:t> 	</a:t>
            </a:r>
            <a:r>
              <a:rPr lang="en-US" sz="2400">
                <a:ea typeface="Calibri" pitchFamily="34" charset="0"/>
                <a:cs typeface="Times New Roman" pitchFamily="18" charset="0"/>
              </a:rPr>
              <a:t>on the surface of the earth</a:t>
            </a:r>
          </a:p>
          <a:p>
            <a:pPr eaLnBrk="0" hangingPunct="0">
              <a:buFont typeface="Wingdings" pitchFamily="2" charset="2"/>
              <a:buChar char="§"/>
            </a:pPr>
            <a:endParaRPr lang="en-US" sz="2400">
              <a:ea typeface="Calibri" pitchFamily="34" charset="0"/>
              <a:cs typeface="Times New Roman" pitchFamily="18" charset="0"/>
            </a:endParaRPr>
          </a:p>
          <a:p>
            <a:pPr eaLnBrk="0" hangingPunct="0">
              <a:buFont typeface="Wingdings" pitchFamily="2" charset="2"/>
              <a:buChar char="§"/>
            </a:pPr>
            <a:r>
              <a:rPr lang="en-US" sz="2400">
                <a:ea typeface="Calibri" pitchFamily="34" charset="0"/>
                <a:cs typeface="Times New Roman" pitchFamily="18" charset="0"/>
              </a:rPr>
              <a:t>  </a:t>
            </a:r>
            <a:r>
              <a:rPr lang="en-US" sz="2400" b="1">
                <a:ea typeface="Calibri" pitchFamily="34" charset="0"/>
                <a:cs typeface="Times New Roman" pitchFamily="18" charset="0"/>
              </a:rPr>
              <a:t>Endogenous</a:t>
            </a:r>
            <a:r>
              <a:rPr lang="en-US" sz="2400">
                <a:ea typeface="Calibri" pitchFamily="34" charset="0"/>
                <a:cs typeface="Times New Roman" pitchFamily="18" charset="0"/>
              </a:rPr>
              <a:t> (Endogenic) vs.</a:t>
            </a:r>
            <a:r>
              <a:rPr lang="en-US" sz="2400" b="1">
                <a:ea typeface="Calibri" pitchFamily="34" charset="0"/>
                <a:cs typeface="Times New Roman" pitchFamily="18" charset="0"/>
              </a:rPr>
              <a:t>Exogenous</a:t>
            </a:r>
            <a:r>
              <a:rPr lang="en-US" sz="2400">
                <a:ea typeface="Calibri" pitchFamily="34" charset="0"/>
                <a:cs typeface="Times New Roman" pitchFamily="18" charset="0"/>
              </a:rPr>
              <a:t> (Exogenic) 	Processes</a:t>
            </a:r>
          </a:p>
          <a:p>
            <a:pPr eaLnBrk="0" hangingPunct="0"/>
            <a:endParaRPr lang="en-US" sz="2400" b="1">
              <a:ea typeface="Calibri" pitchFamily="34" charset="0"/>
              <a:cs typeface="Times New Roman" pitchFamily="18" charset="0"/>
            </a:endParaRPr>
          </a:p>
          <a:p>
            <a:pPr eaLnBrk="0" hangingPunct="0">
              <a:buFont typeface="Wingdings" pitchFamily="2" charset="2"/>
              <a:buChar char="§"/>
            </a:pPr>
            <a:r>
              <a:rPr lang="en-US" sz="2400" b="1">
                <a:ea typeface="Calibri" pitchFamily="34" charset="0"/>
                <a:cs typeface="Times New Roman" pitchFamily="18" charset="0"/>
              </a:rPr>
              <a:t>  Rock Cycle  </a:t>
            </a:r>
            <a:r>
              <a:rPr lang="en-US" sz="2400" b="1">
                <a:ea typeface="Calibri" pitchFamily="34" charset="0"/>
                <a:cs typeface="Times New Roman" pitchFamily="18" charset="0"/>
                <a:sym typeface="Symbol" pitchFamily="18" charset="2"/>
              </a:rPr>
              <a:t></a:t>
            </a:r>
            <a:endParaRPr lang="en-US" sz="2400" b="1">
              <a:ea typeface="Calibri" pitchFamily="34" charset="0"/>
              <a:cs typeface="Times New Roman" pitchFamily="18" charset="0"/>
            </a:endParaRPr>
          </a:p>
        </p:txBody>
      </p:sp>
      <p:pic>
        <p:nvPicPr>
          <p:cNvPr id="3" name="Picture 2" descr="rockcycle"/>
          <p:cNvPicPr>
            <a:picLocks noChangeAspect="1" noChangeArrowheads="1"/>
          </p:cNvPicPr>
          <p:nvPr/>
        </p:nvPicPr>
        <p:blipFill>
          <a:blip r:embed="rId3"/>
          <a:srcRect/>
          <a:stretch>
            <a:fillRect/>
          </a:stretch>
        </p:blipFill>
        <p:spPr bwMode="auto">
          <a:xfrm>
            <a:off x="2974975" y="2895600"/>
            <a:ext cx="5102225" cy="381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05800" cy="765175"/>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A. Endogenous Processes</a:t>
            </a:r>
            <a:endParaRPr lang="en-US" b="1" dirty="0">
              <a:effectLst>
                <a:outerShdw blurRad="38100" dist="38100" dir="2700000" algn="tl">
                  <a:srgbClr val="000000">
                    <a:alpha val="43137"/>
                  </a:srgbClr>
                </a:outerShdw>
              </a:effectLst>
            </a:endParaRPr>
          </a:p>
        </p:txBody>
      </p:sp>
      <p:sp>
        <p:nvSpPr>
          <p:cNvPr id="15361" name="Rectangle 1"/>
          <p:cNvSpPr>
            <a:spLocks noChangeArrowheads="1"/>
          </p:cNvSpPr>
          <p:nvPr/>
        </p:nvSpPr>
        <p:spPr bwMode="auto">
          <a:xfrm>
            <a:off x="0" y="990600"/>
            <a:ext cx="8382000" cy="5816600"/>
          </a:xfrm>
          <a:prstGeom prst="rect">
            <a:avLst/>
          </a:prstGeom>
          <a:noFill/>
          <a:ln w="9525">
            <a:noFill/>
            <a:miter lim="800000"/>
            <a:headEnd/>
            <a:tailEnd/>
          </a:ln>
          <a:effectLst/>
        </p:spPr>
        <p:txBody>
          <a:bodyPr anchor="ctr">
            <a:spAutoFit/>
          </a:bodyPr>
          <a:lstStyle/>
          <a:p>
            <a:pPr>
              <a:defRPr/>
            </a:pPr>
            <a:r>
              <a:rPr lang="en-US" sz="2400" b="1" dirty="0">
                <a:latin typeface="Arial" pitchFamily="34" charset="0"/>
                <a:ea typeface="Calibri" pitchFamily="34" charset="0"/>
                <a:cs typeface="Times New Roman" pitchFamily="18" charset="0"/>
              </a:rPr>
              <a:t> 	Endogenous Processes</a:t>
            </a:r>
            <a:r>
              <a:rPr lang="en-US" sz="2400" dirty="0">
                <a:latin typeface="Arial" pitchFamily="34" charset="0"/>
                <a:ea typeface="Calibri" pitchFamily="34" charset="0"/>
                <a:cs typeface="Times New Roman" pitchFamily="18" charset="0"/>
              </a:rPr>
              <a:t> are large-scale </a:t>
            </a:r>
            <a:r>
              <a:rPr lang="en-US" sz="2400" b="1" dirty="0">
                <a:latin typeface="Arial" pitchFamily="34" charset="0"/>
                <a:ea typeface="Calibri" pitchFamily="34" charset="0"/>
                <a:cs typeface="Times New Roman" pitchFamily="18" charset="0"/>
              </a:rPr>
              <a:t>landform 	building and transforming</a:t>
            </a:r>
            <a:r>
              <a:rPr lang="en-US" sz="2400" dirty="0">
                <a:latin typeface="Arial" pitchFamily="34" charset="0"/>
                <a:ea typeface="Calibri" pitchFamily="34" charset="0"/>
                <a:cs typeface="Times New Roman" pitchFamily="18" charset="0"/>
              </a:rPr>
              <a:t> processes </a:t>
            </a:r>
          </a:p>
          <a:p>
            <a:pPr>
              <a:defRPr/>
            </a:pPr>
            <a:r>
              <a:rPr lang="en-US" sz="2400" dirty="0">
                <a:latin typeface="Arial" pitchFamily="34" charset="0"/>
                <a:ea typeface="Calibri" pitchFamily="34" charset="0"/>
                <a:cs typeface="Times New Roman" pitchFamily="18" charset="0"/>
              </a:rPr>
              <a:t>	</a:t>
            </a:r>
            <a:r>
              <a:rPr lang="en-US" sz="2400" b="1" dirty="0">
                <a:latin typeface="Arial" pitchFamily="34" charset="0"/>
                <a:ea typeface="Calibri" pitchFamily="34" charset="0"/>
                <a:cs typeface="Times New Roman" pitchFamily="18" charset="0"/>
              </a:rPr>
              <a:t>– </a:t>
            </a:r>
            <a:r>
              <a:rPr lang="en-US" sz="2400" dirty="0">
                <a:latin typeface="Arial" pitchFamily="34" charset="0"/>
                <a:ea typeface="Calibri" pitchFamily="34" charset="0"/>
                <a:cs typeface="Times New Roman" pitchFamily="18" charset="0"/>
              </a:rPr>
              <a:t>they </a:t>
            </a:r>
            <a:r>
              <a:rPr lang="en-US" sz="2400" b="1" u="sng" dirty="0">
                <a:latin typeface="Arial" pitchFamily="34" charset="0"/>
                <a:ea typeface="Calibri" pitchFamily="34" charset="0"/>
                <a:cs typeface="Times New Roman" pitchFamily="18" charset="0"/>
              </a:rPr>
              <a:t>create</a:t>
            </a:r>
            <a:r>
              <a:rPr lang="en-US" sz="2400" b="1" dirty="0">
                <a:latin typeface="Arial" pitchFamily="34" charset="0"/>
                <a:ea typeface="Calibri" pitchFamily="34" charset="0"/>
                <a:cs typeface="Times New Roman" pitchFamily="18" charset="0"/>
              </a:rPr>
              <a:t> </a:t>
            </a:r>
            <a:r>
              <a:rPr lang="en-US" sz="2400" b="1" i="1" dirty="0">
                <a:latin typeface="Arial" pitchFamily="34" charset="0"/>
                <a:ea typeface="Calibri" pitchFamily="34" charset="0"/>
                <a:cs typeface="Times New Roman" pitchFamily="18" charset="0"/>
              </a:rPr>
              <a:t>relief</a:t>
            </a:r>
            <a:r>
              <a:rPr lang="en-US" sz="2400" b="1" dirty="0">
                <a:latin typeface="Arial" pitchFamily="34" charset="0"/>
                <a:ea typeface="Calibri" pitchFamily="34" charset="0"/>
                <a:cs typeface="Times New Roman" pitchFamily="18" charset="0"/>
              </a:rPr>
              <a:t>.</a:t>
            </a:r>
          </a:p>
          <a:p>
            <a:pPr>
              <a:defRPr/>
            </a:pPr>
            <a:endParaRPr lang="en-US" sz="2000" dirty="0">
              <a:latin typeface="Arial" pitchFamily="34" charset="0"/>
            </a:endParaRPr>
          </a:p>
          <a:p>
            <a:pPr marL="457200" indent="-457200" eaLnBrk="0" hangingPunct="0">
              <a:defRPr/>
            </a:pPr>
            <a:r>
              <a:rPr lang="en-US" sz="2400" b="1" dirty="0">
                <a:latin typeface="Arial" pitchFamily="34" charset="0"/>
                <a:ea typeface="Calibri" pitchFamily="34" charset="0"/>
                <a:cs typeface="Times New Roman" pitchFamily="18" charset="0"/>
              </a:rPr>
              <a:t>		1.  </a:t>
            </a:r>
            <a:r>
              <a:rPr lang="en-US" sz="2400" b="1" u="sng" dirty="0">
                <a:latin typeface="Arial" pitchFamily="34" charset="0"/>
                <a:ea typeface="Calibri" pitchFamily="34" charset="0"/>
                <a:cs typeface="Times New Roman" pitchFamily="18" charset="0"/>
              </a:rPr>
              <a:t>Igneous Processes</a:t>
            </a:r>
            <a:endParaRPr lang="en-US" sz="2400" u="sng" dirty="0">
              <a:latin typeface="Arial" pitchFamily="34" charset="0"/>
              <a:ea typeface="Calibri" pitchFamily="34" charset="0"/>
              <a:cs typeface="Times New Roman" pitchFamily="18" charset="0"/>
            </a:endParaRPr>
          </a:p>
          <a:p>
            <a:pPr marL="457200" indent="-457200" eaLnBrk="0" hangingPunct="0">
              <a:defRPr/>
            </a:pPr>
            <a:endParaRPr lang="en-US" sz="2000" dirty="0">
              <a:latin typeface="Arial" pitchFamily="34" charset="0"/>
            </a:endParaRPr>
          </a:p>
          <a:p>
            <a:pPr marL="1828800" lvl="3" indent="-457200" eaLnBrk="0" hangingPunct="0">
              <a:buFont typeface="+mj-lt"/>
              <a:buAutoNum type="alphaLcPeriod"/>
              <a:defRPr/>
            </a:pPr>
            <a:r>
              <a:rPr lang="en-US" sz="2400" b="1" dirty="0">
                <a:latin typeface="Arial" pitchFamily="34" charset="0"/>
                <a:ea typeface="Calibri" pitchFamily="34" charset="0"/>
                <a:cs typeface="Times New Roman" pitchFamily="18" charset="0"/>
              </a:rPr>
              <a:t>Volcanism:  </a:t>
            </a:r>
            <a:r>
              <a:rPr lang="en-US" sz="2400" dirty="0">
                <a:latin typeface="Arial" pitchFamily="34" charset="0"/>
                <a:ea typeface="Calibri" pitchFamily="34" charset="0"/>
                <a:cs typeface="Times New Roman" pitchFamily="18" charset="0"/>
              </a:rPr>
              <a:t>Volcanic eruptions </a:t>
            </a:r>
            <a:r>
              <a:rPr lang="en-US" sz="2400" b="1" dirty="0">
                <a:latin typeface="Arial" pitchFamily="34" charset="0"/>
                <a:ea typeface="Calibri" pitchFamily="34" charset="0"/>
                <a:cs typeface="Times New Roman" pitchFamily="18" charset="0"/>
                <a:sym typeface="Symbol"/>
              </a:rPr>
              <a:t> </a:t>
            </a:r>
            <a:r>
              <a:rPr lang="en-US" sz="2400" b="1" i="1" u="sng" dirty="0">
                <a:solidFill>
                  <a:srgbClr val="C00000"/>
                </a:solidFill>
                <a:latin typeface="Arial" pitchFamily="34" charset="0"/>
                <a:ea typeface="Calibri" pitchFamily="34" charset="0"/>
                <a:cs typeface="Times New Roman" pitchFamily="18" charset="0"/>
                <a:sym typeface="Symbol"/>
              </a:rPr>
              <a:t>Volcanoes</a:t>
            </a:r>
            <a:endParaRPr lang="en-US" sz="2000" i="1" u="sng" dirty="0">
              <a:solidFill>
                <a:srgbClr val="C00000"/>
              </a:solidFill>
              <a:latin typeface="Arial" pitchFamily="34" charset="0"/>
            </a:endParaRPr>
          </a:p>
          <a:p>
            <a:pPr marL="1828800" lvl="3" indent="-457200" eaLnBrk="0" hangingPunct="0">
              <a:buFont typeface="+mj-lt"/>
              <a:buAutoNum type="alphaLcPeriod"/>
              <a:defRPr/>
            </a:pPr>
            <a:r>
              <a:rPr lang="en-US" sz="2400" b="1" dirty="0" err="1">
                <a:latin typeface="Arial" pitchFamily="34" charset="0"/>
                <a:ea typeface="Calibri" pitchFamily="34" charset="0"/>
                <a:cs typeface="Times New Roman" pitchFamily="18" charset="0"/>
              </a:rPr>
              <a:t>Plutonism</a:t>
            </a:r>
            <a:r>
              <a:rPr lang="en-US" sz="2400" b="1" dirty="0">
                <a:latin typeface="Arial" pitchFamily="34" charset="0"/>
                <a:ea typeface="Calibri" pitchFamily="34" charset="0"/>
                <a:cs typeface="Times New Roman" pitchFamily="18" charset="0"/>
              </a:rPr>
              <a:t>: </a:t>
            </a:r>
            <a:r>
              <a:rPr lang="en-US" sz="2400" dirty="0">
                <a:latin typeface="Arial" pitchFamily="34" charset="0"/>
                <a:ea typeface="Calibri" pitchFamily="34" charset="0"/>
                <a:cs typeface="Times New Roman" pitchFamily="18" charset="0"/>
              </a:rPr>
              <a:t>Igneous intrusions</a:t>
            </a:r>
          </a:p>
          <a:p>
            <a:pPr marL="914400" lvl="1" indent="-457200" eaLnBrk="0" hangingPunct="0">
              <a:defRPr/>
            </a:pPr>
            <a:endParaRPr lang="en-US" sz="2400" b="1" u="sng" dirty="0">
              <a:latin typeface="Arial" pitchFamily="34" charset="0"/>
              <a:ea typeface="Calibri" pitchFamily="34" charset="0"/>
              <a:cs typeface="Times New Roman" pitchFamily="18" charset="0"/>
            </a:endParaRPr>
          </a:p>
          <a:p>
            <a:pPr marL="1371600" lvl="2" indent="-457200" eaLnBrk="0" hangingPunct="0">
              <a:buFontTx/>
              <a:buAutoNum type="arabicPeriod" startAt="2"/>
              <a:defRPr/>
            </a:pPr>
            <a:r>
              <a:rPr lang="en-US" sz="2400" b="1" u="sng" dirty="0">
                <a:latin typeface="Arial" pitchFamily="34" charset="0"/>
                <a:ea typeface="Calibri" pitchFamily="34" charset="0"/>
                <a:cs typeface="Times New Roman" pitchFamily="18" charset="0"/>
              </a:rPr>
              <a:t>Tectonic Processes</a:t>
            </a:r>
            <a:r>
              <a:rPr lang="en-US" sz="2400" b="1" dirty="0">
                <a:latin typeface="Arial" pitchFamily="34" charset="0"/>
                <a:ea typeface="Calibri" pitchFamily="34" charset="0"/>
                <a:cs typeface="Times New Roman" pitchFamily="18" charset="0"/>
              </a:rPr>
              <a:t>  (</a:t>
            </a:r>
            <a:r>
              <a:rPr lang="en-US" sz="2400" dirty="0">
                <a:latin typeface="Arial" pitchFamily="34" charset="0"/>
                <a:ea typeface="Calibri" pitchFamily="34" charset="0"/>
                <a:cs typeface="Times New Roman" pitchFamily="18" charset="0"/>
              </a:rPr>
              <a:t>Also called </a:t>
            </a:r>
            <a:r>
              <a:rPr lang="en-US" sz="2400" b="1" dirty="0">
                <a:latin typeface="Arial" pitchFamily="34" charset="0"/>
                <a:ea typeface="Calibri" pitchFamily="34" charset="0"/>
                <a:cs typeface="Times New Roman" pitchFamily="18" charset="0"/>
              </a:rPr>
              <a:t>Diastrophism)</a:t>
            </a:r>
          </a:p>
          <a:p>
            <a:pPr marL="914400" lvl="1" indent="-457200" eaLnBrk="0" hangingPunct="0">
              <a:defRPr/>
            </a:pPr>
            <a:endParaRPr lang="en-US" sz="2400" b="1" dirty="0">
              <a:latin typeface="Arial" pitchFamily="34" charset="0"/>
              <a:ea typeface="Calibri" pitchFamily="34" charset="0"/>
              <a:cs typeface="Times New Roman" pitchFamily="18" charset="0"/>
            </a:endParaRPr>
          </a:p>
          <a:p>
            <a:pPr marL="1828800" lvl="3" indent="-457200" eaLnBrk="0" hangingPunct="0">
              <a:buFont typeface="+mj-lt"/>
              <a:buAutoNum type="alphaLcPeriod"/>
              <a:defRPr/>
            </a:pPr>
            <a:r>
              <a:rPr lang="en-US" sz="2400" b="1" dirty="0">
                <a:latin typeface="Arial" pitchFamily="34" charset="0"/>
                <a:ea typeface="Calibri" pitchFamily="34" charset="0"/>
                <a:cs typeface="Times New Roman" pitchFamily="18" charset="0"/>
              </a:rPr>
              <a:t>Folding: </a:t>
            </a:r>
            <a:r>
              <a:rPr lang="en-US" sz="2400" dirty="0">
                <a:latin typeface="Arial" pitchFamily="34" charset="0"/>
                <a:ea typeface="Calibri" pitchFamily="34" charset="0"/>
                <a:cs typeface="Times New Roman" pitchFamily="18" charset="0"/>
              </a:rPr>
              <a:t>anticlines, synclines, mountains</a:t>
            </a:r>
            <a:endParaRPr lang="en-US" sz="2400" b="1" u="sng" dirty="0">
              <a:latin typeface="Arial" pitchFamily="34" charset="0"/>
              <a:ea typeface="Calibri" pitchFamily="34" charset="0"/>
              <a:cs typeface="Times New Roman" pitchFamily="18" charset="0"/>
            </a:endParaRPr>
          </a:p>
          <a:p>
            <a:pPr marL="1828800" lvl="3" indent="-457200" eaLnBrk="0" hangingPunct="0">
              <a:buFont typeface="+mj-lt"/>
              <a:buAutoNum type="alphaLcPeriod"/>
              <a:defRPr/>
            </a:pPr>
            <a:r>
              <a:rPr lang="en-US" sz="2400" b="1" dirty="0">
                <a:latin typeface="Arial" pitchFamily="34" charset="0"/>
                <a:ea typeface="Calibri" pitchFamily="34" charset="0"/>
                <a:cs typeface="Times New Roman" pitchFamily="18" charset="0"/>
              </a:rPr>
              <a:t>Faulting: </a:t>
            </a:r>
            <a:r>
              <a:rPr lang="en-US" sz="2400" dirty="0">
                <a:latin typeface="Arial" pitchFamily="34" charset="0"/>
                <a:ea typeface="Calibri" pitchFamily="34" charset="0"/>
                <a:cs typeface="Times New Roman" pitchFamily="18" charset="0"/>
              </a:rPr>
              <a:t>rift valleys, </a:t>
            </a:r>
            <a:r>
              <a:rPr lang="en-US" sz="2400" dirty="0" err="1">
                <a:latin typeface="Arial" pitchFamily="34" charset="0"/>
                <a:ea typeface="Calibri" pitchFamily="34" charset="0"/>
                <a:cs typeface="Times New Roman" pitchFamily="18" charset="0"/>
              </a:rPr>
              <a:t>graben</a:t>
            </a:r>
            <a:r>
              <a:rPr lang="en-US" sz="2400" dirty="0">
                <a:latin typeface="Arial" pitchFamily="34" charset="0"/>
                <a:ea typeface="Calibri" pitchFamily="34" charset="0"/>
                <a:cs typeface="Times New Roman" pitchFamily="18" charset="0"/>
              </a:rPr>
              <a:t>, escarpments</a:t>
            </a:r>
            <a:endParaRPr lang="en-US" sz="2400" b="1" u="sng" dirty="0">
              <a:latin typeface="Arial" pitchFamily="34" charset="0"/>
              <a:ea typeface="Calibri" pitchFamily="34" charset="0"/>
              <a:cs typeface="Times New Roman" pitchFamily="18" charset="0"/>
            </a:endParaRPr>
          </a:p>
          <a:p>
            <a:pPr marL="1828800" lvl="3" indent="-457200" eaLnBrk="0" hangingPunct="0">
              <a:buFont typeface="+mj-lt"/>
              <a:buAutoNum type="alphaLcPeriod"/>
              <a:defRPr/>
            </a:pPr>
            <a:r>
              <a:rPr lang="en-US" sz="2400" b="1" dirty="0">
                <a:latin typeface="Arial" pitchFamily="34" charset="0"/>
                <a:ea typeface="Calibri" pitchFamily="34" charset="0"/>
                <a:cs typeface="Times New Roman" pitchFamily="18" charset="0"/>
              </a:rPr>
              <a:t>Lateral Faulting: </a:t>
            </a:r>
            <a:r>
              <a:rPr lang="en-US" sz="2400" dirty="0">
                <a:latin typeface="Arial" pitchFamily="34" charset="0"/>
                <a:ea typeface="Calibri" pitchFamily="34" charset="0"/>
                <a:cs typeface="Times New Roman" pitchFamily="18" charset="0"/>
              </a:rPr>
              <a:t>strike-slip faults</a:t>
            </a:r>
            <a:endParaRPr lang="en-US" sz="2400" b="1" u="sng" dirty="0">
              <a:latin typeface="Arial" pitchFamily="34" charset="0"/>
              <a:ea typeface="Calibri" pitchFamily="34" charset="0"/>
              <a:cs typeface="Times New Roman" pitchFamily="18" charset="0"/>
            </a:endParaRPr>
          </a:p>
          <a:p>
            <a:pPr marL="1371600" lvl="2" indent="-457200" eaLnBrk="0" hangingPunct="0">
              <a:defRPr/>
            </a:pPr>
            <a:endParaRPr lang="en-US" sz="2000" dirty="0">
              <a:latin typeface="Arial" pitchFamily="34" charset="0"/>
            </a:endParaRPr>
          </a:p>
          <a:p>
            <a:pPr eaLnBrk="0" hangingPunct="0">
              <a:defRPr/>
            </a:pPr>
            <a:r>
              <a:rPr lang="en-US" sz="2400" b="1" dirty="0">
                <a:latin typeface="Arial" pitchFamily="34" charset="0"/>
                <a:ea typeface="Calibri" pitchFamily="34" charset="0"/>
                <a:cs typeface="Times New Roman" pitchFamily="18" charset="0"/>
              </a:rPr>
              <a:t>	</a:t>
            </a:r>
            <a:r>
              <a:rPr lang="en-US" sz="2400" b="1" i="1" u="sng" dirty="0">
                <a:solidFill>
                  <a:srgbClr val="C00000"/>
                </a:solidFill>
                <a:latin typeface="Arial" pitchFamily="34" charset="0"/>
                <a:ea typeface="Calibri" pitchFamily="34" charset="0"/>
                <a:cs typeface="Times New Roman" pitchFamily="18" charset="0"/>
              </a:rPr>
              <a:t>Earthquakes</a:t>
            </a:r>
            <a:r>
              <a:rPr lang="en-US" sz="2400" b="1" i="1" dirty="0">
                <a:latin typeface="Arial" pitchFamily="34" charset="0"/>
                <a:ea typeface="Calibri" pitchFamily="34" charset="0"/>
                <a:cs typeface="Times New Roman" pitchFamily="18" charset="0"/>
              </a:rPr>
              <a:t> </a:t>
            </a:r>
            <a:r>
              <a:rPr lang="en-US" sz="2400" b="1" dirty="0">
                <a:latin typeface="Arial" pitchFamily="34" charset="0"/>
                <a:ea typeface="Calibri" pitchFamily="34" charset="0"/>
                <a:cs typeface="Times New Roman" pitchFamily="18" charset="0"/>
                <a:sym typeface="Symbol"/>
              </a:rPr>
              <a:t> </a:t>
            </a:r>
            <a:r>
              <a:rPr lang="en-US" sz="2000" i="1" dirty="0">
                <a:latin typeface="Arial" pitchFamily="34" charset="0"/>
                <a:ea typeface="Calibri" pitchFamily="34" charset="0"/>
                <a:cs typeface="Times New Roman" pitchFamily="18" charset="0"/>
              </a:rPr>
              <a:t>evidence of present-day tectonic activity</a:t>
            </a: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ubtitle 2"/>
          <p:cNvSpPr>
            <a:spLocks noGrp="1"/>
          </p:cNvSpPr>
          <p:nvPr>
            <p:ph type="subTitle" idx="1"/>
          </p:nvPr>
        </p:nvSpPr>
        <p:spPr>
          <a:xfrm>
            <a:off x="714375" y="176213"/>
            <a:ext cx="8143875" cy="6681787"/>
          </a:xfrm>
        </p:spPr>
        <p:txBody>
          <a:bodyPr/>
          <a:lstStyle/>
          <a:p>
            <a:pPr algn="just" eaLnBrk="1" hangingPunct="1"/>
            <a:r>
              <a:rPr lang="en-US" smtClean="0">
                <a:solidFill>
                  <a:srgbClr val="0070C0"/>
                </a:solidFill>
                <a:latin typeface="Verdana" pitchFamily="34" charset="0"/>
                <a:cs typeface="Times New Roman" pitchFamily="18" charset="0"/>
              </a:rPr>
              <a:t>The forces coming from within the earth are called as endogenetic forces which cause two types of movements in the earth, viz, </a:t>
            </a:r>
          </a:p>
          <a:p>
            <a:pPr algn="just" eaLnBrk="1" hangingPunct="1"/>
            <a:r>
              <a:rPr lang="en-US" sz="2800" b="1" smtClean="0">
                <a:solidFill>
                  <a:srgbClr val="C00000"/>
                </a:solidFill>
                <a:latin typeface="Verdana" pitchFamily="34" charset="0"/>
                <a:cs typeface="Times New Roman" pitchFamily="18" charset="0"/>
              </a:rPr>
              <a:t>(i) Horizontal movements, and  </a:t>
            </a:r>
          </a:p>
          <a:p>
            <a:pPr algn="just" eaLnBrk="1" hangingPunct="1"/>
            <a:r>
              <a:rPr lang="en-US" sz="2800" b="1" smtClean="0">
                <a:solidFill>
                  <a:srgbClr val="C00000"/>
                </a:solidFill>
                <a:latin typeface="Verdana" pitchFamily="34" charset="0"/>
                <a:cs typeface="Times New Roman" pitchFamily="18" charset="0"/>
              </a:rPr>
              <a:t>(ii) Vertical movements.</a:t>
            </a:r>
          </a:p>
          <a:p>
            <a:pPr algn="just" eaLnBrk="1" hangingPunct="1"/>
            <a:r>
              <a:rPr lang="en-US" smtClean="0">
                <a:solidFill>
                  <a:srgbClr val="0070C0"/>
                </a:solidFill>
                <a:latin typeface="Verdana" pitchFamily="34" charset="0"/>
                <a:cs typeface="Times New Roman" pitchFamily="18" charset="0"/>
              </a:rPr>
              <a:t>Endogenetic forces introduce various types of vertical irregularities which give birth to many kinds of relief features on the earth's surface, eg., mountains, plateaus, plains, lakes, faults, folds, etc. </a:t>
            </a:r>
            <a:endParaRPr lang="en-US" smtClean="0">
              <a:solidFill>
                <a:srgbClr val="0070C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857250" y="357188"/>
            <a:ext cx="7858125" cy="6072187"/>
          </a:xfrm>
        </p:spPr>
        <p:txBody>
          <a:bodyPr rtlCol="0">
            <a:normAutofit/>
          </a:bodyPr>
          <a:lstStyle/>
          <a:p>
            <a:pPr algn="just" eaLnBrk="1" fontAlgn="auto" hangingPunct="1">
              <a:spcAft>
                <a:spcPts val="0"/>
              </a:spcAft>
              <a:defRPr/>
            </a:pPr>
            <a:r>
              <a:rPr lang="en-US" sz="2800" smtClean="0">
                <a:solidFill>
                  <a:srgbClr val="000000"/>
                </a:solidFill>
                <a:latin typeface="Verdana" pitchFamily="34" charset="0"/>
                <a:cs typeface="Times New Roman" pitchFamily="18" charset="0"/>
              </a:rPr>
              <a:t>On an average, </a:t>
            </a:r>
            <a:r>
              <a:rPr lang="en-US" sz="2800" smtClean="0">
                <a:solidFill>
                  <a:srgbClr val="0070C0"/>
                </a:solidFill>
                <a:latin typeface="Verdana" pitchFamily="34" charset="0"/>
                <a:cs typeface="Times New Roman" pitchFamily="18" charset="0"/>
              </a:rPr>
              <a:t>the origin of endogenetic forces is related to thermal conditions of the interior of earth. </a:t>
            </a:r>
            <a:r>
              <a:rPr lang="en-US" sz="2800" smtClean="0">
                <a:solidFill>
                  <a:srgbClr val="000000"/>
                </a:solidFill>
                <a:latin typeface="Verdana" pitchFamily="34" charset="0"/>
                <a:cs typeface="Times New Roman" pitchFamily="18" charset="0"/>
              </a:rPr>
              <a:t>Generally, the endogenetic forces and related horizontal and vertical movements are caused </a:t>
            </a:r>
            <a:r>
              <a:rPr lang="en-US" sz="2800" smtClean="0">
                <a:solidFill>
                  <a:srgbClr val="0070C0"/>
                </a:solidFill>
                <a:latin typeface="Verdana" pitchFamily="34" charset="0"/>
                <a:cs typeface="Times New Roman" pitchFamily="18" charset="0"/>
              </a:rPr>
              <a:t>due to contraction and expansion of rocks' </a:t>
            </a:r>
            <a:r>
              <a:rPr lang="en-US" sz="2800" smtClean="0">
                <a:solidFill>
                  <a:srgbClr val="000000"/>
                </a:solidFill>
                <a:latin typeface="Verdana" pitchFamily="34" charset="0"/>
                <a:cs typeface="Times New Roman" pitchFamily="18" charset="0"/>
              </a:rPr>
              <a:t>because of varying thermal conditions and temperature changes inside the earth. The endogenetic forces and movements are divided, on the basis of intensity, into two major categories as in following chart:</a:t>
            </a:r>
            <a:endParaRPr lang="en-US" sz="2800" smtClean="0"/>
          </a:p>
          <a:p>
            <a:pPr algn="l" eaLnBrk="1" fontAlgn="auto" hangingPunct="1">
              <a:spcAft>
                <a:spcPts val="0"/>
              </a:spcAft>
              <a:buFontTx/>
              <a:buChar char="•"/>
              <a:defRPr/>
            </a:pPr>
            <a:r>
              <a:rPr lang="en-US" sz="2800" b="1" smtClean="0">
                <a:solidFill>
                  <a:srgbClr val="000000"/>
                </a:solidFill>
                <a:latin typeface="Verdana" pitchFamily="34" charset="0"/>
                <a:cs typeface="Times New Roman" pitchFamily="18" charset="0"/>
              </a:rPr>
              <a:t>Diastrophic forces (ii) Sudden forces</a:t>
            </a:r>
            <a:endParaRPr lang="en-US" sz="2800" smtClean="0"/>
          </a:p>
          <a:p>
            <a:pPr eaLnBrk="1" fontAlgn="auto" hangingPunct="1">
              <a:spcAft>
                <a:spcPts val="0"/>
              </a:spcAft>
              <a:defRPr/>
            </a:pPr>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type="subTitle" idx="1"/>
          </p:nvPr>
        </p:nvSpPr>
        <p:spPr>
          <a:xfrm>
            <a:off x="1371600" y="714375"/>
            <a:ext cx="6400800" cy="4924425"/>
          </a:xfrm>
        </p:spPr>
        <p:txBody>
          <a:bodyPr rtlCol="0">
            <a:normAutofit/>
          </a:bodyPr>
          <a:lstStyle/>
          <a:p>
            <a:pPr algn="just" eaLnBrk="1" fontAlgn="auto" hangingPunct="1">
              <a:spcAft>
                <a:spcPts val="0"/>
              </a:spcAft>
              <a:defRPr/>
            </a:pPr>
            <a:r>
              <a:rPr lang="en-US" altLang="zh-TW" b="1" smtClean="0">
                <a:solidFill>
                  <a:srgbClr val="FF0000"/>
                </a:solidFill>
                <a:latin typeface="Comic Sans MS" pitchFamily="66" charset="0"/>
              </a:rPr>
              <a:t>Diastrophic Forces and Sudden Forces</a:t>
            </a:r>
            <a:r>
              <a:rPr lang="en-US" altLang="zh-TW" smtClean="0">
                <a:solidFill>
                  <a:srgbClr val="3399FF"/>
                </a:solidFill>
                <a:latin typeface="Comic Sans MS" pitchFamily="66" charset="0"/>
              </a:rPr>
              <a:t> take place mainly along the plate boundaries, which are the zones that are not stable. Endogenetic processes cause many major landform features. </a:t>
            </a:r>
          </a:p>
          <a:p>
            <a:pPr eaLnBrk="1" fontAlgn="auto" hangingPunct="1">
              <a:spcAft>
                <a:spcPts val="0"/>
              </a:spcAft>
              <a:defRPr/>
            </a:pPr>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609600"/>
          </a:xfrm>
        </p:spPr>
        <p:txBody>
          <a:bodyPr rtlCol="0">
            <a:normAutofit fontScale="90000"/>
          </a:bodyPr>
          <a:lstStyle/>
          <a:p>
            <a:pPr eaLnBrk="1" fontAlgn="auto" hangingPunct="1">
              <a:spcAft>
                <a:spcPts val="0"/>
              </a:spcAft>
              <a:defRPr/>
            </a:pPr>
            <a:r>
              <a:rPr lang="en-US" b="1" dirty="0" smtClean="0">
                <a:solidFill>
                  <a:schemeClr val="accent6">
                    <a:lumMod val="50000"/>
                  </a:schemeClr>
                </a:solidFill>
                <a:effectLst>
                  <a:outerShdw blurRad="38100" dist="38100" dir="2700000" algn="tl">
                    <a:srgbClr val="000000">
                      <a:alpha val="43137"/>
                    </a:srgbClr>
                  </a:outerShdw>
                </a:effectLst>
              </a:rPr>
              <a:t>B. Exogenous Processes</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Rectangle 2"/>
          <p:cNvSpPr/>
          <p:nvPr/>
        </p:nvSpPr>
        <p:spPr>
          <a:xfrm>
            <a:off x="838200" y="990600"/>
            <a:ext cx="8305800" cy="5940425"/>
          </a:xfrm>
          <a:prstGeom prst="rect">
            <a:avLst/>
          </a:prstGeom>
        </p:spPr>
        <p:txBody>
          <a:bodyPr>
            <a:spAutoFit/>
          </a:bodyPr>
          <a:lstStyle/>
          <a:p>
            <a:pPr>
              <a:defRPr/>
            </a:pPr>
            <a:r>
              <a:rPr lang="en-US" sz="2400" dirty="0">
                <a:latin typeface="Arial" pitchFamily="34" charset="0"/>
                <a:ea typeface="Calibri" pitchFamily="34" charset="0"/>
                <a:cs typeface="Times New Roman" pitchFamily="18" charset="0"/>
              </a:rPr>
              <a:t>Also called</a:t>
            </a:r>
            <a:r>
              <a:rPr lang="en-US" sz="2400" b="1" dirty="0">
                <a:latin typeface="Arial" pitchFamily="34" charset="0"/>
                <a:ea typeface="Calibri" pitchFamily="34" charset="0"/>
                <a:cs typeface="Times New Roman" pitchFamily="18" charset="0"/>
              </a:rPr>
              <a:t> </a:t>
            </a:r>
            <a:r>
              <a:rPr lang="en-US" sz="2400" b="1" u="sng" dirty="0">
                <a:latin typeface="Arial" pitchFamily="34" charset="0"/>
                <a:ea typeface="Calibri" pitchFamily="34" charset="0"/>
                <a:cs typeface="Times New Roman" pitchFamily="18" charset="0"/>
              </a:rPr>
              <a:t>Gradational Processes</a:t>
            </a:r>
            <a:r>
              <a:rPr lang="en-US" sz="2400" b="1" dirty="0">
                <a:latin typeface="Arial" pitchFamily="34" charset="0"/>
                <a:ea typeface="Calibri" pitchFamily="34" charset="0"/>
                <a:cs typeface="Times New Roman" pitchFamily="18" charset="0"/>
              </a:rPr>
              <a:t>, </a:t>
            </a:r>
            <a:r>
              <a:rPr lang="en-US" sz="2400" dirty="0">
                <a:latin typeface="Arial" pitchFamily="34" charset="0"/>
                <a:ea typeface="Calibri" pitchFamily="34" charset="0"/>
                <a:cs typeface="Times New Roman" pitchFamily="18" charset="0"/>
              </a:rPr>
              <a:t>they comprise </a:t>
            </a:r>
            <a:r>
              <a:rPr lang="en-US" sz="2400" b="1" dirty="0">
                <a:latin typeface="Arial" pitchFamily="34" charset="0"/>
                <a:ea typeface="Calibri" pitchFamily="34" charset="0"/>
                <a:cs typeface="Times New Roman" pitchFamily="18" charset="0"/>
              </a:rPr>
              <a:t>degradation</a:t>
            </a:r>
            <a:r>
              <a:rPr lang="en-US" sz="2400" dirty="0">
                <a:latin typeface="Arial" pitchFamily="34" charset="0"/>
                <a:ea typeface="Calibri" pitchFamily="34" charset="0"/>
                <a:cs typeface="Times New Roman" pitchFamily="18" charset="0"/>
              </a:rPr>
              <a:t> and </a:t>
            </a:r>
            <a:r>
              <a:rPr lang="en-US" sz="2400" b="1" dirty="0" err="1">
                <a:latin typeface="Arial" pitchFamily="34" charset="0"/>
                <a:ea typeface="Calibri" pitchFamily="34" charset="0"/>
                <a:cs typeface="Times New Roman" pitchFamily="18" charset="0"/>
              </a:rPr>
              <a:t>aggradation</a:t>
            </a:r>
            <a:r>
              <a:rPr lang="en-US" sz="2400" dirty="0">
                <a:latin typeface="Arial" pitchFamily="34" charset="0"/>
                <a:ea typeface="Calibri" pitchFamily="34" charset="0"/>
                <a:cs typeface="Times New Roman" pitchFamily="18" charset="0"/>
              </a:rPr>
              <a:t> </a:t>
            </a:r>
            <a:r>
              <a:rPr lang="en-US" sz="2400" b="1" dirty="0">
                <a:latin typeface="Arial" pitchFamily="34" charset="0"/>
                <a:ea typeface="Calibri" pitchFamily="34" charset="0"/>
                <a:cs typeface="Times New Roman" pitchFamily="18" charset="0"/>
              </a:rPr>
              <a:t>– </a:t>
            </a:r>
            <a:r>
              <a:rPr lang="en-US" sz="2400" dirty="0">
                <a:latin typeface="Arial" pitchFamily="34" charset="0"/>
                <a:ea typeface="Calibri" pitchFamily="34" charset="0"/>
                <a:cs typeface="Times New Roman" pitchFamily="18" charset="0"/>
              </a:rPr>
              <a:t>they </a:t>
            </a:r>
            <a:r>
              <a:rPr lang="en-US" sz="2400" b="1" u="sng" dirty="0">
                <a:latin typeface="Arial" pitchFamily="34" charset="0"/>
                <a:ea typeface="Calibri" pitchFamily="34" charset="0"/>
                <a:cs typeface="Times New Roman" pitchFamily="18" charset="0"/>
              </a:rPr>
              <a:t>modify</a:t>
            </a:r>
            <a:r>
              <a:rPr lang="en-US" sz="2400" b="1" dirty="0">
                <a:latin typeface="Arial" pitchFamily="34" charset="0"/>
                <a:ea typeface="Calibri" pitchFamily="34" charset="0"/>
                <a:cs typeface="Times New Roman" pitchFamily="18" charset="0"/>
              </a:rPr>
              <a:t> </a:t>
            </a:r>
            <a:r>
              <a:rPr lang="en-US" sz="2400" b="1" i="1" dirty="0">
                <a:latin typeface="Arial" pitchFamily="34" charset="0"/>
                <a:ea typeface="Calibri" pitchFamily="34" charset="0"/>
                <a:cs typeface="Times New Roman" pitchFamily="18" charset="0"/>
              </a:rPr>
              <a:t>relief</a:t>
            </a:r>
          </a:p>
          <a:p>
            <a:pPr>
              <a:defRPr/>
            </a:pPr>
            <a:endParaRPr lang="en-US" sz="2400" b="1" dirty="0">
              <a:latin typeface="Arial" pitchFamily="34" charset="0"/>
              <a:ea typeface="Calibri" pitchFamily="34" charset="0"/>
              <a:cs typeface="Times New Roman" pitchFamily="18" charset="0"/>
            </a:endParaRPr>
          </a:p>
          <a:p>
            <a:pPr>
              <a:buFont typeface="Symbol" pitchFamily="18" charset="2"/>
              <a:buChar char="®"/>
              <a:defRPr/>
            </a:pPr>
            <a:r>
              <a:rPr lang="en-US" sz="2400" dirty="0">
                <a:latin typeface="Arial" pitchFamily="34" charset="0"/>
                <a:ea typeface="Calibri" pitchFamily="34" charset="0"/>
                <a:cs typeface="Times New Roman" pitchFamily="18" charset="0"/>
              </a:rPr>
              <a:t> a </a:t>
            </a:r>
            <a:r>
              <a:rPr lang="en-US" sz="2400" b="1" dirty="0">
                <a:latin typeface="Arial" pitchFamily="34" charset="0"/>
                <a:ea typeface="Calibri" pitchFamily="34" charset="0"/>
                <a:cs typeface="Times New Roman" pitchFamily="18" charset="0"/>
              </a:rPr>
              <a:t>continuum</a:t>
            </a:r>
            <a:r>
              <a:rPr lang="en-US" sz="2400" dirty="0">
                <a:latin typeface="Arial" pitchFamily="34" charset="0"/>
                <a:ea typeface="Calibri" pitchFamily="34" charset="0"/>
                <a:cs typeface="Times New Roman" pitchFamily="18" charset="0"/>
              </a:rPr>
              <a:t> of processes – </a:t>
            </a:r>
            <a:r>
              <a:rPr lang="en-US" sz="2400" dirty="0">
                <a:latin typeface="Arial" pitchFamily="34" charset="0"/>
                <a:ea typeface="Calibri" pitchFamily="34" charset="0"/>
                <a:cs typeface="Times New Roman" pitchFamily="18" charset="0"/>
                <a:sym typeface="Symbol"/>
              </a:rPr>
              <a:t>Weathering  Mass 	Wasting  Erosion  Transportation  Deposition</a:t>
            </a:r>
          </a:p>
          <a:p>
            <a:pPr>
              <a:defRPr/>
            </a:pPr>
            <a:endParaRPr lang="en-US" sz="1200" dirty="0">
              <a:latin typeface="Arial" pitchFamily="34" charset="0"/>
              <a:ea typeface="Calibri" pitchFamily="34" charset="0"/>
              <a:cs typeface="Times New Roman" pitchFamily="18" charset="0"/>
              <a:sym typeface="Symbol"/>
            </a:endParaRPr>
          </a:p>
          <a:p>
            <a:pPr>
              <a:buFont typeface="Symbol" pitchFamily="18" charset="2"/>
              <a:buChar char="®"/>
              <a:defRPr/>
            </a:pPr>
            <a:r>
              <a:rPr lang="en-US" sz="2400" dirty="0">
                <a:latin typeface="Arial" pitchFamily="34" charset="0"/>
                <a:ea typeface="Calibri" pitchFamily="34" charset="0"/>
                <a:cs typeface="Times New Roman" pitchFamily="18" charset="0"/>
                <a:sym typeface="Symbol"/>
              </a:rPr>
              <a:t> these processes are carried through by </a:t>
            </a:r>
            <a:r>
              <a:rPr lang="en-US" sz="2400" b="1" i="1" dirty="0">
                <a:latin typeface="Arial" pitchFamily="34" charset="0"/>
                <a:ea typeface="Calibri" pitchFamily="34" charset="0"/>
                <a:cs typeface="Times New Roman" pitchFamily="18" charset="0"/>
                <a:sym typeface="Symbol"/>
              </a:rPr>
              <a:t>Geomorphic 	Agents: </a:t>
            </a:r>
            <a:r>
              <a:rPr lang="en-US" sz="2400" i="1" dirty="0">
                <a:latin typeface="Arial" pitchFamily="34" charset="0"/>
                <a:ea typeface="Calibri" pitchFamily="34" charset="0"/>
                <a:cs typeface="Times New Roman" pitchFamily="18" charset="0"/>
                <a:sym typeface="Symbol"/>
              </a:rPr>
              <a:t>gravity, flowing water (rivers), moving ice 	(glaciers), waves and tides (oceans and lakes), wind,	plants, organisms, animals and humans</a:t>
            </a:r>
            <a:endParaRPr lang="en-US" sz="2400" dirty="0">
              <a:latin typeface="Arial" pitchFamily="34" charset="0"/>
              <a:ea typeface="Calibri" pitchFamily="34" charset="0"/>
              <a:cs typeface="Times New Roman" pitchFamily="18" charset="0"/>
            </a:endParaRPr>
          </a:p>
          <a:p>
            <a:pPr>
              <a:defRPr/>
            </a:pPr>
            <a:endParaRPr lang="en-US" sz="2000" dirty="0">
              <a:latin typeface="Arial" pitchFamily="34" charset="0"/>
            </a:endParaRPr>
          </a:p>
          <a:p>
            <a:pPr marL="457200" indent="-457200" eaLnBrk="0" hangingPunct="0">
              <a:defRPr/>
            </a:pPr>
            <a:r>
              <a:rPr lang="en-US" sz="2400" b="1" dirty="0">
                <a:latin typeface="Arial" pitchFamily="34" charset="0"/>
                <a:ea typeface="Calibri" pitchFamily="34" charset="0"/>
                <a:cs typeface="Times New Roman" pitchFamily="18" charset="0"/>
              </a:rPr>
              <a:t>	1.  </a:t>
            </a:r>
            <a:r>
              <a:rPr lang="en-US" sz="2400" b="1" u="sng" dirty="0">
                <a:latin typeface="Arial" pitchFamily="34" charset="0"/>
                <a:ea typeface="Calibri" pitchFamily="34" charset="0"/>
                <a:cs typeface="Times New Roman" pitchFamily="18" charset="0"/>
              </a:rPr>
              <a:t>Degradation Processes</a:t>
            </a:r>
            <a:r>
              <a:rPr lang="en-US" sz="2400" b="1" dirty="0">
                <a:latin typeface="Arial" pitchFamily="34" charset="0"/>
                <a:ea typeface="Calibri" pitchFamily="34" charset="0"/>
                <a:cs typeface="Times New Roman" pitchFamily="18" charset="0"/>
              </a:rPr>
              <a:t> </a:t>
            </a:r>
            <a:r>
              <a:rPr lang="en-US" sz="2400" b="1" dirty="0">
                <a:latin typeface="Arial" pitchFamily="34" charset="0"/>
                <a:ea typeface="Calibri" pitchFamily="34" charset="0"/>
                <a:cs typeface="Times New Roman" pitchFamily="18" charset="0"/>
                <a:sym typeface="Symbol"/>
              </a:rPr>
              <a:t> </a:t>
            </a:r>
            <a:r>
              <a:rPr lang="en-US" sz="1600" i="1" dirty="0">
                <a:latin typeface="Arial" pitchFamily="34" charset="0"/>
                <a:ea typeface="Calibri" pitchFamily="34" charset="0"/>
                <a:cs typeface="Times New Roman" pitchFamily="18" charset="0"/>
                <a:sym typeface="Symbol"/>
              </a:rPr>
              <a:t>Also called </a:t>
            </a:r>
            <a:r>
              <a:rPr lang="en-US" sz="1600" b="1" i="1" dirty="0">
                <a:latin typeface="Arial" pitchFamily="34" charset="0"/>
                <a:ea typeface="Calibri" pitchFamily="34" charset="0"/>
                <a:cs typeface="Times New Roman" pitchFamily="18" charset="0"/>
                <a:sym typeface="Symbol"/>
              </a:rPr>
              <a:t>Denudation </a:t>
            </a:r>
            <a:r>
              <a:rPr lang="en-US" sz="1600" i="1" dirty="0">
                <a:latin typeface="Arial" pitchFamily="34" charset="0"/>
                <a:ea typeface="Calibri" pitchFamily="34" charset="0"/>
                <a:cs typeface="Times New Roman" pitchFamily="18" charset="0"/>
                <a:sym typeface="Symbol"/>
              </a:rPr>
              <a:t>Processes</a:t>
            </a:r>
            <a:endParaRPr lang="en-US" sz="2400" dirty="0">
              <a:latin typeface="Arial" pitchFamily="34" charset="0"/>
              <a:ea typeface="Calibri" pitchFamily="34" charset="0"/>
              <a:cs typeface="Times New Roman" pitchFamily="18" charset="0"/>
            </a:endParaRPr>
          </a:p>
          <a:p>
            <a:pPr marL="1371600" lvl="2" indent="-457200" eaLnBrk="0" hangingPunct="0">
              <a:defRPr/>
            </a:pPr>
            <a:r>
              <a:rPr lang="en-US" sz="2400" b="1" dirty="0">
                <a:latin typeface="Arial" pitchFamily="34" charset="0"/>
                <a:ea typeface="Calibri" pitchFamily="34" charset="0"/>
                <a:cs typeface="Times New Roman" pitchFamily="18" charset="0"/>
              </a:rPr>
              <a:t>a.  Weathering ,  b.  Mass Wasting </a:t>
            </a:r>
            <a:r>
              <a:rPr lang="en-US" sz="2400" dirty="0">
                <a:latin typeface="Arial" pitchFamily="34" charset="0"/>
                <a:ea typeface="Calibri" pitchFamily="34" charset="0"/>
                <a:cs typeface="Times New Roman" pitchFamily="18" charset="0"/>
              </a:rPr>
              <a:t>and </a:t>
            </a:r>
            <a:r>
              <a:rPr lang="en-US" sz="2400" b="1" dirty="0">
                <a:latin typeface="Arial" pitchFamily="34" charset="0"/>
                <a:ea typeface="Calibri" pitchFamily="34" charset="0"/>
                <a:cs typeface="Times New Roman" pitchFamily="18" charset="0"/>
              </a:rPr>
              <a:t>c.  Erosion and Transportation</a:t>
            </a:r>
            <a:endParaRPr lang="en-US" sz="2400" b="1" u="sng" dirty="0">
              <a:latin typeface="Arial" pitchFamily="34" charset="0"/>
              <a:ea typeface="Calibri" pitchFamily="34" charset="0"/>
              <a:cs typeface="Times New Roman" pitchFamily="18" charset="0"/>
            </a:endParaRPr>
          </a:p>
          <a:p>
            <a:pPr marL="914400" lvl="1" indent="-457200" eaLnBrk="0" hangingPunct="0">
              <a:buFontTx/>
              <a:buAutoNum type="arabicPeriod" startAt="2"/>
              <a:defRPr/>
            </a:pPr>
            <a:r>
              <a:rPr lang="en-US" sz="2400" b="1" u="sng" dirty="0" err="1">
                <a:latin typeface="Arial" pitchFamily="34" charset="0"/>
                <a:ea typeface="Calibri" pitchFamily="34" charset="0"/>
                <a:cs typeface="Times New Roman" pitchFamily="18" charset="0"/>
              </a:rPr>
              <a:t>Aggradation</a:t>
            </a:r>
            <a:r>
              <a:rPr lang="en-US" sz="2400" b="1" u="sng" dirty="0">
                <a:latin typeface="Arial" pitchFamily="34" charset="0"/>
                <a:ea typeface="Calibri" pitchFamily="34" charset="0"/>
                <a:cs typeface="Times New Roman" pitchFamily="18" charset="0"/>
              </a:rPr>
              <a:t> Processes</a:t>
            </a:r>
            <a:endParaRPr lang="en-US" sz="2400" b="1" dirty="0">
              <a:latin typeface="Arial" pitchFamily="34" charset="0"/>
              <a:ea typeface="Calibri" pitchFamily="34" charset="0"/>
              <a:cs typeface="Times New Roman" pitchFamily="18" charset="0"/>
            </a:endParaRPr>
          </a:p>
          <a:p>
            <a:pPr marL="914400" lvl="1" indent="-457200" eaLnBrk="0" hangingPunct="0">
              <a:defRPr/>
            </a:pPr>
            <a:r>
              <a:rPr lang="en-US" sz="2400" b="1" dirty="0">
                <a:latin typeface="Arial" pitchFamily="34" charset="0"/>
                <a:ea typeface="Calibri" pitchFamily="34" charset="0"/>
                <a:cs typeface="Times New Roman" pitchFamily="18" charset="0"/>
              </a:rPr>
              <a:t>	a.  Deposition – </a:t>
            </a:r>
            <a:r>
              <a:rPr lang="en-US" sz="2400" i="1" dirty="0">
                <a:latin typeface="Arial" pitchFamily="34" charset="0"/>
                <a:ea typeface="Calibri" pitchFamily="34" charset="0"/>
                <a:cs typeface="Times New Roman" pitchFamily="18" charset="0"/>
              </a:rPr>
              <a:t>fluvial, </a:t>
            </a:r>
            <a:r>
              <a:rPr lang="en-US" sz="2400" i="1" dirty="0" err="1">
                <a:latin typeface="Arial" pitchFamily="34" charset="0"/>
                <a:ea typeface="Calibri" pitchFamily="34" charset="0"/>
                <a:cs typeface="Times New Roman" pitchFamily="18" charset="0"/>
              </a:rPr>
              <a:t>eolian</a:t>
            </a:r>
            <a:r>
              <a:rPr lang="en-US" sz="2400" i="1" dirty="0">
                <a:latin typeface="Arial" pitchFamily="34" charset="0"/>
                <a:ea typeface="Calibri" pitchFamily="34" charset="0"/>
                <a:cs typeface="Times New Roman" pitchFamily="18" charset="0"/>
              </a:rPr>
              <a:t>, glacial, coastal</a:t>
            </a:r>
            <a:endParaRPr lang="en-US" sz="2400" b="1" dirty="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7" descr="DSCN7498 copy-Jocassee.jpg"/>
          <p:cNvPicPr>
            <a:picLocks noChangeAspect="1"/>
          </p:cNvPicPr>
          <p:nvPr/>
        </p:nvPicPr>
        <p:blipFill>
          <a:blip r:embed="rId3"/>
          <a:srcRect/>
          <a:stretch>
            <a:fillRect/>
          </a:stretch>
        </p:blipFill>
        <p:spPr bwMode="auto">
          <a:xfrm>
            <a:off x="6172200" y="4419600"/>
            <a:ext cx="2844800" cy="21336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a:xfrm>
            <a:off x="7010400" y="6381750"/>
            <a:ext cx="2133600" cy="476250"/>
          </a:xfrm>
        </p:spPr>
        <p:txBody>
          <a:bodyPr/>
          <a:lstStyle/>
          <a:p>
            <a:pPr>
              <a:defRPr/>
            </a:pPr>
            <a:fld id="{2A4ECCDC-CED2-4B53-A962-26C0EC041CD0}" type="slidenum">
              <a:rPr lang="en-US"/>
              <a:pPr>
                <a:defRPr/>
              </a:pPr>
              <a:t>6</a:t>
            </a:fld>
            <a:endParaRPr lang="en-US" dirty="0"/>
          </a:p>
        </p:txBody>
      </p:sp>
      <p:sp>
        <p:nvSpPr>
          <p:cNvPr id="8195" name="Rectangle 2"/>
          <p:cNvSpPr>
            <a:spLocks noGrp="1" noChangeArrowheads="1"/>
          </p:cNvSpPr>
          <p:nvPr>
            <p:ph type="title" idx="4294967295"/>
          </p:nvPr>
        </p:nvSpPr>
        <p:spPr>
          <a:xfrm>
            <a:off x="0" y="-381000"/>
            <a:ext cx="8229600" cy="1371600"/>
          </a:xfrm>
        </p:spPr>
        <p:txBody>
          <a:bodyPr/>
          <a:lstStyle/>
          <a:p>
            <a:pPr eaLnBrk="1" hangingPunct="1"/>
            <a:r>
              <a:rPr lang="en-US" sz="3200" b="1" smtClean="0"/>
              <a:t>Crustal Orders of Relief</a:t>
            </a:r>
          </a:p>
        </p:txBody>
      </p:sp>
      <p:sp>
        <p:nvSpPr>
          <p:cNvPr id="8197" name="TextBox 5"/>
          <p:cNvSpPr txBox="1">
            <a:spLocks noChangeArrowheads="1"/>
          </p:cNvSpPr>
          <p:nvPr/>
        </p:nvSpPr>
        <p:spPr bwMode="auto">
          <a:xfrm>
            <a:off x="228600" y="838200"/>
            <a:ext cx="4051300" cy="523875"/>
          </a:xfrm>
          <a:prstGeom prst="rect">
            <a:avLst/>
          </a:prstGeom>
          <a:noFill/>
          <a:ln w="9525">
            <a:noFill/>
            <a:miter lim="800000"/>
            <a:headEnd/>
            <a:tailEnd/>
          </a:ln>
        </p:spPr>
        <p:txBody>
          <a:bodyPr wrap="none">
            <a:spAutoFit/>
          </a:bodyPr>
          <a:lstStyle/>
          <a:p>
            <a:pPr marL="400050" indent="-400050" algn="ctr" eaLnBrk="0" hangingPunct="0">
              <a:buFontTx/>
              <a:buAutoNum type="romanUcPeriod"/>
            </a:pPr>
            <a:r>
              <a:rPr lang="en-US" sz="1400"/>
              <a:t>First Order or Relief: </a:t>
            </a:r>
          </a:p>
          <a:p>
            <a:pPr marL="400050" indent="-400050" algn="ctr" eaLnBrk="0" hangingPunct="0"/>
            <a:r>
              <a:rPr lang="en-US" sz="1400"/>
              <a:t>Continental Landmasses and Ocean Basins</a:t>
            </a:r>
          </a:p>
        </p:txBody>
      </p:sp>
      <p:sp>
        <p:nvSpPr>
          <p:cNvPr id="8198" name="TextBox 5"/>
          <p:cNvSpPr txBox="1">
            <a:spLocks noChangeArrowheads="1"/>
          </p:cNvSpPr>
          <p:nvPr/>
        </p:nvSpPr>
        <p:spPr bwMode="auto">
          <a:xfrm>
            <a:off x="4800600" y="838200"/>
            <a:ext cx="3829050" cy="523875"/>
          </a:xfrm>
          <a:prstGeom prst="rect">
            <a:avLst/>
          </a:prstGeom>
          <a:noFill/>
          <a:ln w="9525">
            <a:noFill/>
            <a:miter lim="800000"/>
            <a:headEnd/>
            <a:tailEnd/>
          </a:ln>
        </p:spPr>
        <p:txBody>
          <a:bodyPr wrap="none">
            <a:spAutoFit/>
          </a:bodyPr>
          <a:lstStyle/>
          <a:p>
            <a:pPr algn="ctr" eaLnBrk="0" hangingPunct="0"/>
            <a:r>
              <a:rPr lang="en-US" sz="1400"/>
              <a:t>II. Second Order of Relief:</a:t>
            </a:r>
          </a:p>
          <a:p>
            <a:pPr algn="ctr" eaLnBrk="0" hangingPunct="0"/>
            <a:r>
              <a:rPr lang="en-US" sz="1400"/>
              <a:t>Major Continental and Ocean Landforms</a:t>
            </a:r>
          </a:p>
        </p:txBody>
      </p:sp>
      <p:sp>
        <p:nvSpPr>
          <p:cNvPr id="8199" name="TextBox 5"/>
          <p:cNvSpPr txBox="1">
            <a:spLocks noChangeArrowheads="1"/>
          </p:cNvSpPr>
          <p:nvPr/>
        </p:nvSpPr>
        <p:spPr bwMode="auto">
          <a:xfrm>
            <a:off x="3200400" y="3733800"/>
            <a:ext cx="2687638" cy="523875"/>
          </a:xfrm>
          <a:prstGeom prst="rect">
            <a:avLst/>
          </a:prstGeom>
          <a:noFill/>
          <a:ln w="9525">
            <a:noFill/>
            <a:miter lim="800000"/>
            <a:headEnd/>
            <a:tailEnd/>
          </a:ln>
        </p:spPr>
        <p:txBody>
          <a:bodyPr wrap="none">
            <a:spAutoFit/>
          </a:bodyPr>
          <a:lstStyle/>
          <a:p>
            <a:pPr marL="400050" indent="-400050" algn="ctr" eaLnBrk="0" hangingPunct="0"/>
            <a:r>
              <a:rPr lang="en-US" sz="1400"/>
              <a:t>III. Third Order of Relief:</a:t>
            </a:r>
          </a:p>
          <a:p>
            <a:pPr marL="400050" indent="-400050" algn="ctr" eaLnBrk="0" hangingPunct="0"/>
            <a:r>
              <a:rPr lang="en-US" sz="1400"/>
              <a:t>Genetic Landform Features</a:t>
            </a:r>
          </a:p>
        </p:txBody>
      </p:sp>
      <p:pic>
        <p:nvPicPr>
          <p:cNvPr id="8200" name="Picture 7" descr="RealisticEarth-v4-4kPNG.png"/>
          <p:cNvPicPr>
            <a:picLocks noChangeAspect="1"/>
          </p:cNvPicPr>
          <p:nvPr/>
        </p:nvPicPr>
        <p:blipFill>
          <a:blip r:embed="rId4"/>
          <a:srcRect/>
          <a:stretch>
            <a:fillRect/>
          </a:stretch>
        </p:blipFill>
        <p:spPr bwMode="auto">
          <a:xfrm>
            <a:off x="152400" y="1447800"/>
            <a:ext cx="4191000" cy="2095500"/>
          </a:xfrm>
          <a:prstGeom prst="rect">
            <a:avLst/>
          </a:prstGeom>
          <a:noFill/>
          <a:ln w="9525">
            <a:solidFill>
              <a:schemeClr val="tx1"/>
            </a:solidFill>
            <a:miter lim="800000"/>
            <a:headEnd/>
            <a:tailEnd/>
          </a:ln>
        </p:spPr>
      </p:pic>
      <p:pic>
        <p:nvPicPr>
          <p:cNvPr id="8201" name="Picture 9" descr="800px-Elevation.jpg"/>
          <p:cNvPicPr>
            <a:picLocks noChangeAspect="1"/>
          </p:cNvPicPr>
          <p:nvPr/>
        </p:nvPicPr>
        <p:blipFill>
          <a:blip r:embed="rId5"/>
          <a:srcRect/>
          <a:stretch>
            <a:fillRect/>
          </a:stretch>
        </p:blipFill>
        <p:spPr bwMode="auto">
          <a:xfrm>
            <a:off x="4648200" y="1447800"/>
            <a:ext cx="4191000" cy="2095500"/>
          </a:xfrm>
          <a:prstGeom prst="rect">
            <a:avLst/>
          </a:prstGeom>
          <a:noFill/>
          <a:ln w="9525">
            <a:solidFill>
              <a:schemeClr val="tx1"/>
            </a:solidFill>
            <a:miter lim="800000"/>
            <a:headEnd/>
            <a:tailEnd/>
          </a:ln>
        </p:spPr>
      </p:pic>
      <p:pic>
        <p:nvPicPr>
          <p:cNvPr id="8202" name="Picture 12" descr="P1010067.JPG"/>
          <p:cNvPicPr>
            <a:picLocks noChangeAspect="1"/>
          </p:cNvPicPr>
          <p:nvPr/>
        </p:nvPicPr>
        <p:blipFill>
          <a:blip r:embed="rId6"/>
          <a:srcRect/>
          <a:stretch>
            <a:fillRect/>
          </a:stretch>
        </p:blipFill>
        <p:spPr bwMode="auto">
          <a:xfrm>
            <a:off x="3200400" y="4419600"/>
            <a:ext cx="2844800" cy="2133600"/>
          </a:xfrm>
          <a:prstGeom prst="rect">
            <a:avLst/>
          </a:prstGeom>
          <a:noFill/>
          <a:ln w="9525">
            <a:solidFill>
              <a:schemeClr val="tx1"/>
            </a:solidFill>
            <a:miter lim="800000"/>
            <a:headEnd/>
            <a:tailEnd/>
          </a:ln>
        </p:spPr>
      </p:pic>
      <p:pic>
        <p:nvPicPr>
          <p:cNvPr id="8203" name="Picture 18" descr="K_KalalauTrail1.JPG"/>
          <p:cNvPicPr>
            <a:picLocks noChangeAspect="1"/>
          </p:cNvPicPr>
          <p:nvPr/>
        </p:nvPicPr>
        <p:blipFill>
          <a:blip r:embed="rId7"/>
          <a:srcRect/>
          <a:stretch>
            <a:fillRect/>
          </a:stretch>
        </p:blipFill>
        <p:spPr bwMode="auto">
          <a:xfrm>
            <a:off x="228600" y="4419600"/>
            <a:ext cx="2844800" cy="2133600"/>
          </a:xfrm>
          <a:prstGeom prst="rect">
            <a:avLst/>
          </a:prstGeom>
          <a:noFill/>
          <a:ln w="9525">
            <a:solidFill>
              <a:schemeClr val="tx1"/>
            </a:solidFill>
            <a:miter lim="800000"/>
            <a:headEnd/>
            <a:tailEnd/>
          </a:ln>
        </p:spPr>
      </p:pic>
      <p:sp>
        <p:nvSpPr>
          <p:cNvPr id="8204" name="TextBox 21"/>
          <p:cNvSpPr txBox="1">
            <a:spLocks noChangeArrowheads="1"/>
          </p:cNvSpPr>
          <p:nvPr/>
        </p:nvSpPr>
        <p:spPr bwMode="auto">
          <a:xfrm>
            <a:off x="3810000" y="6611938"/>
            <a:ext cx="1851025" cy="246062"/>
          </a:xfrm>
          <a:prstGeom prst="rect">
            <a:avLst/>
          </a:prstGeom>
          <a:noFill/>
          <a:ln w="9525">
            <a:noFill/>
            <a:miter lim="800000"/>
            <a:headEnd/>
            <a:tailEnd/>
          </a:ln>
        </p:spPr>
        <p:txBody>
          <a:bodyPr wrap="none">
            <a:spAutoFit/>
          </a:bodyPr>
          <a:lstStyle/>
          <a:p>
            <a:r>
              <a:rPr lang="en-US" sz="1000"/>
              <a:t>Images and Photos: SCGS</a:t>
            </a:r>
          </a:p>
        </p:txBody>
      </p:sp>
      <p:sp>
        <p:nvSpPr>
          <p:cNvPr id="8205" name="TextBox 13"/>
          <p:cNvSpPr txBox="1">
            <a:spLocks noChangeArrowheads="1"/>
          </p:cNvSpPr>
          <p:nvPr/>
        </p:nvSpPr>
        <p:spPr bwMode="auto">
          <a:xfrm>
            <a:off x="838200" y="4419600"/>
            <a:ext cx="1144588" cy="369888"/>
          </a:xfrm>
          <a:prstGeom prst="rect">
            <a:avLst/>
          </a:prstGeom>
          <a:noFill/>
          <a:ln w="9525">
            <a:noFill/>
            <a:miter lim="800000"/>
            <a:headEnd/>
            <a:tailEnd/>
          </a:ln>
        </p:spPr>
        <p:txBody>
          <a:bodyPr wrap="none">
            <a:spAutoFit/>
          </a:bodyPr>
          <a:lstStyle/>
          <a:p>
            <a:r>
              <a:rPr lang="en-US">
                <a:solidFill>
                  <a:srgbClr val="336600"/>
                </a:solidFill>
              </a:rPr>
              <a:t>Beaches</a:t>
            </a:r>
          </a:p>
        </p:txBody>
      </p:sp>
      <p:sp>
        <p:nvSpPr>
          <p:cNvPr id="8206" name="TextBox 14"/>
          <p:cNvSpPr txBox="1">
            <a:spLocks noChangeArrowheads="1"/>
          </p:cNvSpPr>
          <p:nvPr/>
        </p:nvSpPr>
        <p:spPr bwMode="auto">
          <a:xfrm>
            <a:off x="3200400" y="4419600"/>
            <a:ext cx="2940050" cy="369888"/>
          </a:xfrm>
          <a:prstGeom prst="rect">
            <a:avLst/>
          </a:prstGeom>
          <a:noFill/>
          <a:ln w="9525">
            <a:noFill/>
            <a:miter lim="800000"/>
            <a:headEnd/>
            <a:tailEnd/>
          </a:ln>
        </p:spPr>
        <p:txBody>
          <a:bodyPr wrap="none">
            <a:spAutoFit/>
          </a:bodyPr>
          <a:lstStyle/>
          <a:p>
            <a:r>
              <a:rPr lang="en-US">
                <a:solidFill>
                  <a:srgbClr val="336600"/>
                </a:solidFill>
              </a:rPr>
              <a:t>Rivers  and Flood Plains</a:t>
            </a:r>
          </a:p>
        </p:txBody>
      </p:sp>
      <p:sp>
        <p:nvSpPr>
          <p:cNvPr id="8207" name="TextBox 15"/>
          <p:cNvSpPr txBox="1">
            <a:spLocks noChangeArrowheads="1"/>
          </p:cNvSpPr>
          <p:nvPr/>
        </p:nvSpPr>
        <p:spPr bwMode="auto">
          <a:xfrm>
            <a:off x="7010400" y="4419600"/>
            <a:ext cx="1465263" cy="369888"/>
          </a:xfrm>
          <a:prstGeom prst="rect">
            <a:avLst/>
          </a:prstGeom>
          <a:noFill/>
          <a:ln w="9525">
            <a:noFill/>
            <a:miter lim="800000"/>
            <a:headEnd/>
            <a:tailEnd/>
          </a:ln>
        </p:spPr>
        <p:txBody>
          <a:bodyPr wrap="none">
            <a:spAutoFit/>
          </a:bodyPr>
          <a:lstStyle/>
          <a:p>
            <a:r>
              <a:rPr lang="en-US">
                <a:solidFill>
                  <a:srgbClr val="336600"/>
                </a:solidFill>
              </a:rPr>
              <a:t>Mountains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609600" y="0"/>
            <a:ext cx="8153400" cy="6858000"/>
            <a:chOff x="1515" y="2347"/>
            <a:chExt cx="9495" cy="12054"/>
          </a:xfrm>
        </p:grpSpPr>
        <p:sp>
          <p:nvSpPr>
            <p:cNvPr id="62467" name="Text Box 3"/>
            <p:cNvSpPr txBox="1">
              <a:spLocks noChangeArrowheads="1"/>
            </p:cNvSpPr>
            <p:nvPr/>
          </p:nvSpPr>
          <p:spPr bwMode="auto">
            <a:xfrm>
              <a:off x="7110" y="4920"/>
              <a:ext cx="3270" cy="735"/>
            </a:xfrm>
            <a:prstGeom prst="rect">
              <a:avLst/>
            </a:prstGeom>
            <a:noFill/>
            <a:ln w="9525">
              <a:noFill/>
              <a:miter lim="800000"/>
              <a:headEnd/>
              <a:tailEnd/>
            </a:ln>
          </p:spPr>
          <p:txBody>
            <a:bodyPr/>
            <a:lstStyle/>
            <a:p>
              <a:pPr>
                <a:spcAft>
                  <a:spcPts val="1000"/>
                </a:spcAft>
              </a:pPr>
              <a:r>
                <a:rPr lang="en-US" sz="2000">
                  <a:solidFill>
                    <a:srgbClr val="0070C0"/>
                  </a:solidFill>
                  <a:latin typeface="Calibri" pitchFamily="34" charset="0"/>
                </a:rPr>
                <a:t>Sudden Forces</a:t>
              </a:r>
              <a:endParaRPr lang="en-US">
                <a:solidFill>
                  <a:srgbClr val="0070C0"/>
                </a:solidFill>
              </a:endParaRPr>
            </a:p>
          </p:txBody>
        </p:sp>
        <p:grpSp>
          <p:nvGrpSpPr>
            <p:cNvPr id="62468" name="Group 4"/>
            <p:cNvGrpSpPr>
              <a:grpSpLocks/>
            </p:cNvGrpSpPr>
            <p:nvPr/>
          </p:nvGrpSpPr>
          <p:grpSpPr bwMode="auto">
            <a:xfrm>
              <a:off x="1515" y="2347"/>
              <a:ext cx="9495" cy="12054"/>
              <a:chOff x="1515" y="2347"/>
              <a:chExt cx="9495" cy="12054"/>
            </a:xfrm>
          </p:grpSpPr>
          <p:grpSp>
            <p:nvGrpSpPr>
              <p:cNvPr id="62469" name="Group 5"/>
              <p:cNvGrpSpPr>
                <a:grpSpLocks/>
              </p:cNvGrpSpPr>
              <p:nvPr/>
            </p:nvGrpSpPr>
            <p:grpSpPr bwMode="auto">
              <a:xfrm>
                <a:off x="2040" y="2920"/>
                <a:ext cx="7305" cy="779"/>
                <a:chOff x="2040" y="1935"/>
                <a:chExt cx="7305" cy="779"/>
              </a:xfrm>
            </p:grpSpPr>
            <p:grpSp>
              <p:nvGrpSpPr>
                <p:cNvPr id="62527" name="Group 6"/>
                <p:cNvGrpSpPr>
                  <a:grpSpLocks/>
                </p:cNvGrpSpPr>
                <p:nvPr/>
              </p:nvGrpSpPr>
              <p:grpSpPr bwMode="auto">
                <a:xfrm>
                  <a:off x="2040" y="2294"/>
                  <a:ext cx="7305" cy="420"/>
                  <a:chOff x="2040" y="2457"/>
                  <a:chExt cx="7305" cy="420"/>
                </a:xfrm>
              </p:grpSpPr>
              <p:cxnSp>
                <p:nvCxnSpPr>
                  <p:cNvPr id="62529" name="AutoShape 7"/>
                  <p:cNvCxnSpPr>
                    <a:cxnSpLocks noChangeShapeType="1"/>
                  </p:cNvCxnSpPr>
                  <p:nvPr/>
                </p:nvCxnSpPr>
                <p:spPr bwMode="auto">
                  <a:xfrm>
                    <a:off x="2040" y="2457"/>
                    <a:ext cx="7305" cy="1"/>
                  </a:xfrm>
                  <a:prstGeom prst="straightConnector1">
                    <a:avLst/>
                  </a:prstGeom>
                  <a:noFill/>
                  <a:ln w="9525">
                    <a:solidFill>
                      <a:srgbClr val="000000"/>
                    </a:solidFill>
                    <a:round/>
                    <a:headEnd/>
                    <a:tailEnd/>
                  </a:ln>
                </p:spPr>
              </p:cxnSp>
              <p:cxnSp>
                <p:nvCxnSpPr>
                  <p:cNvPr id="62530" name="AutoShape 8"/>
                  <p:cNvCxnSpPr>
                    <a:cxnSpLocks noChangeShapeType="1"/>
                  </p:cNvCxnSpPr>
                  <p:nvPr/>
                </p:nvCxnSpPr>
                <p:spPr bwMode="auto">
                  <a:xfrm flipV="1">
                    <a:off x="2040" y="2457"/>
                    <a:ext cx="0" cy="420"/>
                  </a:xfrm>
                  <a:prstGeom prst="straightConnector1">
                    <a:avLst/>
                  </a:prstGeom>
                  <a:noFill/>
                  <a:ln w="9525">
                    <a:solidFill>
                      <a:srgbClr val="000000"/>
                    </a:solidFill>
                    <a:round/>
                    <a:headEnd/>
                    <a:tailEnd/>
                  </a:ln>
                </p:spPr>
              </p:cxnSp>
              <p:cxnSp>
                <p:nvCxnSpPr>
                  <p:cNvPr id="62531" name="AutoShape 9"/>
                  <p:cNvCxnSpPr>
                    <a:cxnSpLocks noChangeShapeType="1"/>
                  </p:cNvCxnSpPr>
                  <p:nvPr/>
                </p:nvCxnSpPr>
                <p:spPr bwMode="auto">
                  <a:xfrm flipV="1">
                    <a:off x="9345" y="2457"/>
                    <a:ext cx="0" cy="420"/>
                  </a:xfrm>
                  <a:prstGeom prst="straightConnector1">
                    <a:avLst/>
                  </a:prstGeom>
                  <a:noFill/>
                  <a:ln w="9525">
                    <a:solidFill>
                      <a:srgbClr val="000000"/>
                    </a:solidFill>
                    <a:round/>
                    <a:headEnd/>
                    <a:tailEnd/>
                  </a:ln>
                </p:spPr>
              </p:cxnSp>
            </p:grpSp>
            <p:cxnSp>
              <p:nvCxnSpPr>
                <p:cNvPr id="62528" name="AutoShape 10"/>
                <p:cNvCxnSpPr>
                  <a:cxnSpLocks noChangeShapeType="1"/>
                </p:cNvCxnSpPr>
                <p:nvPr/>
              </p:nvCxnSpPr>
              <p:spPr bwMode="auto">
                <a:xfrm>
                  <a:off x="5880" y="1935"/>
                  <a:ext cx="0" cy="359"/>
                </a:xfrm>
                <a:prstGeom prst="straightConnector1">
                  <a:avLst/>
                </a:prstGeom>
                <a:noFill/>
                <a:ln w="9525">
                  <a:solidFill>
                    <a:srgbClr val="000000"/>
                  </a:solidFill>
                  <a:round/>
                  <a:headEnd/>
                  <a:tailEnd/>
                </a:ln>
              </p:spPr>
            </p:cxnSp>
          </p:grpSp>
          <p:cxnSp>
            <p:nvCxnSpPr>
              <p:cNvPr id="62470" name="AutoShape 11"/>
              <p:cNvCxnSpPr>
                <a:cxnSpLocks noChangeShapeType="1"/>
              </p:cNvCxnSpPr>
              <p:nvPr/>
            </p:nvCxnSpPr>
            <p:spPr bwMode="auto">
              <a:xfrm>
                <a:off x="2430" y="4499"/>
                <a:ext cx="0" cy="255"/>
              </a:xfrm>
              <a:prstGeom prst="straightConnector1">
                <a:avLst/>
              </a:prstGeom>
              <a:noFill/>
              <a:ln w="9525">
                <a:solidFill>
                  <a:srgbClr val="000000"/>
                </a:solidFill>
                <a:round/>
                <a:headEnd/>
                <a:tailEnd/>
              </a:ln>
            </p:spPr>
          </p:cxnSp>
          <p:cxnSp>
            <p:nvCxnSpPr>
              <p:cNvPr id="62471" name="AutoShape 12"/>
              <p:cNvCxnSpPr>
                <a:cxnSpLocks noChangeShapeType="1"/>
              </p:cNvCxnSpPr>
              <p:nvPr/>
            </p:nvCxnSpPr>
            <p:spPr bwMode="auto">
              <a:xfrm flipH="1">
                <a:off x="2040" y="4754"/>
                <a:ext cx="5910" cy="1"/>
              </a:xfrm>
              <a:prstGeom prst="straightConnector1">
                <a:avLst/>
              </a:prstGeom>
              <a:noFill/>
              <a:ln w="9525">
                <a:solidFill>
                  <a:srgbClr val="000000"/>
                </a:solidFill>
                <a:round/>
                <a:headEnd/>
                <a:tailEnd/>
              </a:ln>
            </p:spPr>
          </p:cxnSp>
          <p:cxnSp>
            <p:nvCxnSpPr>
              <p:cNvPr id="62472" name="AutoShape 13"/>
              <p:cNvCxnSpPr>
                <a:cxnSpLocks noChangeShapeType="1"/>
              </p:cNvCxnSpPr>
              <p:nvPr/>
            </p:nvCxnSpPr>
            <p:spPr bwMode="auto">
              <a:xfrm>
                <a:off x="2040" y="4755"/>
                <a:ext cx="0" cy="255"/>
              </a:xfrm>
              <a:prstGeom prst="straightConnector1">
                <a:avLst/>
              </a:prstGeom>
              <a:noFill/>
              <a:ln w="9525">
                <a:solidFill>
                  <a:srgbClr val="000000"/>
                </a:solidFill>
                <a:round/>
                <a:headEnd/>
                <a:tailEnd/>
              </a:ln>
            </p:spPr>
          </p:cxnSp>
          <p:cxnSp>
            <p:nvCxnSpPr>
              <p:cNvPr id="62473" name="AutoShape 14"/>
              <p:cNvCxnSpPr>
                <a:cxnSpLocks noChangeShapeType="1"/>
              </p:cNvCxnSpPr>
              <p:nvPr/>
            </p:nvCxnSpPr>
            <p:spPr bwMode="auto">
              <a:xfrm>
                <a:off x="8550" y="5731"/>
                <a:ext cx="0" cy="255"/>
              </a:xfrm>
              <a:prstGeom prst="straightConnector1">
                <a:avLst/>
              </a:prstGeom>
              <a:noFill/>
              <a:ln w="9525">
                <a:solidFill>
                  <a:srgbClr val="000000"/>
                </a:solidFill>
                <a:round/>
                <a:headEnd/>
                <a:tailEnd/>
              </a:ln>
            </p:spPr>
          </p:cxnSp>
          <p:cxnSp>
            <p:nvCxnSpPr>
              <p:cNvPr id="62474" name="AutoShape 15"/>
              <p:cNvCxnSpPr>
                <a:cxnSpLocks noChangeShapeType="1"/>
              </p:cNvCxnSpPr>
              <p:nvPr/>
            </p:nvCxnSpPr>
            <p:spPr bwMode="auto">
              <a:xfrm>
                <a:off x="2565" y="5475"/>
                <a:ext cx="0" cy="255"/>
              </a:xfrm>
              <a:prstGeom prst="straightConnector1">
                <a:avLst/>
              </a:prstGeom>
              <a:noFill/>
              <a:ln w="9525">
                <a:solidFill>
                  <a:srgbClr val="000000"/>
                </a:solidFill>
                <a:round/>
                <a:headEnd/>
                <a:tailEnd/>
              </a:ln>
            </p:spPr>
          </p:cxnSp>
          <p:cxnSp>
            <p:nvCxnSpPr>
              <p:cNvPr id="62475" name="AutoShape 16"/>
              <p:cNvCxnSpPr>
                <a:cxnSpLocks noChangeShapeType="1"/>
              </p:cNvCxnSpPr>
              <p:nvPr/>
            </p:nvCxnSpPr>
            <p:spPr bwMode="auto">
              <a:xfrm flipH="1">
                <a:off x="2175" y="5731"/>
                <a:ext cx="6375" cy="0"/>
              </a:xfrm>
              <a:prstGeom prst="straightConnector1">
                <a:avLst/>
              </a:prstGeom>
              <a:noFill/>
              <a:ln w="9525">
                <a:solidFill>
                  <a:srgbClr val="000000"/>
                </a:solidFill>
                <a:round/>
                <a:headEnd/>
                <a:tailEnd/>
              </a:ln>
            </p:spPr>
          </p:cxnSp>
          <p:sp>
            <p:nvSpPr>
              <p:cNvPr id="62476" name="Text Box 17"/>
              <p:cNvSpPr txBox="1">
                <a:spLocks noChangeArrowheads="1"/>
              </p:cNvSpPr>
              <p:nvPr/>
            </p:nvSpPr>
            <p:spPr bwMode="auto">
              <a:xfrm>
                <a:off x="7860" y="3354"/>
                <a:ext cx="2520" cy="345"/>
              </a:xfrm>
              <a:prstGeom prst="rect">
                <a:avLst/>
              </a:prstGeom>
              <a:noFill/>
              <a:ln w="9525">
                <a:noFill/>
                <a:miter lim="800000"/>
                <a:headEnd/>
                <a:tailEnd/>
              </a:ln>
            </p:spPr>
            <p:txBody>
              <a:bodyPr/>
              <a:lstStyle/>
              <a:p>
                <a:endParaRPr lang="en-US"/>
              </a:p>
            </p:txBody>
          </p:sp>
          <p:sp>
            <p:nvSpPr>
              <p:cNvPr id="62477" name="Text Box 18"/>
              <p:cNvSpPr txBox="1">
                <a:spLocks noChangeArrowheads="1"/>
              </p:cNvSpPr>
              <p:nvPr/>
            </p:nvSpPr>
            <p:spPr bwMode="auto">
              <a:xfrm>
                <a:off x="1515" y="2347"/>
                <a:ext cx="8385" cy="1148"/>
              </a:xfrm>
              <a:prstGeom prst="rect">
                <a:avLst/>
              </a:prstGeom>
              <a:noFill/>
              <a:ln w="9525">
                <a:noFill/>
                <a:miter lim="800000"/>
                <a:headEnd/>
                <a:tailEnd/>
              </a:ln>
            </p:spPr>
            <p:txBody>
              <a:bodyPr/>
              <a:lstStyle/>
              <a:p>
                <a:pPr algn="ctr">
                  <a:spcAft>
                    <a:spcPts val="1000"/>
                  </a:spcAft>
                </a:pPr>
                <a:r>
                  <a:rPr lang="en-US" sz="2600" dirty="0">
                    <a:solidFill>
                      <a:srgbClr val="0070C0"/>
                    </a:solidFill>
                    <a:latin typeface="Calibri" pitchFamily="34" charset="0"/>
                  </a:rPr>
                  <a:t>EARTH'S MOVEMENT OR FORCE</a:t>
                </a:r>
                <a:endParaRPr lang="en-US" dirty="0">
                  <a:solidFill>
                    <a:srgbClr val="0070C0"/>
                  </a:solidFill>
                </a:endParaRPr>
              </a:p>
            </p:txBody>
          </p:sp>
          <p:sp>
            <p:nvSpPr>
              <p:cNvPr id="62478" name="Text Box 19"/>
              <p:cNvSpPr txBox="1">
                <a:spLocks noChangeArrowheads="1"/>
              </p:cNvSpPr>
              <p:nvPr/>
            </p:nvSpPr>
            <p:spPr bwMode="auto">
              <a:xfrm>
                <a:off x="1830" y="3863"/>
                <a:ext cx="4365" cy="862"/>
              </a:xfrm>
              <a:prstGeom prst="rect">
                <a:avLst/>
              </a:prstGeom>
              <a:noFill/>
              <a:ln w="9525">
                <a:noFill/>
                <a:miter lim="800000"/>
                <a:headEnd/>
                <a:tailEnd/>
              </a:ln>
            </p:spPr>
            <p:txBody>
              <a:bodyPr/>
              <a:lstStyle/>
              <a:p>
                <a:pPr>
                  <a:spcAft>
                    <a:spcPts val="1000"/>
                  </a:spcAft>
                </a:pPr>
                <a:r>
                  <a:rPr lang="en-US" sz="2000" dirty="0" err="1">
                    <a:solidFill>
                      <a:srgbClr val="0070C0"/>
                    </a:solidFill>
                    <a:latin typeface="Calibri" pitchFamily="34" charset="0"/>
                  </a:rPr>
                  <a:t>Endogenetic</a:t>
                </a:r>
                <a:r>
                  <a:rPr lang="en-US" sz="2000" dirty="0">
                    <a:solidFill>
                      <a:srgbClr val="0070C0"/>
                    </a:solidFill>
                    <a:latin typeface="Calibri" pitchFamily="34" charset="0"/>
                  </a:rPr>
                  <a:t> Forces</a:t>
                </a:r>
              </a:p>
              <a:p>
                <a:endParaRPr lang="en-US" dirty="0"/>
              </a:p>
            </p:txBody>
          </p:sp>
          <p:sp>
            <p:nvSpPr>
              <p:cNvPr id="62479" name="Text Box 20"/>
              <p:cNvSpPr txBox="1">
                <a:spLocks noChangeArrowheads="1"/>
              </p:cNvSpPr>
              <p:nvPr/>
            </p:nvSpPr>
            <p:spPr bwMode="auto">
              <a:xfrm>
                <a:off x="1950" y="4920"/>
                <a:ext cx="4155" cy="735"/>
              </a:xfrm>
              <a:prstGeom prst="rect">
                <a:avLst/>
              </a:prstGeom>
              <a:noFill/>
              <a:ln w="9525">
                <a:noFill/>
                <a:miter lim="800000"/>
                <a:headEnd/>
                <a:tailEnd/>
              </a:ln>
            </p:spPr>
            <p:txBody>
              <a:bodyPr/>
              <a:lstStyle/>
              <a:p>
                <a:pPr>
                  <a:spcAft>
                    <a:spcPts val="1000"/>
                  </a:spcAft>
                </a:pPr>
                <a:r>
                  <a:rPr lang="en-US" sz="2000" dirty="0">
                    <a:solidFill>
                      <a:srgbClr val="0070C0"/>
                    </a:solidFill>
                    <a:latin typeface="Calibri" pitchFamily="34" charset="0"/>
                  </a:rPr>
                  <a:t>Diastrophic Forces</a:t>
                </a:r>
                <a:endParaRPr lang="en-US" dirty="0">
                  <a:solidFill>
                    <a:srgbClr val="0070C0"/>
                  </a:solidFill>
                </a:endParaRPr>
              </a:p>
            </p:txBody>
          </p:sp>
          <p:sp>
            <p:nvSpPr>
              <p:cNvPr id="62480" name="Text Box 21"/>
              <p:cNvSpPr txBox="1">
                <a:spLocks noChangeArrowheads="1"/>
              </p:cNvSpPr>
              <p:nvPr/>
            </p:nvSpPr>
            <p:spPr bwMode="auto">
              <a:xfrm>
                <a:off x="7335" y="6247"/>
                <a:ext cx="1605" cy="345"/>
              </a:xfrm>
              <a:prstGeom prst="rect">
                <a:avLst/>
              </a:prstGeom>
              <a:noFill/>
              <a:ln w="9525">
                <a:noFill/>
                <a:miter lim="800000"/>
                <a:headEnd/>
                <a:tailEnd/>
              </a:ln>
            </p:spPr>
            <p:txBody>
              <a:bodyPr/>
              <a:lstStyle/>
              <a:p>
                <a:endParaRPr lang="en-US"/>
              </a:p>
            </p:txBody>
          </p:sp>
          <p:cxnSp>
            <p:nvCxnSpPr>
              <p:cNvPr id="62481" name="AutoShape 22"/>
              <p:cNvCxnSpPr>
                <a:cxnSpLocks noChangeShapeType="1"/>
              </p:cNvCxnSpPr>
              <p:nvPr/>
            </p:nvCxnSpPr>
            <p:spPr bwMode="auto">
              <a:xfrm>
                <a:off x="2175" y="5731"/>
                <a:ext cx="0" cy="255"/>
              </a:xfrm>
              <a:prstGeom prst="straightConnector1">
                <a:avLst/>
              </a:prstGeom>
              <a:noFill/>
              <a:ln w="9525">
                <a:solidFill>
                  <a:srgbClr val="000000"/>
                </a:solidFill>
                <a:round/>
                <a:headEnd/>
                <a:tailEnd/>
              </a:ln>
            </p:spPr>
          </p:cxnSp>
          <p:cxnSp>
            <p:nvCxnSpPr>
              <p:cNvPr id="62482" name="AutoShape 23"/>
              <p:cNvCxnSpPr>
                <a:cxnSpLocks noChangeShapeType="1"/>
              </p:cNvCxnSpPr>
              <p:nvPr/>
            </p:nvCxnSpPr>
            <p:spPr bwMode="auto">
              <a:xfrm>
                <a:off x="2175" y="6819"/>
                <a:ext cx="5055" cy="0"/>
              </a:xfrm>
              <a:prstGeom prst="straightConnector1">
                <a:avLst/>
              </a:prstGeom>
              <a:noFill/>
              <a:ln w="9525">
                <a:solidFill>
                  <a:srgbClr val="000000"/>
                </a:solidFill>
                <a:round/>
                <a:headEnd/>
                <a:tailEnd/>
              </a:ln>
            </p:spPr>
          </p:cxnSp>
          <p:sp>
            <p:nvSpPr>
              <p:cNvPr id="62483" name="Text Box 24"/>
              <p:cNvSpPr txBox="1">
                <a:spLocks noChangeArrowheads="1"/>
              </p:cNvSpPr>
              <p:nvPr/>
            </p:nvSpPr>
            <p:spPr bwMode="auto">
              <a:xfrm>
                <a:off x="2025" y="5986"/>
                <a:ext cx="4620" cy="771"/>
              </a:xfrm>
              <a:prstGeom prst="rect">
                <a:avLst/>
              </a:prstGeom>
              <a:noFill/>
              <a:ln w="9525">
                <a:noFill/>
                <a:miter lim="800000"/>
                <a:headEnd/>
                <a:tailEnd/>
              </a:ln>
            </p:spPr>
            <p:txBody>
              <a:bodyPr/>
              <a:lstStyle/>
              <a:p>
                <a:pPr>
                  <a:spcAft>
                    <a:spcPts val="1000"/>
                  </a:spcAft>
                </a:pPr>
                <a:r>
                  <a:rPr lang="en-US" sz="2000">
                    <a:solidFill>
                      <a:srgbClr val="0070C0"/>
                    </a:solidFill>
                    <a:latin typeface="Calibri" pitchFamily="34" charset="0"/>
                  </a:rPr>
                  <a:t>Epeirogenetic Forces</a:t>
                </a:r>
                <a:endParaRPr lang="en-US">
                  <a:solidFill>
                    <a:srgbClr val="0070C0"/>
                  </a:solidFill>
                </a:endParaRPr>
              </a:p>
            </p:txBody>
          </p:sp>
          <p:sp>
            <p:nvSpPr>
              <p:cNvPr id="62484" name="Text Box 25"/>
              <p:cNvSpPr txBox="1">
                <a:spLocks noChangeArrowheads="1"/>
              </p:cNvSpPr>
              <p:nvPr/>
            </p:nvSpPr>
            <p:spPr bwMode="auto">
              <a:xfrm>
                <a:off x="6840" y="5986"/>
                <a:ext cx="3945" cy="675"/>
              </a:xfrm>
              <a:prstGeom prst="rect">
                <a:avLst/>
              </a:prstGeom>
              <a:noFill/>
              <a:ln w="9525">
                <a:noFill/>
                <a:miter lim="800000"/>
                <a:headEnd/>
                <a:tailEnd/>
              </a:ln>
            </p:spPr>
            <p:txBody>
              <a:bodyPr/>
              <a:lstStyle/>
              <a:p>
                <a:pPr>
                  <a:spcAft>
                    <a:spcPts val="1000"/>
                  </a:spcAft>
                </a:pPr>
                <a:r>
                  <a:rPr lang="en-US" sz="2000">
                    <a:solidFill>
                      <a:srgbClr val="7030A0"/>
                    </a:solidFill>
                    <a:latin typeface="Calibri" pitchFamily="34" charset="0"/>
                  </a:rPr>
                  <a:t>               Orogenetic Forces</a:t>
                </a:r>
                <a:endParaRPr lang="en-US">
                  <a:solidFill>
                    <a:srgbClr val="7030A0"/>
                  </a:solidFill>
                </a:endParaRPr>
              </a:p>
            </p:txBody>
          </p:sp>
          <p:sp>
            <p:nvSpPr>
              <p:cNvPr id="62485" name="Text Box 26"/>
              <p:cNvSpPr txBox="1">
                <a:spLocks noChangeArrowheads="1"/>
              </p:cNvSpPr>
              <p:nvPr/>
            </p:nvSpPr>
            <p:spPr bwMode="auto">
              <a:xfrm>
                <a:off x="6645" y="3863"/>
                <a:ext cx="4365" cy="862"/>
              </a:xfrm>
              <a:prstGeom prst="rect">
                <a:avLst/>
              </a:prstGeom>
              <a:noFill/>
              <a:ln w="9525">
                <a:noFill/>
                <a:miter lim="800000"/>
                <a:headEnd/>
                <a:tailEnd/>
              </a:ln>
            </p:spPr>
            <p:txBody>
              <a:bodyPr/>
              <a:lstStyle/>
              <a:p>
                <a:pPr>
                  <a:spcAft>
                    <a:spcPts val="1000"/>
                  </a:spcAft>
                </a:pPr>
                <a:r>
                  <a:rPr lang="en-US" sz="2000">
                    <a:solidFill>
                      <a:srgbClr val="C00000"/>
                    </a:solidFill>
                    <a:latin typeface="Calibri" pitchFamily="34" charset="0"/>
                  </a:rPr>
                  <a:t>                            Exogenetic Forces</a:t>
                </a:r>
                <a:endParaRPr lang="en-US">
                  <a:solidFill>
                    <a:srgbClr val="C00000"/>
                  </a:solidFill>
                </a:endParaRPr>
              </a:p>
            </p:txBody>
          </p:sp>
          <p:cxnSp>
            <p:nvCxnSpPr>
              <p:cNvPr id="62486" name="AutoShape 27"/>
              <p:cNvCxnSpPr>
                <a:cxnSpLocks noChangeShapeType="1"/>
              </p:cNvCxnSpPr>
              <p:nvPr/>
            </p:nvCxnSpPr>
            <p:spPr bwMode="auto">
              <a:xfrm>
                <a:off x="7950" y="4755"/>
                <a:ext cx="0" cy="255"/>
              </a:xfrm>
              <a:prstGeom prst="straightConnector1">
                <a:avLst/>
              </a:prstGeom>
              <a:noFill/>
              <a:ln w="9525">
                <a:solidFill>
                  <a:srgbClr val="000000"/>
                </a:solidFill>
                <a:round/>
                <a:headEnd/>
                <a:tailEnd/>
              </a:ln>
            </p:spPr>
          </p:cxnSp>
          <p:cxnSp>
            <p:nvCxnSpPr>
              <p:cNvPr id="62487" name="AutoShape 28"/>
              <p:cNvCxnSpPr>
                <a:cxnSpLocks noChangeShapeType="1"/>
              </p:cNvCxnSpPr>
              <p:nvPr/>
            </p:nvCxnSpPr>
            <p:spPr bwMode="auto">
              <a:xfrm>
                <a:off x="2685" y="6564"/>
                <a:ext cx="0" cy="255"/>
              </a:xfrm>
              <a:prstGeom prst="straightConnector1">
                <a:avLst/>
              </a:prstGeom>
              <a:noFill/>
              <a:ln w="9525">
                <a:solidFill>
                  <a:srgbClr val="000000"/>
                </a:solidFill>
                <a:round/>
                <a:headEnd/>
                <a:tailEnd/>
              </a:ln>
            </p:spPr>
          </p:cxnSp>
          <p:cxnSp>
            <p:nvCxnSpPr>
              <p:cNvPr id="62488" name="AutoShape 29"/>
              <p:cNvCxnSpPr>
                <a:cxnSpLocks noChangeShapeType="1"/>
              </p:cNvCxnSpPr>
              <p:nvPr/>
            </p:nvCxnSpPr>
            <p:spPr bwMode="auto">
              <a:xfrm>
                <a:off x="2175" y="6819"/>
                <a:ext cx="0" cy="255"/>
              </a:xfrm>
              <a:prstGeom prst="straightConnector1">
                <a:avLst/>
              </a:prstGeom>
              <a:noFill/>
              <a:ln w="9525">
                <a:solidFill>
                  <a:srgbClr val="000000"/>
                </a:solidFill>
                <a:round/>
                <a:headEnd/>
                <a:tailEnd/>
              </a:ln>
            </p:spPr>
          </p:cxnSp>
          <p:cxnSp>
            <p:nvCxnSpPr>
              <p:cNvPr id="62489" name="AutoShape 30"/>
              <p:cNvCxnSpPr>
                <a:cxnSpLocks noChangeShapeType="1"/>
              </p:cNvCxnSpPr>
              <p:nvPr/>
            </p:nvCxnSpPr>
            <p:spPr bwMode="auto">
              <a:xfrm>
                <a:off x="7230" y="6819"/>
                <a:ext cx="0" cy="255"/>
              </a:xfrm>
              <a:prstGeom prst="straightConnector1">
                <a:avLst/>
              </a:prstGeom>
              <a:noFill/>
              <a:ln w="9525">
                <a:solidFill>
                  <a:srgbClr val="000000"/>
                </a:solidFill>
                <a:round/>
                <a:headEnd/>
                <a:tailEnd/>
              </a:ln>
            </p:spPr>
          </p:cxnSp>
          <p:sp>
            <p:nvSpPr>
              <p:cNvPr id="62490" name="Text Box 31"/>
              <p:cNvSpPr txBox="1">
                <a:spLocks noChangeArrowheads="1"/>
              </p:cNvSpPr>
              <p:nvPr/>
            </p:nvSpPr>
            <p:spPr bwMode="auto">
              <a:xfrm>
                <a:off x="2040" y="6879"/>
                <a:ext cx="4155" cy="1416"/>
              </a:xfrm>
              <a:prstGeom prst="rect">
                <a:avLst/>
              </a:prstGeom>
              <a:noFill/>
              <a:ln w="9525">
                <a:noFill/>
                <a:miter lim="800000"/>
                <a:headEnd/>
                <a:tailEnd/>
              </a:ln>
            </p:spPr>
            <p:txBody>
              <a:bodyPr/>
              <a:lstStyle/>
              <a:p>
                <a:pPr>
                  <a:spcAft>
                    <a:spcPts val="1000"/>
                  </a:spcAft>
                </a:pPr>
                <a:r>
                  <a:rPr lang="en-US" sz="2000">
                    <a:solidFill>
                      <a:srgbClr val="0070C0"/>
                    </a:solidFill>
                    <a:latin typeface="Calibri" pitchFamily="34" charset="0"/>
                  </a:rPr>
                  <a:t>Upward Movement</a:t>
                </a:r>
              </a:p>
              <a:p>
                <a:pPr>
                  <a:spcAft>
                    <a:spcPts val="1000"/>
                  </a:spcAft>
                </a:pPr>
                <a:r>
                  <a:rPr lang="en-US" sz="2000">
                    <a:solidFill>
                      <a:srgbClr val="0070C0"/>
                    </a:solidFill>
                    <a:latin typeface="Calibri" pitchFamily="34" charset="0"/>
                  </a:rPr>
                  <a:t>(Emergence)</a:t>
                </a:r>
                <a:endParaRPr lang="en-US">
                  <a:solidFill>
                    <a:srgbClr val="0070C0"/>
                  </a:solidFill>
                </a:endParaRPr>
              </a:p>
            </p:txBody>
          </p:sp>
          <p:sp>
            <p:nvSpPr>
              <p:cNvPr id="62491" name="Text Box 32"/>
              <p:cNvSpPr txBox="1">
                <a:spLocks noChangeArrowheads="1"/>
              </p:cNvSpPr>
              <p:nvPr/>
            </p:nvSpPr>
            <p:spPr bwMode="auto">
              <a:xfrm>
                <a:off x="6105" y="6879"/>
                <a:ext cx="4905" cy="1416"/>
              </a:xfrm>
              <a:prstGeom prst="rect">
                <a:avLst/>
              </a:prstGeom>
              <a:noFill/>
              <a:ln w="9525">
                <a:noFill/>
                <a:miter lim="800000"/>
                <a:headEnd/>
                <a:tailEnd/>
              </a:ln>
            </p:spPr>
            <p:txBody>
              <a:bodyPr/>
              <a:lstStyle/>
              <a:p>
                <a:pPr>
                  <a:spcAft>
                    <a:spcPts val="1000"/>
                  </a:spcAft>
                </a:pPr>
                <a:r>
                  <a:rPr lang="en-US" sz="2000">
                    <a:solidFill>
                      <a:srgbClr val="0070C0"/>
                    </a:solidFill>
                    <a:latin typeface="Calibri" pitchFamily="34" charset="0"/>
                  </a:rPr>
                  <a:t>Downward Movement</a:t>
                </a:r>
              </a:p>
              <a:p>
                <a:pPr>
                  <a:spcAft>
                    <a:spcPts val="1000"/>
                  </a:spcAft>
                </a:pPr>
                <a:r>
                  <a:rPr lang="en-US" sz="2000">
                    <a:solidFill>
                      <a:srgbClr val="0070C0"/>
                    </a:solidFill>
                    <a:latin typeface="Calibri" pitchFamily="34" charset="0"/>
                  </a:rPr>
                  <a:t>(Submergence)</a:t>
                </a:r>
                <a:endParaRPr lang="en-US">
                  <a:solidFill>
                    <a:srgbClr val="0070C0"/>
                  </a:solidFill>
                </a:endParaRPr>
              </a:p>
            </p:txBody>
          </p:sp>
          <p:cxnSp>
            <p:nvCxnSpPr>
              <p:cNvPr id="62492" name="AutoShape 33"/>
              <p:cNvCxnSpPr>
                <a:cxnSpLocks noChangeShapeType="1"/>
              </p:cNvCxnSpPr>
              <p:nvPr/>
            </p:nvCxnSpPr>
            <p:spPr bwMode="auto">
              <a:xfrm flipV="1">
                <a:off x="9945" y="8461"/>
                <a:ext cx="0" cy="404"/>
              </a:xfrm>
              <a:prstGeom prst="straightConnector1">
                <a:avLst/>
              </a:prstGeom>
              <a:noFill/>
              <a:ln w="9525">
                <a:solidFill>
                  <a:srgbClr val="000000"/>
                </a:solidFill>
                <a:round/>
                <a:headEnd/>
                <a:tailEnd/>
              </a:ln>
            </p:spPr>
          </p:cxnSp>
          <p:cxnSp>
            <p:nvCxnSpPr>
              <p:cNvPr id="62493" name="AutoShape 34"/>
              <p:cNvCxnSpPr>
                <a:cxnSpLocks noChangeShapeType="1"/>
              </p:cNvCxnSpPr>
              <p:nvPr/>
            </p:nvCxnSpPr>
            <p:spPr bwMode="auto">
              <a:xfrm flipV="1">
                <a:off x="8625" y="6475"/>
                <a:ext cx="1" cy="282"/>
              </a:xfrm>
              <a:prstGeom prst="straightConnector1">
                <a:avLst/>
              </a:prstGeom>
              <a:noFill/>
              <a:ln w="9525">
                <a:solidFill>
                  <a:srgbClr val="000000"/>
                </a:solidFill>
                <a:round/>
                <a:headEnd/>
                <a:tailEnd/>
              </a:ln>
            </p:spPr>
          </p:cxnSp>
          <p:cxnSp>
            <p:nvCxnSpPr>
              <p:cNvPr id="62494" name="AutoShape 35"/>
              <p:cNvCxnSpPr>
                <a:cxnSpLocks noChangeShapeType="1"/>
              </p:cNvCxnSpPr>
              <p:nvPr/>
            </p:nvCxnSpPr>
            <p:spPr bwMode="auto">
              <a:xfrm>
                <a:off x="8625" y="6757"/>
                <a:ext cx="1875" cy="0"/>
              </a:xfrm>
              <a:prstGeom prst="straightConnector1">
                <a:avLst/>
              </a:prstGeom>
              <a:noFill/>
              <a:ln w="9525">
                <a:solidFill>
                  <a:srgbClr val="000000"/>
                </a:solidFill>
                <a:round/>
                <a:headEnd/>
                <a:tailEnd/>
              </a:ln>
            </p:spPr>
          </p:cxnSp>
          <p:cxnSp>
            <p:nvCxnSpPr>
              <p:cNvPr id="62495" name="AutoShape 36"/>
              <p:cNvCxnSpPr>
                <a:cxnSpLocks noChangeShapeType="1"/>
              </p:cNvCxnSpPr>
              <p:nvPr/>
            </p:nvCxnSpPr>
            <p:spPr bwMode="auto">
              <a:xfrm>
                <a:off x="10500" y="6757"/>
                <a:ext cx="0" cy="1299"/>
              </a:xfrm>
              <a:prstGeom prst="straightConnector1">
                <a:avLst/>
              </a:prstGeom>
              <a:noFill/>
              <a:ln w="9525">
                <a:solidFill>
                  <a:srgbClr val="000000"/>
                </a:solidFill>
                <a:round/>
                <a:headEnd/>
                <a:tailEnd/>
              </a:ln>
            </p:spPr>
          </p:cxnSp>
          <p:cxnSp>
            <p:nvCxnSpPr>
              <p:cNvPr id="62496" name="AutoShape 37"/>
              <p:cNvCxnSpPr>
                <a:cxnSpLocks noChangeShapeType="1"/>
              </p:cNvCxnSpPr>
              <p:nvPr/>
            </p:nvCxnSpPr>
            <p:spPr bwMode="auto">
              <a:xfrm flipH="1">
                <a:off x="9270" y="8056"/>
                <a:ext cx="1230" cy="0"/>
              </a:xfrm>
              <a:prstGeom prst="straightConnector1">
                <a:avLst/>
              </a:prstGeom>
              <a:noFill/>
              <a:ln w="9525">
                <a:solidFill>
                  <a:srgbClr val="000000"/>
                </a:solidFill>
                <a:round/>
                <a:headEnd/>
                <a:tailEnd/>
              </a:ln>
            </p:spPr>
          </p:cxnSp>
          <p:cxnSp>
            <p:nvCxnSpPr>
              <p:cNvPr id="62497" name="AutoShape 38"/>
              <p:cNvCxnSpPr>
                <a:cxnSpLocks noChangeShapeType="1"/>
              </p:cNvCxnSpPr>
              <p:nvPr/>
            </p:nvCxnSpPr>
            <p:spPr bwMode="auto">
              <a:xfrm>
                <a:off x="9270" y="8056"/>
                <a:ext cx="0" cy="405"/>
              </a:xfrm>
              <a:prstGeom prst="straightConnector1">
                <a:avLst/>
              </a:prstGeom>
              <a:noFill/>
              <a:ln w="9525">
                <a:solidFill>
                  <a:srgbClr val="000000"/>
                </a:solidFill>
                <a:round/>
                <a:headEnd/>
                <a:tailEnd/>
              </a:ln>
            </p:spPr>
          </p:cxnSp>
          <p:cxnSp>
            <p:nvCxnSpPr>
              <p:cNvPr id="62498" name="AutoShape 39"/>
              <p:cNvCxnSpPr>
                <a:cxnSpLocks noChangeShapeType="1"/>
              </p:cNvCxnSpPr>
              <p:nvPr/>
            </p:nvCxnSpPr>
            <p:spPr bwMode="auto">
              <a:xfrm flipH="1">
                <a:off x="4275" y="8460"/>
                <a:ext cx="5670" cy="1"/>
              </a:xfrm>
              <a:prstGeom prst="straightConnector1">
                <a:avLst/>
              </a:prstGeom>
              <a:noFill/>
              <a:ln w="9525">
                <a:solidFill>
                  <a:srgbClr val="000000"/>
                </a:solidFill>
                <a:round/>
                <a:headEnd/>
                <a:tailEnd/>
              </a:ln>
            </p:spPr>
          </p:cxnSp>
          <p:cxnSp>
            <p:nvCxnSpPr>
              <p:cNvPr id="62499" name="AutoShape 40"/>
              <p:cNvCxnSpPr>
                <a:cxnSpLocks noChangeShapeType="1"/>
              </p:cNvCxnSpPr>
              <p:nvPr/>
            </p:nvCxnSpPr>
            <p:spPr bwMode="auto">
              <a:xfrm>
                <a:off x="4275" y="8460"/>
                <a:ext cx="0" cy="375"/>
              </a:xfrm>
              <a:prstGeom prst="straightConnector1">
                <a:avLst/>
              </a:prstGeom>
              <a:noFill/>
              <a:ln w="9525">
                <a:solidFill>
                  <a:srgbClr val="000000"/>
                </a:solidFill>
                <a:round/>
                <a:headEnd/>
                <a:tailEnd/>
              </a:ln>
            </p:spPr>
          </p:cxnSp>
          <p:sp>
            <p:nvSpPr>
              <p:cNvPr id="62500" name="Text Box 41"/>
              <p:cNvSpPr txBox="1">
                <a:spLocks noChangeArrowheads="1"/>
              </p:cNvSpPr>
              <p:nvPr/>
            </p:nvSpPr>
            <p:spPr bwMode="auto">
              <a:xfrm>
                <a:off x="1515" y="8865"/>
                <a:ext cx="4155" cy="900"/>
              </a:xfrm>
              <a:prstGeom prst="rect">
                <a:avLst/>
              </a:prstGeom>
              <a:noFill/>
              <a:ln w="9525">
                <a:noFill/>
                <a:miter lim="800000"/>
                <a:headEnd/>
                <a:tailEnd/>
              </a:ln>
            </p:spPr>
            <p:txBody>
              <a:bodyPr/>
              <a:lstStyle/>
              <a:p>
                <a:pPr algn="ctr">
                  <a:spcAft>
                    <a:spcPts val="1000"/>
                  </a:spcAft>
                </a:pPr>
                <a:r>
                  <a:rPr lang="en-US" sz="2000">
                    <a:solidFill>
                      <a:srgbClr val="7030A0"/>
                    </a:solidFill>
                    <a:latin typeface="Calibri" pitchFamily="34" charset="0"/>
                  </a:rPr>
                  <a:t>                          Tensional Forces</a:t>
                </a:r>
                <a:endParaRPr lang="en-US">
                  <a:solidFill>
                    <a:srgbClr val="7030A0"/>
                  </a:solidFill>
                </a:endParaRPr>
              </a:p>
            </p:txBody>
          </p:sp>
          <p:sp>
            <p:nvSpPr>
              <p:cNvPr id="62501" name="Text Box 42"/>
              <p:cNvSpPr txBox="1">
                <a:spLocks noChangeArrowheads="1"/>
              </p:cNvSpPr>
              <p:nvPr/>
            </p:nvSpPr>
            <p:spPr bwMode="auto">
              <a:xfrm>
                <a:off x="5880" y="8865"/>
                <a:ext cx="4620" cy="900"/>
              </a:xfrm>
              <a:prstGeom prst="rect">
                <a:avLst/>
              </a:prstGeom>
              <a:noFill/>
              <a:ln w="9525">
                <a:noFill/>
                <a:miter lim="800000"/>
                <a:headEnd/>
                <a:tailEnd/>
              </a:ln>
            </p:spPr>
            <p:txBody>
              <a:bodyPr/>
              <a:lstStyle/>
              <a:p>
                <a:pPr algn="r">
                  <a:spcAft>
                    <a:spcPts val="1000"/>
                  </a:spcAft>
                </a:pPr>
                <a:r>
                  <a:rPr lang="en-US" sz="2000">
                    <a:solidFill>
                      <a:srgbClr val="FF0000"/>
                    </a:solidFill>
                    <a:latin typeface="Calibri" pitchFamily="34" charset="0"/>
                  </a:rPr>
                  <a:t>                          Compressional Forces</a:t>
                </a:r>
                <a:endParaRPr lang="en-US">
                  <a:solidFill>
                    <a:srgbClr val="FF0000"/>
                  </a:solidFill>
                </a:endParaRPr>
              </a:p>
            </p:txBody>
          </p:sp>
          <p:cxnSp>
            <p:nvCxnSpPr>
              <p:cNvPr id="62502" name="AutoShape 43"/>
              <p:cNvCxnSpPr>
                <a:cxnSpLocks noChangeShapeType="1"/>
              </p:cNvCxnSpPr>
              <p:nvPr/>
            </p:nvCxnSpPr>
            <p:spPr bwMode="auto">
              <a:xfrm>
                <a:off x="3045" y="9465"/>
                <a:ext cx="0" cy="540"/>
              </a:xfrm>
              <a:prstGeom prst="straightConnector1">
                <a:avLst/>
              </a:prstGeom>
              <a:noFill/>
              <a:ln w="9525">
                <a:solidFill>
                  <a:srgbClr val="000000"/>
                </a:solidFill>
                <a:round/>
                <a:headEnd/>
                <a:tailEnd/>
              </a:ln>
            </p:spPr>
          </p:cxnSp>
          <p:cxnSp>
            <p:nvCxnSpPr>
              <p:cNvPr id="62503" name="AutoShape 44"/>
              <p:cNvCxnSpPr>
                <a:cxnSpLocks noChangeShapeType="1"/>
              </p:cNvCxnSpPr>
              <p:nvPr/>
            </p:nvCxnSpPr>
            <p:spPr bwMode="auto">
              <a:xfrm>
                <a:off x="8265" y="9465"/>
                <a:ext cx="0" cy="540"/>
              </a:xfrm>
              <a:prstGeom prst="straightConnector1">
                <a:avLst/>
              </a:prstGeom>
              <a:noFill/>
              <a:ln w="9525">
                <a:solidFill>
                  <a:srgbClr val="000000"/>
                </a:solidFill>
                <a:round/>
                <a:headEnd/>
                <a:tailEnd/>
              </a:ln>
            </p:spPr>
          </p:cxnSp>
          <p:sp>
            <p:nvSpPr>
              <p:cNvPr id="62504" name="Text Box 45"/>
              <p:cNvSpPr txBox="1">
                <a:spLocks noChangeArrowheads="1"/>
              </p:cNvSpPr>
              <p:nvPr/>
            </p:nvSpPr>
            <p:spPr bwMode="auto">
              <a:xfrm>
                <a:off x="1950" y="10005"/>
                <a:ext cx="4155" cy="900"/>
              </a:xfrm>
              <a:prstGeom prst="rect">
                <a:avLst/>
              </a:prstGeom>
              <a:noFill/>
              <a:ln w="9525">
                <a:noFill/>
                <a:miter lim="800000"/>
                <a:headEnd/>
                <a:tailEnd/>
              </a:ln>
            </p:spPr>
            <p:txBody>
              <a:bodyPr/>
              <a:lstStyle/>
              <a:p>
                <a:pPr>
                  <a:spcAft>
                    <a:spcPts val="1000"/>
                  </a:spcAft>
                </a:pPr>
                <a:r>
                  <a:rPr lang="en-US" sz="2000">
                    <a:solidFill>
                      <a:srgbClr val="7030A0"/>
                    </a:solidFill>
                    <a:latin typeface="Calibri" pitchFamily="34" charset="0"/>
                  </a:rPr>
                  <a:t>Crustal Fracture</a:t>
                </a:r>
                <a:endParaRPr lang="en-US">
                  <a:solidFill>
                    <a:srgbClr val="7030A0"/>
                  </a:solidFill>
                </a:endParaRPr>
              </a:p>
            </p:txBody>
          </p:sp>
          <p:sp>
            <p:nvSpPr>
              <p:cNvPr id="62505" name="Text Box 46"/>
              <p:cNvSpPr txBox="1">
                <a:spLocks noChangeArrowheads="1"/>
              </p:cNvSpPr>
              <p:nvPr/>
            </p:nvSpPr>
            <p:spPr bwMode="auto">
              <a:xfrm>
                <a:off x="6435" y="10005"/>
                <a:ext cx="3945" cy="900"/>
              </a:xfrm>
              <a:prstGeom prst="rect">
                <a:avLst/>
              </a:prstGeom>
              <a:noFill/>
              <a:ln w="9525">
                <a:noFill/>
                <a:miter lim="800000"/>
                <a:headEnd/>
                <a:tailEnd/>
              </a:ln>
            </p:spPr>
            <p:txBody>
              <a:bodyPr/>
              <a:lstStyle/>
              <a:p>
                <a:pPr algn="ctr">
                  <a:spcAft>
                    <a:spcPts val="1000"/>
                  </a:spcAft>
                </a:pPr>
                <a:r>
                  <a:rPr lang="en-US" sz="2000">
                    <a:solidFill>
                      <a:srgbClr val="FF0000"/>
                    </a:solidFill>
                    <a:latin typeface="Calibri" pitchFamily="34" charset="0"/>
                  </a:rPr>
                  <a:t>Crustal Bending</a:t>
                </a:r>
                <a:endParaRPr lang="en-US">
                  <a:solidFill>
                    <a:srgbClr val="FF0000"/>
                  </a:solidFill>
                </a:endParaRPr>
              </a:p>
            </p:txBody>
          </p:sp>
          <p:cxnSp>
            <p:nvCxnSpPr>
              <p:cNvPr id="62506" name="AutoShape 47"/>
              <p:cNvCxnSpPr>
                <a:cxnSpLocks noChangeShapeType="1"/>
              </p:cNvCxnSpPr>
              <p:nvPr/>
            </p:nvCxnSpPr>
            <p:spPr bwMode="auto">
              <a:xfrm>
                <a:off x="3045" y="10545"/>
                <a:ext cx="0" cy="360"/>
              </a:xfrm>
              <a:prstGeom prst="straightConnector1">
                <a:avLst/>
              </a:prstGeom>
              <a:noFill/>
              <a:ln w="9525">
                <a:solidFill>
                  <a:srgbClr val="000000"/>
                </a:solidFill>
                <a:round/>
                <a:headEnd/>
                <a:tailEnd/>
              </a:ln>
            </p:spPr>
          </p:cxnSp>
          <p:cxnSp>
            <p:nvCxnSpPr>
              <p:cNvPr id="62507" name="AutoShape 48"/>
              <p:cNvCxnSpPr>
                <a:cxnSpLocks noChangeShapeType="1"/>
              </p:cNvCxnSpPr>
              <p:nvPr/>
            </p:nvCxnSpPr>
            <p:spPr bwMode="auto">
              <a:xfrm>
                <a:off x="2430" y="10905"/>
                <a:ext cx="3675" cy="16"/>
              </a:xfrm>
              <a:prstGeom prst="straightConnector1">
                <a:avLst/>
              </a:prstGeom>
              <a:noFill/>
              <a:ln w="9525">
                <a:solidFill>
                  <a:srgbClr val="000000"/>
                </a:solidFill>
                <a:round/>
                <a:headEnd/>
                <a:tailEnd/>
              </a:ln>
            </p:spPr>
          </p:cxnSp>
          <p:sp>
            <p:nvSpPr>
              <p:cNvPr id="62508" name="Text Box 49"/>
              <p:cNvSpPr txBox="1">
                <a:spLocks noChangeArrowheads="1"/>
              </p:cNvSpPr>
              <p:nvPr/>
            </p:nvSpPr>
            <p:spPr bwMode="auto">
              <a:xfrm>
                <a:off x="2040" y="11280"/>
                <a:ext cx="2790" cy="900"/>
              </a:xfrm>
              <a:prstGeom prst="rect">
                <a:avLst/>
              </a:prstGeom>
              <a:noFill/>
              <a:ln w="9525">
                <a:noFill/>
                <a:miter lim="800000"/>
                <a:headEnd/>
                <a:tailEnd/>
              </a:ln>
            </p:spPr>
            <p:txBody>
              <a:bodyPr/>
              <a:lstStyle/>
              <a:p>
                <a:pPr>
                  <a:spcAft>
                    <a:spcPts val="1000"/>
                  </a:spcAft>
                </a:pPr>
                <a:r>
                  <a:rPr lang="en-US" sz="2000">
                    <a:solidFill>
                      <a:srgbClr val="7030A0"/>
                    </a:solidFill>
                    <a:latin typeface="Calibri" pitchFamily="34" charset="0"/>
                  </a:rPr>
                  <a:t>Cracking</a:t>
                </a:r>
                <a:endParaRPr lang="en-US">
                  <a:solidFill>
                    <a:srgbClr val="7030A0"/>
                  </a:solidFill>
                </a:endParaRPr>
              </a:p>
            </p:txBody>
          </p:sp>
          <p:cxnSp>
            <p:nvCxnSpPr>
              <p:cNvPr id="62509" name="AutoShape 50"/>
              <p:cNvCxnSpPr>
                <a:cxnSpLocks noChangeShapeType="1"/>
              </p:cNvCxnSpPr>
              <p:nvPr/>
            </p:nvCxnSpPr>
            <p:spPr bwMode="auto">
              <a:xfrm>
                <a:off x="2430" y="10920"/>
                <a:ext cx="0" cy="360"/>
              </a:xfrm>
              <a:prstGeom prst="straightConnector1">
                <a:avLst/>
              </a:prstGeom>
              <a:noFill/>
              <a:ln w="9525">
                <a:solidFill>
                  <a:srgbClr val="000000"/>
                </a:solidFill>
                <a:round/>
                <a:headEnd/>
                <a:tailEnd/>
              </a:ln>
            </p:spPr>
          </p:cxnSp>
          <p:sp>
            <p:nvSpPr>
              <p:cNvPr id="62510" name="Text Box 51"/>
              <p:cNvSpPr txBox="1">
                <a:spLocks noChangeArrowheads="1"/>
              </p:cNvSpPr>
              <p:nvPr/>
            </p:nvSpPr>
            <p:spPr bwMode="auto">
              <a:xfrm>
                <a:off x="5130" y="11280"/>
                <a:ext cx="2790" cy="900"/>
              </a:xfrm>
              <a:prstGeom prst="rect">
                <a:avLst/>
              </a:prstGeom>
              <a:noFill/>
              <a:ln w="9525">
                <a:noFill/>
                <a:miter lim="800000"/>
                <a:headEnd/>
                <a:tailEnd/>
              </a:ln>
            </p:spPr>
            <p:txBody>
              <a:bodyPr/>
              <a:lstStyle/>
              <a:p>
                <a:pPr>
                  <a:spcAft>
                    <a:spcPts val="1000"/>
                  </a:spcAft>
                </a:pPr>
                <a:r>
                  <a:rPr lang="en-US" sz="2000">
                    <a:solidFill>
                      <a:srgbClr val="7030A0"/>
                    </a:solidFill>
                    <a:latin typeface="Calibri" pitchFamily="34" charset="0"/>
                  </a:rPr>
                  <a:t>      Faulting</a:t>
                </a:r>
                <a:endParaRPr lang="en-US">
                  <a:solidFill>
                    <a:srgbClr val="7030A0"/>
                  </a:solidFill>
                </a:endParaRPr>
              </a:p>
            </p:txBody>
          </p:sp>
          <p:cxnSp>
            <p:nvCxnSpPr>
              <p:cNvPr id="62511" name="AutoShape 52"/>
              <p:cNvCxnSpPr>
                <a:cxnSpLocks noChangeShapeType="1"/>
              </p:cNvCxnSpPr>
              <p:nvPr/>
            </p:nvCxnSpPr>
            <p:spPr bwMode="auto">
              <a:xfrm>
                <a:off x="6105" y="10921"/>
                <a:ext cx="0" cy="360"/>
              </a:xfrm>
              <a:prstGeom prst="straightConnector1">
                <a:avLst/>
              </a:prstGeom>
              <a:noFill/>
              <a:ln w="9525">
                <a:solidFill>
                  <a:srgbClr val="000000"/>
                </a:solidFill>
                <a:round/>
                <a:headEnd/>
                <a:tailEnd/>
              </a:ln>
            </p:spPr>
          </p:cxnSp>
          <p:cxnSp>
            <p:nvCxnSpPr>
              <p:cNvPr id="62512" name="AutoShape 53"/>
              <p:cNvCxnSpPr>
                <a:cxnSpLocks noChangeShapeType="1"/>
              </p:cNvCxnSpPr>
              <p:nvPr/>
            </p:nvCxnSpPr>
            <p:spPr bwMode="auto">
              <a:xfrm>
                <a:off x="8550" y="10561"/>
                <a:ext cx="0" cy="360"/>
              </a:xfrm>
              <a:prstGeom prst="straightConnector1">
                <a:avLst/>
              </a:prstGeom>
              <a:noFill/>
              <a:ln w="9525">
                <a:solidFill>
                  <a:srgbClr val="000000"/>
                </a:solidFill>
                <a:round/>
                <a:headEnd/>
                <a:tailEnd/>
              </a:ln>
            </p:spPr>
          </p:cxnSp>
          <p:cxnSp>
            <p:nvCxnSpPr>
              <p:cNvPr id="62513" name="AutoShape 54"/>
              <p:cNvCxnSpPr>
                <a:cxnSpLocks noChangeShapeType="1"/>
              </p:cNvCxnSpPr>
              <p:nvPr/>
            </p:nvCxnSpPr>
            <p:spPr bwMode="auto">
              <a:xfrm flipH="1">
                <a:off x="7410" y="10922"/>
                <a:ext cx="2655" cy="0"/>
              </a:xfrm>
              <a:prstGeom prst="straightConnector1">
                <a:avLst/>
              </a:prstGeom>
              <a:noFill/>
              <a:ln w="9525">
                <a:solidFill>
                  <a:srgbClr val="000000"/>
                </a:solidFill>
                <a:round/>
                <a:headEnd/>
                <a:tailEnd/>
              </a:ln>
            </p:spPr>
          </p:cxnSp>
          <p:cxnSp>
            <p:nvCxnSpPr>
              <p:cNvPr id="62514" name="AutoShape 55"/>
              <p:cNvCxnSpPr>
                <a:cxnSpLocks noChangeShapeType="1"/>
              </p:cNvCxnSpPr>
              <p:nvPr/>
            </p:nvCxnSpPr>
            <p:spPr bwMode="auto">
              <a:xfrm>
                <a:off x="7410" y="10922"/>
                <a:ext cx="0" cy="1348"/>
              </a:xfrm>
              <a:prstGeom prst="straightConnector1">
                <a:avLst/>
              </a:prstGeom>
              <a:noFill/>
              <a:ln w="9525">
                <a:solidFill>
                  <a:srgbClr val="000000"/>
                </a:solidFill>
                <a:round/>
                <a:headEnd/>
                <a:tailEnd/>
              </a:ln>
            </p:spPr>
          </p:cxnSp>
          <p:cxnSp>
            <p:nvCxnSpPr>
              <p:cNvPr id="62515" name="AutoShape 56"/>
              <p:cNvCxnSpPr>
                <a:cxnSpLocks noChangeShapeType="1"/>
              </p:cNvCxnSpPr>
              <p:nvPr/>
            </p:nvCxnSpPr>
            <p:spPr bwMode="auto">
              <a:xfrm>
                <a:off x="10065" y="10922"/>
                <a:ext cx="0" cy="1348"/>
              </a:xfrm>
              <a:prstGeom prst="straightConnector1">
                <a:avLst/>
              </a:prstGeom>
              <a:noFill/>
              <a:ln w="9525">
                <a:solidFill>
                  <a:srgbClr val="000000"/>
                </a:solidFill>
                <a:round/>
                <a:headEnd/>
                <a:tailEnd/>
              </a:ln>
            </p:spPr>
          </p:cxnSp>
          <p:sp>
            <p:nvSpPr>
              <p:cNvPr id="62516" name="Text Box 57"/>
              <p:cNvSpPr txBox="1">
                <a:spLocks noChangeArrowheads="1"/>
              </p:cNvSpPr>
              <p:nvPr/>
            </p:nvSpPr>
            <p:spPr bwMode="auto">
              <a:xfrm>
                <a:off x="5670" y="12270"/>
                <a:ext cx="2190" cy="780"/>
              </a:xfrm>
              <a:prstGeom prst="rect">
                <a:avLst/>
              </a:prstGeom>
              <a:noFill/>
              <a:ln w="9525">
                <a:noFill/>
                <a:miter lim="800000"/>
                <a:headEnd/>
                <a:tailEnd/>
              </a:ln>
            </p:spPr>
            <p:txBody>
              <a:bodyPr/>
              <a:lstStyle/>
              <a:p>
                <a:pPr>
                  <a:spcAft>
                    <a:spcPts val="1000"/>
                  </a:spcAft>
                </a:pPr>
                <a:r>
                  <a:rPr lang="en-US" sz="2000">
                    <a:latin typeface="Calibri" pitchFamily="34" charset="0"/>
                  </a:rPr>
                  <a:t>              </a:t>
                </a:r>
                <a:r>
                  <a:rPr lang="en-US" sz="2000">
                    <a:solidFill>
                      <a:srgbClr val="FF0000"/>
                    </a:solidFill>
                    <a:latin typeface="Calibri" pitchFamily="34" charset="0"/>
                  </a:rPr>
                  <a:t>Warping</a:t>
                </a:r>
                <a:endParaRPr lang="en-US">
                  <a:solidFill>
                    <a:srgbClr val="FF0000"/>
                  </a:solidFill>
                </a:endParaRPr>
              </a:p>
            </p:txBody>
          </p:sp>
          <p:sp>
            <p:nvSpPr>
              <p:cNvPr id="62517" name="Text Box 58"/>
              <p:cNvSpPr txBox="1">
                <a:spLocks noChangeArrowheads="1"/>
              </p:cNvSpPr>
              <p:nvPr/>
            </p:nvSpPr>
            <p:spPr bwMode="auto">
              <a:xfrm>
                <a:off x="8670" y="12270"/>
                <a:ext cx="2190" cy="780"/>
              </a:xfrm>
              <a:prstGeom prst="rect">
                <a:avLst/>
              </a:prstGeom>
              <a:noFill/>
              <a:ln w="9525">
                <a:noFill/>
                <a:miter lim="800000"/>
                <a:headEnd/>
                <a:tailEnd/>
              </a:ln>
            </p:spPr>
            <p:txBody>
              <a:bodyPr/>
              <a:lstStyle/>
              <a:p>
                <a:pPr>
                  <a:spcAft>
                    <a:spcPts val="1000"/>
                  </a:spcAft>
                </a:pPr>
                <a:r>
                  <a:rPr lang="en-US" sz="2000">
                    <a:solidFill>
                      <a:srgbClr val="FF0000"/>
                    </a:solidFill>
                    <a:latin typeface="Calibri" pitchFamily="34" charset="0"/>
                  </a:rPr>
                  <a:t>             Folding</a:t>
                </a:r>
                <a:endParaRPr lang="en-US">
                  <a:solidFill>
                    <a:srgbClr val="FF0000"/>
                  </a:solidFill>
                </a:endParaRPr>
              </a:p>
            </p:txBody>
          </p:sp>
          <p:cxnSp>
            <p:nvCxnSpPr>
              <p:cNvPr id="62518" name="AutoShape 59"/>
              <p:cNvCxnSpPr>
                <a:cxnSpLocks noChangeShapeType="1"/>
              </p:cNvCxnSpPr>
              <p:nvPr/>
            </p:nvCxnSpPr>
            <p:spPr bwMode="auto">
              <a:xfrm>
                <a:off x="5310" y="11820"/>
                <a:ext cx="0" cy="135"/>
              </a:xfrm>
              <a:prstGeom prst="straightConnector1">
                <a:avLst/>
              </a:prstGeom>
              <a:noFill/>
              <a:ln w="9525">
                <a:solidFill>
                  <a:srgbClr val="000000"/>
                </a:solidFill>
                <a:round/>
                <a:headEnd/>
                <a:tailEnd/>
              </a:ln>
            </p:spPr>
          </p:cxnSp>
          <p:sp>
            <p:nvSpPr>
              <p:cNvPr id="62519" name="Text Box 60"/>
              <p:cNvSpPr txBox="1">
                <a:spLocks noChangeArrowheads="1"/>
              </p:cNvSpPr>
              <p:nvPr/>
            </p:nvSpPr>
            <p:spPr bwMode="auto">
              <a:xfrm>
                <a:off x="4590" y="11745"/>
                <a:ext cx="1845" cy="615"/>
              </a:xfrm>
              <a:prstGeom prst="rect">
                <a:avLst/>
              </a:prstGeom>
              <a:noFill/>
              <a:ln w="9525">
                <a:noFill/>
                <a:miter lim="800000"/>
                <a:headEnd/>
                <a:tailEnd/>
              </a:ln>
            </p:spPr>
            <p:txBody>
              <a:bodyPr/>
              <a:lstStyle/>
              <a:p>
                <a:pPr>
                  <a:spcAft>
                    <a:spcPts val="1000"/>
                  </a:spcAft>
                </a:pPr>
                <a:r>
                  <a:rPr lang="en-US" sz="2000">
                    <a:solidFill>
                      <a:srgbClr val="7030A0"/>
                    </a:solidFill>
                    <a:latin typeface="Calibri" pitchFamily="34" charset="0"/>
                  </a:rPr>
                  <a:t>           (Faults)</a:t>
                </a:r>
                <a:endParaRPr lang="en-US">
                  <a:solidFill>
                    <a:srgbClr val="7030A0"/>
                  </a:solidFill>
                </a:endParaRPr>
              </a:p>
            </p:txBody>
          </p:sp>
          <p:sp>
            <p:nvSpPr>
              <p:cNvPr id="62520" name="Text Box 61"/>
              <p:cNvSpPr txBox="1">
                <a:spLocks noChangeArrowheads="1"/>
              </p:cNvSpPr>
              <p:nvPr/>
            </p:nvSpPr>
            <p:spPr bwMode="auto">
              <a:xfrm>
                <a:off x="8550" y="12810"/>
                <a:ext cx="1740" cy="765"/>
              </a:xfrm>
              <a:prstGeom prst="rect">
                <a:avLst/>
              </a:prstGeom>
              <a:noFill/>
              <a:ln w="9525">
                <a:noFill/>
                <a:miter lim="800000"/>
                <a:headEnd/>
                <a:tailEnd/>
              </a:ln>
            </p:spPr>
            <p:txBody>
              <a:bodyPr/>
              <a:lstStyle/>
              <a:p>
                <a:pPr>
                  <a:spcAft>
                    <a:spcPts val="1000"/>
                  </a:spcAft>
                </a:pPr>
                <a:r>
                  <a:rPr lang="en-US" sz="2000">
                    <a:solidFill>
                      <a:srgbClr val="FF0000"/>
                    </a:solidFill>
                    <a:latin typeface="Calibri" pitchFamily="34" charset="0"/>
                  </a:rPr>
                  <a:t>          (Folds)</a:t>
                </a:r>
                <a:endParaRPr lang="en-US">
                  <a:solidFill>
                    <a:srgbClr val="FF0000"/>
                  </a:solidFill>
                </a:endParaRPr>
              </a:p>
            </p:txBody>
          </p:sp>
          <p:cxnSp>
            <p:nvCxnSpPr>
              <p:cNvPr id="62521" name="AutoShape 62"/>
              <p:cNvCxnSpPr>
                <a:cxnSpLocks noChangeShapeType="1"/>
              </p:cNvCxnSpPr>
              <p:nvPr/>
            </p:nvCxnSpPr>
            <p:spPr bwMode="auto">
              <a:xfrm>
                <a:off x="6540" y="12885"/>
                <a:ext cx="0" cy="360"/>
              </a:xfrm>
              <a:prstGeom prst="straightConnector1">
                <a:avLst/>
              </a:prstGeom>
              <a:noFill/>
              <a:ln w="9525">
                <a:solidFill>
                  <a:srgbClr val="000000"/>
                </a:solidFill>
                <a:round/>
                <a:headEnd/>
                <a:tailEnd/>
              </a:ln>
            </p:spPr>
          </p:cxnSp>
          <p:cxnSp>
            <p:nvCxnSpPr>
              <p:cNvPr id="62522" name="AutoShape 63"/>
              <p:cNvCxnSpPr>
                <a:cxnSpLocks noChangeShapeType="1"/>
              </p:cNvCxnSpPr>
              <p:nvPr/>
            </p:nvCxnSpPr>
            <p:spPr bwMode="auto">
              <a:xfrm flipH="1" flipV="1">
                <a:off x="4275" y="13245"/>
                <a:ext cx="2955" cy="15"/>
              </a:xfrm>
              <a:prstGeom prst="straightConnector1">
                <a:avLst/>
              </a:prstGeom>
              <a:noFill/>
              <a:ln w="9525">
                <a:solidFill>
                  <a:srgbClr val="000000"/>
                </a:solidFill>
                <a:round/>
                <a:headEnd/>
                <a:tailEnd/>
              </a:ln>
            </p:spPr>
          </p:cxnSp>
          <p:cxnSp>
            <p:nvCxnSpPr>
              <p:cNvPr id="62523" name="AutoShape 64"/>
              <p:cNvCxnSpPr>
                <a:cxnSpLocks noChangeShapeType="1"/>
              </p:cNvCxnSpPr>
              <p:nvPr/>
            </p:nvCxnSpPr>
            <p:spPr bwMode="auto">
              <a:xfrm>
                <a:off x="7230" y="13261"/>
                <a:ext cx="0" cy="360"/>
              </a:xfrm>
              <a:prstGeom prst="straightConnector1">
                <a:avLst/>
              </a:prstGeom>
              <a:noFill/>
              <a:ln w="9525">
                <a:solidFill>
                  <a:srgbClr val="000000"/>
                </a:solidFill>
                <a:round/>
                <a:headEnd/>
                <a:tailEnd/>
              </a:ln>
            </p:spPr>
          </p:cxnSp>
          <p:cxnSp>
            <p:nvCxnSpPr>
              <p:cNvPr id="62524" name="AutoShape 65"/>
              <p:cNvCxnSpPr>
                <a:cxnSpLocks noChangeShapeType="1"/>
              </p:cNvCxnSpPr>
              <p:nvPr/>
            </p:nvCxnSpPr>
            <p:spPr bwMode="auto">
              <a:xfrm>
                <a:off x="4275" y="13261"/>
                <a:ext cx="0" cy="360"/>
              </a:xfrm>
              <a:prstGeom prst="straightConnector1">
                <a:avLst/>
              </a:prstGeom>
              <a:noFill/>
              <a:ln w="9525">
                <a:solidFill>
                  <a:srgbClr val="000000"/>
                </a:solidFill>
                <a:round/>
                <a:headEnd/>
                <a:tailEnd/>
              </a:ln>
            </p:spPr>
          </p:cxnSp>
          <p:sp>
            <p:nvSpPr>
              <p:cNvPr id="62525" name="Text Box 66"/>
              <p:cNvSpPr txBox="1">
                <a:spLocks noChangeArrowheads="1"/>
              </p:cNvSpPr>
              <p:nvPr/>
            </p:nvSpPr>
            <p:spPr bwMode="auto">
              <a:xfrm>
                <a:off x="6435" y="13619"/>
                <a:ext cx="3195" cy="780"/>
              </a:xfrm>
              <a:prstGeom prst="rect">
                <a:avLst/>
              </a:prstGeom>
              <a:noFill/>
              <a:ln w="9525">
                <a:noFill/>
                <a:miter lim="800000"/>
                <a:headEnd/>
                <a:tailEnd/>
              </a:ln>
            </p:spPr>
            <p:txBody>
              <a:bodyPr/>
              <a:lstStyle/>
              <a:p>
                <a:pPr>
                  <a:spcAft>
                    <a:spcPts val="1000"/>
                  </a:spcAft>
                </a:pPr>
                <a:r>
                  <a:rPr lang="en-US" sz="2000">
                    <a:solidFill>
                      <a:srgbClr val="FF0000"/>
                    </a:solidFill>
                    <a:latin typeface="Calibri" pitchFamily="34" charset="0"/>
                  </a:rPr>
                  <a:t>Down warping</a:t>
                </a:r>
                <a:endParaRPr lang="en-US">
                  <a:solidFill>
                    <a:srgbClr val="FF0000"/>
                  </a:solidFill>
                </a:endParaRPr>
              </a:p>
            </p:txBody>
          </p:sp>
          <p:sp>
            <p:nvSpPr>
              <p:cNvPr id="62526" name="Text Box 67"/>
              <p:cNvSpPr txBox="1">
                <a:spLocks noChangeArrowheads="1"/>
              </p:cNvSpPr>
              <p:nvPr/>
            </p:nvSpPr>
            <p:spPr bwMode="auto">
              <a:xfrm>
                <a:off x="2565" y="13621"/>
                <a:ext cx="2745" cy="780"/>
              </a:xfrm>
              <a:prstGeom prst="rect">
                <a:avLst/>
              </a:prstGeom>
              <a:noFill/>
              <a:ln w="9525">
                <a:noFill/>
                <a:miter lim="800000"/>
                <a:headEnd/>
                <a:tailEnd/>
              </a:ln>
            </p:spPr>
            <p:txBody>
              <a:bodyPr/>
              <a:lstStyle/>
              <a:p>
                <a:pPr>
                  <a:spcAft>
                    <a:spcPts val="1000"/>
                  </a:spcAft>
                </a:pPr>
                <a:r>
                  <a:rPr lang="en-US" sz="2000">
                    <a:solidFill>
                      <a:srgbClr val="FF0000"/>
                    </a:solidFill>
                    <a:latin typeface="Calibri" pitchFamily="34" charset="0"/>
                  </a:rPr>
                  <a:t>Up warping</a:t>
                </a:r>
                <a:endParaRPr lang="en-US">
                  <a:solidFill>
                    <a:srgbClr val="FF0000"/>
                  </a:solidFill>
                </a:endParaRPr>
              </a:p>
            </p:txBody>
          </p:sp>
        </p:gr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813" y="357188"/>
            <a:ext cx="8169275" cy="5775325"/>
          </a:xfrm>
        </p:spPr>
        <p:txBody>
          <a:bodyPr rtlCol="0">
            <a:normAutofit/>
          </a:bodyPr>
          <a:lstStyle/>
          <a:p>
            <a:pPr marL="514350" indent="-514350" algn="just" eaLnBrk="1" fontAlgn="auto" hangingPunct="1">
              <a:spcAft>
                <a:spcPts val="0"/>
              </a:spcAft>
              <a:buFontTx/>
              <a:buAutoNum type="romanLcParenR"/>
              <a:defRPr/>
            </a:pPr>
            <a:r>
              <a:rPr lang="en-US" sz="2400" b="1" dirty="0" smtClean="0">
                <a:latin typeface="Verdana" pitchFamily="34" charset="0"/>
                <a:ea typeface="Times New Roman" pitchFamily="18" charset="0"/>
              </a:rPr>
              <a:t>Diastrophic Forces</a:t>
            </a:r>
            <a:r>
              <a:rPr lang="en-US" sz="2400" dirty="0" smtClean="0">
                <a:latin typeface="Verdana" pitchFamily="34" charset="0"/>
                <a:ea typeface="Times New Roman" pitchFamily="18" charset="0"/>
              </a:rPr>
              <a:t> </a:t>
            </a:r>
          </a:p>
          <a:p>
            <a:pPr marL="514350" indent="-514350" algn="just" eaLnBrk="1" fontAlgn="auto" hangingPunct="1">
              <a:spcAft>
                <a:spcPts val="0"/>
              </a:spcAft>
              <a:defRPr/>
            </a:pPr>
            <a:r>
              <a:rPr lang="en-US" sz="2400" dirty="0" smtClean="0">
                <a:latin typeface="Verdana" pitchFamily="34" charset="0"/>
                <a:ea typeface="Times New Roman" pitchFamily="18" charset="0"/>
              </a:rPr>
              <a:t>     These forces include both vertical and horizontal movements which are caused due to forces deep within the earth. These diastrophic forces operate very slowly and their effects become discernable after thousands and millions of years. These forces also termed as constructive forces, affect larger areas of the globe and Produce </a:t>
            </a:r>
            <a:r>
              <a:rPr lang="en-US" sz="2400" dirty="0" err="1" smtClean="0">
                <a:latin typeface="Verdana" pitchFamily="34" charset="0"/>
                <a:ea typeface="Times New Roman" pitchFamily="18" charset="0"/>
              </a:rPr>
              <a:t>meso</a:t>
            </a:r>
            <a:r>
              <a:rPr lang="en-US" sz="2400" dirty="0" smtClean="0">
                <a:latin typeface="Verdana" pitchFamily="34" charset="0"/>
                <a:ea typeface="Times New Roman" pitchFamily="18" charset="0"/>
              </a:rPr>
              <a:t>-level reliefs, for example, mountains, plateau, plains, lakes, big faults, etc. These diastrophic forces are further subdivided into two groups, namely, </a:t>
            </a:r>
            <a:r>
              <a:rPr lang="en-US" sz="2400" dirty="0" err="1" smtClean="0">
                <a:latin typeface="Verdana" pitchFamily="34" charset="0"/>
                <a:ea typeface="Times New Roman" pitchFamily="18" charset="0"/>
              </a:rPr>
              <a:t>epeirogenetic</a:t>
            </a:r>
            <a:r>
              <a:rPr lang="en-US" sz="2400" dirty="0" smtClean="0">
                <a:latin typeface="Verdana" pitchFamily="34" charset="0"/>
                <a:ea typeface="Times New Roman" pitchFamily="18" charset="0"/>
              </a:rPr>
              <a:t> movements and </a:t>
            </a:r>
            <a:r>
              <a:rPr lang="en-US" sz="2400" dirty="0" err="1" smtClean="0">
                <a:latin typeface="Verdana" pitchFamily="34" charset="0"/>
                <a:ea typeface="Times New Roman" pitchFamily="18" charset="0"/>
              </a:rPr>
              <a:t>orogenetic</a:t>
            </a:r>
            <a:r>
              <a:rPr lang="en-US" sz="2400" dirty="0" smtClean="0">
                <a:latin typeface="Verdana" pitchFamily="34" charset="0"/>
                <a:ea typeface="Times New Roman" pitchFamily="18" charset="0"/>
              </a:rPr>
              <a:t> movements.</a:t>
            </a:r>
          </a:p>
          <a:p>
            <a:pPr eaLnBrk="1" fontAlgn="auto" hangingPunct="1">
              <a:spcAft>
                <a:spcPts val="0"/>
              </a:spcAft>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714375" y="357188"/>
            <a:ext cx="8240713" cy="5775325"/>
          </a:xfrm>
        </p:spPr>
        <p:txBody>
          <a:bodyPr/>
          <a:lstStyle/>
          <a:p>
            <a:pPr algn="just" eaLnBrk="1" hangingPunct="1"/>
            <a:r>
              <a:rPr lang="en-US" sz="2800" smtClean="0">
                <a:solidFill>
                  <a:srgbClr val="7030A0"/>
                </a:solidFill>
                <a:latin typeface="Verdana" pitchFamily="34" charset="0"/>
                <a:cs typeface="Times New Roman" pitchFamily="18" charset="0"/>
              </a:rPr>
              <a:t> ii) </a:t>
            </a:r>
            <a:r>
              <a:rPr lang="en-US" sz="2800" b="1" smtClean="0">
                <a:solidFill>
                  <a:srgbClr val="7030A0"/>
                </a:solidFill>
                <a:latin typeface="Verdana" pitchFamily="34" charset="0"/>
                <a:cs typeface="Times New Roman" pitchFamily="18" charset="0"/>
              </a:rPr>
              <a:t>Sudden forces</a:t>
            </a:r>
            <a:r>
              <a:rPr lang="en-US" sz="2800" smtClean="0">
                <a:solidFill>
                  <a:srgbClr val="7030A0"/>
                </a:solidFill>
                <a:latin typeface="Verdana" pitchFamily="34" charset="0"/>
                <a:cs typeface="Times New Roman" pitchFamily="18" charset="0"/>
              </a:rPr>
              <a:t> </a:t>
            </a:r>
          </a:p>
          <a:p>
            <a:pPr algn="just" eaLnBrk="1" hangingPunct="1"/>
            <a:endParaRPr lang="en-US" sz="2800" smtClean="0">
              <a:solidFill>
                <a:srgbClr val="7030A0"/>
              </a:solidFill>
              <a:latin typeface="Verdana" pitchFamily="34" charset="0"/>
              <a:cs typeface="Times New Roman" pitchFamily="18" charset="0"/>
            </a:endParaRPr>
          </a:p>
          <a:p>
            <a:pPr algn="just" eaLnBrk="1" hangingPunct="1"/>
            <a:r>
              <a:rPr lang="en-US" sz="2800" smtClean="0">
                <a:solidFill>
                  <a:srgbClr val="7030A0"/>
                </a:solidFill>
                <a:latin typeface="Verdana" pitchFamily="34" charset="0"/>
                <a:cs typeface="Times New Roman" pitchFamily="18" charset="0"/>
              </a:rPr>
              <a:t> </a:t>
            </a:r>
            <a:r>
              <a:rPr lang="en-US" sz="2800" b="1" smtClean="0">
                <a:solidFill>
                  <a:srgbClr val="7030A0"/>
                </a:solidFill>
                <a:latin typeface="Verdana" pitchFamily="34" charset="0"/>
                <a:cs typeface="Times New Roman" pitchFamily="18" charset="0"/>
              </a:rPr>
              <a:t>Sudden forces</a:t>
            </a:r>
            <a:r>
              <a:rPr lang="en-US" sz="2800" smtClean="0">
                <a:solidFill>
                  <a:srgbClr val="7030A0"/>
                </a:solidFill>
                <a:latin typeface="Verdana" pitchFamily="34" charset="0"/>
                <a:cs typeface="Times New Roman" pitchFamily="18" charset="0"/>
              </a:rPr>
              <a:t> are the result of long period preparation deep within the         earth. Only their cumulative effects on the earth's surface are quick and sudden. Geologically, these sudden forces are termed as 'constructive forces' because these create certain relief features on the earth's surface.</a:t>
            </a:r>
            <a:endParaRPr lang="en-US" sz="2800" smtClean="0">
              <a:solidFill>
                <a:srgbClr val="7030A0"/>
              </a:solidFill>
              <a:latin typeface="Arial" pitchFamily="34" charset="0"/>
            </a:endParaRPr>
          </a:p>
          <a:p>
            <a:pPr eaLnBrk="1" hangingPunct="1"/>
            <a:r>
              <a:rPr lang="en-US" smtClean="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714375" y="285750"/>
            <a:ext cx="8240713" cy="5846763"/>
          </a:xfrm>
        </p:spPr>
        <p:txBody>
          <a:bodyPr/>
          <a:lstStyle/>
          <a:p>
            <a:pPr algn="just" eaLnBrk="1" hangingPunct="1"/>
            <a:r>
              <a:rPr lang="en-US" b="1" smtClean="0">
                <a:solidFill>
                  <a:srgbClr val="C00000"/>
                </a:solidFill>
                <a:latin typeface="Verdana" pitchFamily="34" charset="0"/>
                <a:cs typeface="Times New Roman" pitchFamily="18" charset="0"/>
              </a:rPr>
              <a:t>(A)Epeirogenetic movements:</a:t>
            </a:r>
            <a:r>
              <a:rPr lang="en-US" smtClean="0">
                <a:solidFill>
                  <a:srgbClr val="C00000"/>
                </a:solidFill>
                <a:latin typeface="Verdana" pitchFamily="34" charset="0"/>
                <a:cs typeface="Times New Roman" pitchFamily="18" charset="0"/>
              </a:rPr>
              <a:t> </a:t>
            </a:r>
          </a:p>
          <a:p>
            <a:pPr algn="just" eaLnBrk="1" hangingPunct="1"/>
            <a:r>
              <a:rPr lang="en-US" sz="2800" smtClean="0">
                <a:solidFill>
                  <a:srgbClr val="7030A0"/>
                </a:solidFill>
                <a:latin typeface="Verdana" pitchFamily="34" charset="0"/>
                <a:cs typeface="Times New Roman" pitchFamily="18" charset="0"/>
              </a:rPr>
              <a:t>Epeirogenetic word consists of two words, viz: 'epiros' (meaning thereby continent) and 'genesis' (meaning thereby original). Epeirogenetic movement causes upliftment and subsidence of continental masses through upward movements are, infact, vertical movements. These forces and resultant movements affect larger parts of the continents. These are further divided into two types: upward movement and downward movement. </a:t>
            </a:r>
            <a:endParaRPr lang="en-US" sz="2800" smtClean="0">
              <a:solidFill>
                <a:srgbClr val="7030A0"/>
              </a:solidFill>
            </a:endParaRPr>
          </a:p>
          <a:p>
            <a:pPr eaLnBrk="1" hangingPunct="1"/>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785813" y="500063"/>
            <a:ext cx="8169275" cy="6000750"/>
          </a:xfrm>
        </p:spPr>
        <p:txBody>
          <a:bodyPr/>
          <a:lstStyle/>
          <a:p>
            <a:pPr algn="just" eaLnBrk="1" hangingPunct="1"/>
            <a:r>
              <a:rPr lang="en-US" sz="2400" b="1" smtClean="0">
                <a:solidFill>
                  <a:srgbClr val="C00000"/>
                </a:solidFill>
                <a:latin typeface="Verdana" pitchFamily="34" charset="0"/>
                <a:cs typeface="Times New Roman" pitchFamily="18" charset="0"/>
              </a:rPr>
              <a:t>(B) Orogenetic movement</a:t>
            </a:r>
            <a:r>
              <a:rPr lang="en-US" sz="2400" smtClean="0">
                <a:solidFill>
                  <a:srgbClr val="C00000"/>
                </a:solidFill>
                <a:latin typeface="Verdana" pitchFamily="34" charset="0"/>
                <a:cs typeface="Times New Roman" pitchFamily="18" charset="0"/>
              </a:rPr>
              <a:t>: </a:t>
            </a:r>
          </a:p>
          <a:p>
            <a:pPr algn="just" eaLnBrk="1" hangingPunct="1"/>
            <a:r>
              <a:rPr lang="en-US" sz="2400" smtClean="0">
                <a:solidFill>
                  <a:srgbClr val="7030A0"/>
                </a:solidFill>
                <a:latin typeface="Verdana" pitchFamily="34" charset="0"/>
                <a:cs typeface="Times New Roman" pitchFamily="18" charset="0"/>
              </a:rPr>
              <a:t>The word orogenetic has been derived from two Greek words, ‘oros' (meaning thereby mountain) and 'genesis' (meaning thereby origin or formation). Orogenetic movement is caused due to endogenetic forces working in horizontal movements. Horizontal forces and movements are also called as tangential forces. Orogenetic or horizontal forces work in two ways, namely, </a:t>
            </a:r>
          </a:p>
          <a:p>
            <a:pPr algn="just" eaLnBrk="1" hangingPunct="1"/>
            <a:r>
              <a:rPr lang="en-US" sz="2400" b="1" smtClean="0">
                <a:solidFill>
                  <a:srgbClr val="7030A0"/>
                </a:solidFill>
                <a:latin typeface="Verdana" pitchFamily="34" charset="0"/>
                <a:cs typeface="Times New Roman" pitchFamily="18" charset="0"/>
              </a:rPr>
              <a:t>(i) in opposite direction, and (ii) towards each other. </a:t>
            </a:r>
            <a:r>
              <a:rPr lang="en-US" sz="2400" smtClean="0">
                <a:solidFill>
                  <a:srgbClr val="7030A0"/>
                </a:solidFill>
                <a:latin typeface="Verdana" pitchFamily="34" charset="0"/>
                <a:cs typeface="Times New Roman" pitchFamily="18" charset="0"/>
              </a:rPr>
              <a:t>This is called 'tensional force' when it operates in opposite directions. Such type of forces and movements are also called as divergent forces.</a:t>
            </a:r>
            <a:endParaRPr lang="en-US" sz="2400" smtClean="0">
              <a:solidFill>
                <a:srgbClr val="7030A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785813" y="357188"/>
            <a:ext cx="8169275" cy="5775325"/>
          </a:xfrm>
        </p:spPr>
        <p:txBody>
          <a:bodyPr/>
          <a:lstStyle/>
          <a:p>
            <a:pPr algn="just" eaLnBrk="1" hangingPunct="1"/>
            <a:r>
              <a:rPr lang="en-US" sz="2800" smtClean="0">
                <a:solidFill>
                  <a:srgbClr val="7030A0"/>
                </a:solidFill>
                <a:latin typeface="Verdana" pitchFamily="34" charset="0"/>
                <a:cs typeface="Times New Roman" pitchFamily="18" charset="0"/>
              </a:rPr>
              <a:t>Thus, tensional forces create rupture, cracks, fracture and faults in the crustal parts of the earth. The-force when operates face to face, is called compression force or convergent force. </a:t>
            </a:r>
            <a:r>
              <a:rPr lang="en-US" sz="2800" b="1" smtClean="0">
                <a:solidFill>
                  <a:srgbClr val="7030A0"/>
                </a:solidFill>
                <a:latin typeface="Verdana" pitchFamily="34" charset="0"/>
                <a:cs typeface="Times New Roman" pitchFamily="18" charset="0"/>
              </a:rPr>
              <a:t>Compressional force causes crustal bending</a:t>
            </a:r>
            <a:r>
              <a:rPr lang="en-US" sz="2800" smtClean="0">
                <a:solidFill>
                  <a:srgbClr val="7030A0"/>
                </a:solidFill>
                <a:latin typeface="Verdana" pitchFamily="34" charset="0"/>
                <a:cs typeface="Times New Roman" pitchFamily="18" charset="0"/>
              </a:rPr>
              <a:t> leading to the formation of fields or crustal warping leading to local rise or subsidence of crustal parts. </a:t>
            </a:r>
          </a:p>
          <a:p>
            <a:pPr algn="just" eaLnBrk="1" hangingPunct="1"/>
            <a:r>
              <a:rPr lang="en-US" sz="2800" b="1" smtClean="0">
                <a:solidFill>
                  <a:srgbClr val="7030A0"/>
                </a:solidFill>
                <a:latin typeface="Verdana" pitchFamily="34" charset="0"/>
                <a:cs typeface="Times New Roman" pitchFamily="18" charset="0"/>
              </a:rPr>
              <a:t>Crustal bending: </a:t>
            </a:r>
            <a:r>
              <a:rPr lang="en-US" sz="2800" smtClean="0">
                <a:solidFill>
                  <a:srgbClr val="7030A0"/>
                </a:solidFill>
                <a:latin typeface="Verdana" pitchFamily="34" charset="0"/>
                <a:cs typeface="Times New Roman" pitchFamily="18" charset="0"/>
              </a:rPr>
              <a:t>When horizontal forces work face to face, the crustal rocks are bent due to resistant compressional and tangential forces.</a:t>
            </a:r>
            <a:endParaRPr lang="en-US" sz="2800" smtClean="0">
              <a:solidFill>
                <a:srgbClr val="7030A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785813" y="357188"/>
            <a:ext cx="8169275" cy="6000750"/>
          </a:xfrm>
        </p:spPr>
        <p:txBody>
          <a:bodyPr/>
          <a:lstStyle/>
          <a:p>
            <a:pPr algn="just" eaLnBrk="1" hangingPunct="1"/>
            <a:r>
              <a:rPr lang="en-US" sz="2800" smtClean="0">
                <a:solidFill>
                  <a:srgbClr val="7030A0"/>
                </a:solidFill>
                <a:latin typeface="Verdana" pitchFamily="34" charset="0"/>
                <a:cs typeface="Times New Roman" pitchFamily="18" charset="0"/>
              </a:rPr>
              <a:t>It is in two ways: </a:t>
            </a:r>
          </a:p>
          <a:p>
            <a:pPr algn="just" eaLnBrk="1" hangingPunct="1"/>
            <a:r>
              <a:rPr lang="en-US" sz="2800" b="1" smtClean="0">
                <a:solidFill>
                  <a:srgbClr val="7030A0"/>
                </a:solidFill>
                <a:latin typeface="Verdana" pitchFamily="34" charset="0"/>
                <a:cs typeface="Times New Roman" pitchFamily="18" charset="0"/>
              </a:rPr>
              <a:t>(i) warping, and (ii) folding. </a:t>
            </a:r>
          </a:p>
          <a:p>
            <a:pPr algn="just" eaLnBrk="1" hangingPunct="1"/>
            <a:r>
              <a:rPr lang="en-US" sz="2800" smtClean="0">
                <a:solidFill>
                  <a:srgbClr val="7030A0"/>
                </a:solidFill>
                <a:latin typeface="Verdana" pitchFamily="34" charset="0"/>
                <a:cs typeface="Times New Roman" pitchFamily="18" charset="0"/>
              </a:rPr>
              <a:t>The process of crustal warping affects larger areas of the crust wherein the crustal parts are either warped (raised),upward or downward. The upward rise of the crustal part due to compressive force resulting from convergent horizontal movement is called upwarping. While the bending of the crustal part downward in the form of a basin or depression is called down warping.</a:t>
            </a:r>
            <a:endParaRPr lang="en-US" sz="2800" smtClean="0">
              <a:solidFill>
                <a:srgbClr val="7030A0"/>
              </a:solidFill>
            </a:endParaRPr>
          </a:p>
          <a:p>
            <a:pPr eaLnBrk="1" hangingPunct="1"/>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3"/>
          <p:cNvSpPr txBox="1">
            <a:spLocks noChangeArrowheads="1"/>
          </p:cNvSpPr>
          <p:nvPr/>
        </p:nvSpPr>
        <p:spPr bwMode="auto">
          <a:xfrm>
            <a:off x="1311275" y="1219200"/>
            <a:ext cx="184150" cy="366713"/>
          </a:xfrm>
          <a:prstGeom prst="rect">
            <a:avLst/>
          </a:prstGeom>
          <a:noFill/>
          <a:ln w="9525">
            <a:noFill/>
            <a:miter lim="800000"/>
            <a:headEnd/>
            <a:tailEnd/>
          </a:ln>
        </p:spPr>
        <p:txBody>
          <a:bodyPr wrap="none">
            <a:spAutoFit/>
          </a:bodyPr>
          <a:lstStyle/>
          <a:p>
            <a:endParaRPr lang="en-US" sz="1800">
              <a:latin typeface="Verdana" pitchFamily="34" charset="0"/>
            </a:endParaRPr>
          </a:p>
        </p:txBody>
      </p:sp>
      <p:sp>
        <p:nvSpPr>
          <p:cNvPr id="69635" name="Rectangle 14"/>
          <p:cNvSpPr>
            <a:spLocks noChangeArrowheads="1"/>
          </p:cNvSpPr>
          <p:nvPr/>
        </p:nvSpPr>
        <p:spPr bwMode="auto">
          <a:xfrm>
            <a:off x="468313" y="549275"/>
            <a:ext cx="8229600" cy="1139825"/>
          </a:xfrm>
          <a:prstGeom prst="rect">
            <a:avLst/>
          </a:prstGeom>
          <a:noFill/>
          <a:ln w="9525">
            <a:noFill/>
            <a:miter lim="800000"/>
            <a:headEnd/>
            <a:tailEnd/>
          </a:ln>
        </p:spPr>
        <p:txBody>
          <a:bodyPr anchor="ctr" anchorCtr="1"/>
          <a:lstStyle/>
          <a:p>
            <a:pPr algn="r"/>
            <a:endParaRPr lang="en-US" sz="5000">
              <a:solidFill>
                <a:schemeClr val="tx2"/>
              </a:solidFill>
            </a:endParaRPr>
          </a:p>
        </p:txBody>
      </p:sp>
      <p:sp>
        <p:nvSpPr>
          <p:cNvPr id="69636" name="Text Box 22"/>
          <p:cNvSpPr txBox="1">
            <a:spLocks noChangeArrowheads="1"/>
          </p:cNvSpPr>
          <p:nvPr/>
        </p:nvSpPr>
        <p:spPr bwMode="auto">
          <a:xfrm>
            <a:off x="1979613" y="620713"/>
            <a:ext cx="184150" cy="366712"/>
          </a:xfrm>
          <a:prstGeom prst="rect">
            <a:avLst/>
          </a:prstGeom>
          <a:noFill/>
          <a:ln w="9525">
            <a:noFill/>
            <a:miter lim="800000"/>
            <a:headEnd/>
            <a:tailEnd/>
          </a:ln>
        </p:spPr>
        <p:txBody>
          <a:bodyPr wrap="none">
            <a:spAutoFit/>
          </a:bodyPr>
          <a:lstStyle/>
          <a:p>
            <a:endParaRPr lang="en-US" sz="1800"/>
          </a:p>
        </p:txBody>
      </p:sp>
      <p:sp>
        <p:nvSpPr>
          <p:cNvPr id="45079" name="Rectangle 23"/>
          <p:cNvSpPr>
            <a:spLocks noChangeArrowheads="1"/>
          </p:cNvSpPr>
          <p:nvPr/>
        </p:nvSpPr>
        <p:spPr bwMode="auto">
          <a:xfrm>
            <a:off x="1187450" y="865188"/>
            <a:ext cx="7488238" cy="762000"/>
          </a:xfrm>
          <a:prstGeom prst="rect">
            <a:avLst/>
          </a:prstGeom>
          <a:noFill/>
          <a:ln w="9525">
            <a:noFill/>
            <a:miter lim="800000"/>
            <a:headEnd/>
            <a:tailEnd/>
          </a:ln>
        </p:spPr>
        <p:txBody>
          <a:bodyPr>
            <a:spAutoFit/>
          </a:bodyPr>
          <a:lstStyle/>
          <a:p>
            <a:r>
              <a:rPr lang="en-US" altLang="zh-TW" sz="4400">
                <a:solidFill>
                  <a:schemeClr val="tx2"/>
                </a:solidFill>
                <a:latin typeface="Broadway BT"/>
              </a:rPr>
              <a:t>Folding</a:t>
            </a:r>
          </a:p>
        </p:txBody>
      </p:sp>
      <p:sp>
        <p:nvSpPr>
          <p:cNvPr id="45081" name="Rectangle 25"/>
          <p:cNvSpPr>
            <a:spLocks noChangeArrowheads="1"/>
          </p:cNvSpPr>
          <p:nvPr/>
        </p:nvSpPr>
        <p:spPr bwMode="auto">
          <a:xfrm>
            <a:off x="611188" y="2349500"/>
            <a:ext cx="7921625" cy="3170238"/>
          </a:xfrm>
          <a:prstGeom prst="rect">
            <a:avLst/>
          </a:prstGeom>
          <a:noFill/>
          <a:ln w="9525">
            <a:noFill/>
            <a:miter lim="800000"/>
            <a:headEnd/>
            <a:tailEnd/>
          </a:ln>
        </p:spPr>
        <p:txBody>
          <a:bodyPr>
            <a:spAutoFit/>
          </a:bodyPr>
          <a:lstStyle/>
          <a:p>
            <a:pPr algn="just">
              <a:buFont typeface="Wingdings" pitchFamily="2" charset="2"/>
              <a:buChar char="n"/>
            </a:pPr>
            <a:r>
              <a:rPr lang="en-US" altLang="zh-TW" sz="2500" b="1">
                <a:solidFill>
                  <a:srgbClr val="3399FF"/>
                </a:solidFill>
                <a:latin typeface="Comic Sans MS" pitchFamily="66" charset="0"/>
              </a:rPr>
              <a:t> </a:t>
            </a:r>
            <a:r>
              <a:rPr lang="en-US" altLang="zh-TW" sz="2500" b="1">
                <a:solidFill>
                  <a:srgbClr val="7030A0"/>
                </a:solidFill>
                <a:latin typeface="Comic Sans MS" pitchFamily="66" charset="0"/>
              </a:rPr>
              <a:t>Folding</a:t>
            </a:r>
            <a:r>
              <a:rPr lang="en-US" altLang="zh-TW" sz="2500">
                <a:solidFill>
                  <a:srgbClr val="7030A0"/>
                </a:solidFill>
                <a:latin typeface="Comic Sans MS" pitchFamily="66" charset="0"/>
              </a:rPr>
              <a:t> is one of the endogenetic processes. When two forces push towards each other from opposite sides, the rock layers will  bend into folds. The process by which folds are formed are due to compressional forces known as folding.</a:t>
            </a:r>
          </a:p>
          <a:p>
            <a:pPr algn="just"/>
            <a:r>
              <a:rPr lang="en-US" altLang="zh-TW" sz="2500">
                <a:solidFill>
                  <a:srgbClr val="7030A0"/>
                </a:solidFill>
                <a:latin typeface="Comic Sans MS" pitchFamily="66" charset="0"/>
              </a:rPr>
              <a:t>There are large-scale and small-scale folds. Large-scale folds are found mainly along destructive plate boundaries.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79">
                                            <p:txEl>
                                              <p:pRg st="0" end="0"/>
                                            </p:txEl>
                                          </p:spTgt>
                                        </p:tgtEl>
                                        <p:attrNameLst>
                                          <p:attrName>style.visibility</p:attrName>
                                        </p:attrNameLst>
                                      </p:cBhvr>
                                      <p:to>
                                        <p:strVal val="visible"/>
                                      </p:to>
                                    </p:set>
                                    <p:animEffect transition="in" filter="blinds(horizontal)">
                                      <p:cBhvr>
                                        <p:cTn id="7" dur="500"/>
                                        <p:tgtEl>
                                          <p:spTgt spid="45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81"/>
                                        </p:tgtEl>
                                        <p:attrNameLst>
                                          <p:attrName>style.visibility</p:attrName>
                                        </p:attrNameLst>
                                      </p:cBhvr>
                                      <p:to>
                                        <p:strVal val="visible"/>
                                      </p:to>
                                    </p:set>
                                    <p:animEffect transition="in" filter="diamond(in)">
                                      <p:cBhvr>
                                        <p:cTn id="12" dur="2000"/>
                                        <p:tgtEl>
                                          <p:spTgt spid="45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214313"/>
            <a:ext cx="7793038" cy="857250"/>
          </a:xfrm>
        </p:spPr>
        <p:txBody>
          <a:bodyPr/>
          <a:lstStyle/>
          <a:p>
            <a:pPr eaLnBrk="1" hangingPunct="1"/>
            <a:r>
              <a:rPr lang="en-US" altLang="zh-TW" smtClean="0">
                <a:latin typeface="Broadway BT"/>
              </a:rPr>
              <a:t>Faulting</a:t>
            </a:r>
          </a:p>
        </p:txBody>
      </p:sp>
      <p:sp>
        <p:nvSpPr>
          <p:cNvPr id="58371" name="Rectangle 3"/>
          <p:cNvSpPr>
            <a:spLocks noGrp="1" noChangeArrowheads="1"/>
          </p:cNvSpPr>
          <p:nvPr>
            <p:ph idx="1"/>
          </p:nvPr>
        </p:nvSpPr>
        <p:spPr>
          <a:xfrm>
            <a:off x="760413" y="1785938"/>
            <a:ext cx="8204200" cy="4883150"/>
          </a:xfrm>
        </p:spPr>
        <p:txBody>
          <a:bodyPr rtlCol="0">
            <a:normAutofit lnSpcReduction="10000"/>
          </a:bodyPr>
          <a:lstStyle/>
          <a:p>
            <a:pPr algn="just" eaLnBrk="1" fontAlgn="auto" hangingPunct="1">
              <a:lnSpc>
                <a:spcPct val="80000"/>
              </a:lnSpc>
              <a:spcAft>
                <a:spcPts val="0"/>
              </a:spcAft>
              <a:defRPr/>
            </a:pPr>
            <a:r>
              <a:rPr lang="en-US" altLang="zh-TW" sz="2000" dirty="0" smtClean="0">
                <a:solidFill>
                  <a:srgbClr val="7030A0"/>
                </a:solidFill>
                <a:latin typeface="Comic Sans MS" pitchFamily="66" charset="0"/>
              </a:rPr>
              <a:t>Faulting is the fracturing and displacement of more brittle rock strata along a fault plane either caused by tension or compression.</a:t>
            </a:r>
          </a:p>
          <a:p>
            <a:pPr algn="just" eaLnBrk="1" fontAlgn="auto" hangingPunct="1">
              <a:lnSpc>
                <a:spcPct val="80000"/>
              </a:lnSpc>
              <a:spcAft>
                <a:spcPts val="0"/>
              </a:spcAft>
              <a:defRPr/>
            </a:pPr>
            <a:r>
              <a:rPr lang="en-US" altLang="zh-TW" sz="2000" dirty="0" smtClean="0">
                <a:solidFill>
                  <a:srgbClr val="7030A0"/>
                </a:solidFill>
                <a:latin typeface="Comic Sans MS" pitchFamily="66" charset="0"/>
              </a:rPr>
              <a:t>A break in rock along which a vertical or horizontal rock movement has occurred is called a fault.</a:t>
            </a:r>
          </a:p>
          <a:p>
            <a:pPr algn="just" eaLnBrk="1" fontAlgn="auto" hangingPunct="1">
              <a:lnSpc>
                <a:spcPct val="80000"/>
              </a:lnSpc>
              <a:spcAft>
                <a:spcPts val="0"/>
              </a:spcAft>
              <a:defRPr/>
            </a:pPr>
            <a:r>
              <a:rPr lang="en-US" altLang="zh-TW" sz="2000" dirty="0" smtClean="0">
                <a:solidFill>
                  <a:srgbClr val="7030A0"/>
                </a:solidFill>
                <a:latin typeface="Comic Sans MS" pitchFamily="66" charset="0"/>
              </a:rPr>
              <a:t>The process of forming a fault is faulting.</a:t>
            </a:r>
          </a:p>
          <a:p>
            <a:pPr algn="just" eaLnBrk="1" fontAlgn="auto" hangingPunct="1">
              <a:lnSpc>
                <a:spcPct val="80000"/>
              </a:lnSpc>
              <a:spcAft>
                <a:spcPts val="0"/>
              </a:spcAft>
              <a:defRPr/>
            </a:pPr>
            <a:r>
              <a:rPr lang="en-US" altLang="zh-TW" sz="2000" dirty="0" smtClean="0">
                <a:solidFill>
                  <a:srgbClr val="7030A0"/>
                </a:solidFill>
                <a:latin typeface="Comic Sans MS" pitchFamily="66" charset="0"/>
              </a:rPr>
              <a:t>The line of fault which appears on land surface is known as fault line. These lines are often lines of weakness which allow molten rock to rise up onto the earth surface when there is active volcanic activity nearby.</a:t>
            </a:r>
          </a:p>
          <a:p>
            <a:pPr algn="just" eaLnBrk="1" fontAlgn="auto" hangingPunct="1">
              <a:lnSpc>
                <a:spcPct val="80000"/>
              </a:lnSpc>
              <a:spcAft>
                <a:spcPts val="0"/>
              </a:spcAft>
              <a:defRPr/>
            </a:pPr>
            <a:r>
              <a:rPr lang="en-US" altLang="zh-TW" sz="2000" dirty="0" smtClean="0">
                <a:solidFill>
                  <a:srgbClr val="7030A0"/>
                </a:solidFill>
                <a:latin typeface="Comic Sans MS" pitchFamily="66" charset="0"/>
              </a:rPr>
              <a:t>There are three types of fault which are caused by different </a:t>
            </a:r>
            <a:r>
              <a:rPr lang="en-US" altLang="zh-TW" sz="2000" dirty="0" err="1" smtClean="0">
                <a:solidFill>
                  <a:srgbClr val="7030A0"/>
                </a:solidFill>
                <a:latin typeface="Comic Sans MS" pitchFamily="66" charset="0"/>
              </a:rPr>
              <a:t>endogenetic</a:t>
            </a:r>
            <a:r>
              <a:rPr lang="en-US" altLang="zh-TW" sz="2000" dirty="0" smtClean="0">
                <a:solidFill>
                  <a:srgbClr val="7030A0"/>
                </a:solidFill>
                <a:latin typeface="Comic Sans MS" pitchFamily="66" charset="0"/>
              </a:rPr>
              <a:t> forces:</a:t>
            </a:r>
          </a:p>
          <a:p>
            <a:pPr eaLnBrk="1" fontAlgn="auto" hangingPunct="1">
              <a:spcAft>
                <a:spcPts val="0"/>
              </a:spcAft>
              <a:defRPr/>
            </a:pPr>
            <a:r>
              <a:rPr lang="en-US" altLang="zh-TW" sz="2000" dirty="0" smtClean="0">
                <a:solidFill>
                  <a:srgbClr val="7030A0"/>
                </a:solidFill>
                <a:latin typeface="Comic Sans MS" pitchFamily="66" charset="0"/>
              </a:rPr>
              <a:t>     - Normal fault:  </a:t>
            </a:r>
            <a:r>
              <a:rPr lang="en-US" altLang="zh-TW" sz="2000" dirty="0" err="1" smtClean="0">
                <a:solidFill>
                  <a:srgbClr val="3399FF"/>
                </a:solidFill>
              </a:rPr>
              <a:t>Compressional</a:t>
            </a:r>
            <a:r>
              <a:rPr lang="en-US" altLang="zh-TW" sz="2000" dirty="0" smtClean="0">
                <a:solidFill>
                  <a:srgbClr val="3399FF"/>
                </a:solidFill>
              </a:rPr>
              <a:t> force from the plate</a:t>
            </a:r>
            <a:endParaRPr lang="en-US" altLang="zh-TW" sz="2000" dirty="0" smtClean="0">
              <a:solidFill>
                <a:srgbClr val="7030A0"/>
              </a:solidFill>
              <a:latin typeface="Comic Sans MS" pitchFamily="66" charset="0"/>
            </a:endParaRPr>
          </a:p>
          <a:p>
            <a:pPr eaLnBrk="1" fontAlgn="auto" hangingPunct="1">
              <a:spcAft>
                <a:spcPts val="0"/>
              </a:spcAft>
              <a:defRPr/>
            </a:pPr>
            <a:r>
              <a:rPr lang="en-US" altLang="zh-TW" sz="2000" dirty="0" smtClean="0">
                <a:solidFill>
                  <a:srgbClr val="7030A0"/>
                </a:solidFill>
                <a:latin typeface="Comic Sans MS" pitchFamily="66" charset="0"/>
              </a:rPr>
              <a:t> - Reverse </a:t>
            </a:r>
            <a:r>
              <a:rPr lang="en-US" altLang="zh-TW" sz="2000" dirty="0" err="1" smtClean="0">
                <a:solidFill>
                  <a:srgbClr val="7030A0"/>
                </a:solidFill>
                <a:latin typeface="Comic Sans MS" pitchFamily="66" charset="0"/>
              </a:rPr>
              <a:t>fault:</a:t>
            </a:r>
            <a:r>
              <a:rPr lang="en-US" altLang="zh-TW" sz="2000" dirty="0" err="1" smtClean="0">
                <a:solidFill>
                  <a:srgbClr val="3399FF"/>
                </a:solidFill>
              </a:rPr>
              <a:t>Tensional</a:t>
            </a:r>
            <a:r>
              <a:rPr lang="en-US" altLang="zh-TW" sz="2000" dirty="0" smtClean="0">
                <a:solidFill>
                  <a:srgbClr val="3399FF"/>
                </a:solidFill>
              </a:rPr>
              <a:t> Force from the Plate</a:t>
            </a:r>
            <a:endParaRPr lang="en-US" altLang="zh-TW" sz="2000" dirty="0" smtClean="0">
              <a:solidFill>
                <a:srgbClr val="7030A0"/>
              </a:solidFill>
              <a:latin typeface="Comic Sans MS" pitchFamily="66" charset="0"/>
            </a:endParaRPr>
          </a:p>
          <a:p>
            <a:pPr eaLnBrk="1" fontAlgn="auto" hangingPunct="1">
              <a:spcAft>
                <a:spcPts val="0"/>
              </a:spcAft>
              <a:defRPr/>
            </a:pPr>
            <a:r>
              <a:rPr lang="en-US" altLang="zh-TW" sz="2000" dirty="0" smtClean="0">
                <a:solidFill>
                  <a:srgbClr val="7030A0"/>
                </a:solidFill>
                <a:latin typeface="Comic Sans MS" pitchFamily="66" charset="0"/>
              </a:rPr>
              <a:t>     - Tear </a:t>
            </a:r>
            <a:r>
              <a:rPr lang="en-US" altLang="zh-TW" sz="2000" dirty="0" err="1" smtClean="0">
                <a:solidFill>
                  <a:srgbClr val="7030A0"/>
                </a:solidFill>
                <a:latin typeface="Comic Sans MS" pitchFamily="66" charset="0"/>
              </a:rPr>
              <a:t>fault:</a:t>
            </a:r>
            <a:r>
              <a:rPr lang="en-US" altLang="zh-TW" sz="2000" dirty="0" err="1" smtClean="0">
                <a:solidFill>
                  <a:srgbClr val="3399FF"/>
                </a:solidFill>
              </a:rPr>
              <a:t>Diagonal</a:t>
            </a:r>
            <a:r>
              <a:rPr lang="en-US" altLang="zh-TW" sz="2000" dirty="0" smtClean="0">
                <a:solidFill>
                  <a:srgbClr val="3399FF"/>
                </a:solidFill>
              </a:rPr>
              <a:t> </a:t>
            </a:r>
            <a:r>
              <a:rPr lang="en-US" altLang="zh-TW" sz="2000" dirty="0" err="1" smtClean="0">
                <a:solidFill>
                  <a:srgbClr val="3399FF"/>
                </a:solidFill>
              </a:rPr>
              <a:t>Compressional</a:t>
            </a:r>
            <a:r>
              <a:rPr lang="en-US" altLang="zh-TW" sz="2000" dirty="0" smtClean="0">
                <a:solidFill>
                  <a:srgbClr val="3399FF"/>
                </a:solidFill>
              </a:rPr>
              <a:t> force from the Plate</a:t>
            </a:r>
          </a:p>
          <a:p>
            <a:pPr algn="just" eaLnBrk="1" fontAlgn="auto" hangingPunct="1">
              <a:lnSpc>
                <a:spcPct val="80000"/>
              </a:lnSpc>
              <a:spcAft>
                <a:spcPts val="0"/>
              </a:spcAft>
              <a:buFont typeface="Wingdings" pitchFamily="2" charset="2"/>
              <a:buNone/>
              <a:defRPr/>
            </a:pPr>
            <a:endParaRPr lang="en-US" altLang="zh-TW" sz="2000" dirty="0" smtClean="0">
              <a:solidFill>
                <a:srgbClr val="7030A0"/>
              </a:solidFill>
              <a:latin typeface="Comic Sans MS" pitchFamily="66" charset="0"/>
            </a:endParaRPr>
          </a:p>
          <a:p>
            <a:pPr algn="just" eaLnBrk="1" fontAlgn="auto" hangingPunct="1">
              <a:lnSpc>
                <a:spcPct val="80000"/>
              </a:lnSpc>
              <a:spcAft>
                <a:spcPts val="0"/>
              </a:spcAft>
              <a:defRPr/>
            </a:pPr>
            <a:r>
              <a:rPr lang="en-US" altLang="zh-TW" sz="2000" dirty="0" smtClean="0">
                <a:solidFill>
                  <a:srgbClr val="7030A0"/>
                </a:solidFill>
                <a:latin typeface="Comic Sans MS" pitchFamily="66" charset="0"/>
              </a:rPr>
              <a:t>Faulting forms two major landforms - block mountains and rift valleys.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checkerboard(across)">
                                      <p:cBhvr>
                                        <p:cTn id="12" dur="500"/>
                                        <p:tgtEl>
                                          <p:spTgt spid="5837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animEffect transition="in" filter="checkerboard(across)">
                                      <p:cBhvr>
                                        <p:cTn id="15" dur="500"/>
                                        <p:tgtEl>
                                          <p:spTgt spid="58371">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8371">
                                            <p:txEl>
                                              <p:pRg st="2" end="2"/>
                                            </p:txEl>
                                          </p:spTgt>
                                        </p:tgtEl>
                                        <p:attrNameLst>
                                          <p:attrName>style.visibility</p:attrName>
                                        </p:attrNameLst>
                                      </p:cBhvr>
                                      <p:to>
                                        <p:strVal val="visible"/>
                                      </p:to>
                                    </p:set>
                                    <p:animEffect transition="in" filter="checkerboard(across)">
                                      <p:cBhvr>
                                        <p:cTn id="18" dur="500"/>
                                        <p:tgtEl>
                                          <p:spTgt spid="58371">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Effect transition="in" filter="checkerboard(across)">
                                      <p:cBhvr>
                                        <p:cTn id="21" dur="500"/>
                                        <p:tgtEl>
                                          <p:spTgt spid="58371">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8371">
                                            <p:txEl>
                                              <p:pRg st="4" end="4"/>
                                            </p:txEl>
                                          </p:spTgt>
                                        </p:tgtEl>
                                        <p:attrNameLst>
                                          <p:attrName>style.visibility</p:attrName>
                                        </p:attrNameLst>
                                      </p:cBhvr>
                                      <p:to>
                                        <p:strVal val="visible"/>
                                      </p:to>
                                    </p:set>
                                    <p:animEffect transition="in" filter="checkerboard(across)">
                                      <p:cBhvr>
                                        <p:cTn id="24" dur="500"/>
                                        <p:tgtEl>
                                          <p:spTgt spid="58371">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animEffect transition="in" filter="checkerboard(across)">
                                      <p:cBhvr>
                                        <p:cTn id="27" dur="500"/>
                                        <p:tgtEl>
                                          <p:spTgt spid="58371">
                                            <p:txEl>
                                              <p:pRg st="5" end="5"/>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8371">
                                            <p:txEl>
                                              <p:pRg st="6" end="6"/>
                                            </p:txEl>
                                          </p:spTgt>
                                        </p:tgtEl>
                                        <p:attrNameLst>
                                          <p:attrName>style.visibility</p:attrName>
                                        </p:attrNameLst>
                                      </p:cBhvr>
                                      <p:to>
                                        <p:strVal val="visible"/>
                                      </p:to>
                                    </p:set>
                                    <p:animEffect transition="in" filter="checkerboard(across)">
                                      <p:cBhvr>
                                        <p:cTn id="30" dur="500"/>
                                        <p:tgtEl>
                                          <p:spTgt spid="58371">
                                            <p:txEl>
                                              <p:pRg st="6" end="6"/>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58371">
                                            <p:txEl>
                                              <p:pRg st="7" end="7"/>
                                            </p:txEl>
                                          </p:spTgt>
                                        </p:tgtEl>
                                        <p:attrNameLst>
                                          <p:attrName>style.visibility</p:attrName>
                                        </p:attrNameLst>
                                      </p:cBhvr>
                                      <p:to>
                                        <p:strVal val="visible"/>
                                      </p:to>
                                    </p:set>
                                    <p:animEffect transition="in" filter="checkerboard(across)">
                                      <p:cBhvr>
                                        <p:cTn id="33" dur="500"/>
                                        <p:tgtEl>
                                          <p:spTgt spid="58371">
                                            <p:txEl>
                                              <p:pRg st="7" end="7"/>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58371">
                                            <p:txEl>
                                              <p:pRg st="9" end="9"/>
                                            </p:txEl>
                                          </p:spTgt>
                                        </p:tgtEl>
                                        <p:attrNameLst>
                                          <p:attrName>style.visibility</p:attrName>
                                        </p:attrNameLst>
                                      </p:cBhvr>
                                      <p:to>
                                        <p:strVal val="visible"/>
                                      </p:to>
                                    </p:set>
                                    <p:animEffect transition="in" filter="checkerboard(across)">
                                      <p:cBhvr>
                                        <p:cTn id="36"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1182688" y="357188"/>
            <a:ext cx="7772400" cy="5775325"/>
          </a:xfrm>
        </p:spPr>
        <p:txBody>
          <a:bodyPr/>
          <a:lstStyle/>
          <a:p>
            <a:pPr algn="ctr" eaLnBrk="1" hangingPunct="1"/>
            <a:r>
              <a:rPr lang="en-US" smtClean="0">
                <a:solidFill>
                  <a:srgbClr val="0070C0"/>
                </a:solidFill>
              </a:rPr>
              <a:t>Sudden Forces</a:t>
            </a:r>
          </a:p>
          <a:p>
            <a:pPr algn="just" eaLnBrk="1" hangingPunct="1"/>
            <a:r>
              <a:rPr lang="en-US" sz="2000" smtClean="0">
                <a:solidFill>
                  <a:srgbClr val="7030A0"/>
                </a:solidFill>
              </a:rPr>
              <a:t>Sudden movements, caused by sudden endogenetic forces coming from deep within the earth, cause sudden and rapid events that these cause massive distructions at and below the earth’s surfaces. Such events, like volcanic eruptions and earthquakes, are called extreme events and become disastrous hazards when they occur in densely populated localities. These forces work very quickly and their results are seen within minutes. It is important to note that these forces are the result of long-period cumulative effects on the earth’s surface are quick and sudden. Geologically, these forces are termed as constructive forces because these create  certain relief features on the earth’s surface. For example, volcanic eruptions result in the formation of volcanic cones and mountains while fissure flows of lavas form extensive lava plateaux, such as Deccan plateau of India and Columbia plateau of USA. Similarly, it forms the lava plains. Earthquakes create faults, fractures, lakes,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411162"/>
          </a:xfrm>
        </p:spPr>
        <p:txBody>
          <a:bodyPr>
            <a:normAutofit fontScale="90000"/>
          </a:bodyPr>
          <a:lstStyle/>
          <a:p>
            <a:r>
              <a:rPr lang="en-US" smtClean="0"/>
              <a:t>Geomorphology</a:t>
            </a:r>
          </a:p>
        </p:txBody>
      </p:sp>
      <p:sp>
        <p:nvSpPr>
          <p:cNvPr id="9219" name="Content Placeholder 2"/>
          <p:cNvSpPr>
            <a:spLocks noGrp="1"/>
          </p:cNvSpPr>
          <p:nvPr>
            <p:ph idx="1"/>
          </p:nvPr>
        </p:nvSpPr>
        <p:spPr>
          <a:xfrm>
            <a:off x="457200" y="990600"/>
            <a:ext cx="8229600" cy="5135563"/>
          </a:xfrm>
        </p:spPr>
        <p:txBody>
          <a:bodyPr/>
          <a:lstStyle/>
          <a:p>
            <a:pPr>
              <a:buFont typeface="Wingdings" pitchFamily="2" charset="2"/>
              <a:buChar char="§"/>
            </a:pPr>
            <a:r>
              <a:rPr lang="en-US" sz="2400" smtClean="0"/>
              <a:t>The word “geomorphology" comes from the Greek roots "geo,“ “morph,” and “logos,” meaning “earth,” “form,” and “study,” respectively. Therefore, geomorphology is literally “the study of earth forms.” </a:t>
            </a:r>
          </a:p>
          <a:p>
            <a:pPr>
              <a:buFont typeface="Wingdings" pitchFamily="2" charset="2"/>
              <a:buChar char="§"/>
            </a:pPr>
            <a:r>
              <a:rPr lang="en-US" sz="2400" smtClean="0"/>
              <a:t>Geomorphologists are concerned primarily with earth’s surficial features, including their origin, history, composition, and impact on human activity. </a:t>
            </a:r>
          </a:p>
          <a:p>
            <a:pPr>
              <a:buFont typeface="Wingdings" pitchFamily="2" charset="2"/>
              <a:buChar char="§"/>
            </a:pPr>
            <a:r>
              <a:rPr lang="en-US" sz="2400" smtClean="0"/>
              <a:t>Geomorphology concentrates primarily on Quaternary (Pleistocene and Holocene) features. </a:t>
            </a:r>
          </a:p>
          <a:p>
            <a:pPr>
              <a:buFont typeface="Wingdings" pitchFamily="2" charset="2"/>
              <a:buChar char="§"/>
            </a:pPr>
            <a:r>
              <a:rPr lang="en-US" sz="2400" smtClean="0"/>
              <a:t>Earth’s landforms reflect the local and regional balance between hydrologic, tectonic, aeolian, glacial, atmospheric, and marine processes. </a:t>
            </a:r>
          </a:p>
          <a:p>
            <a:endParaRPr lang="en-US" sz="24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Earthquake</a:t>
            </a:r>
          </a:p>
        </p:txBody>
      </p:sp>
      <p:sp>
        <p:nvSpPr>
          <p:cNvPr id="72707" name="Content Placeholder 2"/>
          <p:cNvSpPr>
            <a:spLocks noGrp="1"/>
          </p:cNvSpPr>
          <p:nvPr>
            <p:ph idx="1"/>
          </p:nvPr>
        </p:nvSpPr>
        <p:spPr/>
        <p:txBody>
          <a:bodyPr/>
          <a:lstStyle/>
          <a:p>
            <a:r>
              <a:rPr lang="en-US" smtClean="0"/>
              <a:t>An earthquake is a vibration or oscillation of the surface of the earth caused by sudden release of enormous pressure.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zh-TW" smtClean="0">
                <a:latin typeface="Broadway BT"/>
              </a:rPr>
              <a:t>Vulcanicity</a:t>
            </a:r>
          </a:p>
        </p:txBody>
      </p:sp>
      <p:sp>
        <p:nvSpPr>
          <p:cNvPr id="59395" name="Rectangle 3"/>
          <p:cNvSpPr>
            <a:spLocks noGrp="1" noChangeArrowheads="1"/>
          </p:cNvSpPr>
          <p:nvPr>
            <p:ph idx="1"/>
          </p:nvPr>
        </p:nvSpPr>
        <p:spPr/>
        <p:txBody>
          <a:bodyPr rtlCol="0">
            <a:normAutofit/>
          </a:bodyPr>
          <a:lstStyle/>
          <a:p>
            <a:pPr algn="just" eaLnBrk="1" fontAlgn="auto" hangingPunct="1">
              <a:lnSpc>
                <a:spcPct val="80000"/>
              </a:lnSpc>
              <a:spcAft>
                <a:spcPts val="0"/>
              </a:spcAft>
              <a:defRPr/>
            </a:pPr>
            <a:r>
              <a:rPr lang="en-US" altLang="zh-TW" sz="2500" smtClean="0">
                <a:solidFill>
                  <a:srgbClr val="7030A0"/>
                </a:solidFill>
                <a:latin typeface="Comic Sans MS" pitchFamily="66" charset="0"/>
              </a:rPr>
              <a:t>Vulcanicity (also known as volcanic activity or igneous activity) is one of the endogenetic processes.</a:t>
            </a:r>
            <a:endParaRPr lang="en-US" altLang="zh-TW" sz="2500" smtClean="0">
              <a:solidFill>
                <a:srgbClr val="7030A0"/>
              </a:solidFill>
              <a:latin typeface="Comic Sans MS" pitchFamily="66" charset="0"/>
              <a:hlinkClick r:id="rId2" tooltip="Magma"/>
            </a:endParaRPr>
          </a:p>
          <a:p>
            <a:pPr algn="just" eaLnBrk="1" fontAlgn="auto" hangingPunct="1">
              <a:lnSpc>
                <a:spcPct val="80000"/>
              </a:lnSpc>
              <a:spcAft>
                <a:spcPts val="0"/>
              </a:spcAft>
              <a:defRPr/>
            </a:pPr>
            <a:r>
              <a:rPr lang="en-US" altLang="zh-TW" sz="2500" smtClean="0">
                <a:solidFill>
                  <a:srgbClr val="7030A0"/>
                </a:solidFill>
                <a:latin typeface="Comic Sans MS" pitchFamily="66" charset="0"/>
              </a:rPr>
              <a:t>Magma beneath the crust is under very great pressure. When folding and faulting occur, cracks or fractures which are lines of weakness. When these lines of weakness develop downward in the crust and reach the magma, they will release the pressure in the magma.</a:t>
            </a:r>
          </a:p>
          <a:p>
            <a:pPr algn="just" eaLnBrk="1" fontAlgn="auto" hangingPunct="1">
              <a:lnSpc>
                <a:spcPct val="80000"/>
              </a:lnSpc>
              <a:spcAft>
                <a:spcPts val="0"/>
              </a:spcAft>
              <a:defRPr/>
            </a:pPr>
            <a:r>
              <a:rPr lang="en-US" altLang="zh-TW" sz="2500" smtClean="0">
                <a:solidFill>
                  <a:srgbClr val="7030A0"/>
                </a:solidFill>
                <a:latin typeface="Comic Sans MS" pitchFamily="66" charset="0"/>
              </a:rPr>
              <a:t>This allows magma to rise up along the lines of weakness and intrude into the crust. Some magma may even reach the earth's surface.</a:t>
            </a:r>
          </a:p>
          <a:p>
            <a:pPr algn="just" eaLnBrk="1" fontAlgn="auto" hangingPunct="1">
              <a:lnSpc>
                <a:spcPct val="80000"/>
              </a:lnSpc>
              <a:spcAft>
                <a:spcPts val="0"/>
              </a:spcAft>
              <a:defRPr/>
            </a:pPr>
            <a:r>
              <a:rPr lang="en-US" altLang="zh-TW" sz="2500" smtClean="0">
                <a:solidFill>
                  <a:srgbClr val="7030A0"/>
                </a:solidFill>
                <a:latin typeface="Comic Sans MS" pitchFamily="66" charset="0"/>
              </a:rPr>
              <a:t>There are two types of vulcanicity: intrusive vulcanicity and extrusive vulcanicity.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12" dur="500"/>
                                        <p:tgtEl>
                                          <p:spTgt spid="59395">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5" dur="500"/>
                                        <p:tgtEl>
                                          <p:spTgt spid="59395">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9395">
                                            <p:txEl>
                                              <p:pRg st="2" end="2"/>
                                            </p:txEl>
                                          </p:spTgt>
                                        </p:tgtEl>
                                        <p:attrNameLst>
                                          <p:attrName>style.visibility</p:attrName>
                                        </p:attrNameLst>
                                      </p:cBhvr>
                                      <p:to>
                                        <p:strVal val="visible"/>
                                      </p:to>
                                    </p:set>
                                    <p:animEffect transition="in" filter="checkerboard(across)">
                                      <p:cBhvr>
                                        <p:cTn id="18" dur="500"/>
                                        <p:tgtEl>
                                          <p:spTgt spid="59395">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9395">
                                            <p:txEl>
                                              <p:pRg st="3" end="3"/>
                                            </p:txEl>
                                          </p:spTgt>
                                        </p:tgtEl>
                                        <p:attrNameLst>
                                          <p:attrName>style.visibility</p:attrName>
                                        </p:attrNameLst>
                                      </p:cBhvr>
                                      <p:to>
                                        <p:strVal val="visible"/>
                                      </p:to>
                                    </p:set>
                                    <p:animEffect transition="in" filter="checkerboard(across)">
                                      <p:cBhvr>
                                        <p:cTn id="21"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noFill/>
        </p:spPr>
        <p:txBody>
          <a:bodyPr/>
          <a:lstStyle/>
          <a:p>
            <a:pPr eaLnBrk="1" hangingPunct="1"/>
            <a:endParaRPr lang="en-US" altLang="zh-TW" smtClean="0">
              <a:latin typeface="Broadway BT"/>
            </a:endParaRPr>
          </a:p>
        </p:txBody>
      </p:sp>
      <p:sp>
        <p:nvSpPr>
          <p:cNvPr id="68611" name="Rectangle 3"/>
          <p:cNvSpPr>
            <a:spLocks noGrp="1" noChangeArrowheads="1"/>
          </p:cNvSpPr>
          <p:nvPr>
            <p:ph idx="1"/>
          </p:nvPr>
        </p:nvSpPr>
        <p:spPr/>
        <p:txBody>
          <a:bodyPr/>
          <a:lstStyle/>
          <a:p>
            <a:pPr algn="just" eaLnBrk="1" hangingPunct="1"/>
            <a:r>
              <a:rPr lang="en-US" altLang="zh-TW" smtClean="0">
                <a:solidFill>
                  <a:srgbClr val="7030A0"/>
                </a:solidFill>
              </a:rPr>
              <a:t>In the end, it can be concluded that  the plates are responsible for the endogenetic processes and landforms, and glacier, river, wind, atmospheric happenings, etc. are responsible for the exogenetic process and landforms.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blinds(horizontal)">
                                      <p:cBhvr>
                                        <p:cTn id="7" dur="5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dissolve">
                                      <p:cBhvr>
                                        <p:cTn id="12" dur="5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Diastrophism</a:t>
            </a:r>
          </a:p>
        </p:txBody>
      </p:sp>
      <p:sp>
        <p:nvSpPr>
          <p:cNvPr id="75779" name="Content Placeholder 2"/>
          <p:cNvSpPr>
            <a:spLocks noGrp="1"/>
          </p:cNvSpPr>
          <p:nvPr>
            <p:ph idx="1"/>
          </p:nvPr>
        </p:nvSpPr>
        <p:spPr/>
        <p:txBody>
          <a:bodyPr/>
          <a:lstStyle/>
          <a:p>
            <a:r>
              <a:rPr lang="en-US" smtClean="0"/>
              <a:t>Diastrophism is also called tectonism, large-scale deformation of earth’s crust by natural processes, which leads to the formation of continents and ocean basins, mountain systems, plateaus, rift valleys, and other features by mechanisms such as plate movement, volcanic loading, or folding. </a:t>
            </a:r>
          </a:p>
          <a:p>
            <a:r>
              <a:rPr lang="en-US" smtClean="0"/>
              <a:t> Internal forces active here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Metamorphism</a:t>
            </a:r>
          </a:p>
        </p:txBody>
      </p:sp>
      <p:sp>
        <p:nvSpPr>
          <p:cNvPr id="76803" name="Content Placeholder 2"/>
          <p:cNvSpPr>
            <a:spLocks noGrp="1"/>
          </p:cNvSpPr>
          <p:nvPr>
            <p:ph idx="1"/>
          </p:nvPr>
        </p:nvSpPr>
        <p:spPr/>
        <p:txBody>
          <a:bodyPr/>
          <a:lstStyle/>
          <a:p>
            <a:r>
              <a:rPr lang="en-US" smtClean="0"/>
              <a:t>Metamorphism is the change in rock structure, minerals or geologic structure. </a:t>
            </a:r>
          </a:p>
          <a:p>
            <a:r>
              <a:rPr lang="en-US" smtClean="0"/>
              <a:t> It is a process of change in the physical structure of rock as a result of long-term heat, pressure and introduction of chemically active fluids, especially a change that increases the rock's hardness and crystalline structure. </a:t>
            </a:r>
          </a:p>
          <a:p>
            <a:r>
              <a:rPr lang="en-US" smtClean="0"/>
              <a:t> The change occurs primarily due to heat, pressure, and the introduction of chemically active fluids.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74638"/>
            <a:ext cx="8229600" cy="411162"/>
          </a:xfrm>
        </p:spPr>
        <p:txBody>
          <a:bodyPr>
            <a:normAutofit fontScale="90000"/>
          </a:bodyPr>
          <a:lstStyle/>
          <a:p>
            <a:r>
              <a:rPr lang="en-US" sz="3200" smtClean="0"/>
              <a:t>Types of Exogenetic / Exogenous Processes </a:t>
            </a:r>
          </a:p>
        </p:txBody>
      </p:sp>
      <p:sp>
        <p:nvSpPr>
          <p:cNvPr id="77827" name="Content Placeholder 2"/>
          <p:cNvSpPr>
            <a:spLocks noGrp="1"/>
          </p:cNvSpPr>
          <p:nvPr>
            <p:ph idx="1"/>
          </p:nvPr>
        </p:nvSpPr>
        <p:spPr>
          <a:xfrm>
            <a:off x="457200" y="990600"/>
            <a:ext cx="8229600" cy="5135563"/>
          </a:xfrm>
        </p:spPr>
        <p:txBody>
          <a:bodyPr/>
          <a:lstStyle/>
          <a:p>
            <a:r>
              <a:rPr lang="en-US" smtClean="0"/>
              <a:t>Weathering </a:t>
            </a:r>
          </a:p>
          <a:p>
            <a:r>
              <a:rPr lang="en-US" smtClean="0"/>
              <a:t>Erosion/ Degradation </a:t>
            </a:r>
          </a:p>
          <a:p>
            <a:r>
              <a:rPr lang="en-US" smtClean="0"/>
              <a:t>Transportation </a:t>
            </a:r>
          </a:p>
          <a:p>
            <a:r>
              <a:rPr lang="en-US" smtClean="0"/>
              <a:t>Deposition/Aggradation </a:t>
            </a:r>
          </a:p>
          <a:p>
            <a:r>
              <a:rPr lang="en-US" smtClean="0"/>
              <a:t>Mass movement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638"/>
            <a:ext cx="8229600" cy="563562"/>
          </a:xfrm>
        </p:spPr>
        <p:txBody>
          <a:bodyPr>
            <a:normAutofit fontScale="90000"/>
          </a:bodyPr>
          <a:lstStyle/>
          <a:p>
            <a:r>
              <a:rPr lang="en-US" smtClean="0"/>
              <a:t>Denudation</a:t>
            </a:r>
          </a:p>
        </p:txBody>
      </p:sp>
      <p:sp>
        <p:nvSpPr>
          <p:cNvPr id="78851" name="Content Placeholder 2"/>
          <p:cNvSpPr>
            <a:spLocks noGrp="1"/>
          </p:cNvSpPr>
          <p:nvPr>
            <p:ph idx="1"/>
          </p:nvPr>
        </p:nvSpPr>
        <p:spPr>
          <a:xfrm>
            <a:off x="457200" y="1143000"/>
            <a:ext cx="8229600" cy="4983163"/>
          </a:xfrm>
        </p:spPr>
        <p:txBody>
          <a:bodyPr/>
          <a:lstStyle/>
          <a:p>
            <a:r>
              <a:rPr lang="en-US" sz="2400" smtClean="0"/>
              <a:t>It means to make the things exposed. </a:t>
            </a:r>
          </a:p>
          <a:p>
            <a:r>
              <a:rPr lang="en-US" sz="2400" smtClean="0"/>
              <a:t>The processes by which the rocks on the earth’s surface are broken into pieces through the application of external physical forces and the debris are transported elsewhere is known as denudation.</a:t>
            </a:r>
          </a:p>
          <a:p>
            <a:r>
              <a:rPr lang="en-US" sz="2400" smtClean="0"/>
              <a:t>This denudation work is performed through three processes such as weathering, erosion and transportation. </a:t>
            </a:r>
          </a:p>
          <a:p>
            <a:r>
              <a:rPr lang="en-US" sz="2400" smtClean="0"/>
              <a:t>Denudation= Weathering + Erosion + Transportation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Weathering</a:t>
            </a:r>
          </a:p>
        </p:txBody>
      </p:sp>
      <p:sp>
        <p:nvSpPr>
          <p:cNvPr id="79875" name="Content Placeholder 2"/>
          <p:cNvSpPr>
            <a:spLocks noGrp="1"/>
          </p:cNvSpPr>
          <p:nvPr>
            <p:ph idx="1"/>
          </p:nvPr>
        </p:nvSpPr>
        <p:spPr/>
        <p:txBody>
          <a:bodyPr/>
          <a:lstStyle/>
          <a:p>
            <a:r>
              <a:rPr lang="en-US" smtClean="0"/>
              <a:t>The weathering is a process by which the rocks on the surface of the earth is broken mechanically into pieces due to snow or frost, the variation of temperature and pressure or due to chemical (dissolution) action on the materials. </a:t>
            </a:r>
          </a:p>
          <a:p>
            <a:r>
              <a:rPr lang="en-US" smtClean="0"/>
              <a:t>Even the rocks are dislodged by the animals. But the rocks weathered this way, are not transported elsewhere.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Erosion</a:t>
            </a:r>
          </a:p>
        </p:txBody>
      </p:sp>
      <p:sp>
        <p:nvSpPr>
          <p:cNvPr id="80899" name="Content Placeholder 2"/>
          <p:cNvSpPr>
            <a:spLocks noGrp="1"/>
          </p:cNvSpPr>
          <p:nvPr>
            <p:ph idx="1"/>
          </p:nvPr>
        </p:nvSpPr>
        <p:spPr/>
        <p:txBody>
          <a:bodyPr/>
          <a:lstStyle/>
          <a:p>
            <a:r>
              <a:rPr lang="en-US" smtClean="0"/>
              <a:t>Erosion and transportation are accomplished together. </a:t>
            </a:r>
          </a:p>
          <a:p>
            <a:r>
              <a:rPr lang="en-US" smtClean="0"/>
              <a:t>The process by which the rocks of the earth’s crust are eroded by the river, wind, glacier, ocean currents etc. are transported elsewhere is known as erosion.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Degradation</a:t>
            </a:r>
          </a:p>
        </p:txBody>
      </p:sp>
      <p:sp>
        <p:nvSpPr>
          <p:cNvPr id="81923" name="Content Placeholder 2"/>
          <p:cNvSpPr>
            <a:spLocks noGrp="1"/>
          </p:cNvSpPr>
          <p:nvPr>
            <p:ph idx="1"/>
          </p:nvPr>
        </p:nvSpPr>
        <p:spPr/>
        <p:txBody>
          <a:bodyPr/>
          <a:lstStyle/>
          <a:p>
            <a:r>
              <a:rPr lang="en-US" smtClean="0"/>
              <a:t>Degradation is the lowering of a bottomland surface through the process of erosion;</a:t>
            </a:r>
          </a:p>
          <a:p>
            <a:r>
              <a:rPr lang="en-US" smtClean="0"/>
              <a:t>Conceptually it is the opposite of the vertical component of aggradation and is most frequently applied to sediment removed from a channel bed or other low-lying parts of a stream channel.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411162"/>
          </a:xfrm>
        </p:spPr>
        <p:txBody>
          <a:bodyPr>
            <a:normAutofit fontScale="90000"/>
          </a:bodyPr>
          <a:lstStyle/>
          <a:p>
            <a:pPr algn="r"/>
            <a:r>
              <a:rPr lang="en-US" smtClean="0"/>
              <a:t>Contd.</a:t>
            </a:r>
          </a:p>
        </p:txBody>
      </p:sp>
      <p:sp>
        <p:nvSpPr>
          <p:cNvPr id="10243" name="Content Placeholder 2"/>
          <p:cNvSpPr>
            <a:spLocks noGrp="1"/>
          </p:cNvSpPr>
          <p:nvPr>
            <p:ph idx="1"/>
          </p:nvPr>
        </p:nvSpPr>
        <p:spPr>
          <a:xfrm>
            <a:off x="457200" y="838200"/>
            <a:ext cx="8229600" cy="5287963"/>
          </a:xfrm>
        </p:spPr>
        <p:txBody>
          <a:bodyPr>
            <a:normAutofit lnSpcReduction="10000"/>
          </a:bodyPr>
          <a:lstStyle/>
          <a:p>
            <a:pPr eaLnBrk="1" hangingPunct="1">
              <a:lnSpc>
                <a:spcPct val="80000"/>
              </a:lnSpc>
            </a:pPr>
            <a:r>
              <a:rPr lang="en-US" sz="2000" b="1" smtClean="0"/>
              <a:t>Geomorphology defines the processes and conditions that influence landform development, and the physical, morphological, and structural characteristics of landforms.   </a:t>
            </a:r>
          </a:p>
          <a:p>
            <a:pPr eaLnBrk="1" hangingPunct="1">
              <a:lnSpc>
                <a:spcPct val="80000"/>
              </a:lnSpc>
            </a:pPr>
            <a:endParaRPr lang="en-US" sz="2000" b="1" smtClean="0"/>
          </a:p>
          <a:p>
            <a:pPr eaLnBrk="1" hangingPunct="1">
              <a:lnSpc>
                <a:spcPct val="80000"/>
              </a:lnSpc>
            </a:pPr>
            <a:r>
              <a:rPr lang="en-US" sz="2000" b="1" smtClean="0"/>
              <a:t>Geomorphologists who study landforms often seek to answer fundamental questions that help them study landforms, such as:</a:t>
            </a:r>
          </a:p>
          <a:p>
            <a:pPr eaLnBrk="1" hangingPunct="1">
              <a:lnSpc>
                <a:spcPct val="80000"/>
              </a:lnSpc>
            </a:pPr>
            <a:endParaRPr lang="en-US" sz="2000" b="1" smtClean="0"/>
          </a:p>
          <a:p>
            <a:pPr lvl="1" eaLnBrk="1" hangingPunct="1">
              <a:lnSpc>
                <a:spcPct val="80000"/>
              </a:lnSpc>
            </a:pPr>
            <a:r>
              <a:rPr lang="en-US" sz="2000" b="1" smtClean="0"/>
              <a:t>What is the physical form or shape of the landform? </a:t>
            </a:r>
          </a:p>
          <a:p>
            <a:pPr lvl="1" eaLnBrk="1" hangingPunct="1">
              <a:lnSpc>
                <a:spcPct val="80000"/>
              </a:lnSpc>
            </a:pPr>
            <a:r>
              <a:rPr lang="en-US" sz="2000" b="1" smtClean="0"/>
              <a:t>What is the elevation and topographic relief of the landform?</a:t>
            </a:r>
          </a:p>
          <a:p>
            <a:pPr lvl="1" eaLnBrk="1" hangingPunct="1">
              <a:lnSpc>
                <a:spcPct val="80000"/>
              </a:lnSpc>
            </a:pPr>
            <a:r>
              <a:rPr lang="en-US" sz="2000" b="1" smtClean="0"/>
              <a:t>How did the landform originate?</a:t>
            </a:r>
          </a:p>
          <a:p>
            <a:pPr lvl="1" eaLnBrk="1" hangingPunct="1">
              <a:lnSpc>
                <a:spcPct val="80000"/>
              </a:lnSpc>
            </a:pPr>
            <a:r>
              <a:rPr lang="en-US" sz="2000" b="1" smtClean="0"/>
              <a:t>What is the distribution of the landform and where else does it occur?</a:t>
            </a:r>
          </a:p>
          <a:p>
            <a:pPr lvl="1" eaLnBrk="1" hangingPunct="1">
              <a:lnSpc>
                <a:spcPct val="80000"/>
              </a:lnSpc>
            </a:pPr>
            <a:r>
              <a:rPr lang="en-US" sz="2000" b="1" smtClean="0"/>
              <a:t>Are their any patterns associated with the landform or topography?</a:t>
            </a:r>
          </a:p>
          <a:p>
            <a:pPr lvl="1" eaLnBrk="1" hangingPunct="1">
              <a:lnSpc>
                <a:spcPct val="80000"/>
              </a:lnSpc>
            </a:pPr>
            <a:r>
              <a:rPr lang="en-US" sz="2000" b="1" smtClean="0"/>
              <a:t>What is the significance of the landform in relation to other elements of the landscape or environment?</a:t>
            </a:r>
          </a:p>
          <a:p>
            <a:pPr lvl="1" eaLnBrk="1" hangingPunct="1">
              <a:lnSpc>
                <a:spcPct val="80000"/>
              </a:lnSpc>
            </a:pPr>
            <a:r>
              <a:rPr lang="en-US" sz="2000" b="1" smtClean="0"/>
              <a:t>Has the landform or geomorphology been altered by humans? </a:t>
            </a:r>
          </a:p>
          <a:p>
            <a:pPr lvl="1" eaLnBrk="1" hangingPunct="1">
              <a:lnSpc>
                <a:spcPct val="80000"/>
              </a:lnSpc>
            </a:pPr>
            <a:r>
              <a:rPr lang="en-US" sz="2000" b="1" smtClean="0"/>
              <a:t>Does the landform or geomorphology affect humans?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Deposition</a:t>
            </a:r>
          </a:p>
        </p:txBody>
      </p:sp>
      <p:sp>
        <p:nvSpPr>
          <p:cNvPr id="82947" name="Content Placeholder 2"/>
          <p:cNvSpPr>
            <a:spLocks noGrp="1"/>
          </p:cNvSpPr>
          <p:nvPr>
            <p:ph idx="1"/>
          </p:nvPr>
        </p:nvSpPr>
        <p:spPr/>
        <p:txBody>
          <a:bodyPr/>
          <a:lstStyle/>
          <a:p>
            <a:r>
              <a:rPr lang="en-US" smtClean="0"/>
              <a:t>Deposition is the constructive process of accumulation into beds or irregular masses of loose sediment or other rock material by any natural agent;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Aggradation</a:t>
            </a:r>
          </a:p>
        </p:txBody>
      </p:sp>
      <p:sp>
        <p:nvSpPr>
          <p:cNvPr id="83971" name="Content Placeholder 2"/>
          <p:cNvSpPr>
            <a:spLocks noGrp="1"/>
          </p:cNvSpPr>
          <p:nvPr>
            <p:ph idx="1"/>
          </p:nvPr>
        </p:nvSpPr>
        <p:spPr/>
        <p:txBody>
          <a:bodyPr/>
          <a:lstStyle/>
          <a:p>
            <a:r>
              <a:rPr lang="en-US" smtClean="0"/>
              <a:t>Aggradation is the raising or elevating of a bottomland surface through the process of alluvial deposition; </a:t>
            </a:r>
          </a:p>
          <a:p>
            <a:r>
              <a:rPr lang="en-US" smtClean="0"/>
              <a:t>Conceptually it is the vertical component of accretion and is most frequently applied to sediment deposition on a channel bed, bar or other near-channel surfaces, flood plain, or, less often, low-lying alluvial terrace.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Sedimentation</a:t>
            </a:r>
          </a:p>
        </p:txBody>
      </p:sp>
      <p:sp>
        <p:nvSpPr>
          <p:cNvPr id="84995" name="Content Placeholder 2"/>
          <p:cNvSpPr>
            <a:spLocks noGrp="1"/>
          </p:cNvSpPr>
          <p:nvPr>
            <p:ph idx="1"/>
          </p:nvPr>
        </p:nvSpPr>
        <p:spPr/>
        <p:txBody>
          <a:bodyPr/>
          <a:lstStyle/>
          <a:p>
            <a:r>
              <a:rPr lang="en-US" smtClean="0"/>
              <a:t>Sedimentation is the process by which sediment is mechanically deposited from suspension within a fluid, generally water, or ice, thereby accumulating as layers of sediment that are segregated owing to differences in size, shape, and composition of the sediment particles.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fontScale="90000"/>
          </a:bodyPr>
          <a:lstStyle/>
          <a:p>
            <a:r>
              <a:rPr lang="en-US" smtClean="0"/>
              <a:t>Mass movement/Mass Wasting </a:t>
            </a:r>
          </a:p>
        </p:txBody>
      </p:sp>
      <p:sp>
        <p:nvSpPr>
          <p:cNvPr id="86019" name="Content Placeholder 2"/>
          <p:cNvSpPr>
            <a:spLocks noGrp="1"/>
          </p:cNvSpPr>
          <p:nvPr>
            <p:ph idx="1"/>
          </p:nvPr>
        </p:nvSpPr>
        <p:spPr/>
        <p:txBody>
          <a:bodyPr/>
          <a:lstStyle/>
          <a:p>
            <a:r>
              <a:rPr lang="en-US" sz="2800" smtClean="0"/>
              <a:t>Mass movement is any downslope transfer, through gravitational and generally water-facilitated (viscous) processes, of near-surface soil and rock material; which includes a wide range of ground movements, such as rock fall, deep failure of slopes and shallow debris flows, which can occur in offshore, coastal and onshore environments.</a:t>
            </a:r>
          </a:p>
          <a:p>
            <a:r>
              <a:rPr lang="en-US" sz="2800" smtClean="0"/>
              <a:t>Rates of mass movement range from very slow creep to nearly instantaneous slope failure.</a:t>
            </a:r>
          </a:p>
          <a:p>
            <a:endParaRPr 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28600" y="381000"/>
            <a:ext cx="8027988" cy="946150"/>
          </a:xfrm>
          <a:prstGeom prst="rect">
            <a:avLst/>
          </a:prstGeom>
          <a:noFill/>
          <a:ln w="9525">
            <a:noFill/>
            <a:miter lim="800000"/>
            <a:headEnd/>
            <a:tailEnd/>
          </a:ln>
        </p:spPr>
        <p:txBody>
          <a:bodyPr wrap="none">
            <a:spAutoFit/>
          </a:bodyPr>
          <a:lstStyle/>
          <a:p>
            <a:pPr>
              <a:lnSpc>
                <a:spcPct val="90000"/>
              </a:lnSpc>
              <a:spcBef>
                <a:spcPct val="20000"/>
              </a:spcBef>
            </a:pPr>
            <a:r>
              <a:rPr lang="en-US">
                <a:cs typeface="Times New Roman" pitchFamily="18" charset="0"/>
              </a:rPr>
              <a:t>Modification of landforms results from the application </a:t>
            </a:r>
          </a:p>
          <a:p>
            <a:pPr>
              <a:lnSpc>
                <a:spcPct val="90000"/>
              </a:lnSpc>
              <a:spcBef>
                <a:spcPct val="20000"/>
              </a:spcBef>
            </a:pPr>
            <a:r>
              <a:rPr lang="en-US">
                <a:cs typeface="Times New Roman" pitchFamily="18" charset="0"/>
              </a:rPr>
              <a:t>of energy.</a:t>
            </a:r>
          </a:p>
        </p:txBody>
      </p:sp>
      <p:sp>
        <p:nvSpPr>
          <p:cNvPr id="87043" name="Rectangle 3"/>
          <p:cNvSpPr>
            <a:spLocks noChangeArrowheads="1"/>
          </p:cNvSpPr>
          <p:nvPr/>
        </p:nvSpPr>
        <p:spPr bwMode="auto">
          <a:xfrm>
            <a:off x="0" y="1828800"/>
            <a:ext cx="9144000" cy="3013075"/>
          </a:xfrm>
          <a:prstGeom prst="rect">
            <a:avLst/>
          </a:prstGeom>
          <a:noFill/>
          <a:ln w="9525">
            <a:noFill/>
            <a:miter lim="800000"/>
            <a:headEnd/>
            <a:tailEnd/>
          </a:ln>
        </p:spPr>
        <p:txBody>
          <a:bodyPr>
            <a:spAutoFit/>
          </a:bodyPr>
          <a:lstStyle/>
          <a:p>
            <a:pPr marL="457200" indent="-457200"/>
            <a:r>
              <a:rPr lang="en-US" sz="2400" i="1">
                <a:cs typeface="Times New Roman" pitchFamily="18" charset="0"/>
              </a:rPr>
              <a:t>Landforms represent the interaction between driving forces and resistance.</a:t>
            </a:r>
            <a:endParaRPr lang="en-US" sz="2400">
              <a:cs typeface="Times New Roman" pitchFamily="18" charset="0"/>
            </a:endParaRPr>
          </a:p>
          <a:p>
            <a:pPr marL="457200" indent="-457200" eaLnBrk="0" hangingPunct="0"/>
            <a:r>
              <a:rPr lang="en-US" sz="2400" i="1">
                <a:cs typeface="Times New Roman" pitchFamily="18" charset="0"/>
              </a:rPr>
              <a:t> </a:t>
            </a:r>
            <a:endParaRPr lang="en-US" sz="2400">
              <a:cs typeface="Times New Roman" pitchFamily="18" charset="0"/>
            </a:endParaRPr>
          </a:p>
          <a:p>
            <a:pPr marL="457200" indent="-457200" eaLnBrk="0" hangingPunct="0"/>
            <a:r>
              <a:rPr lang="en-US" sz="2400" b="1">
                <a:cs typeface="Times New Roman" pitchFamily="18" charset="0"/>
              </a:rPr>
              <a:t>Driving Forces: </a:t>
            </a:r>
            <a:r>
              <a:rPr lang="en-US" sz="2400">
                <a:cs typeface="Times New Roman" pitchFamily="18" charset="0"/>
              </a:rPr>
              <a:t>Climate, Gravity, Forces generated inside the earth</a:t>
            </a:r>
          </a:p>
          <a:p>
            <a:pPr marL="457200" indent="-457200" eaLnBrk="0" hangingPunct="0"/>
            <a:r>
              <a:rPr lang="en-US" sz="2400" b="1">
                <a:cs typeface="Times New Roman" pitchFamily="18" charset="0"/>
              </a:rPr>
              <a:t>Resistance:</a:t>
            </a:r>
            <a:r>
              <a:rPr lang="en-US" sz="2400">
                <a:cs typeface="Times New Roman" pitchFamily="18" charset="0"/>
              </a:rPr>
              <a:t> Provided by the geologic framework</a:t>
            </a:r>
          </a:p>
          <a:p>
            <a:pPr marL="457200" indent="-457200" eaLnBrk="0" hangingPunct="0">
              <a:buFontTx/>
              <a:buChar char="•"/>
            </a:pPr>
            <a:endParaRPr lang="en-US" sz="2400">
              <a:cs typeface="Times New Roman" pitchFamily="18" charset="0"/>
            </a:endParaRPr>
          </a:p>
          <a:p>
            <a:pPr marL="457200" indent="-457200" eaLnBrk="0" hangingPunct="0"/>
            <a:r>
              <a:rPr lang="en-US" sz="2400" i="1">
                <a:cs typeface="Times New Roman" pitchFamily="18" charset="0"/>
              </a:rPr>
              <a:t>The link between these two components here is PROCESS</a:t>
            </a:r>
            <a:endParaRPr lang="en-US" sz="2400">
              <a:cs typeface="Times New Roman" pitchFamily="18" charset="0"/>
            </a:endParaRPr>
          </a:p>
          <a:p>
            <a:pPr marL="457200" indent="-457200" eaLnBrk="0" hangingPunct="0"/>
            <a:endParaRPr lang="en-US" sz="24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600" b="1" smtClean="0">
                <a:latin typeface="Times New Roman" pitchFamily="18" charset="0"/>
                <a:cs typeface="Times New Roman" pitchFamily="18" charset="0"/>
              </a:rPr>
              <a:t>Bank Stability – The Factor of Safety</a:t>
            </a:r>
          </a:p>
        </p:txBody>
      </p:sp>
      <p:sp>
        <p:nvSpPr>
          <p:cNvPr id="88067" name="Rectangle 3"/>
          <p:cNvSpPr>
            <a:spLocks noGrp="1" noChangeArrowheads="1"/>
          </p:cNvSpPr>
          <p:nvPr>
            <p:ph idx="1"/>
          </p:nvPr>
        </p:nvSpPr>
        <p:spPr>
          <a:xfrm>
            <a:off x="457200" y="1600200"/>
            <a:ext cx="8229600" cy="2530475"/>
          </a:xfrm>
        </p:spPr>
        <p:txBody>
          <a:bodyPr/>
          <a:lstStyle/>
          <a:p>
            <a:pPr marL="1588" indent="-1588" algn="ctr" eaLnBrk="1" hangingPunct="1">
              <a:lnSpc>
                <a:spcPct val="90000"/>
              </a:lnSpc>
              <a:buFontTx/>
              <a:buNone/>
            </a:pPr>
            <a:r>
              <a:rPr lang="en-US" sz="2800" smtClean="0"/>
              <a:t>				</a:t>
            </a:r>
            <a:r>
              <a:rPr lang="en-US" sz="2800" smtClean="0">
                <a:latin typeface="Times New Roman" pitchFamily="18" charset="0"/>
                <a:cs typeface="Times New Roman" pitchFamily="18" charset="0"/>
              </a:rPr>
              <a:t>     </a:t>
            </a:r>
            <a:r>
              <a:rPr lang="en-US" sz="2800" b="1" u="sng" smtClean="0">
                <a:latin typeface="Times New Roman" pitchFamily="18" charset="0"/>
                <a:cs typeface="Times New Roman" pitchFamily="18" charset="0"/>
              </a:rPr>
              <a:t>Resisting Forces</a:t>
            </a:r>
          </a:p>
          <a:p>
            <a:pPr marL="1588" indent="-1588" eaLnBrk="1" hangingPunct="1">
              <a:lnSpc>
                <a:spcPct val="90000"/>
              </a:lnSpc>
              <a:buFontTx/>
              <a:buNone/>
            </a:pPr>
            <a:r>
              <a:rPr lang="en-US" sz="2800" b="1" smtClean="0">
                <a:latin typeface="Times New Roman" pitchFamily="18" charset="0"/>
                <a:cs typeface="Times New Roman" pitchFamily="18" charset="0"/>
              </a:rPr>
              <a:t>				                  Driving Forces</a:t>
            </a:r>
          </a:p>
          <a:p>
            <a:pPr marL="1588" indent="-1588" eaLnBrk="1" hangingPunct="1">
              <a:lnSpc>
                <a:spcPct val="90000"/>
              </a:lnSpc>
              <a:buFontTx/>
              <a:buNone/>
            </a:pPr>
            <a:endParaRPr lang="en-US" sz="2800" smtClean="0"/>
          </a:p>
          <a:p>
            <a:pPr marL="1588" indent="-1588" eaLnBrk="1" hangingPunct="1">
              <a:lnSpc>
                <a:spcPct val="90000"/>
              </a:lnSpc>
              <a:buFontTx/>
              <a:buNone/>
            </a:pPr>
            <a:r>
              <a:rPr lang="en-US" sz="2400" smtClean="0">
                <a:latin typeface="Times New Roman" pitchFamily="18" charset="0"/>
                <a:cs typeface="Times New Roman" pitchFamily="18" charset="0"/>
              </a:rPr>
              <a:t>If F</a:t>
            </a:r>
            <a:r>
              <a:rPr lang="en-US" sz="2800" baseline="-25000" smtClean="0">
                <a:latin typeface="Times New Roman" pitchFamily="18" charset="0"/>
                <a:cs typeface="Times New Roman" pitchFamily="18" charset="0"/>
              </a:rPr>
              <a:t>s</a:t>
            </a:r>
            <a:r>
              <a:rPr lang="en-US" sz="2400" smtClean="0">
                <a:latin typeface="Times New Roman" pitchFamily="18" charset="0"/>
                <a:cs typeface="Times New Roman" pitchFamily="18" charset="0"/>
              </a:rPr>
              <a:t> is greater than 1, bank is stable.  If F</a:t>
            </a:r>
            <a:r>
              <a:rPr lang="en-US" sz="2800" baseline="-25000" smtClean="0">
                <a:latin typeface="Times New Roman" pitchFamily="18" charset="0"/>
                <a:cs typeface="Times New Roman" pitchFamily="18" charset="0"/>
              </a:rPr>
              <a:t>s</a:t>
            </a:r>
            <a:r>
              <a:rPr lang="en-US" sz="2400" smtClean="0">
                <a:latin typeface="Times New Roman" pitchFamily="18" charset="0"/>
                <a:cs typeface="Times New Roman" pitchFamily="18" charset="0"/>
              </a:rPr>
              <a:t> is less than 1 bank will fail.  (We usually add a safety margin – F</a:t>
            </a:r>
            <a:r>
              <a:rPr lang="en-US" sz="2400" baseline="-25000" smtClean="0">
                <a:latin typeface="Times New Roman" pitchFamily="18" charset="0"/>
                <a:cs typeface="Times New Roman" pitchFamily="18" charset="0"/>
              </a:rPr>
              <a:t>s</a:t>
            </a:r>
            <a:r>
              <a:rPr lang="en-US" sz="2400" smtClean="0">
                <a:latin typeface="Times New Roman" pitchFamily="18" charset="0"/>
                <a:cs typeface="Times New Roman" pitchFamily="18" charset="0"/>
              </a:rPr>
              <a:t>&gt;1.3 is stable.)</a:t>
            </a:r>
          </a:p>
          <a:p>
            <a:pPr marL="1588" indent="-1588" eaLnBrk="1" hangingPunct="1">
              <a:lnSpc>
                <a:spcPct val="90000"/>
              </a:lnSpc>
              <a:buFontTx/>
              <a:buNone/>
            </a:pPr>
            <a:endParaRPr lang="en-US" sz="2400" smtClean="0"/>
          </a:p>
        </p:txBody>
      </p:sp>
      <p:sp>
        <p:nvSpPr>
          <p:cNvPr id="212996" name="Rectangle 4"/>
          <p:cNvSpPr>
            <a:spLocks noChangeArrowheads="1"/>
          </p:cNvSpPr>
          <p:nvPr/>
        </p:nvSpPr>
        <p:spPr bwMode="auto">
          <a:xfrm>
            <a:off x="1443038" y="4376738"/>
            <a:ext cx="7700962" cy="2128837"/>
          </a:xfrm>
          <a:prstGeom prst="rect">
            <a:avLst/>
          </a:prstGeom>
          <a:noFill/>
          <a:ln w="9525">
            <a:noFill/>
            <a:miter lim="800000"/>
            <a:headEnd/>
            <a:tailEnd/>
          </a:ln>
        </p:spPr>
        <p:txBody>
          <a:bodyPr/>
          <a:lstStyle/>
          <a:p>
            <a:pPr marL="1588" indent="-1588" eaLnBrk="0" hangingPunct="0">
              <a:lnSpc>
                <a:spcPct val="90000"/>
              </a:lnSpc>
              <a:spcBef>
                <a:spcPct val="20000"/>
              </a:spcBef>
              <a:buClr>
                <a:srgbClr val="FFFF00"/>
              </a:buClr>
              <a:buSzPct val="75000"/>
              <a:defRPr/>
            </a:pPr>
            <a:r>
              <a:rPr kumimoji="1" lang="en-US" sz="2400" dirty="0"/>
              <a:t>Resisting Forces</a:t>
            </a:r>
            <a:r>
              <a:rPr kumimoji="1" lang="en-US" sz="2400" dirty="0">
                <a:effectLst>
                  <a:outerShdw blurRad="38100" dist="38100" dir="2700000" algn="tl">
                    <a:srgbClr val="000000"/>
                  </a:outerShdw>
                </a:effectLst>
              </a:rPr>
              <a:t>		</a:t>
            </a:r>
            <a:r>
              <a:rPr kumimoji="1" lang="en-US" sz="2400" dirty="0"/>
              <a:t>Driving Forces (gravity)</a:t>
            </a:r>
          </a:p>
          <a:p>
            <a:pPr marL="1588" indent="-1588" eaLnBrk="0" hangingPunct="0">
              <a:lnSpc>
                <a:spcPct val="90000"/>
              </a:lnSpc>
              <a:spcBef>
                <a:spcPct val="20000"/>
              </a:spcBef>
              <a:buClr>
                <a:srgbClr val="FFFF00"/>
              </a:buClr>
              <a:buSzPct val="75000"/>
              <a:defRPr/>
            </a:pPr>
            <a:r>
              <a:rPr kumimoji="1" lang="en-US" sz="2400" dirty="0">
                <a:effectLst>
                  <a:outerShdw blurRad="38100" dist="38100" dir="2700000" algn="tl">
                    <a:srgbClr val="000000"/>
                  </a:outerShdw>
                </a:effectLst>
              </a:rPr>
              <a:t>soil strength			bank angle</a:t>
            </a:r>
          </a:p>
          <a:p>
            <a:pPr marL="1588" indent="-1588" eaLnBrk="0" hangingPunct="0">
              <a:lnSpc>
                <a:spcPct val="90000"/>
              </a:lnSpc>
              <a:spcBef>
                <a:spcPct val="20000"/>
              </a:spcBef>
              <a:buClr>
                <a:srgbClr val="FFFF00"/>
              </a:buClr>
              <a:buSzPct val="75000"/>
              <a:defRPr/>
            </a:pPr>
            <a:r>
              <a:rPr kumimoji="1" lang="en-US" sz="2400" dirty="0">
                <a:effectLst>
                  <a:outerShdw blurRad="38100" dist="38100" dir="2700000" algn="tl">
                    <a:srgbClr val="000000"/>
                  </a:outerShdw>
                </a:effectLst>
              </a:rPr>
              <a:t>vegetation			weight of bank </a:t>
            </a:r>
          </a:p>
          <a:p>
            <a:pPr marL="1588" indent="-1588" eaLnBrk="0" hangingPunct="0">
              <a:lnSpc>
                <a:spcPct val="90000"/>
              </a:lnSpc>
              <a:spcBef>
                <a:spcPct val="20000"/>
              </a:spcBef>
              <a:buClr>
                <a:srgbClr val="FFFF00"/>
              </a:buClr>
              <a:buSzPct val="75000"/>
              <a:defRPr/>
            </a:pPr>
            <a:r>
              <a:rPr kumimoji="1" lang="en-US" sz="2400" dirty="0">
                <a:effectLst>
                  <a:outerShdw blurRad="38100" dist="38100" dir="2700000" algn="tl">
                    <a:srgbClr val="000000"/>
                  </a:outerShdw>
                </a:effectLst>
              </a:rPr>
              <a:t>reinforcement			water in bank</a:t>
            </a:r>
          </a:p>
        </p:txBody>
      </p:sp>
      <p:sp>
        <p:nvSpPr>
          <p:cNvPr id="212997" name="Text Box 5"/>
          <p:cNvSpPr txBox="1">
            <a:spLocks noChangeArrowheads="1"/>
          </p:cNvSpPr>
          <p:nvPr/>
        </p:nvSpPr>
        <p:spPr bwMode="auto">
          <a:xfrm>
            <a:off x="838200" y="1828800"/>
            <a:ext cx="3668713" cy="519113"/>
          </a:xfrm>
          <a:prstGeom prst="rect">
            <a:avLst/>
          </a:prstGeom>
          <a:noFill/>
          <a:ln w="9525">
            <a:noFill/>
            <a:miter lim="800000"/>
            <a:headEnd/>
            <a:tailEnd/>
          </a:ln>
          <a:effectLst/>
        </p:spPr>
        <p:txBody>
          <a:bodyPr>
            <a:spAutoFit/>
          </a:bodyPr>
          <a:lstStyle/>
          <a:p>
            <a:pPr eaLnBrk="0" hangingPunct="0">
              <a:spcBef>
                <a:spcPct val="50000"/>
              </a:spcBef>
              <a:defRPr/>
            </a:pPr>
            <a:r>
              <a:rPr kumimoji="1" lang="en-US" b="1" dirty="0">
                <a:cs typeface="Times New Roman" pitchFamily="18" charset="0"/>
              </a:rPr>
              <a:t>Factor of Safety (F</a:t>
            </a:r>
            <a:r>
              <a:rPr kumimoji="1" lang="en-US" b="1" baseline="-25000" dirty="0">
                <a:cs typeface="Times New Roman" pitchFamily="18" charset="0"/>
              </a:rPr>
              <a:t>s</a:t>
            </a:r>
            <a:r>
              <a:rPr kumimoji="1" lang="en-US" b="1" dirty="0">
                <a:cs typeface="Times New Roman" pitchFamily="18" charset="0"/>
              </a:rPr>
              <a:t>)</a:t>
            </a:r>
            <a:r>
              <a:rPr kumimoji="1" lang="en-US" dirty="0">
                <a:effectLst>
                  <a:outerShdw blurRad="38100" dist="38100" dir="2700000" algn="tl">
                    <a:srgbClr val="FFFFFF"/>
                  </a:outerShdw>
                </a:effectLst>
                <a:cs typeface="Times New Roman" pitchFamily="18" charset="0"/>
              </a:rPr>
              <a:t>  </a:t>
            </a:r>
            <a:r>
              <a:rPr kumimoji="1" lang="en-US" b="1"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57200"/>
            <a:ext cx="9144000" cy="876300"/>
          </a:xfrm>
        </p:spPr>
        <p:txBody>
          <a:bodyPr rtlCol="0">
            <a:normAutofit fontScale="90000"/>
          </a:bodyPr>
          <a:lstStyle/>
          <a:p>
            <a:pPr eaLnBrk="1" fontAlgn="auto" hangingPunct="1">
              <a:lnSpc>
                <a:spcPct val="90000"/>
              </a:lnSpc>
              <a:spcAft>
                <a:spcPts val="0"/>
              </a:spcAft>
              <a:defRPr/>
            </a:pPr>
            <a:r>
              <a:rPr lang="en-US" sz="4000" b="1" smtClean="0">
                <a:latin typeface="Times New Roman" pitchFamily="18" charset="0"/>
              </a:rPr>
              <a:t>Force and Resistance</a:t>
            </a:r>
            <a:br>
              <a:rPr lang="en-US" sz="4000" b="1" smtClean="0">
                <a:latin typeface="Times New Roman" pitchFamily="18" charset="0"/>
              </a:rPr>
            </a:br>
            <a:r>
              <a:rPr lang="en-US" sz="4000" b="1" smtClean="0">
                <a:latin typeface="Times New Roman" pitchFamily="18" charset="0"/>
              </a:rPr>
              <a:t>(Or what it takes to initiate movement (erosion) of material)</a:t>
            </a:r>
          </a:p>
        </p:txBody>
      </p:sp>
      <p:sp>
        <p:nvSpPr>
          <p:cNvPr id="175107" name="Rectangle 3"/>
          <p:cNvSpPr>
            <a:spLocks noGrp="1" noChangeArrowheads="1"/>
          </p:cNvSpPr>
          <p:nvPr>
            <p:ph idx="1"/>
          </p:nvPr>
        </p:nvSpPr>
        <p:spPr>
          <a:xfrm>
            <a:off x="152400" y="2209800"/>
            <a:ext cx="8839200" cy="4525963"/>
          </a:xfrm>
        </p:spPr>
        <p:txBody>
          <a:bodyPr/>
          <a:lstStyle/>
          <a:p>
            <a:pPr algn="ctr" eaLnBrk="1" hangingPunct="1">
              <a:buFontTx/>
              <a:buNone/>
            </a:pPr>
            <a:r>
              <a:rPr lang="en-US" sz="3600" b="1" smtClean="0">
                <a:solidFill>
                  <a:srgbClr val="FFFF00"/>
                </a:solidFill>
              </a:rPr>
              <a:t>Think in terms of SPECIFIC PROCESSES</a:t>
            </a:r>
          </a:p>
          <a:p>
            <a:pPr eaLnBrk="1" hangingPunct="1"/>
            <a:r>
              <a:rPr lang="en-US" b="1" smtClean="0"/>
              <a:t>On the stream bed</a:t>
            </a:r>
          </a:p>
          <a:p>
            <a:pPr eaLnBrk="1" hangingPunct="1">
              <a:buFontTx/>
              <a:buNone/>
            </a:pPr>
            <a:r>
              <a:rPr lang="en-US" b="1" smtClean="0"/>
              <a:t>		Force/resistance</a:t>
            </a:r>
          </a:p>
          <a:p>
            <a:pPr eaLnBrk="1" hangingPunct="1"/>
            <a:r>
              <a:rPr lang="en-US" b="1" smtClean="0"/>
              <a:t>On the stream banks</a:t>
            </a:r>
          </a:p>
          <a:p>
            <a:pPr eaLnBrk="1" hangingPunct="1">
              <a:buFontTx/>
              <a:buNone/>
            </a:pPr>
            <a:r>
              <a:rPr lang="en-US" b="1" smtClean="0"/>
              <a:t>		Force/resistance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1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r>
              <a:rPr lang="en-US" sz="3200">
                <a:solidFill>
                  <a:schemeClr val="tx2"/>
                </a:solidFill>
                <a:cs typeface="Times New Roman" pitchFamily="18" charset="0"/>
              </a:rPr>
              <a:t>II. The Basics of Process Geomorphology</a:t>
            </a:r>
            <a:r>
              <a:rPr lang="en-US" sz="4400">
                <a:solidFill>
                  <a:schemeClr val="tx2"/>
                </a:solidFill>
              </a:rPr>
              <a:t> </a:t>
            </a:r>
          </a:p>
        </p:txBody>
      </p:sp>
      <p:sp>
        <p:nvSpPr>
          <p:cNvPr id="90115" name="Rectangle 3"/>
          <p:cNvSpPr>
            <a:spLocks noChangeArrowheads="1"/>
          </p:cNvSpPr>
          <p:nvPr/>
        </p:nvSpPr>
        <p:spPr bwMode="auto">
          <a:xfrm>
            <a:off x="609600" y="1143000"/>
            <a:ext cx="7772400" cy="4114800"/>
          </a:xfrm>
          <a:prstGeom prst="rect">
            <a:avLst/>
          </a:prstGeom>
          <a:noFill/>
          <a:ln w="9525">
            <a:noFill/>
            <a:miter lim="800000"/>
            <a:headEnd/>
            <a:tailEnd/>
          </a:ln>
        </p:spPr>
        <p:txBody>
          <a:bodyPr/>
          <a:lstStyle/>
          <a:p>
            <a:pPr marL="609600" indent="-609600">
              <a:spcBef>
                <a:spcPct val="20000"/>
              </a:spcBef>
            </a:pPr>
            <a:r>
              <a:rPr lang="en-US" sz="3200"/>
              <a:t>C. </a:t>
            </a:r>
            <a:r>
              <a:rPr lang="en-US" sz="3200">
                <a:cs typeface="Times New Roman" pitchFamily="18" charset="0"/>
              </a:rPr>
              <a:t>Changes in the balance between driving and resisting forces may destabilize the system.  The system may cross a threshold, and may initiate a new pattern of equilibrium.</a:t>
            </a:r>
          </a:p>
          <a:p>
            <a:pPr marL="609600" indent="-609600">
              <a:spcBef>
                <a:spcPct val="20000"/>
              </a:spcBef>
            </a:pPr>
            <a:endParaRPr lang="en-US" sz="32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609600" y="1143000"/>
            <a:ext cx="7772400" cy="4114800"/>
          </a:xfrm>
          <a:prstGeom prst="rect">
            <a:avLst/>
          </a:prstGeom>
          <a:noFill/>
          <a:ln w="9525">
            <a:noFill/>
            <a:miter lim="800000"/>
            <a:headEnd/>
            <a:tailEnd/>
          </a:ln>
        </p:spPr>
        <p:txBody>
          <a:bodyPr/>
          <a:lstStyle/>
          <a:p>
            <a:pPr marL="609600" indent="-609600">
              <a:spcBef>
                <a:spcPct val="20000"/>
              </a:spcBef>
            </a:pPr>
            <a:r>
              <a:rPr lang="en-US" sz="3200" b="1">
                <a:cs typeface="Times New Roman" pitchFamily="18" charset="0"/>
              </a:rPr>
              <a:t>1. Thresholds </a:t>
            </a:r>
          </a:p>
          <a:p>
            <a:pPr marL="609600" indent="-609600">
              <a:spcBef>
                <a:spcPct val="20000"/>
              </a:spcBef>
            </a:pPr>
            <a:r>
              <a:rPr lang="en-US" sz="3200">
                <a:cs typeface="Times New Roman" pitchFamily="18" charset="0"/>
              </a:rPr>
              <a:t>  </a:t>
            </a:r>
            <a:r>
              <a:rPr lang="en-US" sz="3200" i="1">
                <a:cs typeface="Times New Roman" pitchFamily="18" charset="0"/>
              </a:rPr>
              <a:t>Changes in the geomorphic system when the limits of equilibrium are exceeded</a:t>
            </a:r>
          </a:p>
          <a:p>
            <a:pPr marL="609600" indent="-609600">
              <a:spcBef>
                <a:spcPct val="20000"/>
              </a:spcBef>
            </a:pPr>
            <a:r>
              <a:rPr lang="en-US" sz="3200" b="1" i="1">
                <a:cs typeface="Times New Roman" pitchFamily="18" charset="0"/>
              </a:rPr>
              <a:t>a. Extrinsic Thresholds</a:t>
            </a:r>
            <a:r>
              <a:rPr lang="en-US" sz="3200" i="1">
                <a:cs typeface="Times New Roman" pitchFamily="18" charset="0"/>
              </a:rPr>
              <a:t>: caused by external controlling factors</a:t>
            </a:r>
          </a:p>
          <a:p>
            <a:pPr marL="609600" indent="-609600">
              <a:spcBef>
                <a:spcPct val="20000"/>
              </a:spcBef>
            </a:pPr>
            <a:r>
              <a:rPr lang="en-US" sz="3200" b="1" i="1">
                <a:cs typeface="Times New Roman" pitchFamily="18" charset="0"/>
              </a:rPr>
              <a:t>b. Intrinsic Threshold</a:t>
            </a:r>
            <a:r>
              <a:rPr lang="en-US" sz="3200" i="1">
                <a:cs typeface="Times New Roman" pitchFamily="18" charset="0"/>
              </a:rPr>
              <a:t>: usually caused by internal factors.</a:t>
            </a:r>
            <a:endParaRPr lang="en-US" sz="32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09600" y="0"/>
            <a:ext cx="8229600" cy="914400"/>
          </a:xfrm>
        </p:spPr>
        <p:txBody>
          <a:bodyPr/>
          <a:lstStyle/>
          <a:p>
            <a:pPr eaLnBrk="1" hangingPunct="1"/>
            <a:r>
              <a:rPr lang="en-US" sz="3200" b="1" smtClean="0"/>
              <a:t>Genetic Landform Classification</a:t>
            </a:r>
          </a:p>
        </p:txBody>
      </p:sp>
      <p:sp>
        <p:nvSpPr>
          <p:cNvPr id="92163" name="Content Placeholder 2"/>
          <p:cNvSpPr>
            <a:spLocks noGrp="1"/>
          </p:cNvSpPr>
          <p:nvPr>
            <p:ph idx="1"/>
          </p:nvPr>
        </p:nvSpPr>
        <p:spPr>
          <a:xfrm>
            <a:off x="228600" y="838200"/>
            <a:ext cx="8686800" cy="5715000"/>
          </a:xfrm>
        </p:spPr>
        <p:txBody>
          <a:bodyPr>
            <a:normAutofit lnSpcReduction="10000"/>
          </a:bodyPr>
          <a:lstStyle/>
          <a:p>
            <a:pPr eaLnBrk="1" hangingPunct="1"/>
            <a:r>
              <a:rPr lang="en-US" sz="1800" b="1" smtClean="0"/>
              <a:t>The genetic landform classification system groups landforms by the dominant set of geomorphic processes responsible for their formation. This includes the following processes and associated landforms:</a:t>
            </a:r>
          </a:p>
          <a:p>
            <a:pPr eaLnBrk="1" hangingPunct="1"/>
            <a:endParaRPr lang="en-US" sz="800" b="1" smtClean="0"/>
          </a:p>
          <a:p>
            <a:pPr lvl="1" eaLnBrk="1" hangingPunct="1"/>
            <a:r>
              <a:rPr lang="en-US" sz="1800" b="1" smtClean="0">
                <a:solidFill>
                  <a:srgbClr val="336600"/>
                </a:solidFill>
              </a:rPr>
              <a:t>Tectonic Landforms</a:t>
            </a:r>
          </a:p>
          <a:p>
            <a:pPr lvl="1" eaLnBrk="1" hangingPunct="1"/>
            <a:r>
              <a:rPr lang="en-US" sz="1800" b="1" smtClean="0">
                <a:solidFill>
                  <a:srgbClr val="336600"/>
                </a:solidFill>
              </a:rPr>
              <a:t>Extrusive Igneous Landforms</a:t>
            </a:r>
          </a:p>
          <a:p>
            <a:pPr lvl="1" eaLnBrk="1" hangingPunct="1"/>
            <a:r>
              <a:rPr lang="en-US" sz="1800" b="1" smtClean="0">
                <a:solidFill>
                  <a:srgbClr val="336600"/>
                </a:solidFill>
              </a:rPr>
              <a:t>Intrusive Igneous Landforms</a:t>
            </a:r>
          </a:p>
          <a:p>
            <a:pPr lvl="1" eaLnBrk="1" hangingPunct="1"/>
            <a:r>
              <a:rPr lang="en-US" sz="1800" b="1" smtClean="0">
                <a:solidFill>
                  <a:srgbClr val="336600"/>
                </a:solidFill>
              </a:rPr>
              <a:t>Fluvial Landforms</a:t>
            </a:r>
          </a:p>
          <a:p>
            <a:pPr lvl="1" eaLnBrk="1" hangingPunct="1"/>
            <a:r>
              <a:rPr lang="en-US" sz="1800" b="1" smtClean="0">
                <a:solidFill>
                  <a:srgbClr val="336600"/>
                </a:solidFill>
              </a:rPr>
              <a:t>Karst Landforms</a:t>
            </a:r>
          </a:p>
          <a:p>
            <a:pPr lvl="1" eaLnBrk="1" hangingPunct="1"/>
            <a:r>
              <a:rPr lang="en-US" sz="1800" b="1" smtClean="0">
                <a:solidFill>
                  <a:srgbClr val="336600"/>
                </a:solidFill>
              </a:rPr>
              <a:t>Aeolian Landforms</a:t>
            </a:r>
          </a:p>
          <a:p>
            <a:pPr lvl="1" eaLnBrk="1" hangingPunct="1"/>
            <a:r>
              <a:rPr lang="en-US" sz="1800" b="1" smtClean="0">
                <a:solidFill>
                  <a:srgbClr val="336600"/>
                </a:solidFill>
              </a:rPr>
              <a:t>Coastal Landforms</a:t>
            </a:r>
          </a:p>
          <a:p>
            <a:pPr lvl="1" eaLnBrk="1" hangingPunct="1"/>
            <a:r>
              <a:rPr lang="en-US" sz="1800" b="1" smtClean="0">
                <a:solidFill>
                  <a:srgbClr val="336600"/>
                </a:solidFill>
              </a:rPr>
              <a:t>Ocean Floor Topography</a:t>
            </a:r>
          </a:p>
          <a:p>
            <a:pPr lvl="1" eaLnBrk="1" hangingPunct="1"/>
            <a:r>
              <a:rPr lang="en-US" sz="1800" b="1" smtClean="0">
                <a:solidFill>
                  <a:srgbClr val="336600"/>
                </a:solidFill>
              </a:rPr>
              <a:t>Glacial Landforms</a:t>
            </a:r>
          </a:p>
          <a:p>
            <a:pPr lvl="1" eaLnBrk="1" hangingPunct="1"/>
            <a:endParaRPr lang="en-US" sz="800" b="1" smtClean="0">
              <a:solidFill>
                <a:srgbClr val="336600"/>
              </a:solidFill>
            </a:endParaRPr>
          </a:p>
          <a:p>
            <a:pPr eaLnBrk="1" hangingPunct="1"/>
            <a:r>
              <a:rPr lang="en-US" sz="1800" b="1" smtClean="0"/>
              <a:t>Within each of these genetic classifications, the resulting landforms are a product of either </a:t>
            </a:r>
            <a:r>
              <a:rPr lang="en-US" sz="1800" b="1" smtClean="0">
                <a:solidFill>
                  <a:srgbClr val="A50021"/>
                </a:solidFill>
              </a:rPr>
              <a:t>constructive</a:t>
            </a:r>
            <a:r>
              <a:rPr lang="en-US" sz="1800" b="1" smtClean="0"/>
              <a:t> and </a:t>
            </a:r>
            <a:r>
              <a:rPr lang="en-US" sz="1800" b="1" smtClean="0">
                <a:solidFill>
                  <a:srgbClr val="A50021"/>
                </a:solidFill>
              </a:rPr>
              <a:t>destructive</a:t>
            </a:r>
            <a:r>
              <a:rPr lang="en-US" sz="1800" b="1" smtClean="0"/>
              <a:t> </a:t>
            </a:r>
            <a:r>
              <a:rPr lang="en-US" sz="1800" b="1" smtClean="0">
                <a:solidFill>
                  <a:srgbClr val="A50021"/>
                </a:solidFill>
              </a:rPr>
              <a:t>processes </a:t>
            </a:r>
            <a:r>
              <a:rPr lang="en-US" sz="1800" b="1" smtClean="0"/>
              <a:t>or a combination of both.</a:t>
            </a:r>
          </a:p>
          <a:p>
            <a:pPr eaLnBrk="1" hangingPunct="1"/>
            <a:endParaRPr lang="en-US" sz="800" b="1" smtClean="0"/>
          </a:p>
          <a:p>
            <a:pPr eaLnBrk="1" hangingPunct="1"/>
            <a:r>
              <a:rPr lang="en-US" sz="1800" b="1" smtClean="0"/>
              <a:t>Landforms are also influenced by other agents or processes including time, climate, and human activity. </a:t>
            </a:r>
          </a:p>
          <a:p>
            <a:pPr lvl="1" eaLnBrk="1" hangingPunct="1"/>
            <a:endParaRPr lang="en-US" sz="1800" b="1" smtClean="0"/>
          </a:p>
          <a:p>
            <a:pPr lvl="1" eaLnBrk="1" hangingPunct="1"/>
            <a:endParaRPr lang="en-US" sz="1800" b="1" smtClean="0"/>
          </a:p>
        </p:txBody>
      </p:sp>
      <p:sp>
        <p:nvSpPr>
          <p:cNvPr id="4" name="Slide Number Placeholder 3"/>
          <p:cNvSpPr>
            <a:spLocks noGrp="1"/>
          </p:cNvSpPr>
          <p:nvPr>
            <p:ph type="sldNum" sz="quarter" idx="12"/>
          </p:nvPr>
        </p:nvSpPr>
        <p:spPr>
          <a:xfrm>
            <a:off x="6781800" y="6096000"/>
            <a:ext cx="2133600" cy="476250"/>
          </a:xfrm>
        </p:spPr>
        <p:txBody>
          <a:bodyPr/>
          <a:lstStyle/>
          <a:p>
            <a:pPr>
              <a:defRPr/>
            </a:pPr>
            <a:fld id="{487C744D-97C8-43CB-AD78-786C11C59120}" type="slidenum">
              <a:rPr lang="en-US"/>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0"/>
            <a:ext cx="8229600" cy="838200"/>
          </a:xfrm>
        </p:spPr>
        <p:txBody>
          <a:bodyPr/>
          <a:lstStyle/>
          <a:p>
            <a:pPr eaLnBrk="1" hangingPunct="1"/>
            <a:r>
              <a:rPr lang="en-US" sz="3200" b="1" smtClean="0"/>
              <a:t>Uniformitarianism</a:t>
            </a:r>
          </a:p>
        </p:txBody>
      </p:sp>
      <p:sp>
        <p:nvSpPr>
          <p:cNvPr id="21507" name="Rectangle 3"/>
          <p:cNvSpPr>
            <a:spLocks noGrp="1" noChangeArrowheads="1"/>
          </p:cNvSpPr>
          <p:nvPr>
            <p:ph idx="1"/>
          </p:nvPr>
        </p:nvSpPr>
        <p:spPr>
          <a:xfrm>
            <a:off x="0" y="762000"/>
            <a:ext cx="8763000" cy="4114800"/>
          </a:xfrm>
        </p:spPr>
        <p:txBody>
          <a:bodyPr rtlCol="0">
            <a:normAutofit/>
          </a:bodyPr>
          <a:lstStyle/>
          <a:p>
            <a:pPr lvl="1" eaLnBrk="1" fontAlgn="auto" hangingPunct="1">
              <a:spcAft>
                <a:spcPts val="0"/>
              </a:spcAft>
              <a:defRPr/>
            </a:pPr>
            <a:r>
              <a:rPr lang="en-US" sz="1400" b="1" dirty="0" smtClean="0"/>
              <a:t>Uniformitarianism is a common theory held by earth scientists that states </a:t>
            </a:r>
            <a:r>
              <a:rPr lang="en-US" sz="1400" b="1" dirty="0" smtClean="0">
                <a:solidFill>
                  <a:srgbClr val="A50021"/>
                </a:solidFill>
              </a:rPr>
              <a:t>“the present is the key to the past”.</a:t>
            </a:r>
            <a:r>
              <a:rPr lang="en-US" sz="1400" b="1" dirty="0" smtClean="0">
                <a:solidFill>
                  <a:srgbClr val="A50021"/>
                </a:solidFill>
                <a:effectLst>
                  <a:outerShdw blurRad="38100" dist="38100" dir="2700000" algn="tl">
                    <a:srgbClr val="000000"/>
                  </a:outerShdw>
                </a:effectLst>
              </a:rPr>
              <a:t> </a:t>
            </a:r>
            <a:r>
              <a:rPr lang="en-US" sz="1400" b="1" dirty="0" err="1" smtClean="0"/>
              <a:t>Uniformitarianism</a:t>
            </a:r>
            <a:r>
              <a:rPr lang="en-US" sz="1400" b="1" dirty="0" smtClean="0"/>
              <a:t> implies that the processes currently shaping the Earth’s topography and landforms are the same processes as those which occurred in the past.</a:t>
            </a:r>
          </a:p>
          <a:p>
            <a:pPr lvl="1" eaLnBrk="1" fontAlgn="auto" hangingPunct="1">
              <a:spcAft>
                <a:spcPts val="0"/>
              </a:spcAft>
              <a:defRPr/>
            </a:pPr>
            <a:r>
              <a:rPr lang="en-US" sz="1400" b="1" dirty="0" smtClean="0">
                <a:solidFill>
                  <a:srgbClr val="000000"/>
                </a:solidFill>
              </a:rPr>
              <a:t>By studying geomorphology, we are better able to interpret the origin of landforms and infer their future evolution within the landscape.</a:t>
            </a:r>
            <a:endParaRPr lang="en-US" sz="1400" b="1" dirty="0" smtClean="0"/>
          </a:p>
          <a:p>
            <a:pPr lvl="1" eaLnBrk="1" fontAlgn="auto" hangingPunct="1">
              <a:spcAft>
                <a:spcPts val="0"/>
              </a:spcAft>
              <a:defRPr/>
            </a:pPr>
            <a:r>
              <a:rPr lang="en-US" sz="1400" b="1" dirty="0" smtClean="0"/>
              <a:t>Such applications are especially important for predicting, preventing, and mitigating natural hazards impact to humans, and managing our natural resources for future generations. </a:t>
            </a:r>
          </a:p>
        </p:txBody>
      </p:sp>
      <p:sp>
        <p:nvSpPr>
          <p:cNvPr id="4" name="Slide Number Placeholder 3"/>
          <p:cNvSpPr>
            <a:spLocks noGrp="1"/>
          </p:cNvSpPr>
          <p:nvPr>
            <p:ph type="sldNum" sz="quarter" idx="12"/>
          </p:nvPr>
        </p:nvSpPr>
        <p:spPr>
          <a:xfrm>
            <a:off x="6629400" y="6019800"/>
            <a:ext cx="2133600" cy="476250"/>
          </a:xfrm>
        </p:spPr>
        <p:txBody>
          <a:bodyPr/>
          <a:lstStyle/>
          <a:p>
            <a:pPr>
              <a:defRPr/>
            </a:pPr>
            <a:fld id="{68A5D4DA-C8B2-426E-A8AB-31E2CCC7B319}" type="slidenum">
              <a:rPr lang="en-US"/>
              <a:pPr>
                <a:defRPr/>
              </a:pPr>
              <a:t>9</a:t>
            </a:fld>
            <a:endParaRPr lang="en-US"/>
          </a:p>
        </p:txBody>
      </p:sp>
      <p:pic>
        <p:nvPicPr>
          <p:cNvPr id="11269" name="Picture 5" descr="hfltqk.jpg"/>
          <p:cNvPicPr>
            <a:picLocks noChangeAspect="1"/>
          </p:cNvPicPr>
          <p:nvPr/>
        </p:nvPicPr>
        <p:blipFill>
          <a:blip r:embed="rId3"/>
          <a:srcRect/>
          <a:stretch>
            <a:fillRect/>
          </a:stretch>
        </p:blipFill>
        <p:spPr bwMode="auto">
          <a:xfrm>
            <a:off x="533400" y="3911600"/>
            <a:ext cx="3887788" cy="2611438"/>
          </a:xfrm>
          <a:prstGeom prst="rect">
            <a:avLst/>
          </a:prstGeom>
          <a:noFill/>
          <a:ln w="9525">
            <a:solidFill>
              <a:schemeClr val="tx1"/>
            </a:solidFill>
            <a:miter lim="800000"/>
            <a:headEnd/>
            <a:tailEnd/>
          </a:ln>
        </p:spPr>
      </p:pic>
      <p:pic>
        <p:nvPicPr>
          <p:cNvPr id="11270" name="Picture 6" descr="hblblg.jpg"/>
          <p:cNvPicPr>
            <a:picLocks noChangeAspect="1"/>
          </p:cNvPicPr>
          <p:nvPr/>
        </p:nvPicPr>
        <p:blipFill>
          <a:blip r:embed="rId4"/>
          <a:srcRect/>
          <a:stretch>
            <a:fillRect/>
          </a:stretch>
        </p:blipFill>
        <p:spPr bwMode="auto">
          <a:xfrm>
            <a:off x="4495800" y="3886200"/>
            <a:ext cx="3940175" cy="2609850"/>
          </a:xfrm>
          <a:prstGeom prst="rect">
            <a:avLst/>
          </a:prstGeom>
          <a:noFill/>
          <a:ln w="9525">
            <a:solidFill>
              <a:schemeClr val="tx1"/>
            </a:solidFill>
            <a:miter lim="800000"/>
            <a:headEnd/>
            <a:tailEnd/>
          </a:ln>
        </p:spPr>
      </p:pic>
      <p:sp>
        <p:nvSpPr>
          <p:cNvPr id="11271" name="Text Box 8"/>
          <p:cNvSpPr txBox="1">
            <a:spLocks noChangeArrowheads="1"/>
          </p:cNvSpPr>
          <p:nvPr/>
        </p:nvSpPr>
        <p:spPr bwMode="auto">
          <a:xfrm>
            <a:off x="533400" y="2895600"/>
            <a:ext cx="8001000" cy="954088"/>
          </a:xfrm>
          <a:prstGeom prst="rect">
            <a:avLst/>
          </a:prstGeom>
          <a:noFill/>
          <a:ln w="9525">
            <a:noFill/>
            <a:miter lim="800000"/>
            <a:headEnd/>
            <a:tailEnd/>
          </a:ln>
        </p:spPr>
        <p:txBody>
          <a:bodyPr>
            <a:spAutoFit/>
          </a:bodyPr>
          <a:lstStyle/>
          <a:p>
            <a:pPr algn="ctr" eaLnBrk="0" hangingPunct="0"/>
            <a:r>
              <a:rPr lang="en-US" sz="1400">
                <a:solidFill>
                  <a:srgbClr val="336600"/>
                </a:solidFill>
              </a:rPr>
              <a:t>The two images below illustrate the concept of uniformitarianism. On the left is an imprint of ripple marks in sandstone, similar current ripple forms in the right image. If the present is the key to the past, we can infer that the sandstone rock formed in a low energy, fluvial environment similar to the conditions in the right image.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1821</TotalTime>
  <Words>7711</Words>
  <Application>Microsoft PowerPoint</Application>
  <PresentationFormat>On-screen Show (4:3)</PresentationFormat>
  <Paragraphs>983</Paragraphs>
  <Slides>89</Slides>
  <Notes>36</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Apex</vt:lpstr>
      <vt:lpstr>Why Study Geomorphology?</vt:lpstr>
      <vt:lpstr>Basic Definitions</vt:lpstr>
      <vt:lpstr>Topography</vt:lpstr>
      <vt:lpstr>Landforms</vt:lpstr>
      <vt:lpstr>Landforms and Scale: Crustal Orders of Relief</vt:lpstr>
      <vt:lpstr>Crustal Orders of Relief</vt:lpstr>
      <vt:lpstr>Geomorphology</vt:lpstr>
      <vt:lpstr>Contd.</vt:lpstr>
      <vt:lpstr>Uniformitarianism</vt:lpstr>
      <vt:lpstr>Tools of Geomorphology</vt:lpstr>
      <vt:lpstr>Topics of Geomorphology</vt:lpstr>
      <vt:lpstr>Importance of Geomorphology </vt:lpstr>
      <vt:lpstr>Rise of Geomorphic Thought </vt:lpstr>
      <vt:lpstr>Herodotus (484 - 425 B.C.)</vt:lpstr>
      <vt:lpstr>Aristotle (384 - 322 B.C.)</vt:lpstr>
      <vt:lpstr>Slide 16</vt:lpstr>
      <vt:lpstr>Renaissance Period </vt:lpstr>
      <vt:lpstr>Landscape Creation vs. Landscape Development </vt:lpstr>
      <vt:lpstr>Catastrophic Theories</vt:lpstr>
      <vt:lpstr>James Hutton (1726-97)</vt:lpstr>
      <vt:lpstr>Hutton (continued)</vt:lpstr>
      <vt:lpstr>Hutton’s Proponents</vt:lpstr>
      <vt:lpstr>Other Nineteenth Century European Contributions</vt:lpstr>
      <vt:lpstr>Charles Darwin</vt:lpstr>
      <vt:lpstr>William Morris Davis 1850 -1934 </vt:lpstr>
      <vt:lpstr>Grove Karl Gilbert Process Geomorphology </vt:lpstr>
      <vt:lpstr>Davisian Geomorphology &amp; TIME</vt:lpstr>
      <vt:lpstr>Concepts of Equilibrium </vt:lpstr>
      <vt:lpstr>Fluvial Equilibrium </vt:lpstr>
      <vt:lpstr>Base Level </vt:lpstr>
      <vt:lpstr>Evolutionary Geomorphology </vt:lpstr>
      <vt:lpstr>Concepts in Geomorphology</vt:lpstr>
      <vt:lpstr>Slide 33</vt:lpstr>
      <vt:lpstr>Slide 34</vt:lpstr>
      <vt:lpstr>Slide 35</vt:lpstr>
      <vt:lpstr>Slide 36</vt:lpstr>
      <vt:lpstr>Slide 37</vt:lpstr>
      <vt:lpstr>Slide 38</vt:lpstr>
      <vt:lpstr>Slide 39</vt:lpstr>
      <vt:lpstr>Slide 40</vt:lpstr>
      <vt:lpstr>Slide 41</vt:lpstr>
      <vt:lpstr>Slide 42</vt:lpstr>
      <vt:lpstr>I. Overview</vt:lpstr>
      <vt:lpstr>II. The Basics of Process Geomorphology </vt:lpstr>
      <vt:lpstr>II. The Basics of Process Geomorphology </vt:lpstr>
      <vt:lpstr>II. The Basics of Process Geomorphology </vt:lpstr>
      <vt:lpstr>II. The Basics of Process Geomorphology </vt:lpstr>
      <vt:lpstr>II. The Basics of Process Geomorphology </vt:lpstr>
      <vt:lpstr>II. The Basics of Process Geomorphology </vt:lpstr>
      <vt:lpstr> Agent, Process &amp; products</vt:lpstr>
      <vt:lpstr>Constructive and Destructive Processes</vt:lpstr>
      <vt:lpstr>Constructive Processes</vt:lpstr>
      <vt:lpstr>Destructive Processes</vt:lpstr>
      <vt:lpstr>Slide 54</vt:lpstr>
      <vt:lpstr>A. Endogenous Processes</vt:lpstr>
      <vt:lpstr>Slide 56</vt:lpstr>
      <vt:lpstr>Slide 57</vt:lpstr>
      <vt:lpstr>Slide 58</vt:lpstr>
      <vt:lpstr>B. Exogenous Processes</vt:lpstr>
      <vt:lpstr>Slide 60</vt:lpstr>
      <vt:lpstr>Slide 61</vt:lpstr>
      <vt:lpstr>Slide 62</vt:lpstr>
      <vt:lpstr>Slide 63</vt:lpstr>
      <vt:lpstr>Slide 64</vt:lpstr>
      <vt:lpstr>Slide 65</vt:lpstr>
      <vt:lpstr>Slide 66</vt:lpstr>
      <vt:lpstr>Slide 67</vt:lpstr>
      <vt:lpstr>Faulting</vt:lpstr>
      <vt:lpstr>Slide 69</vt:lpstr>
      <vt:lpstr>Earthquake</vt:lpstr>
      <vt:lpstr>Vulcanicity</vt:lpstr>
      <vt:lpstr>Slide 72</vt:lpstr>
      <vt:lpstr>Diastrophism</vt:lpstr>
      <vt:lpstr>Metamorphism</vt:lpstr>
      <vt:lpstr>Types of Exogenetic / Exogenous Processes </vt:lpstr>
      <vt:lpstr>Denudation</vt:lpstr>
      <vt:lpstr>Weathering</vt:lpstr>
      <vt:lpstr>Erosion</vt:lpstr>
      <vt:lpstr>Degradation</vt:lpstr>
      <vt:lpstr>Deposition</vt:lpstr>
      <vt:lpstr>Aggradation</vt:lpstr>
      <vt:lpstr>Sedimentation</vt:lpstr>
      <vt:lpstr>Mass movement/Mass Wasting </vt:lpstr>
      <vt:lpstr>Slide 84</vt:lpstr>
      <vt:lpstr>Bank Stability – The Factor of Safety</vt:lpstr>
      <vt:lpstr>Force and Resistance (Or what it takes to initiate movement (erosion) of material)</vt:lpstr>
      <vt:lpstr>Slide 87</vt:lpstr>
      <vt:lpstr>Slide 88</vt:lpstr>
      <vt:lpstr>Genetic Landform Classification</vt:lpstr>
    </vt:vector>
  </TitlesOfParts>
  <Company>James Madison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 Scott Eaton</dc:creator>
  <cp:lastModifiedBy>Mash ALLAH Com</cp:lastModifiedBy>
  <cp:revision>92</cp:revision>
  <dcterms:created xsi:type="dcterms:W3CDTF">2003-01-09T16:09:43Z</dcterms:created>
  <dcterms:modified xsi:type="dcterms:W3CDTF">2020-05-04T10:29:18Z</dcterms:modified>
</cp:coreProperties>
</file>