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435" r:id="rId2"/>
    <p:sldId id="421" r:id="rId3"/>
    <p:sldId id="422" r:id="rId4"/>
    <p:sldId id="423" r:id="rId5"/>
    <p:sldId id="426" r:id="rId6"/>
    <p:sldId id="425" r:id="rId7"/>
    <p:sldId id="427" r:id="rId8"/>
    <p:sldId id="428" r:id="rId9"/>
    <p:sldId id="430" r:id="rId10"/>
    <p:sldId id="429" r:id="rId11"/>
    <p:sldId id="460" r:id="rId12"/>
    <p:sldId id="461" r:id="rId13"/>
    <p:sldId id="462" r:id="rId14"/>
    <p:sldId id="4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A3F4F-530D-426F-A0B2-B4C8A50F99F4}"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0E7DD-8EEA-433C-AB1F-A17411DDBE3F}" type="slidenum">
              <a:rPr lang="en-US" smtClean="0"/>
              <a:t>‹#›</a:t>
            </a:fld>
            <a:endParaRPr lang="en-US"/>
          </a:p>
        </p:txBody>
      </p:sp>
    </p:spTree>
    <p:extLst>
      <p:ext uri="{BB962C8B-B14F-4D97-AF65-F5344CB8AC3E}">
        <p14:creationId xmlns:p14="http://schemas.microsoft.com/office/powerpoint/2010/main" val="158392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2</a:t>
            </a:fld>
            <a:endParaRPr lang="en-US"/>
          </a:p>
        </p:txBody>
      </p:sp>
    </p:spTree>
    <p:extLst>
      <p:ext uri="{BB962C8B-B14F-4D97-AF65-F5344CB8AC3E}">
        <p14:creationId xmlns:p14="http://schemas.microsoft.com/office/powerpoint/2010/main" val="76203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11</a:t>
            </a:fld>
            <a:endParaRPr lang="en-US"/>
          </a:p>
        </p:txBody>
      </p:sp>
    </p:spTree>
    <p:extLst>
      <p:ext uri="{BB962C8B-B14F-4D97-AF65-F5344CB8AC3E}">
        <p14:creationId xmlns:p14="http://schemas.microsoft.com/office/powerpoint/2010/main" val="1739207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12</a:t>
            </a:fld>
            <a:endParaRPr lang="en-US"/>
          </a:p>
        </p:txBody>
      </p:sp>
    </p:spTree>
    <p:extLst>
      <p:ext uri="{BB962C8B-B14F-4D97-AF65-F5344CB8AC3E}">
        <p14:creationId xmlns:p14="http://schemas.microsoft.com/office/powerpoint/2010/main" val="1350546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13</a:t>
            </a:fld>
            <a:endParaRPr lang="en-US"/>
          </a:p>
        </p:txBody>
      </p:sp>
    </p:spTree>
    <p:extLst>
      <p:ext uri="{BB962C8B-B14F-4D97-AF65-F5344CB8AC3E}">
        <p14:creationId xmlns:p14="http://schemas.microsoft.com/office/powerpoint/2010/main" val="1341898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14</a:t>
            </a:fld>
            <a:endParaRPr lang="en-US"/>
          </a:p>
        </p:txBody>
      </p:sp>
    </p:spTree>
    <p:extLst>
      <p:ext uri="{BB962C8B-B14F-4D97-AF65-F5344CB8AC3E}">
        <p14:creationId xmlns:p14="http://schemas.microsoft.com/office/powerpoint/2010/main" val="414157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3</a:t>
            </a:fld>
            <a:endParaRPr lang="en-US"/>
          </a:p>
        </p:txBody>
      </p:sp>
    </p:spTree>
    <p:extLst>
      <p:ext uri="{BB962C8B-B14F-4D97-AF65-F5344CB8AC3E}">
        <p14:creationId xmlns:p14="http://schemas.microsoft.com/office/powerpoint/2010/main" val="1264464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4</a:t>
            </a:fld>
            <a:endParaRPr lang="en-US"/>
          </a:p>
        </p:txBody>
      </p:sp>
    </p:spTree>
    <p:extLst>
      <p:ext uri="{BB962C8B-B14F-4D97-AF65-F5344CB8AC3E}">
        <p14:creationId xmlns:p14="http://schemas.microsoft.com/office/powerpoint/2010/main" val="4277473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5</a:t>
            </a:fld>
            <a:endParaRPr lang="en-US"/>
          </a:p>
        </p:txBody>
      </p:sp>
    </p:spTree>
    <p:extLst>
      <p:ext uri="{BB962C8B-B14F-4D97-AF65-F5344CB8AC3E}">
        <p14:creationId xmlns:p14="http://schemas.microsoft.com/office/powerpoint/2010/main" val="164984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6</a:t>
            </a:fld>
            <a:endParaRPr lang="en-US"/>
          </a:p>
        </p:txBody>
      </p:sp>
    </p:spTree>
    <p:extLst>
      <p:ext uri="{BB962C8B-B14F-4D97-AF65-F5344CB8AC3E}">
        <p14:creationId xmlns:p14="http://schemas.microsoft.com/office/powerpoint/2010/main" val="2831826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7</a:t>
            </a:fld>
            <a:endParaRPr lang="en-US"/>
          </a:p>
        </p:txBody>
      </p:sp>
    </p:spTree>
    <p:extLst>
      <p:ext uri="{BB962C8B-B14F-4D97-AF65-F5344CB8AC3E}">
        <p14:creationId xmlns:p14="http://schemas.microsoft.com/office/powerpoint/2010/main" val="385548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8</a:t>
            </a:fld>
            <a:endParaRPr lang="en-US"/>
          </a:p>
        </p:txBody>
      </p:sp>
    </p:spTree>
    <p:extLst>
      <p:ext uri="{BB962C8B-B14F-4D97-AF65-F5344CB8AC3E}">
        <p14:creationId xmlns:p14="http://schemas.microsoft.com/office/powerpoint/2010/main" val="293554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9</a:t>
            </a:fld>
            <a:endParaRPr lang="en-US"/>
          </a:p>
        </p:txBody>
      </p:sp>
    </p:spTree>
    <p:extLst>
      <p:ext uri="{BB962C8B-B14F-4D97-AF65-F5344CB8AC3E}">
        <p14:creationId xmlns:p14="http://schemas.microsoft.com/office/powerpoint/2010/main" val="3745338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10</a:t>
            </a:fld>
            <a:endParaRPr lang="en-US"/>
          </a:p>
        </p:txBody>
      </p:sp>
    </p:spTree>
    <p:extLst>
      <p:ext uri="{BB962C8B-B14F-4D97-AF65-F5344CB8AC3E}">
        <p14:creationId xmlns:p14="http://schemas.microsoft.com/office/powerpoint/2010/main" val="1010557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E9353F-4AD8-4E9A-A6CE-73CE2B8BE0C6}"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43006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50771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0147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295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9353F-4AD8-4E9A-A6CE-73CE2B8BE0C6}"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43785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E9353F-4AD8-4E9A-A6CE-73CE2B8BE0C6}"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18311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E9353F-4AD8-4E9A-A6CE-73CE2B8BE0C6}" type="datetimeFigureOut">
              <a:rPr lang="en-US" smtClean="0"/>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98681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E9353F-4AD8-4E9A-A6CE-73CE2B8BE0C6}" type="datetimeFigureOut">
              <a:rPr lang="en-US" smtClean="0"/>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67995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9353F-4AD8-4E9A-A6CE-73CE2B8BE0C6}" type="datetimeFigureOut">
              <a:rPr lang="en-US" smtClean="0"/>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75499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5216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3037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353F-4AD8-4E9A-A6CE-73CE2B8BE0C6}" type="datetimeFigureOut">
              <a:rPr lang="en-US" smtClean="0"/>
              <a:t>1/28/2021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4A372-CFAF-4D4B-B4C8-8BF4BB8FDF73}" type="slidenum">
              <a:rPr lang="en-US" smtClean="0"/>
              <a:t>‹#›</a:t>
            </a:fld>
            <a:endParaRPr lang="en-US"/>
          </a:p>
        </p:txBody>
      </p:sp>
    </p:spTree>
    <p:extLst>
      <p:ext uri="{BB962C8B-B14F-4D97-AF65-F5344CB8AC3E}">
        <p14:creationId xmlns:p14="http://schemas.microsoft.com/office/powerpoint/2010/main" val="2045804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505950" cy="2387600"/>
          </a:xfrm>
        </p:spPr>
        <p:txBody>
          <a:bodyPr anchor="t">
            <a:normAutofit/>
          </a:bodyPr>
          <a:lstStyle/>
          <a:p>
            <a:pPr algn="l"/>
            <a:r>
              <a:rPr lang="en-US" sz="2800" dirty="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a:ln w="0"/>
                <a:effectLst>
                  <a:outerShdw blurRad="38100" dist="19050" dir="2700000" algn="tl" rotWithShape="0">
                    <a:schemeClr val="dk1">
                      <a:alpha val="40000"/>
                    </a:schemeClr>
                  </a:outerShdw>
                </a:effectLst>
                <a:latin typeface="Arial Black" panose="020B0A04020102020204" pitchFamily="34" charset="0"/>
              </a:rPr>
            </a:br>
            <a:r>
              <a:rPr lang="en-US" sz="2800" dirty="0">
                <a:ln w="0"/>
                <a:effectLst>
                  <a:outerShdw blurRad="38100" dist="19050" dir="2700000" algn="tl" rotWithShape="0">
                    <a:schemeClr val="dk1">
                      <a:alpha val="40000"/>
                    </a:schemeClr>
                  </a:outerShdw>
                </a:effectLst>
                <a:latin typeface="Arial Black" panose="020B0A04020102020204" pitchFamily="34" charset="0"/>
              </a:rPr>
              <a:t>              UNIVERSITY OF SARGODHA </a:t>
            </a:r>
            <a:br>
              <a:rPr lang="en-US" sz="2800" dirty="0">
                <a:ln w="0"/>
                <a:effectLst>
                  <a:outerShdw blurRad="38100" dist="19050" dir="2700000" algn="tl" rotWithShape="0">
                    <a:schemeClr val="dk1">
                      <a:alpha val="40000"/>
                    </a:schemeClr>
                  </a:outerShdw>
                </a:effectLst>
              </a:rPr>
            </a:br>
            <a:br>
              <a:rPr lang="en-US" sz="2800" dirty="0">
                <a:ln w="0"/>
                <a:effectLst>
                  <a:outerShdw blurRad="38100" dist="19050" dir="2700000" algn="tl" rotWithShape="0">
                    <a:schemeClr val="dk1">
                      <a:alpha val="40000"/>
                    </a:schemeClr>
                  </a:outerShdw>
                </a:effectLst>
              </a:rPr>
            </a:br>
            <a:r>
              <a:rPr lang="en-US" sz="2800" u="sng">
                <a:ln w="0"/>
                <a:effectLst>
                  <a:outerShdw blurRad="38100" dist="19050" dir="2700000" algn="tl" rotWithShape="0">
                    <a:schemeClr val="dk1">
                      <a:alpha val="40000"/>
                    </a:schemeClr>
                  </a:outerShdw>
                </a:effectLst>
                <a:latin typeface="Arial Black" panose="020B0A04020102020204" pitchFamily="34" charset="0"/>
              </a:rPr>
              <a:t>STEEL STRUCTURES (CT-313)</a:t>
            </a:r>
            <a:br>
              <a:rPr lang="en-US" sz="2800" u="sng" dirty="0">
                <a:ln w="0"/>
                <a:effectLst>
                  <a:outerShdw blurRad="38100" dist="19050" dir="2700000" algn="tl" rotWithShape="0">
                    <a:schemeClr val="dk1">
                      <a:alpha val="40000"/>
                    </a:schemeClr>
                  </a:outerShdw>
                </a:effectLst>
                <a:latin typeface="Arial Black" panose="020B0A04020102020204" pitchFamily="34" charset="0"/>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(B.S TECHNOLOGY)</a:t>
            </a:r>
          </a:p>
        </p:txBody>
      </p:sp>
      <p:sp>
        <p:nvSpPr>
          <p:cNvPr id="3" name="Subtitle 2"/>
          <p:cNvSpPr>
            <a:spLocks noGrp="1"/>
          </p:cNvSpPr>
          <p:nvPr>
            <p:ph type="subTitle" idx="1"/>
          </p:nvPr>
        </p:nvSpPr>
        <p:spPr>
          <a:xfrm>
            <a:off x="1524000" y="3602038"/>
            <a:ext cx="9144000" cy="2584450"/>
          </a:xfrm>
        </p:spPr>
        <p:txBody>
          <a:bodyPr>
            <a:normAutofit fontScale="85000" lnSpcReduction="20000"/>
          </a:bodyPr>
          <a:lstStyle/>
          <a:p>
            <a:pPr algn="just"/>
            <a:r>
              <a:rPr lang="en-US" b="1" dirty="0">
                <a:latin typeface="Bookman Old Style" panose="02050604050505020204" pitchFamily="18" charset="0"/>
              </a:rPr>
              <a:t>                         LECTURE-34,35 &amp; 36</a:t>
            </a: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r>
              <a:rPr lang="en-US" b="1" u="sng" dirty="0">
                <a:latin typeface="Bookman Old Style" panose="02050604050505020204" pitchFamily="18" charset="0"/>
              </a:rPr>
              <a:t>COMPRESSION MEMBERS </a:t>
            </a:r>
          </a:p>
          <a:p>
            <a:pPr algn="l"/>
            <a:endParaRPr lang="en-US" b="1" dirty="0">
              <a:latin typeface="Bookman Old Style" panose="02050604050505020204" pitchFamily="18" charset="0"/>
            </a:endParaRPr>
          </a:p>
          <a:p>
            <a:pPr algn="l"/>
            <a:endParaRPr lang="en-US" b="1" dirty="0">
              <a:latin typeface="Bookman Old Style" panose="02050604050505020204" pitchFamily="18" charset="0"/>
            </a:endParaRPr>
          </a:p>
          <a:p>
            <a:pPr algn="l">
              <a:lnSpc>
                <a:spcPct val="10000"/>
              </a:lnSpc>
            </a:pPr>
            <a:r>
              <a:rPr lang="en-US" b="1" dirty="0">
                <a:latin typeface="Bookman Old Style" panose="02050604050505020204" pitchFamily="18" charset="0"/>
              </a:rPr>
              <a:t>Engineer Aqeel Ahmed</a:t>
            </a:r>
          </a:p>
          <a:p>
            <a:pPr algn="l">
              <a:lnSpc>
                <a:spcPct val="10000"/>
              </a:lnSpc>
            </a:pPr>
            <a:endParaRPr lang="en-US" sz="1200" b="1" dirty="0">
              <a:latin typeface="Bookman Old Style" panose="02050604050505020204" pitchFamily="18" charset="0"/>
            </a:endParaRPr>
          </a:p>
          <a:p>
            <a:pPr algn="l">
              <a:lnSpc>
                <a:spcPct val="10000"/>
              </a:lnSpc>
            </a:pPr>
            <a:endParaRPr lang="en-US" sz="1200" b="1" dirty="0">
              <a:latin typeface="Bookman Old Style" panose="02050604050505020204" pitchFamily="18" charset="0"/>
            </a:endParaRPr>
          </a:p>
          <a:p>
            <a:pPr algn="l">
              <a:lnSpc>
                <a:spcPct val="10000"/>
              </a:lnSpc>
            </a:pPr>
            <a:r>
              <a:rPr lang="en-US" b="1" dirty="0">
                <a:latin typeface="Bookman Old Style" panose="02050604050505020204" pitchFamily="18" charset="0"/>
              </a:rPr>
              <a:t>Lecturer, Civil Engineering Department</a:t>
            </a:r>
          </a:p>
          <a:p>
            <a:pPr algn="l">
              <a:lnSpc>
                <a:spcPct val="10000"/>
              </a:lnSpc>
            </a:pPr>
            <a:endParaRPr lang="en-US" b="1" dirty="0">
              <a:latin typeface="Bookman Old Style" panose="02050604050505020204" pitchFamily="18" charset="0"/>
            </a:endParaRPr>
          </a:p>
          <a:p>
            <a:pPr algn="l">
              <a:lnSpc>
                <a:spcPct val="10000"/>
              </a:lnSpc>
            </a:pPr>
            <a:endParaRPr lang="en-US" sz="1400" b="1" dirty="0">
              <a:latin typeface="Bookman Old Style" panose="02050604050505020204" pitchFamily="18" charset="0"/>
            </a:endParaRPr>
          </a:p>
          <a:p>
            <a:pPr algn="l">
              <a:lnSpc>
                <a:spcPct val="10000"/>
              </a:lnSpc>
            </a:pPr>
            <a:r>
              <a:rPr lang="en-US" b="1" dirty="0">
                <a:latin typeface="Bookman Old Style" panose="02050604050505020204" pitchFamily="18" charset="0"/>
              </a:rPr>
              <a:t>CET, UOS, Sargodha</a:t>
            </a:r>
          </a:p>
          <a:p>
            <a:pPr algn="l">
              <a:lnSpc>
                <a:spcPct val="10000"/>
              </a:lnSpc>
            </a:pPr>
            <a:endParaRPr lang="en-US" b="1" dirty="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1026" name="Picture 2" descr="Image result for tension member in ste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7381" y="2203070"/>
            <a:ext cx="4148407" cy="3211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783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1123950" y="771525"/>
            <a:ext cx="10515600" cy="4957763"/>
          </a:xfrm>
          <a:prstGeom prst="rect">
            <a:avLst/>
          </a:prstGeom>
        </p:spPr>
      </p:pic>
    </p:spTree>
    <p:extLst>
      <p:ext uri="{BB962C8B-B14F-4D97-AF65-F5344CB8AC3E}">
        <p14:creationId xmlns:p14="http://schemas.microsoft.com/office/powerpoint/2010/main" val="2209406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919162" y="419099"/>
            <a:ext cx="9382125" cy="904875"/>
          </a:xfrm>
          <a:prstGeom prst="rect">
            <a:avLst/>
          </a:prstGeom>
        </p:spPr>
      </p:pic>
    </p:spTree>
    <p:extLst>
      <p:ext uri="{BB962C8B-B14F-4D97-AF65-F5344CB8AC3E}">
        <p14:creationId xmlns:p14="http://schemas.microsoft.com/office/powerpoint/2010/main" val="823381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400174" y="502443"/>
            <a:ext cx="7848600" cy="5457825"/>
          </a:xfrm>
          <a:prstGeom prst="rect">
            <a:avLst/>
          </a:prstGeom>
        </p:spPr>
      </p:pic>
    </p:spTree>
    <p:extLst>
      <p:ext uri="{BB962C8B-B14F-4D97-AF65-F5344CB8AC3E}">
        <p14:creationId xmlns:p14="http://schemas.microsoft.com/office/powerpoint/2010/main" val="2160577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3"/>
          <a:stretch>
            <a:fillRect/>
          </a:stretch>
        </p:blipFill>
        <p:spPr>
          <a:xfrm>
            <a:off x="1319212" y="285750"/>
            <a:ext cx="8281988" cy="5342724"/>
          </a:xfrm>
          <a:prstGeom prst="rect">
            <a:avLst/>
          </a:prstGeom>
        </p:spPr>
      </p:pic>
    </p:spTree>
    <p:extLst>
      <p:ext uri="{BB962C8B-B14F-4D97-AF65-F5344CB8AC3E}">
        <p14:creationId xmlns:p14="http://schemas.microsoft.com/office/powerpoint/2010/main" val="311962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3"/>
          <a:stretch>
            <a:fillRect/>
          </a:stretch>
        </p:blipFill>
        <p:spPr>
          <a:xfrm>
            <a:off x="1557337" y="285749"/>
            <a:ext cx="8639993" cy="4093369"/>
          </a:xfrm>
          <a:prstGeom prst="rect">
            <a:avLst/>
          </a:prstGeom>
        </p:spPr>
      </p:pic>
      <p:pic>
        <p:nvPicPr>
          <p:cNvPr id="6" name="Picture 5"/>
          <p:cNvPicPr>
            <a:picLocks noChangeAspect="1"/>
          </p:cNvPicPr>
          <p:nvPr/>
        </p:nvPicPr>
        <p:blipFill>
          <a:blip r:embed="rId4"/>
          <a:stretch>
            <a:fillRect/>
          </a:stretch>
        </p:blipFill>
        <p:spPr>
          <a:xfrm>
            <a:off x="1695450" y="4379119"/>
            <a:ext cx="7829550" cy="1504950"/>
          </a:xfrm>
          <a:prstGeom prst="rect">
            <a:avLst/>
          </a:prstGeom>
        </p:spPr>
      </p:pic>
    </p:spTree>
    <p:extLst>
      <p:ext uri="{BB962C8B-B14F-4D97-AF65-F5344CB8AC3E}">
        <p14:creationId xmlns:p14="http://schemas.microsoft.com/office/powerpoint/2010/main" val="284992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59"/>
            <a:ext cx="10515600" cy="1325563"/>
          </a:xfrm>
        </p:spPr>
        <p:txBody>
          <a:bodyPr/>
          <a:lstStyle/>
          <a:p>
            <a:pPr marL="0" indent="0"/>
            <a:r>
              <a:rPr lang="en-US" b="1" dirty="0"/>
              <a:t>Compression Members………..</a:t>
            </a:r>
            <a:br>
              <a:rPr lang="en-US" b="1" dirty="0"/>
            </a:br>
            <a:r>
              <a:rPr lang="en-US" b="1" u="sng" dirty="0"/>
              <a:t>More on Effective Length</a:t>
            </a:r>
          </a:p>
        </p:txBody>
      </p:sp>
      <p:sp>
        <p:nvSpPr>
          <p:cNvPr id="3" name="Content Placeholder 2"/>
          <p:cNvSpPr>
            <a:spLocks noGrp="1"/>
          </p:cNvSpPr>
          <p:nvPr>
            <p:ph idx="1"/>
          </p:nvPr>
        </p:nvSpPr>
        <p:spPr>
          <a:xfrm>
            <a:off x="838200" y="1385889"/>
            <a:ext cx="10515600" cy="4805362"/>
          </a:xfrm>
        </p:spPr>
        <p:txBody>
          <a:bodyPr>
            <a:normAutofit/>
          </a:bodyPr>
          <a:lstStyle/>
          <a:p>
            <a:pPr algn="just"/>
            <a:r>
              <a:rPr lang="en-US" sz="2400" dirty="0"/>
              <a:t>We studied the concept of effective Length in previous lectures , “Column Theory”. </a:t>
            </a:r>
          </a:p>
          <a:p>
            <a:pPr algn="just"/>
            <a:r>
              <a:rPr lang="en-US" sz="2400" dirty="0"/>
              <a:t>All Compression Members are treated as pin-ended regardless of the actual end conditions but with the effective length of KL that may differ from the actual length.</a:t>
            </a:r>
          </a:p>
          <a:p>
            <a:pPr algn="just"/>
            <a:r>
              <a:rPr lang="en-US" sz="2400" dirty="0"/>
              <a:t>With this modification the load capacity of Compression Member is a function of only the slenderness ratio and modulus of elasticity.</a:t>
            </a:r>
          </a:p>
          <a:p>
            <a:pPr algn="just"/>
            <a:r>
              <a:rPr lang="en-US" sz="2400" dirty="0"/>
              <a:t>For the given material, the load capacity is a function of slenderness ratio only, because modulus of elasticity of steel is approximately same.</a:t>
            </a:r>
          </a:p>
          <a:p>
            <a:pPr algn="just"/>
            <a:r>
              <a:rPr lang="en-US" sz="2400" dirty="0"/>
              <a:t>If a Compression Member is supported differently with respect to each of its principal axes, the effective length will be different for two directions.</a:t>
            </a:r>
          </a:p>
          <a:p>
            <a:pPr algn="just"/>
            <a:endParaRPr lang="en-US" sz="240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2829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59"/>
            <a:ext cx="10515600" cy="1325563"/>
          </a:xfrm>
        </p:spPr>
        <p:txBody>
          <a:bodyPr/>
          <a:lstStyle/>
          <a:p>
            <a:pPr marL="0" indent="0"/>
            <a:r>
              <a:rPr lang="en-US" b="1" dirty="0"/>
              <a:t>Compression Members………..</a:t>
            </a:r>
            <a:br>
              <a:rPr lang="en-US" b="1" dirty="0"/>
            </a:br>
            <a:r>
              <a:rPr lang="en-US" b="1" u="sng" dirty="0"/>
              <a:t>More on Effective Length……….</a:t>
            </a:r>
          </a:p>
        </p:txBody>
      </p:sp>
      <p:sp>
        <p:nvSpPr>
          <p:cNvPr id="3" name="Content Placeholder 2"/>
          <p:cNvSpPr>
            <a:spLocks noGrp="1"/>
          </p:cNvSpPr>
          <p:nvPr>
            <p:ph idx="1"/>
          </p:nvPr>
        </p:nvSpPr>
        <p:spPr>
          <a:xfrm>
            <a:off x="838200" y="1385889"/>
            <a:ext cx="10515600" cy="4805362"/>
          </a:xfrm>
        </p:spPr>
        <p:txBody>
          <a:bodyPr>
            <a:normAutofit/>
          </a:bodyPr>
          <a:lstStyle/>
          <a:p>
            <a:pPr algn="just"/>
            <a:r>
              <a:rPr lang="en-US" sz="2400" dirty="0"/>
              <a:t>In figure 4.10, a W-shape is used as Column and is braced by horizontal members in two perpendicular directions at the top.</a:t>
            </a:r>
          </a:p>
          <a:p>
            <a:pPr algn="just"/>
            <a:r>
              <a:rPr lang="en-US" sz="2400" dirty="0"/>
              <a:t>These members prevents translation of the column in all directions but the connections, the details of which are not shown permits small rotations to take place.</a:t>
            </a:r>
          </a:p>
          <a:p>
            <a:pPr algn="just"/>
            <a:r>
              <a:rPr lang="en-US" sz="2400" dirty="0"/>
              <a:t>Under these conditions the member can be treated as pin connected at the top. For some reasons, the connection to the support at bottom may also be treated as a pin connection.</a:t>
            </a:r>
          </a:p>
          <a:p>
            <a:pPr algn="just"/>
            <a:r>
              <a:rPr lang="en-US" sz="2400" dirty="0"/>
              <a:t>Generally speaking, a rigid or a fixed condition is very difficult to achieve and unless some special provisions are made.</a:t>
            </a:r>
          </a:p>
          <a:p>
            <a:pPr algn="just"/>
            <a:r>
              <a:rPr lang="en-US" sz="2400" dirty="0"/>
              <a:t>Ordinary connections will usually closely approximate a hinge or pin connection.</a:t>
            </a:r>
          </a:p>
          <a:p>
            <a:pPr algn="just"/>
            <a:r>
              <a:rPr lang="en-US" sz="2400" dirty="0"/>
              <a:t>At mid height, the column is braced, but only in one direction.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9520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1625599" y="285750"/>
            <a:ext cx="9202057" cy="5619750"/>
          </a:xfrm>
          <a:prstGeom prst="rect">
            <a:avLst/>
          </a:prstGeom>
        </p:spPr>
      </p:pic>
    </p:spTree>
    <p:extLst>
      <p:ext uri="{BB962C8B-B14F-4D97-AF65-F5344CB8AC3E}">
        <p14:creationId xmlns:p14="http://schemas.microsoft.com/office/powerpoint/2010/main" val="1988218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rotWithShape="1">
          <a:blip r:embed="rId3"/>
          <a:srcRect r="5206"/>
          <a:stretch/>
        </p:blipFill>
        <p:spPr>
          <a:xfrm>
            <a:off x="2714625" y="157163"/>
            <a:ext cx="6243638" cy="5672137"/>
          </a:xfrm>
          <a:prstGeom prst="rect">
            <a:avLst/>
          </a:prstGeom>
        </p:spPr>
      </p:pic>
    </p:spTree>
    <p:extLst>
      <p:ext uri="{BB962C8B-B14F-4D97-AF65-F5344CB8AC3E}">
        <p14:creationId xmlns:p14="http://schemas.microsoft.com/office/powerpoint/2010/main" val="3149335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59"/>
            <a:ext cx="10515600" cy="1325563"/>
          </a:xfrm>
        </p:spPr>
        <p:txBody>
          <a:bodyPr/>
          <a:lstStyle/>
          <a:p>
            <a:pPr marL="0" indent="0"/>
            <a:r>
              <a:rPr lang="en-US" b="1" dirty="0"/>
              <a:t>Compression Members………..</a:t>
            </a:r>
            <a:br>
              <a:rPr lang="en-US" b="1" dirty="0"/>
            </a:br>
            <a:r>
              <a:rPr lang="en-US" b="1" u="sng" dirty="0"/>
              <a:t>More on Effective Length…………..</a:t>
            </a:r>
          </a:p>
        </p:txBody>
      </p:sp>
      <p:sp>
        <p:nvSpPr>
          <p:cNvPr id="3" name="Content Placeholder 2"/>
          <p:cNvSpPr>
            <a:spLocks noGrp="1"/>
          </p:cNvSpPr>
          <p:nvPr>
            <p:ph idx="1"/>
          </p:nvPr>
        </p:nvSpPr>
        <p:spPr>
          <a:xfrm>
            <a:off x="838200" y="1385889"/>
            <a:ext cx="10515600" cy="4805362"/>
          </a:xfrm>
        </p:spPr>
        <p:txBody>
          <a:bodyPr>
            <a:normAutofit fontScale="92500"/>
          </a:bodyPr>
          <a:lstStyle/>
          <a:p>
            <a:pPr algn="just"/>
            <a:r>
              <a:rPr lang="en-US" sz="2400" dirty="0"/>
              <a:t>Again the connection prevents translation but no restraint against rotation is furnished.</a:t>
            </a:r>
          </a:p>
          <a:p>
            <a:pPr algn="just"/>
            <a:r>
              <a:rPr lang="en-US" sz="2400" dirty="0"/>
              <a:t>This brace prevents perpendicular to the weak axis of the cross section but provides no restraint perpendicular to the strong axis.</a:t>
            </a:r>
          </a:p>
          <a:p>
            <a:pPr algn="just"/>
            <a:r>
              <a:rPr lang="en-US" sz="2400" dirty="0"/>
              <a:t>As Schematically in Figure 4.10, if the member were to buckle about the major axis the effective length would be 26 feet, where as the buckling about minor axis would have to be in the second buckling mode, corresponding to the effective length of 13 feet.</a:t>
            </a:r>
          </a:p>
          <a:p>
            <a:pPr algn="just"/>
            <a:r>
              <a:rPr lang="en-US" sz="2400" dirty="0"/>
              <a:t>Because its strength decreases with increasing </a:t>
            </a:r>
            <a:r>
              <a:rPr lang="en-US" sz="2400" i="1" dirty="0"/>
              <a:t>KL/r </a:t>
            </a:r>
            <a:r>
              <a:rPr lang="en-US" sz="2400" dirty="0"/>
              <a:t>, a column will buckle in the direction corresponding to the largest slenderness ratio.</a:t>
            </a:r>
          </a:p>
          <a:p>
            <a:pPr algn="just"/>
            <a:r>
              <a:rPr lang="en-US" sz="2400" dirty="0"/>
              <a:t>So</a:t>
            </a:r>
            <a:r>
              <a:rPr lang="en-US" sz="2400" i="1" dirty="0"/>
              <a:t> </a:t>
            </a:r>
            <a:r>
              <a:rPr lang="en-US" sz="2400" i="1" dirty="0" err="1"/>
              <a:t>K</a:t>
            </a:r>
            <a:r>
              <a:rPr lang="en-US" sz="1800" i="1" dirty="0" err="1">
                <a:latin typeface="Times New Roman" panose="02020603050405020304" pitchFamily="18" charset="0"/>
                <a:cs typeface="Times New Roman" panose="02020603050405020304" pitchFamily="18" charset="0"/>
              </a:rPr>
              <a:t>x</a:t>
            </a:r>
            <a:r>
              <a:rPr lang="en-US" sz="2400" i="1" dirty="0" err="1"/>
              <a:t>L</a:t>
            </a:r>
            <a:r>
              <a:rPr lang="en-US" sz="2400" i="1" dirty="0"/>
              <a:t>/r  </a:t>
            </a:r>
            <a:r>
              <a:rPr lang="en-US" sz="2400" dirty="0"/>
              <a:t>must be compared with </a:t>
            </a:r>
            <a:r>
              <a:rPr lang="en-US" sz="2400" i="1" dirty="0" err="1"/>
              <a:t>K</a:t>
            </a:r>
            <a:r>
              <a:rPr lang="en-US" sz="2400" i="1" dirty="0" err="1">
                <a:latin typeface="Times New Roman" panose="02020603050405020304" pitchFamily="18" charset="0"/>
                <a:cs typeface="Times New Roman" panose="02020603050405020304" pitchFamily="18" charset="0"/>
              </a:rPr>
              <a:t>y</a:t>
            </a:r>
            <a:r>
              <a:rPr lang="en-US" sz="2400" i="1" dirty="0" err="1"/>
              <a:t>L</a:t>
            </a:r>
            <a:r>
              <a:rPr lang="en-US" sz="2400" i="1" dirty="0"/>
              <a:t>/r.</a:t>
            </a:r>
          </a:p>
          <a:p>
            <a:pPr algn="just"/>
            <a:r>
              <a:rPr lang="en-US" sz="2400" dirty="0"/>
              <a:t>In figure 4.10, the ratio 26(12)/</a:t>
            </a:r>
            <a:r>
              <a:rPr lang="en-US" sz="2400" i="1" dirty="0" err="1"/>
              <a:t>r</a:t>
            </a:r>
            <a:r>
              <a:rPr lang="en-US" sz="1600" dirty="0" err="1">
                <a:latin typeface="Times New Roman" panose="02020603050405020304" pitchFamily="18" charset="0"/>
                <a:cs typeface="Times New Roman" panose="02020603050405020304" pitchFamily="18" charset="0"/>
              </a:rPr>
              <a:t>x</a:t>
            </a:r>
            <a:r>
              <a:rPr lang="en-US" sz="1600" dirty="0">
                <a:latin typeface="Times New Roman" panose="02020603050405020304" pitchFamily="18" charset="0"/>
                <a:cs typeface="Times New Roman" panose="02020603050405020304" pitchFamily="18" charset="0"/>
              </a:rPr>
              <a:t> </a:t>
            </a:r>
            <a:r>
              <a:rPr lang="en-US" sz="2400" dirty="0"/>
              <a:t>must be compared with ratio 13(12)/</a:t>
            </a:r>
            <a:r>
              <a:rPr lang="en-US" sz="2400" i="1" dirty="0" err="1"/>
              <a:t>r</a:t>
            </a:r>
            <a:r>
              <a:rPr lang="en-US" sz="1400" dirty="0" err="1"/>
              <a:t>y</a:t>
            </a:r>
            <a:r>
              <a:rPr lang="en-US" sz="1400" dirty="0"/>
              <a:t>  </a:t>
            </a:r>
            <a:r>
              <a:rPr lang="en-US" sz="2000" dirty="0"/>
              <a:t>(</a:t>
            </a:r>
            <a:r>
              <a:rPr lang="en-US" sz="2400" dirty="0"/>
              <a:t>where </a:t>
            </a:r>
            <a:r>
              <a:rPr lang="en-US" sz="2400" dirty="0" err="1"/>
              <a:t>rx</a:t>
            </a:r>
            <a:r>
              <a:rPr lang="en-US" sz="2400" dirty="0"/>
              <a:t> and </a:t>
            </a:r>
            <a:r>
              <a:rPr lang="en-US" sz="2400" dirty="0" err="1"/>
              <a:t>ry</a:t>
            </a:r>
            <a:r>
              <a:rPr lang="en-US" sz="2400" dirty="0"/>
              <a:t> are in inches) and the larger ratio would be used for the determination of the axial compressive strength.</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2483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962025" y="790575"/>
            <a:ext cx="10496550" cy="5219700"/>
          </a:xfrm>
          <a:prstGeom prst="rect">
            <a:avLst/>
          </a:prstGeom>
        </p:spPr>
      </p:pic>
    </p:spTree>
    <p:extLst>
      <p:ext uri="{BB962C8B-B14F-4D97-AF65-F5344CB8AC3E}">
        <p14:creationId xmlns:p14="http://schemas.microsoft.com/office/powerpoint/2010/main" val="2769482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3"/>
          <a:stretch>
            <a:fillRect/>
          </a:stretch>
        </p:blipFill>
        <p:spPr>
          <a:xfrm>
            <a:off x="1800225" y="885825"/>
            <a:ext cx="8643937" cy="4972049"/>
          </a:xfrm>
          <a:prstGeom prst="rect">
            <a:avLst/>
          </a:prstGeom>
        </p:spPr>
      </p:pic>
    </p:spTree>
    <p:extLst>
      <p:ext uri="{BB962C8B-B14F-4D97-AF65-F5344CB8AC3E}">
        <p14:creationId xmlns:p14="http://schemas.microsoft.com/office/powerpoint/2010/main" val="6702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1389456" y="3890962"/>
            <a:ext cx="9305925" cy="1847850"/>
          </a:xfrm>
          <a:prstGeom prst="rect">
            <a:avLst/>
          </a:prstGeom>
        </p:spPr>
      </p:pic>
      <p:pic>
        <p:nvPicPr>
          <p:cNvPr id="4" name="Picture 3"/>
          <p:cNvPicPr>
            <a:picLocks noChangeAspect="1"/>
          </p:cNvPicPr>
          <p:nvPr/>
        </p:nvPicPr>
        <p:blipFill>
          <a:blip r:embed="rId4"/>
          <a:stretch>
            <a:fillRect/>
          </a:stretch>
        </p:blipFill>
        <p:spPr>
          <a:xfrm>
            <a:off x="1303731" y="-185738"/>
            <a:ext cx="9391650" cy="4076700"/>
          </a:xfrm>
          <a:prstGeom prst="rect">
            <a:avLst/>
          </a:prstGeom>
        </p:spPr>
      </p:pic>
      <p:sp>
        <p:nvSpPr>
          <p:cNvPr id="5" name="Rectangle 4"/>
          <p:cNvSpPr/>
          <p:nvPr/>
        </p:nvSpPr>
        <p:spPr>
          <a:xfrm>
            <a:off x="1614488" y="4943475"/>
            <a:ext cx="8886825" cy="5572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9471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2732</TotalTime>
  <Words>500</Words>
  <Application>Microsoft Office PowerPoint</Application>
  <PresentationFormat>Widescreen</PresentationFormat>
  <Paragraphs>46</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Bookman Old Style</vt:lpstr>
      <vt:lpstr>Calibri</vt:lpstr>
      <vt:lpstr>Calibri Light</vt:lpstr>
      <vt:lpstr>Times New Roman</vt:lpstr>
      <vt:lpstr>Office Theme</vt:lpstr>
      <vt:lpstr>COLLEGE OF ENGINEERING AND TECHNOLOGY                UNIVERSITY OF SARGODHA   STEEL STRUCTURES (CT-313) (B.S TECHNOLOGY)</vt:lpstr>
      <vt:lpstr>Compression Members……….. More on Effective Length</vt:lpstr>
      <vt:lpstr>Compression Members……….. More on Effective Length……….</vt:lpstr>
      <vt:lpstr>PowerPoint Presentation</vt:lpstr>
      <vt:lpstr>PowerPoint Presentation</vt:lpstr>
      <vt:lpstr>Compression Members……….. More on Effective Length…………..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Aqeel Ahmed</cp:lastModifiedBy>
  <cp:revision>821</cp:revision>
  <dcterms:created xsi:type="dcterms:W3CDTF">2018-08-27T04:07:34Z</dcterms:created>
  <dcterms:modified xsi:type="dcterms:W3CDTF">2021-01-28T10:27:32Z</dcterms:modified>
</cp:coreProperties>
</file>