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6" r:id="rId2"/>
    <p:sldId id="262" r:id="rId3"/>
    <p:sldId id="261" r:id="rId4"/>
    <p:sldId id="266" r:id="rId5"/>
    <p:sldId id="265" r:id="rId6"/>
    <p:sldId id="263" r:id="rId7"/>
    <p:sldId id="264" r:id="rId8"/>
    <p:sldId id="260" r:id="rId9"/>
    <p:sldId id="301" r:id="rId10"/>
    <p:sldId id="259" r:id="rId11"/>
    <p:sldId id="258" r:id="rId12"/>
    <p:sldId id="302" r:id="rId13"/>
    <p:sldId id="257" r:id="rId14"/>
    <p:sldId id="279" r:id="rId15"/>
    <p:sldId id="292" r:id="rId16"/>
    <p:sldId id="282" r:id="rId17"/>
    <p:sldId id="283" r:id="rId18"/>
    <p:sldId id="289" r:id="rId19"/>
    <p:sldId id="290" r:id="rId20"/>
    <p:sldId id="281" r:id="rId21"/>
    <p:sldId id="298" r:id="rId22"/>
    <p:sldId id="299" r:id="rId23"/>
    <p:sldId id="300" r:id="rId24"/>
    <p:sldId id="294" r:id="rId25"/>
    <p:sldId id="296" r:id="rId26"/>
    <p:sldId id="303" r:id="rId27"/>
    <p:sldId id="304" r:id="rId28"/>
    <p:sldId id="305" r:id="rId29"/>
    <p:sldId id="297" r:id="rId30"/>
    <p:sldId id="306" r:id="rId31"/>
    <p:sldId id="308" r:id="rId32"/>
    <p:sldId id="307" r:id="rId33"/>
    <p:sldId id="309" r:id="rId34"/>
    <p:sldId id="310" r:id="rId35"/>
    <p:sldId id="311" r:id="rId36"/>
    <p:sldId id="312" r:id="rId37"/>
    <p:sldId id="267" r:id="rId38"/>
    <p:sldId id="268" r:id="rId39"/>
    <p:sldId id="293" r:id="rId40"/>
    <p:sldId id="269" r:id="rId41"/>
    <p:sldId id="270" r:id="rId42"/>
    <p:sldId id="271" r:id="rId43"/>
    <p:sldId id="272" r:id="rId44"/>
    <p:sldId id="273" r:id="rId45"/>
    <p:sldId id="274" r:id="rId46"/>
    <p:sldId id="276" r:id="rId47"/>
    <p:sldId id="277" r:id="rId48"/>
    <p:sldId id="278" r:id="rId49"/>
    <p:sldId id="275" r:id="rId50"/>
    <p:sldId id="285" r:id="rId51"/>
    <p:sldId id="313" r:id="rId52"/>
    <p:sldId id="3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3B7AF-BF63-4FB4-AFBA-6E97D1AC509B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55E9-762F-4984-BD3C-722B7EBE0B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https://archive.org/details/in.ernet.dli.2015.50045/page/n145/mode/2up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55E9-762F-4984-BD3C-722B7EBE0B5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https://archive.org/details/in.ernet.dli.2015.50045/page/n145/mode/2up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55E9-762F-4984-BD3C-722B7EBE0B5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https://archive.org/details/in.ernet.dli.2015.50045/page/n145/mode/2up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55E9-762F-4984-BD3C-722B7EBE0B5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https://archive.org/details/in.ernet.dli.2015.50045/page/n145/mode/2up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55E9-762F-4984-BD3C-722B7EBE0B5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https://archive.org/details/in.ernet.dli.2015.50045/page/n145/mode/2up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55E9-762F-4984-BD3C-722B7EBE0B5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https://archive.org/details/in.ernet.dli.2015.50045/page/n145/mode/2up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55E9-762F-4984-BD3C-722B7EBE0B5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52DB-E10F-4981-BB6A-401C7E4E5A91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D726-A246-4FC4-A156-2C1268E48614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672C-1114-46CA-815C-EEEC90C7AB18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3DDF-6604-4194-A069-AFCCDCCCB684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1691-B83D-4F0D-B491-16602B7150FB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5033-B476-4BB8-AF57-C7AF16237074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30B-4A7F-407D-83F1-A3A7929EF95E}" type="datetime1">
              <a:rPr lang="en-US" smtClean="0"/>
              <a:t>13-May-20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1754-4AFD-49C6-81EF-80B6A55E2D2F}" type="datetime1">
              <a:rPr lang="en-US" smtClean="0"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CF25-99FF-4ADB-B18A-81B00B946725}" type="datetime1">
              <a:rPr lang="en-US" smtClean="0"/>
              <a:t>13-May-20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215-9EC5-4D9A-8D30-1E77EAC7B45B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809-AB34-4F6F-9479-12AC19FA9D77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9570-5B64-4A8F-8810-AF805082931E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427D-3C86-4CD6-86AE-C21B9F4119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com/url?sa=i&amp;url=https%3A%2F%2Fwww.machinedesign.com%2Fmarkets%2Fmedical%2Farticle%2F21831782%2Fwhats-the-difference-between-abduction-and-adduction-biomechanics&amp;psig=AOvVaw2kIGv8fbrylcH5Ub3WjkPz&amp;ust=1589425580662000&amp;source=images&amp;cd=vfe&amp;ved=0CAIQjRxqFwoTCLimuuvtr-k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/url?sa=i&amp;url=https%3A%2F%2Fanatomystudybuddy.wordpress.com%2F2012%2F09%2F19%2Fabduction-and-adduction%2F&amp;psig=AOvVaw2kIGv8fbrylcH5Ub3WjkPz&amp;ust=1589425580662000&amp;source=images&amp;cd=vfe&amp;ved=0CAIQjRxqFwoTCLimuuvtr-kCFQAAAAAdAAAAABA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Modifications of various mouthpart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 cotton bug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43566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31825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fly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28765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2005012" cy="23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14600"/>
            <a:ext cx="1828800" cy="23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657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12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181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 butterfly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048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68327"/>
            <a:ext cx="4038600" cy="470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Tentorium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tentorium</a:t>
            </a:r>
            <a:r>
              <a:rPr lang="en-US" dirty="0" smtClean="0"/>
              <a:t> is named from its resemblance with a tent which is tightened by four ropes. It divides the foramen magnum into four openings: </a:t>
            </a:r>
          </a:p>
          <a:p>
            <a:pPr lvl="1"/>
            <a:r>
              <a:rPr lang="en-US" dirty="0" smtClean="0"/>
              <a:t>The upper is the biggest and called </a:t>
            </a:r>
            <a:r>
              <a:rPr lang="en-US" b="1" dirty="0" err="1" smtClean="0"/>
              <a:t>alaforamen</a:t>
            </a:r>
            <a:r>
              <a:rPr lang="en-US" dirty="0" smtClean="0"/>
              <a:t>,</a:t>
            </a:r>
          </a:p>
          <a:p>
            <a:pPr lvl="1">
              <a:buNone/>
            </a:pPr>
            <a:r>
              <a:rPr lang="en-US" dirty="0" smtClean="0"/>
              <a:t>through which passes the alimentary canal. </a:t>
            </a:r>
          </a:p>
          <a:p>
            <a:pPr lvl="1"/>
            <a:r>
              <a:rPr lang="en-US" dirty="0" smtClean="0"/>
              <a:t>The lower is the </a:t>
            </a:r>
            <a:r>
              <a:rPr lang="en-US" b="1" dirty="0" err="1" smtClean="0"/>
              <a:t>neuraforamen</a:t>
            </a:r>
            <a:r>
              <a:rPr lang="en-US" dirty="0" smtClean="0"/>
              <a:t>, through which passes the central nervous system. </a:t>
            </a:r>
          </a:p>
          <a:p>
            <a:pPr lvl="1"/>
            <a:r>
              <a:rPr lang="en-US" dirty="0" smtClean="0"/>
              <a:t>The lateral have no names.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tentorium</a:t>
            </a:r>
            <a:r>
              <a:rPr lang="en-US" dirty="0" smtClean="0"/>
              <a:t> is nearly X-shaped and consists of a central body with</a:t>
            </a:r>
          </a:p>
          <a:p>
            <a:pPr lvl="1"/>
            <a:r>
              <a:rPr lang="en-US" dirty="0" smtClean="0"/>
              <a:t>two anterior </a:t>
            </a:r>
          </a:p>
          <a:p>
            <a:pPr lvl="1"/>
            <a:r>
              <a:rPr lang="en-US" dirty="0" smtClean="0"/>
              <a:t>two posterior </a:t>
            </a:r>
          </a:p>
          <a:p>
            <a:pPr lvl="1"/>
            <a:r>
              <a:rPr lang="en-US" dirty="0" smtClean="0"/>
              <a:t>two dorsal arms. </a:t>
            </a:r>
          </a:p>
          <a:p>
            <a:endParaRPr lang="en-US" dirty="0"/>
          </a:p>
          <a:p>
            <a:r>
              <a:rPr lang="en-US" dirty="0" smtClean="0"/>
              <a:t>The central body is a large triangular plate which is called </a:t>
            </a:r>
            <a:r>
              <a:rPr lang="en-US" dirty="0" err="1" smtClean="0"/>
              <a:t>corpotentorium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4572000" cy="6126163"/>
          </a:xfrm>
        </p:spPr>
        <p:txBody>
          <a:bodyPr>
            <a:normAutofit/>
          </a:bodyPr>
          <a:lstStyle/>
          <a:p>
            <a:r>
              <a:rPr lang="en-US" b="1" dirty="0" smtClean="0"/>
              <a:t>The two anterior arms (</a:t>
            </a:r>
            <a:r>
              <a:rPr lang="en-US" b="1" dirty="0" err="1" smtClean="0"/>
              <a:t>pretentoria</a:t>
            </a:r>
            <a:r>
              <a:rPr lang="en-US" dirty="0" smtClean="0"/>
              <a:t>) (AT)are broadened at their anterior ends and are the ingrowths from the </a:t>
            </a:r>
            <a:r>
              <a:rPr lang="en-US" b="1" dirty="0" smtClean="0"/>
              <a:t>anterior </a:t>
            </a:r>
            <a:r>
              <a:rPr lang="en-US" b="1" dirty="0" err="1" smtClean="0"/>
              <a:t>tentorial</a:t>
            </a:r>
            <a:r>
              <a:rPr lang="en-US" b="1" dirty="0" smtClean="0"/>
              <a:t> pits (at) </a:t>
            </a:r>
            <a:r>
              <a:rPr lang="en-US" dirty="0" smtClean="0"/>
              <a:t>located in the </a:t>
            </a:r>
            <a:r>
              <a:rPr lang="en-US" dirty="0" err="1" smtClean="0"/>
              <a:t>frontoclypeal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pic>
        <p:nvPicPr>
          <p:cNvPr id="7" name="Picture 2" descr="D:\Asam\UOS\Dropbox\Courses\Ent 501\Fig 58.JPG"/>
          <p:cNvPicPr>
            <a:picLocks noChangeAspect="1" noChangeArrowheads="1"/>
          </p:cNvPicPr>
          <p:nvPr/>
        </p:nvPicPr>
        <p:blipFill>
          <a:blip r:embed="rId2" cstate="print"/>
          <a:srcRect l="18667" r="22667" b="56000"/>
          <a:stretch>
            <a:fillRect/>
          </a:stretch>
        </p:blipFill>
        <p:spPr bwMode="auto">
          <a:xfrm rot="5400000">
            <a:off x="4953001" y="1676399"/>
            <a:ext cx="3733800" cy="373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two posterior arms (</a:t>
            </a:r>
            <a:r>
              <a:rPr lang="en-US" b="1" dirty="0" err="1" smtClean="0"/>
              <a:t>metatentoria</a:t>
            </a:r>
            <a:r>
              <a:rPr lang="en-US" b="1" dirty="0" smtClean="0"/>
              <a:t>) (TB or </a:t>
            </a:r>
            <a:r>
              <a:rPr lang="en-US" b="1" dirty="0" err="1" smtClean="0"/>
              <a:t>tentorium</a:t>
            </a:r>
            <a:r>
              <a:rPr lang="en-US" b="1" dirty="0" smtClean="0"/>
              <a:t> bridge) </a:t>
            </a:r>
            <a:r>
              <a:rPr lang="en-US" dirty="0" smtClean="0"/>
              <a:t>are broader at their posterior ends ,and are the invaginations from the </a:t>
            </a:r>
            <a:r>
              <a:rPr lang="en-US" b="1" dirty="0" smtClean="0"/>
              <a:t>posterior </a:t>
            </a:r>
            <a:r>
              <a:rPr lang="en-US" b="1" dirty="0" err="1" smtClean="0"/>
              <a:t>tentorial</a:t>
            </a:r>
            <a:r>
              <a:rPr lang="en-US" b="1" dirty="0" smtClean="0"/>
              <a:t> pits (pt) </a:t>
            </a:r>
            <a:r>
              <a:rPr lang="en-US" dirty="0" smtClean="0"/>
              <a:t>located on the ends 'of the </a:t>
            </a:r>
            <a:r>
              <a:rPr lang="en-US" dirty="0" err="1" smtClean="0"/>
              <a:t>postoccipital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pic>
        <p:nvPicPr>
          <p:cNvPr id="6" name="Picture 2" descr="D:\Asam\UOS\Dropbox\Courses\Ent 501\Fig 58.JPG"/>
          <p:cNvPicPr>
            <a:picLocks noChangeAspect="1" noChangeArrowheads="1"/>
          </p:cNvPicPr>
          <p:nvPr/>
        </p:nvPicPr>
        <p:blipFill>
          <a:blip r:embed="rId2" cstate="print"/>
          <a:srcRect l="18667" r="22667" b="56000"/>
          <a:stretch>
            <a:fillRect/>
          </a:stretch>
        </p:blipFill>
        <p:spPr bwMode="auto">
          <a:xfrm rot="5400000">
            <a:off x="4953001" y="1676399"/>
            <a:ext cx="3733800" cy="373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two dorsal arms (</a:t>
            </a:r>
            <a:r>
              <a:rPr lang="en-US" b="1" dirty="0" err="1" smtClean="0"/>
              <a:t>supratentoria</a:t>
            </a:r>
            <a:r>
              <a:rPr lang="en-US" dirty="0" smtClean="0"/>
              <a:t>) (DT) are the outgrowths from the bases of the anterior' arms. They are the </a:t>
            </a:r>
            <a:r>
              <a:rPr lang="en-US" dirty="0" err="1" smtClean="0"/>
              <a:t>sclerotised</a:t>
            </a:r>
            <a:r>
              <a:rPr lang="en-US" dirty="0" smtClean="0"/>
              <a:t> threads slightly broadened at their 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pic>
        <p:nvPicPr>
          <p:cNvPr id="6" name="Picture 2" descr="D:\Asam\UOS\Dropbox\Courses\Ent 501\Fig 58.JPG"/>
          <p:cNvPicPr>
            <a:picLocks noChangeAspect="1" noChangeArrowheads="1"/>
          </p:cNvPicPr>
          <p:nvPr/>
        </p:nvPicPr>
        <p:blipFill>
          <a:blip r:embed="rId2" cstate="print"/>
          <a:srcRect l="18667" r="22667" b="56000"/>
          <a:stretch>
            <a:fillRect/>
          </a:stretch>
        </p:blipFill>
        <p:spPr bwMode="auto">
          <a:xfrm rot="5400000">
            <a:off x="4953001" y="1676399"/>
            <a:ext cx="3733800" cy="373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403273"/>
            <a:ext cx="1600200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632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Adduction and Abduction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Adduction: </a:t>
            </a:r>
            <a:r>
              <a:rPr lang="en-US" dirty="0" smtClean="0"/>
              <a:t>movement toward body midline </a:t>
            </a:r>
          </a:p>
          <a:p>
            <a:pPr lvl="1"/>
            <a:r>
              <a:rPr lang="en-US" dirty="0" smtClean="0"/>
              <a:t>Adductor muscles do the adduction</a:t>
            </a:r>
          </a:p>
          <a:p>
            <a:r>
              <a:rPr lang="en-US" b="1" dirty="0" smtClean="0"/>
              <a:t>Abduction: </a:t>
            </a:r>
            <a:r>
              <a:rPr lang="en-US" dirty="0" smtClean="0"/>
              <a:t>movement away from </a:t>
            </a:r>
            <a:r>
              <a:rPr lang="en-US" dirty="0" smtClean="0"/>
              <a:t>body midline </a:t>
            </a:r>
          </a:p>
          <a:p>
            <a:pPr lvl="1"/>
            <a:r>
              <a:rPr lang="en-US" dirty="0" smtClean="0"/>
              <a:t>Abductor muscles performs abduction</a:t>
            </a:r>
            <a:endParaRPr lang="en-US" dirty="0"/>
          </a:p>
        </p:txBody>
      </p:sp>
      <p:pic>
        <p:nvPicPr>
          <p:cNvPr id="18436" name="Picture 4" descr="What's the Difference Between Abduction and Adductio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4063999" cy="2286000"/>
          </a:xfrm>
          <a:prstGeom prst="rect">
            <a:avLst/>
          </a:prstGeom>
          <a:noFill/>
        </p:spPr>
      </p:pic>
      <p:pic>
        <p:nvPicPr>
          <p:cNvPr id="18438" name="Picture 6" descr="Abduction and Adduction | Anatomy Study Budd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3818" b="33472"/>
          <a:stretch>
            <a:fillRect/>
          </a:stretch>
        </p:blipFill>
        <p:spPr bwMode="auto">
          <a:xfrm>
            <a:off x="5410200" y="2895600"/>
            <a:ext cx="2438400" cy="2173504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Mandible in </a:t>
            </a:r>
            <a:r>
              <a:rPr lang="en-US" dirty="0" err="1" smtClean="0"/>
              <a:t>Apterygotes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 M Asam Riaz, Assistant Professor, Entomology, College of </a:t>
            </a:r>
            <a:r>
              <a:rPr lang="en-US" dirty="0" err="1" smtClean="0"/>
              <a:t>Agri</a:t>
            </a:r>
            <a:r>
              <a:rPr lang="en-US" dirty="0" smtClean="0"/>
              <a:t>, UOS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25907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 </a:t>
            </a:r>
            <a:r>
              <a:rPr lang="en-US" sz="2400" dirty="0" err="1" smtClean="0"/>
              <a:t>Japygidae</a:t>
            </a:r>
            <a:r>
              <a:rPr lang="en-US" sz="2400" dirty="0" smtClean="0"/>
              <a:t>, Mandible deeply retracted into the 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Articulated to the head by a single point of articulation (</a:t>
            </a:r>
            <a:r>
              <a:rPr lang="en-US" sz="2400" i="1" dirty="0" smtClean="0"/>
              <a:t>a’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Has distal elongate terminal lobe (</a:t>
            </a:r>
            <a:r>
              <a:rPr lang="en-US" sz="2400" i="1" dirty="0" err="1" smtClean="0"/>
              <a:t>Bnd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Provided with two </a:t>
            </a:r>
            <a:r>
              <a:rPr lang="en-US" sz="2400" b="1" dirty="0" smtClean="0"/>
              <a:t>Dorsal </a:t>
            </a:r>
            <a:r>
              <a:rPr lang="en-US" sz="2400" b="1" dirty="0" smtClean="0"/>
              <a:t>Abductor Muscles </a:t>
            </a:r>
            <a:r>
              <a:rPr lang="en-US" sz="2400" dirty="0" smtClean="0"/>
              <a:t>(one anterior denoted by </a:t>
            </a:r>
            <a:r>
              <a:rPr lang="en-US" sz="2400" i="1" dirty="0" smtClean="0"/>
              <a:t>I</a:t>
            </a:r>
            <a:r>
              <a:rPr lang="en-US" sz="2400" dirty="0" smtClean="0"/>
              <a:t> and one posterior denoted by </a:t>
            </a:r>
            <a:r>
              <a:rPr lang="en-US" sz="2400" i="1" dirty="0" smtClean="0"/>
              <a:t>J</a:t>
            </a:r>
            <a:r>
              <a:rPr lang="en-US" sz="2400" dirty="0" smtClean="0"/>
              <a:t>) and  two </a:t>
            </a:r>
            <a:r>
              <a:rPr lang="en-US" sz="2400" b="1" dirty="0" smtClean="0"/>
              <a:t>Ventral Adductor Muscles </a:t>
            </a:r>
            <a:r>
              <a:rPr lang="en-US" sz="2400" dirty="0" smtClean="0"/>
              <a:t>(</a:t>
            </a:r>
            <a:r>
              <a:rPr lang="en-US" sz="2400" i="1" dirty="0" smtClean="0"/>
              <a:t>KL</a:t>
            </a:r>
            <a:r>
              <a:rPr lang="en-US" sz="2400" dirty="0" smtClean="0"/>
              <a:t>). Fibers of one is denoted by </a:t>
            </a:r>
            <a:r>
              <a:rPr lang="en-US" sz="2400" b="1" i="1" dirty="0" err="1" smtClean="0"/>
              <a:t>KLt</a:t>
            </a:r>
            <a:r>
              <a:rPr lang="en-US" sz="2400" dirty="0" smtClean="0"/>
              <a:t> and other by </a:t>
            </a:r>
            <a:r>
              <a:rPr lang="en-US" sz="2400" b="1" i="1" dirty="0" err="1" smtClean="0"/>
              <a:t>KLz</a:t>
            </a:r>
            <a:endParaRPr lang="en-US" sz="24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2" descr="https://ia801609.us.archive.org/BookReader/BookReaderImages.php?zip=/16/items/in.ernet.dli.2015.50045/2015.50045.Principles-Of-Insect-Morphology_jp2.zip&amp;file=2015.50045.Principles-Of-Insect-Morphology_jp2/2015.50045.Principles-Of-Insect-Morphology_0146.jp2&amp;scale=2&amp;rotate=0"/>
          <p:cNvPicPr>
            <a:picLocks noChangeAspect="1" noChangeArrowheads="1"/>
          </p:cNvPicPr>
          <p:nvPr/>
        </p:nvPicPr>
        <p:blipFill>
          <a:blip r:embed="rId3" cstate="print"/>
          <a:srcRect t="33540" b="42236"/>
          <a:stretch>
            <a:fillRect/>
          </a:stretch>
        </p:blipFill>
        <p:spPr bwMode="auto">
          <a:xfrm>
            <a:off x="762000" y="3276600"/>
            <a:ext cx="764857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shape of mandible and arrangement of adductor and abductor muscles in </a:t>
            </a:r>
            <a:r>
              <a:rPr lang="en-US" dirty="0" err="1" smtClean="0"/>
              <a:t>Machilidae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792162"/>
          </a:xfrm>
        </p:spPr>
        <p:txBody>
          <a:bodyPr/>
          <a:lstStyle/>
          <a:p>
            <a:r>
              <a:rPr lang="en-US" dirty="0" smtClean="0"/>
              <a:t>Mandible in </a:t>
            </a:r>
            <a:r>
              <a:rPr lang="en-US" dirty="0" err="1" smtClean="0"/>
              <a:t>Pterygotes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154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 two articulation on the head (a’ and c in figure), hence limited transverse movement of abduction and adduction</a:t>
            </a:r>
          </a:p>
          <a:p>
            <a:r>
              <a:rPr lang="en-US" dirty="0" smtClean="0"/>
              <a:t>Anterior dorsal muscles (of </a:t>
            </a:r>
            <a:r>
              <a:rPr lang="en-US" dirty="0" err="1" smtClean="0"/>
              <a:t>apterygote</a:t>
            </a:r>
            <a:r>
              <a:rPr lang="en-US" dirty="0" smtClean="0"/>
              <a:t>) becomes </a:t>
            </a:r>
            <a:r>
              <a:rPr lang="en-US" b="1" dirty="0" smtClean="0"/>
              <a:t>dorsal abductor </a:t>
            </a:r>
            <a:r>
              <a:rPr lang="en-US" dirty="0" smtClean="0"/>
              <a:t>(denoted by I) and posterior dorsal muscles becomes </a:t>
            </a:r>
            <a:r>
              <a:rPr lang="en-US" b="1" dirty="0" smtClean="0"/>
              <a:t>dorsal adductor </a:t>
            </a:r>
            <a:r>
              <a:rPr lang="en-US" dirty="0" smtClean="0"/>
              <a:t>(denoted by J) in </a:t>
            </a:r>
            <a:r>
              <a:rPr lang="en-US" dirty="0" err="1" smtClean="0"/>
              <a:t>pterygote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25</a:t>
            </a:fld>
            <a:endParaRPr lang="en-US"/>
          </a:p>
        </p:txBody>
      </p:sp>
      <p:pic>
        <p:nvPicPr>
          <p:cNvPr id="54274" name="Picture 2" descr="https://ia801609.us.archive.org/BookReader/BookReaderImages.php?zip=/16/items/in.ernet.dli.2015.50045/2015.50045.Principles-Of-Insect-Morphology_jp2.zip&amp;file=2015.50045.Principles-Of-Insect-Morphology_jp2/2015.50045.Principles-Of-Insect-Morphology_0148.jp2&amp;scale=2&amp;rotate=0"/>
          <p:cNvPicPr>
            <a:picLocks noChangeAspect="1" noChangeArrowheads="1"/>
          </p:cNvPicPr>
          <p:nvPr/>
        </p:nvPicPr>
        <p:blipFill>
          <a:blip r:embed="rId3" cstate="print"/>
          <a:srcRect t="33202" b="41012"/>
          <a:stretch>
            <a:fillRect/>
          </a:stretch>
        </p:blipFill>
        <p:spPr bwMode="auto">
          <a:xfrm>
            <a:off x="1066800" y="3429000"/>
            <a:ext cx="77343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3154363"/>
          </a:xfrm>
        </p:spPr>
        <p:txBody>
          <a:bodyPr>
            <a:normAutofit/>
          </a:bodyPr>
          <a:lstStyle/>
          <a:p>
            <a:r>
              <a:rPr lang="en-US" b="1" dirty="0" smtClean="0"/>
              <a:t>Ventral Muscle </a:t>
            </a:r>
            <a:r>
              <a:rPr lang="en-US" dirty="0" smtClean="0"/>
              <a:t>remain unaltered in function but with the increasing size of the </a:t>
            </a:r>
            <a:r>
              <a:rPr lang="en-US" b="1" dirty="0" smtClean="0"/>
              <a:t>dorsal </a:t>
            </a:r>
            <a:r>
              <a:rPr lang="en-US" b="1" dirty="0" err="1" smtClean="0"/>
              <a:t>addutors</a:t>
            </a:r>
            <a:r>
              <a:rPr lang="en-US" dirty="0" smtClean="0"/>
              <a:t>, they become of secondary importance and are usually reduced (B, denoted by </a:t>
            </a:r>
            <a:r>
              <a:rPr lang="en-US" i="1" dirty="0" smtClean="0"/>
              <a:t>KL</a:t>
            </a:r>
            <a:r>
              <a:rPr lang="en-US" dirty="0" smtClean="0"/>
              <a:t>) or absent.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26</a:t>
            </a:fld>
            <a:endParaRPr lang="en-US"/>
          </a:p>
        </p:txBody>
      </p:sp>
      <p:pic>
        <p:nvPicPr>
          <p:cNvPr id="54274" name="Picture 2" descr="https://ia801609.us.archive.org/BookReader/BookReaderImages.php?zip=/16/items/in.ernet.dli.2015.50045/2015.50045.Principles-Of-Insect-Morphology_jp2.zip&amp;file=2015.50045.Principles-Of-Insect-Morphology_jp2/2015.50045.Principles-Of-Insect-Morphology_0148.jp2&amp;scale=2&amp;rotate=0"/>
          <p:cNvPicPr>
            <a:picLocks noChangeAspect="1" noChangeArrowheads="1"/>
          </p:cNvPicPr>
          <p:nvPr/>
        </p:nvPicPr>
        <p:blipFill>
          <a:blip r:embed="rId3" cstate="print"/>
          <a:srcRect t="33202" b="41012"/>
          <a:stretch>
            <a:fillRect/>
          </a:stretch>
        </p:blipFill>
        <p:spPr bwMode="auto">
          <a:xfrm>
            <a:off x="1066800" y="3429000"/>
            <a:ext cx="77343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2362200"/>
          </a:xfrm>
        </p:spPr>
        <p:txBody>
          <a:bodyPr>
            <a:normAutofit/>
          </a:bodyPr>
          <a:lstStyle/>
          <a:p>
            <a:r>
              <a:rPr lang="en-US" b="1" dirty="0" smtClean="0"/>
              <a:t>Ventral Muscle (adductor) </a:t>
            </a:r>
            <a:r>
              <a:rPr lang="en-US" dirty="0" smtClean="0"/>
              <a:t>highly developed in larvae of </a:t>
            </a:r>
            <a:r>
              <a:rPr lang="en-US" dirty="0" err="1" smtClean="0"/>
              <a:t>Ephemeridae</a:t>
            </a:r>
            <a:r>
              <a:rPr lang="en-US" dirty="0" smtClean="0"/>
              <a:t> and </a:t>
            </a:r>
            <a:r>
              <a:rPr lang="en-US" dirty="0" err="1" smtClean="0"/>
              <a:t>Odonata</a:t>
            </a:r>
            <a:r>
              <a:rPr lang="en-US" dirty="0" smtClean="0"/>
              <a:t>, where they arise on the anterior arms of </a:t>
            </a:r>
            <a:r>
              <a:rPr lang="en-US" dirty="0" err="1" smtClean="0"/>
              <a:t>tentorium</a:t>
            </a:r>
            <a:r>
              <a:rPr lang="en-US" dirty="0" smtClean="0"/>
              <a:t>, and adult </a:t>
            </a:r>
            <a:r>
              <a:rPr lang="en-US" dirty="0" err="1" smtClean="0"/>
              <a:t>Isoptera</a:t>
            </a:r>
            <a:r>
              <a:rPr lang="en-US" dirty="0" smtClean="0"/>
              <a:t> and most </a:t>
            </a:r>
            <a:r>
              <a:rPr lang="en-US" dirty="0" err="1" smtClean="0"/>
              <a:t>Orthoptera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27</a:t>
            </a:fld>
            <a:endParaRPr lang="en-US"/>
          </a:p>
        </p:txBody>
      </p:sp>
      <p:pic>
        <p:nvPicPr>
          <p:cNvPr id="54274" name="Picture 2" descr="https://ia801609.us.archive.org/BookReader/BookReaderImages.php?zip=/16/items/in.ernet.dli.2015.50045/2015.50045.Principles-Of-Insect-Morphology_jp2.zip&amp;file=2015.50045.Principles-Of-Insect-Morphology_jp2/2015.50045.Principles-Of-Insect-Morphology_0148.jp2&amp;scale=2&amp;rotate=0"/>
          <p:cNvPicPr>
            <a:picLocks noChangeAspect="1" noChangeArrowheads="1"/>
          </p:cNvPicPr>
          <p:nvPr/>
        </p:nvPicPr>
        <p:blipFill>
          <a:blip r:embed="rId3" cstate="print"/>
          <a:srcRect t="33202" b="41012"/>
          <a:stretch>
            <a:fillRect/>
          </a:stretch>
        </p:blipFill>
        <p:spPr bwMode="auto">
          <a:xfrm>
            <a:off x="1066800" y="3429000"/>
            <a:ext cx="77343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Musculature of </a:t>
            </a:r>
            <a:r>
              <a:rPr lang="en-US" dirty="0" err="1" smtClean="0"/>
              <a:t>Acridid</a:t>
            </a:r>
            <a:r>
              <a:rPr lang="en-US" dirty="0" smtClean="0"/>
              <a:t> grasshopper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752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Musculature consists of dorsal abductor and dorsal adductor. </a:t>
            </a:r>
          </a:p>
          <a:p>
            <a:r>
              <a:rPr lang="en-US" sz="2400" b="1" dirty="0" smtClean="0"/>
              <a:t>Abductor</a:t>
            </a:r>
            <a:r>
              <a:rPr lang="en-US" sz="2400" dirty="0" smtClean="0"/>
              <a:t> is small; it arises on the lateral wall of cranium and is inserted on a </a:t>
            </a:r>
            <a:r>
              <a:rPr lang="en-US" sz="2400" b="1" dirty="0" smtClean="0"/>
              <a:t>small </a:t>
            </a:r>
            <a:r>
              <a:rPr lang="en-US" sz="2400" b="1" dirty="0" err="1" smtClean="0"/>
              <a:t>apodeme</a:t>
            </a:r>
            <a:r>
              <a:rPr lang="en-US" sz="2400" b="1" dirty="0" smtClean="0"/>
              <a:t> </a:t>
            </a:r>
            <a:r>
              <a:rPr lang="en-US" sz="2400" dirty="0" smtClean="0"/>
              <a:t>(D, 8Ap)  attached to a flange of the outer margin of </a:t>
            </a:r>
            <a:r>
              <a:rPr lang="en-US" sz="2400" dirty="0" err="1" smtClean="0"/>
              <a:t>mandibular</a:t>
            </a:r>
            <a:r>
              <a:rPr lang="en-US" sz="2400" dirty="0" smtClean="0"/>
              <a:t> base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29</a:t>
            </a:fld>
            <a:endParaRPr lang="en-US"/>
          </a:p>
        </p:txBody>
      </p:sp>
      <p:pic>
        <p:nvPicPr>
          <p:cNvPr id="53250" name="Picture 2" descr="https://ia801609.us.archive.org/BookReader/BookReaderImages.php?zip=/16/items/in.ernet.dli.2015.50045/2015.50045.Principles-Of-Insect-Morphology_jp2.zip&amp;file=2015.50045.Principles-Of-Insect-Morphology_jp2/2015.50045.Principles-Of-Insect-Morphology_0149.jp2&amp;scale=2&amp;rotate=0"/>
          <p:cNvPicPr>
            <a:picLocks noChangeAspect="1" noChangeArrowheads="1"/>
          </p:cNvPicPr>
          <p:nvPr/>
        </p:nvPicPr>
        <p:blipFill>
          <a:blip r:embed="rId2" cstate="print"/>
          <a:srcRect t="26808" b="37483"/>
          <a:stretch>
            <a:fillRect/>
          </a:stretch>
        </p:blipFill>
        <p:spPr bwMode="auto">
          <a:xfrm>
            <a:off x="533400" y="2720175"/>
            <a:ext cx="7010400" cy="3833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Grasshopper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581400" cy="46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3657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Adductor</a:t>
            </a:r>
            <a:r>
              <a:rPr lang="en-US" sz="2800" dirty="0" smtClean="0"/>
              <a:t> is a huge muscle composed of several bundles of fibers (C, 9a and 9b)</a:t>
            </a:r>
          </a:p>
          <a:p>
            <a:r>
              <a:rPr lang="en-US" sz="2800" dirty="0" smtClean="0"/>
              <a:t>It Arises on the dorsal and lateral walls of cranium, and inserted on a large </a:t>
            </a:r>
            <a:r>
              <a:rPr lang="en-US" sz="2800" dirty="0" err="1" smtClean="0"/>
              <a:t>apodeme</a:t>
            </a:r>
            <a:r>
              <a:rPr lang="en-US" sz="2800" dirty="0" smtClean="0"/>
              <a:t> (D, 9Ap) attached at the inner angle of the </a:t>
            </a:r>
            <a:r>
              <a:rPr lang="en-US" sz="2800" dirty="0" err="1" smtClean="0"/>
              <a:t>mandibular</a:t>
            </a:r>
            <a:r>
              <a:rPr lang="en-US" sz="2800" dirty="0" smtClean="0"/>
              <a:t> base.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30</a:t>
            </a:fld>
            <a:endParaRPr lang="en-US"/>
          </a:p>
        </p:txBody>
      </p:sp>
      <p:pic>
        <p:nvPicPr>
          <p:cNvPr id="53250" name="Picture 2" descr="https://ia801609.us.archive.org/BookReader/BookReaderImages.php?zip=/16/items/in.ernet.dli.2015.50045/2015.50045.Principles-Of-Insect-Morphology_jp2.zip&amp;file=2015.50045.Principles-Of-Insect-Morphology_jp2/2015.50045.Principles-Of-Insect-Morphology_0149.jp2&amp;scale=2&amp;rotate=0"/>
          <p:cNvPicPr>
            <a:picLocks noChangeAspect="1" noChangeArrowheads="1"/>
          </p:cNvPicPr>
          <p:nvPr/>
        </p:nvPicPr>
        <p:blipFill>
          <a:blip r:embed="rId2" cstate="print"/>
          <a:srcRect t="26808" b="37483"/>
          <a:stretch>
            <a:fillRect/>
          </a:stretch>
        </p:blipFill>
        <p:spPr bwMode="auto">
          <a:xfrm>
            <a:off x="533400" y="2511858"/>
            <a:ext cx="7391400" cy="4041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Mandibles of </a:t>
            </a:r>
            <a:r>
              <a:rPr lang="en-US" dirty="0" err="1" smtClean="0"/>
              <a:t>Neuroptera</a:t>
            </a:r>
            <a:r>
              <a:rPr lang="en-US" dirty="0" smtClean="0"/>
              <a:t> and </a:t>
            </a:r>
            <a:r>
              <a:rPr lang="en-US" dirty="0" err="1" smtClean="0"/>
              <a:t>Coleoptera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Feeding organs of </a:t>
            </a:r>
            <a:r>
              <a:rPr lang="en-US" b="1" dirty="0" err="1" smtClean="0">
                <a:solidFill>
                  <a:srgbClr val="FF0000"/>
                </a:solidFill>
              </a:rPr>
              <a:t>Neuroptera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Coleoptera</a:t>
            </a:r>
            <a:r>
              <a:rPr lang="en-US" b="1" dirty="0" smtClean="0"/>
              <a:t> </a:t>
            </a:r>
            <a:r>
              <a:rPr lang="en-US" dirty="0" smtClean="0"/>
              <a:t>are in general of the </a:t>
            </a:r>
            <a:r>
              <a:rPr lang="en-US" b="1" dirty="0" err="1" smtClean="0"/>
              <a:t>Orthopteroid</a:t>
            </a:r>
            <a:r>
              <a:rPr lang="en-US" b="1" dirty="0" smtClean="0"/>
              <a:t> type</a:t>
            </a:r>
            <a:r>
              <a:rPr lang="en-US" dirty="0" smtClean="0"/>
              <a:t> of structure. But it could be </a:t>
            </a:r>
          </a:p>
          <a:p>
            <a:pPr lvl="1"/>
            <a:r>
              <a:rPr lang="en-US" b="1" dirty="0" smtClean="0"/>
              <a:t>grasping, </a:t>
            </a:r>
          </a:p>
          <a:p>
            <a:pPr lvl="1"/>
            <a:r>
              <a:rPr lang="en-US" b="1" dirty="0" smtClean="0"/>
              <a:t>injecting and </a:t>
            </a:r>
          </a:p>
          <a:p>
            <a:pPr lvl="1"/>
            <a:r>
              <a:rPr lang="en-US" b="1" dirty="0" smtClean="0"/>
              <a:t>sucking.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2286000"/>
          </a:xfrm>
        </p:spPr>
        <p:txBody>
          <a:bodyPr/>
          <a:lstStyle/>
          <a:p>
            <a:r>
              <a:rPr lang="en-US" b="1" dirty="0" err="1" smtClean="0"/>
              <a:t>Phytophagous</a:t>
            </a:r>
            <a:r>
              <a:rPr lang="en-US" b="1" dirty="0" smtClean="0"/>
              <a:t> species</a:t>
            </a:r>
            <a:r>
              <a:rPr lang="en-US" dirty="0" smtClean="0"/>
              <a:t>, mandible with incisor lobe and cutting edges (A, in) and basal molar lobe (mol)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33</a:t>
            </a:fld>
            <a:endParaRPr lang="en-US"/>
          </a:p>
        </p:txBody>
      </p:sp>
      <p:pic>
        <p:nvPicPr>
          <p:cNvPr id="59396" name="Picture 4" descr="https://ia801609.us.archive.org/BookReader/BookReaderImages.php?zip=/16/items/in.ernet.dli.2015.50045/2015.50045.Principles-Of-Insect-Morphology_jp2.zip&amp;file=2015.50045.Principles-Of-Insect-Morphology_jp2/2015.50045.Principles-Of-Insect-Morphology_0297.jp2&amp;scale=2&amp;rotate=0"/>
          <p:cNvPicPr>
            <a:picLocks noChangeAspect="1" noChangeArrowheads="1"/>
          </p:cNvPicPr>
          <p:nvPr/>
        </p:nvPicPr>
        <p:blipFill>
          <a:blip r:embed="rId2" cstate="print"/>
          <a:srcRect t="28901" b="31745"/>
          <a:stretch>
            <a:fillRect/>
          </a:stretch>
        </p:blipFill>
        <p:spPr bwMode="auto">
          <a:xfrm>
            <a:off x="762000" y="1981200"/>
            <a:ext cx="7591425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92824" y="3527615"/>
            <a:ext cx="155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Scarabaeid</a:t>
            </a:r>
            <a:r>
              <a:rPr lang="en-US" b="1" dirty="0" smtClean="0"/>
              <a:t> larvae)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Predacious species</a:t>
            </a:r>
            <a:r>
              <a:rPr lang="en-US" sz="2400" dirty="0" smtClean="0"/>
              <a:t>, grasping function of jaws. Mandibles are simple </a:t>
            </a:r>
            <a:r>
              <a:rPr lang="en-US" sz="2400" dirty="0" err="1" smtClean="0"/>
              <a:t>bitting</a:t>
            </a:r>
            <a:r>
              <a:rPr lang="en-US" sz="2400" dirty="0" smtClean="0"/>
              <a:t> organs with incisor points (B, E), which may be notched or toothed. </a:t>
            </a:r>
            <a:r>
              <a:rPr lang="en-US" sz="2400" dirty="0" smtClean="0"/>
              <a:t>Effective </a:t>
            </a:r>
            <a:r>
              <a:rPr lang="en-US" sz="2400" b="1" dirty="0" smtClean="0"/>
              <a:t>Molar lobe </a:t>
            </a:r>
            <a:r>
              <a:rPr lang="en-US" sz="2400" dirty="0" smtClean="0"/>
              <a:t>is absent.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34</a:t>
            </a:fld>
            <a:endParaRPr lang="en-US"/>
          </a:p>
        </p:txBody>
      </p:sp>
      <p:pic>
        <p:nvPicPr>
          <p:cNvPr id="59396" name="Picture 4" descr="https://ia801609.us.archive.org/BookReader/BookReaderImages.php?zip=/16/items/in.ernet.dli.2015.50045/2015.50045.Principles-Of-Insect-Morphology_jp2.zip&amp;file=2015.50045.Principles-Of-Insect-Morphology_jp2/2015.50045.Principles-Of-Insect-Morphology_0297.jp2&amp;scale=2&amp;rotate=0"/>
          <p:cNvPicPr>
            <a:picLocks noChangeAspect="1" noChangeArrowheads="1"/>
          </p:cNvPicPr>
          <p:nvPr/>
        </p:nvPicPr>
        <p:blipFill>
          <a:blip r:embed="rId2" cstate="print"/>
          <a:srcRect t="28901" b="31745"/>
          <a:stretch>
            <a:fillRect/>
          </a:stretch>
        </p:blipFill>
        <p:spPr bwMode="auto">
          <a:xfrm>
            <a:off x="762000" y="1981200"/>
            <a:ext cx="7591425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2305" y="344693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Chrysopa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255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err="1" smtClean="0"/>
              <a:t>Pterosticus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20573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Diving water beetle (</a:t>
            </a:r>
            <a:r>
              <a:rPr lang="en-US" sz="2000" b="1" dirty="0" err="1" smtClean="0"/>
              <a:t>Dytiscus</a:t>
            </a:r>
            <a:r>
              <a:rPr lang="en-US" sz="2000" b="1" dirty="0" smtClean="0"/>
              <a:t>) </a:t>
            </a:r>
            <a:r>
              <a:rPr lang="en-US" sz="2000" dirty="0" smtClean="0"/>
              <a:t>larvae have long curved fangs (C, </a:t>
            </a:r>
            <a:r>
              <a:rPr lang="en-US" sz="2000" dirty="0" err="1" smtClean="0"/>
              <a:t>Md</a:t>
            </a:r>
            <a:r>
              <a:rPr lang="en-US" sz="2000" dirty="0" smtClean="0"/>
              <a:t>) . Each mandible has </a:t>
            </a:r>
            <a:r>
              <a:rPr lang="en-US" sz="2000" b="1" dirty="0" smtClean="0"/>
              <a:t>tubular canal </a:t>
            </a:r>
            <a:r>
              <a:rPr lang="en-US" sz="2000" dirty="0" smtClean="0"/>
              <a:t>(c), opening distally near tip (x) and proximally near base of jaw (y). </a:t>
            </a:r>
          </a:p>
          <a:p>
            <a:r>
              <a:rPr lang="en-US" sz="2000" dirty="0" smtClean="0"/>
              <a:t>Larvae inject </a:t>
            </a:r>
            <a:r>
              <a:rPr lang="en-US" sz="2000" b="1" dirty="0" smtClean="0"/>
              <a:t>poisonous and digestive fluid </a:t>
            </a:r>
            <a:r>
              <a:rPr lang="en-US" sz="2000" dirty="0" smtClean="0"/>
              <a:t>from the stomach through </a:t>
            </a:r>
            <a:r>
              <a:rPr lang="en-US" sz="2000" dirty="0" err="1" smtClean="0"/>
              <a:t>mandibular</a:t>
            </a:r>
            <a:r>
              <a:rPr lang="en-US" sz="2000" dirty="0" smtClean="0"/>
              <a:t> canals. The liquefied material is sucked back into the pharynx and passed on to the  stomach.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35</a:t>
            </a:fld>
            <a:endParaRPr lang="en-US"/>
          </a:p>
        </p:txBody>
      </p:sp>
      <p:pic>
        <p:nvPicPr>
          <p:cNvPr id="59396" name="Picture 4" descr="https://ia801609.us.archive.org/BookReader/BookReaderImages.php?zip=/16/items/in.ernet.dli.2015.50045/2015.50045.Principles-Of-Insect-Morphology_jp2.zip&amp;file=2015.50045.Principles-Of-Insect-Morphology_jp2/2015.50045.Principles-Of-Insect-Morphology_0297.jp2&amp;scale=2&amp;rotate=0"/>
          <p:cNvPicPr>
            <a:picLocks noChangeAspect="1" noChangeArrowheads="1"/>
          </p:cNvPicPr>
          <p:nvPr/>
        </p:nvPicPr>
        <p:blipFill>
          <a:blip r:embed="rId2" cstate="print"/>
          <a:srcRect t="28901" b="31745"/>
          <a:stretch>
            <a:fillRect/>
          </a:stretch>
        </p:blipFill>
        <p:spPr bwMode="auto">
          <a:xfrm>
            <a:off x="762001" y="2207600"/>
            <a:ext cx="7239000" cy="4650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2305" y="344693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Chrysopa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255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err="1" smtClean="0"/>
              <a:t>Pterosticus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 (</a:t>
            </a:r>
            <a:r>
              <a:rPr lang="en-US" b="1" i="1" dirty="0" err="1" smtClean="0"/>
              <a:t>Dytiscus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b="1" dirty="0" smtClean="0"/>
              <a:t>Larvae of </a:t>
            </a:r>
            <a:r>
              <a:rPr lang="en-US" sz="2400" b="1" dirty="0" err="1" smtClean="0"/>
              <a:t>Lampyridae</a:t>
            </a:r>
            <a:r>
              <a:rPr lang="en-US" sz="2400" b="1" dirty="0" smtClean="0"/>
              <a:t>, </a:t>
            </a:r>
            <a:r>
              <a:rPr lang="en-US" sz="2400" dirty="0" smtClean="0"/>
              <a:t>mandibles are perforated by channels opening at their </a:t>
            </a:r>
            <a:r>
              <a:rPr lang="en-US" sz="2400" dirty="0" err="1" smtClean="0"/>
              <a:t>bases,through</a:t>
            </a:r>
            <a:r>
              <a:rPr lang="en-US" sz="2400" dirty="0" smtClean="0"/>
              <a:t> which a liquid is injected into the body of prey. </a:t>
            </a:r>
          </a:p>
          <a:p>
            <a:r>
              <a:rPr lang="en-US" sz="2400" b="1" dirty="0" smtClean="0"/>
              <a:t>Larvae of </a:t>
            </a:r>
            <a:r>
              <a:rPr lang="en-US" sz="2400" b="1" dirty="0" err="1" smtClean="0"/>
              <a:t>Neuroptera</a:t>
            </a:r>
            <a:r>
              <a:rPr lang="en-US" sz="2400" b="1" dirty="0" smtClean="0"/>
              <a:t> </a:t>
            </a:r>
            <a:r>
              <a:rPr lang="en-US" sz="2400" dirty="0" smtClean="0"/>
              <a:t>have long, fanglike jaws, which are ventrally </a:t>
            </a:r>
            <a:r>
              <a:rPr lang="en-US" sz="2400" dirty="0" err="1" smtClean="0"/>
              <a:t>gooved</a:t>
            </a:r>
            <a:r>
              <a:rPr lang="en-US" sz="2400" dirty="0" smtClean="0"/>
              <a:t>. They have glandular cells producing poisonous discharge. </a:t>
            </a:r>
          </a:p>
          <a:p>
            <a:r>
              <a:rPr lang="en-US" sz="2400" b="1" dirty="0" smtClean="0"/>
              <a:t>Male Stage Beetle (</a:t>
            </a:r>
            <a:r>
              <a:rPr lang="en-US" sz="2400" b="1" dirty="0" err="1" smtClean="0"/>
              <a:t>Lucanidae</a:t>
            </a:r>
            <a:r>
              <a:rPr lang="en-US" sz="2400" b="1" dirty="0" smtClean="0"/>
              <a:t>), Huge mandible </a:t>
            </a:r>
            <a:r>
              <a:rPr lang="en-US" sz="2400" dirty="0" smtClean="0"/>
              <a:t>have no role in feeding and used for </a:t>
            </a:r>
            <a:r>
              <a:rPr lang="en-US" sz="2400" b="1" dirty="0" smtClean="0"/>
              <a:t>holding the female</a:t>
            </a:r>
            <a:r>
              <a:rPr lang="en-US" sz="2400" dirty="0" smtClean="0"/>
              <a:t> at the time of mating.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Mandible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1296"/>
            <a:ext cx="9144000" cy="42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67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96200" y="457200"/>
            <a:ext cx="1447800" cy="61261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725" y="1600200"/>
            <a:ext cx="18085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4325"/>
            <a:ext cx="82296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764" y="1600200"/>
            <a:ext cx="582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41814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810000" cy="44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429000" cy="496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44"/>
            <a:ext cx="4267200" cy="67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14954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368" y="1600200"/>
            <a:ext cx="41712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462" y="1624806"/>
            <a:ext cx="25050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7" y="2167731"/>
            <a:ext cx="6219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76" t="21174" r="21277" b="56023"/>
          <a:stretch>
            <a:fillRect/>
          </a:stretch>
        </p:blipFill>
        <p:spPr bwMode="auto">
          <a:xfrm>
            <a:off x="533400" y="2209800"/>
            <a:ext cx="47025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31520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UTRES APPENDICES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&amp;quo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&amp;quo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L’extrémité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l’abdomen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peut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porter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d’autres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appendices. Les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cerques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, les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urogomphes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, les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cornicules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, les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oviscaptes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, 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aiguillon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ou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une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pince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ou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forceps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 </a:t>
            </a:r>
            <a:r>
              <a:rPr kumimoji="0" lang="en-US" sz="128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igure 40 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Cerque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d'une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sauterelle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mâle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à gauche et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oviscapte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d'une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sauterelle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femelle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à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droite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(photo : lejardindelucie.blogspot.fr)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 </a:t>
            </a:r>
            <a:r>
              <a:rPr kumimoji="0" lang="en-US" sz="107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igure 41 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Urogomphes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d’une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larve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Dermestes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sp. (www.ensam.inra.fr) à gauche et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cornicules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puceron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à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droite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(entomofaune.qc.ca)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 </a:t>
            </a:r>
            <a:r>
              <a:rPr kumimoji="0" lang="en-US" sz="110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igure 42 :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Aiguillon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Frelon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commun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à gauche (www.vespa-crabro.de) et Forceps d'un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forficule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à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droite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&amp;quot"/>
                <a:cs typeface="Arial" pitchFamily="34" charset="0"/>
              </a:rPr>
              <a:t> (jaivu.physiotek.com)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363636"/>
              </a:solidFill>
              <a:effectLst/>
              <a:latin typeface="&amp;quot"/>
              <a:cs typeface="Arial" pitchFamily="34" charset="0"/>
            </a:endParaRPr>
          </a:p>
        </p:txBody>
      </p:sp>
      <p:pic>
        <p:nvPicPr>
          <p:cNvPr id="40962" name="Picture 2" descr="Figure 40 : Cerque d'une sauterelle mâle à gauche et oviscapte d'une sauterelle femelle à droite (photo : lejardindelucie.blogspot.f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1295400"/>
            <a:ext cx="5676900" cy="2038350"/>
          </a:xfrm>
          <a:prstGeom prst="rect">
            <a:avLst/>
          </a:prstGeom>
          <a:noFill/>
        </p:spPr>
      </p:pic>
      <p:pic>
        <p:nvPicPr>
          <p:cNvPr id="40963" name="Picture 3" descr="Figure 41 : Urogomphes d’une larve de Dermestes sp. (www.ensam.inra.fr) à gauche et cornicules de puceron à droite (entomofaune.qc.ca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3246437"/>
            <a:ext cx="5638800" cy="1704976"/>
          </a:xfrm>
          <a:prstGeom prst="rect">
            <a:avLst/>
          </a:prstGeom>
          <a:noFill/>
        </p:spPr>
      </p:pic>
      <p:pic>
        <p:nvPicPr>
          <p:cNvPr id="40964" name="Picture 4" descr="Figure 42 : Aiguillon de Frelon commun à gauche (www.vespa-crabro.de) et Forceps d'un forficule à droite (jaivu.physiotek.com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8" y="4876800"/>
            <a:ext cx="5591175" cy="1752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 57</a:t>
            </a:r>
          </a:p>
          <a:p>
            <a:r>
              <a:rPr lang="en-US" sz="2000" dirty="0" err="1" smtClean="0"/>
              <a:t>ps</a:t>
            </a:r>
            <a:r>
              <a:rPr lang="en-US" sz="2000" dirty="0" smtClean="0"/>
              <a:t>=</a:t>
            </a:r>
            <a:r>
              <a:rPr lang="en-US" sz="2000" dirty="0" err="1" smtClean="0"/>
              <a:t>pleurostomal</a:t>
            </a:r>
            <a:r>
              <a:rPr lang="en-US" sz="2000" dirty="0" smtClean="0"/>
              <a:t> suture</a:t>
            </a:r>
          </a:p>
          <a:p>
            <a:r>
              <a:rPr lang="en-US" sz="2000" dirty="0" err="1" smtClean="0"/>
              <a:t>hs</a:t>
            </a:r>
            <a:r>
              <a:rPr lang="en-US" sz="2000" dirty="0" smtClean="0"/>
              <a:t>=</a:t>
            </a:r>
            <a:r>
              <a:rPr lang="en-US" sz="2000" dirty="0" err="1" smtClean="0"/>
              <a:t>hypostomal</a:t>
            </a:r>
            <a:r>
              <a:rPr lang="en-US" sz="2000" dirty="0" smtClean="0"/>
              <a:t> suture</a:t>
            </a:r>
            <a:endParaRPr lang="en-US" sz="2000" dirty="0"/>
          </a:p>
        </p:txBody>
      </p:sp>
      <p:pic>
        <p:nvPicPr>
          <p:cNvPr id="2050" name="Picture 2" descr="D:\Asam\UOS\Dropbox\Courses\Ent 501\Fig 57.JPG"/>
          <p:cNvPicPr>
            <a:picLocks noChangeAspect="1" noChangeArrowheads="1"/>
          </p:cNvPicPr>
          <p:nvPr/>
        </p:nvPicPr>
        <p:blipFill>
          <a:blip r:embed="rId2" cstate="print"/>
          <a:srcRect l="18749" r="12500" b="1562"/>
          <a:stretch>
            <a:fillRect/>
          </a:stretch>
        </p:blipFill>
        <p:spPr bwMode="auto">
          <a:xfrm rot="5400000">
            <a:off x="2057399" y="-2057399"/>
            <a:ext cx="5029201" cy="9144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86868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 58</a:t>
            </a:r>
          </a:p>
          <a:p>
            <a:r>
              <a:rPr lang="en-US" sz="2000" dirty="0" err="1" smtClean="0"/>
              <a:t>sgs</a:t>
            </a:r>
            <a:r>
              <a:rPr lang="en-US" sz="2000" dirty="0" smtClean="0"/>
              <a:t>=</a:t>
            </a:r>
            <a:r>
              <a:rPr lang="en-US" sz="2000" dirty="0" err="1" smtClean="0"/>
              <a:t>subgenal</a:t>
            </a:r>
            <a:r>
              <a:rPr lang="en-US" sz="2000" dirty="0" smtClean="0"/>
              <a:t> suture</a:t>
            </a:r>
            <a:endParaRPr lang="en-US" sz="2000" dirty="0"/>
          </a:p>
        </p:txBody>
      </p:sp>
      <p:pic>
        <p:nvPicPr>
          <p:cNvPr id="3074" name="Picture 2" descr="D:\Asam\UOS\Dropbox\Courses\Ent 501\Fig 58.JPG"/>
          <p:cNvPicPr>
            <a:picLocks noChangeAspect="1" noChangeArrowheads="1"/>
          </p:cNvPicPr>
          <p:nvPr/>
        </p:nvPicPr>
        <p:blipFill>
          <a:blip r:embed="rId2" cstate="print"/>
          <a:srcRect l="18667"/>
          <a:stretch>
            <a:fillRect/>
          </a:stretch>
        </p:blipFill>
        <p:spPr bwMode="auto">
          <a:xfrm rot="5400000">
            <a:off x="2400301" y="-1485900"/>
            <a:ext cx="4648200" cy="762000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Maxillae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957" t="48863" r="6383" b="10418"/>
          <a:stretch>
            <a:fillRect/>
          </a:stretch>
        </p:blipFill>
        <p:spPr bwMode="auto">
          <a:xfrm>
            <a:off x="685800" y="1905000"/>
            <a:ext cx="2133600" cy="410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Labium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298" t="70037" r="34043"/>
          <a:stretch>
            <a:fillRect/>
          </a:stretch>
        </p:blipFill>
        <p:spPr bwMode="auto">
          <a:xfrm>
            <a:off x="914400" y="1981200"/>
            <a:ext cx="2654631" cy="37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 bee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286000" cy="41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2409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133600"/>
            <a:ext cx="1600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199" y="2133600"/>
            <a:ext cx="17890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038600" cy="594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427D-3C86-4CD6-86AE-C21B9F4119C8}" type="slidenum">
              <a:rPr lang="en-US" smtClean="0"/>
              <a:t>9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417" y="0"/>
            <a:ext cx="491958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1691</Words>
  <Application>Microsoft Office PowerPoint</Application>
  <PresentationFormat>On-screen Show (4:3)</PresentationFormat>
  <Paragraphs>196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Modifications of various mouthpart structures</vt:lpstr>
      <vt:lpstr>Slide 2</vt:lpstr>
      <vt:lpstr>Grasshopper</vt:lpstr>
      <vt:lpstr>Slide 4</vt:lpstr>
      <vt:lpstr>Slide 5</vt:lpstr>
      <vt:lpstr>Maxillae</vt:lpstr>
      <vt:lpstr>Labium</vt:lpstr>
      <vt:lpstr>Honey bee</vt:lpstr>
      <vt:lpstr>Slide 9</vt:lpstr>
      <vt:lpstr>Red cotton bug</vt:lpstr>
      <vt:lpstr>House fly</vt:lpstr>
      <vt:lpstr>Slide 12</vt:lpstr>
      <vt:lpstr>Lemon butterfly</vt:lpstr>
      <vt:lpstr>Tentorium</vt:lpstr>
      <vt:lpstr>Slide 15</vt:lpstr>
      <vt:lpstr>Slide 16</vt:lpstr>
      <vt:lpstr>Slide 17</vt:lpstr>
      <vt:lpstr>Slide 18</vt:lpstr>
      <vt:lpstr>Slide 19</vt:lpstr>
      <vt:lpstr>Adduction and Abduction</vt:lpstr>
      <vt:lpstr>Mandible in Apterygotes</vt:lpstr>
      <vt:lpstr>Slide 22</vt:lpstr>
      <vt:lpstr>Practice question</vt:lpstr>
      <vt:lpstr>Mandible in Pterygotes</vt:lpstr>
      <vt:lpstr>Slide 25</vt:lpstr>
      <vt:lpstr>Slide 26</vt:lpstr>
      <vt:lpstr>Slide 27</vt:lpstr>
      <vt:lpstr>Musculature of Acridid grasshopper</vt:lpstr>
      <vt:lpstr>Slide 29</vt:lpstr>
      <vt:lpstr>Slide 30</vt:lpstr>
      <vt:lpstr>Mandibles of Neuroptera and Coleoptera</vt:lpstr>
      <vt:lpstr>Slide 32</vt:lpstr>
      <vt:lpstr>Slide 33</vt:lpstr>
      <vt:lpstr>Slide 34</vt:lpstr>
      <vt:lpstr>Slide 35</vt:lpstr>
      <vt:lpstr>Slide 36</vt:lpstr>
      <vt:lpstr>Mandible</vt:lpstr>
      <vt:lpstr>Slide 38</vt:lpstr>
      <vt:lpstr>Slide 39</vt:lpstr>
      <vt:lpstr>Maxillae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Tongue</vt:lpstr>
      <vt:lpstr>Slide 50</vt:lpstr>
      <vt:lpstr>Slide 51</vt:lpstr>
      <vt:lpstr>Slide 52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Modifications of various mouthpart structures</dc:title>
  <dc:creator>Asam Riaz</dc:creator>
  <cp:lastModifiedBy>Asam Riaz</cp:lastModifiedBy>
  <cp:revision>6</cp:revision>
  <dcterms:created xsi:type="dcterms:W3CDTF">2020-05-12T08:22:48Z</dcterms:created>
  <dcterms:modified xsi:type="dcterms:W3CDTF">2020-05-13T06:43:47Z</dcterms:modified>
</cp:coreProperties>
</file>