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85ED25-B36F-43D5-B966-27D619C0EAE5}"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5ED25-B36F-43D5-B966-27D619C0EAE5}"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5ED25-B36F-43D5-B966-27D619C0EAE5}"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5ED25-B36F-43D5-B966-27D619C0EAE5}"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85ED25-B36F-43D5-B966-27D619C0EAE5}"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85ED25-B36F-43D5-B966-27D619C0EAE5}"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85ED25-B36F-43D5-B966-27D619C0EAE5}" type="datetimeFigureOut">
              <a:rPr lang="en-US" smtClean="0"/>
              <a:pPr/>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85ED25-B36F-43D5-B966-27D619C0EAE5}" type="datetimeFigureOut">
              <a:rPr lang="en-US" smtClean="0"/>
              <a:pPr/>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5ED25-B36F-43D5-B966-27D619C0EAE5}" type="datetimeFigureOut">
              <a:rPr lang="en-US" smtClean="0"/>
              <a:pPr/>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5ED25-B36F-43D5-B966-27D619C0EAE5}"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5ED25-B36F-43D5-B966-27D619C0EAE5}"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69C0BA-B55C-4A77-B464-633594B043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85ED25-B36F-43D5-B966-27D619C0EAE5}" type="datetimeFigureOut">
              <a:rPr lang="en-US" smtClean="0"/>
              <a:pPr/>
              <a:t>5/1/2020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9C0BA-B55C-4A77-B464-633594B043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Ear Cockle of Wheat</a:t>
            </a:r>
            <a:endParaRPr lang="en-US" dirty="0"/>
          </a:p>
        </p:txBody>
      </p:sp>
      <p:sp>
        <p:nvSpPr>
          <p:cNvPr id="3" name="Subtitle 2"/>
          <p:cNvSpPr>
            <a:spLocks noGrp="1"/>
          </p:cNvSpPr>
          <p:nvPr>
            <p:ph type="subTitle" idx="1"/>
          </p:nvPr>
        </p:nvSpPr>
        <p:spPr/>
        <p:txBody>
          <a:bodyPr/>
          <a:lstStyle/>
          <a:p>
            <a:r>
              <a:rPr lang="en-US" dirty="0" smtClean="0"/>
              <a:t>Seed Gall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&amp; Importance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1743</a:t>
            </a:r>
          </a:p>
          <a:p>
            <a:endParaRPr lang="en-US" dirty="0" smtClean="0"/>
          </a:p>
          <a:p>
            <a:r>
              <a:rPr lang="en-US" i="1" dirty="0" err="1" smtClean="0"/>
              <a:t>Anguina</a:t>
            </a:r>
            <a:r>
              <a:rPr lang="en-US" i="1" dirty="0" smtClean="0"/>
              <a:t> </a:t>
            </a:r>
            <a:r>
              <a:rPr lang="en-US" i="1" dirty="0" err="1" smtClean="0"/>
              <a:t>tritici</a:t>
            </a:r>
            <a:r>
              <a:rPr lang="en-US" dirty="0" smtClean="0"/>
              <a:t> </a:t>
            </a:r>
          </a:p>
          <a:p>
            <a:endParaRPr lang="en-US" dirty="0" smtClean="0"/>
          </a:p>
          <a:p>
            <a:r>
              <a:rPr lang="en-US" dirty="0" smtClean="0"/>
              <a:t>Yield losses 70%</a:t>
            </a:r>
          </a:p>
          <a:p>
            <a:endParaRPr lang="en-US" dirty="0" smtClean="0"/>
          </a:p>
          <a:p>
            <a:r>
              <a:rPr lang="en-US" dirty="0" smtClean="0"/>
              <a:t>Range 30-50%</a:t>
            </a:r>
          </a:p>
          <a:p>
            <a:endParaRPr lang="en-US" dirty="0" smtClean="0"/>
          </a:p>
          <a:p>
            <a:r>
              <a:rPr lang="en-US" dirty="0" smtClean="0"/>
              <a:t>10,000 </a:t>
            </a:r>
            <a:r>
              <a:rPr lang="en-US" dirty="0"/>
              <a:t>juveniles/kg </a:t>
            </a:r>
            <a:r>
              <a:rPr lang="en-US" dirty="0" smtClean="0"/>
              <a:t>soil (Threshold)</a:t>
            </a:r>
          </a:p>
          <a:p>
            <a:r>
              <a:rPr lang="en-US" dirty="0"/>
              <a:t>In Pakistan 2% loss in yield has been reported from D.G. Khan, </a:t>
            </a:r>
            <a:r>
              <a:rPr lang="en-US" dirty="0" err="1"/>
              <a:t>Muzaffargarh</a:t>
            </a:r>
            <a:r>
              <a:rPr lang="en-US" dirty="0"/>
              <a:t>. </a:t>
            </a:r>
            <a:r>
              <a:rPr lang="en-US" dirty="0" err="1"/>
              <a:t>Jhang</a:t>
            </a:r>
            <a:r>
              <a:rPr lang="en-US" dirty="0"/>
              <a:t>, Faisalabad annually.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Dying Plants</a:t>
            </a:r>
          </a:p>
          <a:p>
            <a:endParaRPr lang="en-US" dirty="0" smtClean="0"/>
          </a:p>
          <a:p>
            <a:r>
              <a:rPr lang="en-US" dirty="0" smtClean="0"/>
              <a:t>Wrinkled &amp; Twisted Leaves</a:t>
            </a:r>
          </a:p>
          <a:p>
            <a:endParaRPr lang="en-US" dirty="0" smtClean="0"/>
          </a:p>
          <a:p>
            <a:r>
              <a:rPr lang="en-US" dirty="0" smtClean="0"/>
              <a:t>Reduced &amp; irregular heads (ears)</a:t>
            </a:r>
          </a:p>
          <a:p>
            <a:endParaRPr lang="en-US" dirty="0" smtClean="0"/>
          </a:p>
          <a:p>
            <a:r>
              <a:rPr lang="en-US" dirty="0" smtClean="0"/>
              <a:t>Cockles</a:t>
            </a:r>
          </a:p>
          <a:p>
            <a:endParaRPr lang="en-US" dirty="0" smtClean="0"/>
          </a:p>
          <a:p>
            <a:r>
              <a:rPr lang="en-US" dirty="0" smtClean="0"/>
              <a:t>Awns twisted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 &amp; Disease Cycle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Cool &amp; moist</a:t>
            </a:r>
          </a:p>
          <a:p>
            <a:r>
              <a:rPr lang="en-US" dirty="0"/>
              <a:t>Second stage </a:t>
            </a:r>
            <a:r>
              <a:rPr lang="en-US" dirty="0" err="1" smtClean="0"/>
              <a:t>juvile</a:t>
            </a:r>
            <a:r>
              <a:rPr lang="en-US" dirty="0" smtClean="0"/>
              <a:t> </a:t>
            </a:r>
            <a:r>
              <a:rPr lang="en-US" dirty="0"/>
              <a:t>lie quiescent in galled grains, which remain in the field at harvest or planted with the seed</a:t>
            </a:r>
            <a:r>
              <a:rPr lang="en-US" dirty="0" smtClean="0"/>
              <a:t>.</a:t>
            </a:r>
          </a:p>
          <a:p>
            <a:r>
              <a:rPr lang="en-US" dirty="0"/>
              <a:t>They are liberated when released by moisture during </a:t>
            </a:r>
            <a:r>
              <a:rPr lang="en-US" dirty="0" err="1"/>
              <a:t>favourale</a:t>
            </a:r>
            <a:r>
              <a:rPr lang="en-US" dirty="0"/>
              <a:t> growing period and go in search of healthy plants growing nearby. They start crawling upwards on the roots of the young wheat plants and enter the young </a:t>
            </a:r>
            <a:r>
              <a:rPr lang="en-US" dirty="0" err="1"/>
              <a:t>plumule</a:t>
            </a:r>
            <a:r>
              <a:rPr lang="en-US" dirty="0"/>
              <a:t> from the top. As the plant grows, the </a:t>
            </a:r>
            <a:r>
              <a:rPr lang="en-US" dirty="0" smtClean="0"/>
              <a:t>juvenile </a:t>
            </a:r>
            <a:r>
              <a:rPr lang="en-US" dirty="0"/>
              <a:t>make their way to growing points, which will carry them </a:t>
            </a:r>
            <a:r>
              <a:rPr lang="en-US" dirty="0" err="1"/>
              <a:t>upto</a:t>
            </a:r>
            <a:r>
              <a:rPr lang="en-US" dirty="0"/>
              <a:t>, the seed head. During this waiting period, they feed </a:t>
            </a:r>
            <a:r>
              <a:rPr lang="en-US" dirty="0" err="1"/>
              <a:t>ectoparasitically</a:t>
            </a:r>
            <a:r>
              <a:rPr lang="en-US" dirty="0"/>
              <a:t> on the tissues of leaves and their bases. When the embryo of the seed forms, several nematodes of both sexes enter each seed, began feeding, soon become adults to males and females. Then mating takes place. Each female produces hundreds of eggs from which 1st stage </a:t>
            </a:r>
            <a:r>
              <a:rPr lang="en-US" dirty="0" smtClean="0"/>
              <a:t>juvenile </a:t>
            </a:r>
            <a:r>
              <a:rPr lang="en-US" dirty="0"/>
              <a:t>soon hatch and each </a:t>
            </a:r>
            <a:r>
              <a:rPr lang="en-US" dirty="0" err="1"/>
              <a:t>moult</a:t>
            </a:r>
            <a:r>
              <a:rPr lang="en-US" dirty="0"/>
              <a:t> to 2nd stage, where they remain in this stage until they are released.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By the time the grain matures, the 1st stage </a:t>
            </a:r>
            <a:r>
              <a:rPr lang="en-US" dirty="0" smtClean="0"/>
              <a:t>juvenile </a:t>
            </a:r>
            <a:r>
              <a:rPr lang="en-US" dirty="0"/>
              <a:t>had consumed the milky contents of the grain. Attacked grains become small, brown to black hard structures called galls. A gall is formed during the reaction of the seed tissue to the products of Slivery glands of nematodes. The number of </a:t>
            </a:r>
            <a:r>
              <a:rPr lang="en-US" dirty="0" smtClean="0"/>
              <a:t>juvenile </a:t>
            </a:r>
            <a:r>
              <a:rPr lang="en-US" dirty="0"/>
              <a:t>in each gall very from 800-32400 and if these galls are stored under cool and dry conditions, the </a:t>
            </a:r>
            <a:r>
              <a:rPr lang="en-US" dirty="0" smtClean="0"/>
              <a:t>juvenile </a:t>
            </a:r>
            <a:r>
              <a:rPr lang="en-US" dirty="0"/>
              <a:t>can remain alive and effective up to 30-40 yeas. The weight of each gall varies from 2.5 to 9.2 milligrams.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Crop </a:t>
            </a:r>
            <a:r>
              <a:rPr lang="en-US" dirty="0"/>
              <a:t>rotation with non-host crops for 1-2 years will eliminate nematodes, present in the field.</a:t>
            </a:r>
          </a:p>
          <a:p>
            <a:r>
              <a:rPr lang="en-US" dirty="0"/>
              <a:t>Clean seed should be sown. This may be obtained from a healthy crop or may be clean by one of the methods given below.</a:t>
            </a:r>
          </a:p>
          <a:p>
            <a:pPr lvl="1"/>
            <a:r>
              <a:rPr lang="en-US" dirty="0"/>
              <a:t>Sieve Method (Mechanical) Sieves of different mesh sizes are used and galls are separated from the seed.</a:t>
            </a:r>
          </a:p>
          <a:p>
            <a:pPr lvl="1"/>
            <a:r>
              <a:rPr lang="en-US" dirty="0"/>
              <a:t>Table Salt Solution: If sieving is not possible, prepare 20% solution of common table salt (</a:t>
            </a:r>
            <a:r>
              <a:rPr lang="en-US" dirty="0" err="1"/>
              <a:t>NaCl</a:t>
            </a:r>
            <a:r>
              <a:rPr lang="en-US" dirty="0"/>
              <a:t>) by dissolving 40 lbs of salt in 25 gallons of water. Put the grains in this solution and discard the floating galls and plant debris. Grains should be stirred well so that no gall remains in the grains. Same salt solution can be used again. The grains are rinsed thoroughly and then spread them in thin layers on floor or canvas.</a:t>
            </a:r>
          </a:p>
          <a:p>
            <a:pPr lvl="1"/>
            <a:r>
              <a:rPr lang="en-US" dirty="0"/>
              <a:t>Hot water Treatment: Presoaking for 2 hours and then putting grains in hot water at 122oF (50ºC) for at least 2 hours. After this grains must immediately be dried by putting them in thin layers. If necessary arrangements are not available for controlling temperature, solar energy can be used to kill nematodes. This method is also effective against the loose smut of wheat (</a:t>
            </a:r>
            <a:r>
              <a:rPr lang="en-US" dirty="0" err="1"/>
              <a:t>Ustilago</a:t>
            </a:r>
            <a:r>
              <a:rPr lang="en-US" dirty="0"/>
              <a:t> </a:t>
            </a:r>
            <a:r>
              <a:rPr lang="en-US" dirty="0" err="1"/>
              <a:t>tritici</a:t>
            </a:r>
            <a:r>
              <a:rPr lang="en-US" dirty="0"/>
              <a:t>)</a:t>
            </a:r>
          </a:p>
          <a:p>
            <a:r>
              <a:rPr lang="en-US" dirty="0"/>
              <a:t>Resistant Varieties: Wheat of Mexican blood is fairly resistant to the disease.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543</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Ear Cockle of Wheat</vt:lpstr>
      <vt:lpstr>History &amp; Importance</vt:lpstr>
      <vt:lpstr>Symptoms</vt:lpstr>
      <vt:lpstr>Epidemiology &amp; Disease Cycle</vt:lpstr>
      <vt:lpstr>Slide 5</vt:lpstr>
      <vt:lpstr>Management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 Cockle of Wheat</dc:title>
  <dc:creator>Muhammad Ahmad</dc:creator>
  <cp:lastModifiedBy>Dr Ahmad</cp:lastModifiedBy>
  <cp:revision>9</cp:revision>
  <dcterms:created xsi:type="dcterms:W3CDTF">2019-03-13T13:03:30Z</dcterms:created>
  <dcterms:modified xsi:type="dcterms:W3CDTF">2020-05-01T09:12:01Z</dcterms:modified>
</cp:coreProperties>
</file>