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6305" y="1208278"/>
            <a:ext cx="223138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88338"/>
            <a:ext cx="8081009" cy="287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il_structure" TargetMode="External"/><Relationship Id="rId13" Type="http://schemas.openxmlformats.org/officeDocument/2006/relationships/hyperlink" Target="http://en.wikipedia.org/wiki/Soil_fertility" TargetMode="External"/><Relationship Id="rId18" Type="http://schemas.openxmlformats.org/officeDocument/2006/relationships/hyperlink" Target="http://en.wikipedia.org/wiki/Micronutrient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hyperlink" Target="http://en.wikipedia.org/wiki/Nutrients" TargetMode="External"/><Relationship Id="rId17" Type="http://schemas.openxmlformats.org/officeDocument/2006/relationships/hyperlink" Target="http://en.wikipedia.org/wiki/Sulfur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en.wikipedia.org/wiki/Phosphoru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hyperlink" Target="http://en.wikipedia.org/wiki/Nutrient_cycling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en.wikipedia.org/wiki/Nitrogen" TargetMode="External"/><Relationship Id="rId10" Type="http://schemas.openxmlformats.org/officeDocument/2006/relationships/hyperlink" Target="http://en.wikipedia.org/wiki/Pollutants" TargetMode="External"/><Relationship Id="rId19" Type="http://schemas.openxmlformats.org/officeDocument/2006/relationships/hyperlink" Target="http://en.wikipedia.org/wiki/Mineralization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en.wikipedia.org/wiki/Biodiversity" TargetMode="External"/><Relationship Id="rId14" Type="http://schemas.openxmlformats.org/officeDocument/2006/relationships/hyperlink" Target="http://en.wikipedia.org/wiki/Cation-exchange_capac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sert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en.wikipedia.org/wiki/Topsoi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hyperlink" Target="http://en.wikipedia.org/w/index.php?title=Organic_soils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reenhouse_gas_emission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en.wikipedia.org/wiki/Organic_carb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6173" cy="6858000"/>
            <a:chOff x="-1030" y="0"/>
            <a:chExt cx="9146173" cy="6858000"/>
          </a:xfrm>
        </p:grpSpPr>
        <p:sp>
          <p:nvSpPr>
            <p:cNvPr id="3" name="object 3"/>
            <p:cNvSpPr/>
            <p:nvPr/>
          </p:nvSpPr>
          <p:spPr>
            <a:xfrm>
              <a:off x="-103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15492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 sz="3600" dirty="0" smtClean="0"/>
            </a:p>
            <a:p>
              <a:r>
                <a:rPr lang="en-US" sz="3600" dirty="0" smtClean="0">
                  <a:solidFill>
                    <a:srgbClr val="FFC000"/>
                  </a:solidFill>
                </a:rPr>
                <a:t>Role of Organic matter on soil productivity and physical health </a:t>
              </a:r>
              <a:endParaRPr sz="3600">
                <a:solidFill>
                  <a:srgbClr val="FFC000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43200" y="4876800"/>
            <a:ext cx="3505200" cy="1466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2600" spc="60" smtClean="0">
                <a:solidFill>
                  <a:srgbClr val="FFC000"/>
                </a:solidFill>
                <a:latin typeface="EB Garamond 12"/>
                <a:cs typeface="EB Garamond 12"/>
              </a:rPr>
              <a:t>Dr</a:t>
            </a:r>
            <a:r>
              <a:rPr lang="en-US" sz="2600" spc="60" dirty="0" smtClean="0">
                <a:solidFill>
                  <a:srgbClr val="FFC000"/>
                </a:solidFill>
                <a:latin typeface="EB Garamond 12"/>
                <a:cs typeface="EB Garamond 12"/>
              </a:rPr>
              <a:t>. </a:t>
            </a:r>
            <a:r>
              <a:rPr lang="en-US" sz="2600" spc="60" dirty="0" err="1" smtClean="0">
                <a:solidFill>
                  <a:srgbClr val="FFC000"/>
                </a:solidFill>
                <a:latin typeface="EB Garamond 12"/>
                <a:cs typeface="EB Garamond 12"/>
              </a:rPr>
              <a:t>Naila</a:t>
            </a:r>
            <a:r>
              <a:rPr lang="en-US" sz="2600" spc="60" dirty="0" smtClean="0">
                <a:solidFill>
                  <a:srgbClr val="FFC000"/>
                </a:solidFill>
                <a:latin typeface="EB Garamond 12"/>
                <a:cs typeface="EB Garamond 12"/>
              </a:rPr>
              <a:t> </a:t>
            </a:r>
            <a:r>
              <a:rPr lang="en-US" sz="2600" spc="60" dirty="0" err="1" smtClean="0">
                <a:solidFill>
                  <a:srgbClr val="FFC000"/>
                </a:solidFill>
                <a:latin typeface="EB Garamond 12"/>
                <a:cs typeface="EB Garamond 12"/>
              </a:rPr>
              <a:t>Farooq</a:t>
            </a:r>
            <a:endParaRPr lang="en-US" sz="2600" spc="60" dirty="0" smtClean="0">
              <a:solidFill>
                <a:srgbClr val="FFC000"/>
              </a:solidFill>
              <a:latin typeface="EB Garamond 12"/>
              <a:cs typeface="EB Garamond 12"/>
            </a:endParaRP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en-US" sz="2600" spc="60" dirty="0" smtClean="0">
                <a:solidFill>
                  <a:srgbClr val="FFC000"/>
                </a:solidFill>
                <a:latin typeface="EB Garamond 12"/>
                <a:cs typeface="EB Garamond 12"/>
              </a:rPr>
              <a:t>College of Agriculture, UOS</a:t>
            </a:r>
            <a:endParaRPr sz="2600">
              <a:solidFill>
                <a:srgbClr val="FFC000"/>
              </a:solidFill>
              <a:latin typeface="EB Garamond 12"/>
              <a:cs typeface="EB Garamond 1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200" y="3657600"/>
            <a:ext cx="1809750" cy="1200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600" y="3733800"/>
            <a:ext cx="2085975" cy="1200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9060" y="647141"/>
            <a:ext cx="72047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AF50"/>
                </a:solidFill>
                <a:latin typeface="Carlito"/>
                <a:cs typeface="Carlito"/>
              </a:rPr>
              <a:t>What </a:t>
            </a:r>
            <a:r>
              <a:rPr sz="3600" b="1" spc="-5" dirty="0">
                <a:solidFill>
                  <a:srgbClr val="00AF50"/>
                </a:solidFill>
                <a:latin typeface="Carlito"/>
                <a:cs typeface="Carlito"/>
              </a:rPr>
              <a:t>Does </a:t>
            </a:r>
            <a:r>
              <a:rPr sz="3600" b="1" spc="-15" dirty="0">
                <a:solidFill>
                  <a:srgbClr val="00AF50"/>
                </a:solidFill>
                <a:latin typeface="Carlito"/>
                <a:cs typeface="Carlito"/>
              </a:rPr>
              <a:t>Organic </a:t>
            </a:r>
            <a:r>
              <a:rPr sz="3600" b="1" spc="-25" dirty="0">
                <a:solidFill>
                  <a:srgbClr val="00AF50"/>
                </a:solidFill>
                <a:latin typeface="Carlito"/>
                <a:cs typeface="Carlito"/>
              </a:rPr>
              <a:t>Matter </a:t>
            </a:r>
            <a:r>
              <a:rPr sz="3600" b="1" spc="-5" dirty="0">
                <a:solidFill>
                  <a:srgbClr val="00AF50"/>
                </a:solidFill>
                <a:latin typeface="Carlito"/>
                <a:cs typeface="Carlito"/>
              </a:rPr>
              <a:t>Do </a:t>
            </a:r>
            <a:r>
              <a:rPr sz="3600" b="1" dirty="0">
                <a:solidFill>
                  <a:srgbClr val="00AF50"/>
                </a:solidFill>
                <a:latin typeface="Carlito"/>
                <a:cs typeface="Carlito"/>
              </a:rPr>
              <a:t>In Soil?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418"/>
            <a:ext cx="19221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1380" algn="l"/>
                <a:tab pos="1442085" algn="l"/>
              </a:tabLst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10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spc="65" dirty="0">
                <a:solidFill>
                  <a:srgbClr val="FF0000"/>
                </a:solidFill>
                <a:latin typeface="EB Garamond 12"/>
                <a:cs typeface="EB Garamond 12"/>
              </a:rPr>
              <a:t>O</a:t>
            </a:r>
            <a:r>
              <a:rPr sz="2600" spc="25" dirty="0">
                <a:solidFill>
                  <a:srgbClr val="FF0000"/>
                </a:solidFill>
                <a:latin typeface="EB Garamond 12"/>
                <a:cs typeface="EB Garamond 12"/>
              </a:rPr>
              <a:t>f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195" dirty="0">
                <a:solidFill>
                  <a:srgbClr val="FF0000"/>
                </a:solidFill>
                <a:latin typeface="EB Garamond 12"/>
                <a:cs typeface="EB Garamond 12"/>
              </a:rPr>
              <a:t>a</a:t>
            </a:r>
            <a:r>
              <a:rPr sz="2600" spc="105" dirty="0">
                <a:solidFill>
                  <a:srgbClr val="FF0000"/>
                </a:solidFill>
                <a:latin typeface="EB Garamond 12"/>
                <a:cs typeface="EB Garamond 12"/>
              </a:rPr>
              <a:t>ll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160" dirty="0">
                <a:solidFill>
                  <a:srgbClr val="FF0000"/>
                </a:solidFill>
                <a:latin typeface="EB Garamond 12"/>
                <a:cs typeface="EB Garamond 12"/>
              </a:rPr>
              <a:t>the</a:t>
            </a:r>
            <a:endParaRPr sz="2600">
              <a:latin typeface="EB Garamond 12"/>
              <a:cs typeface="EB Garamond 1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2361" y="1947418"/>
            <a:ext cx="59709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9455" algn="l"/>
                <a:tab pos="2495550" algn="l"/>
                <a:tab pos="3296920" algn="l"/>
                <a:tab pos="4571365" algn="l"/>
                <a:tab pos="5731510" algn="l"/>
              </a:tabLst>
            </a:pPr>
            <a:r>
              <a:rPr sz="2600" spc="165" dirty="0">
                <a:solidFill>
                  <a:srgbClr val="FF0000"/>
                </a:solidFill>
                <a:latin typeface="EB Garamond 12"/>
                <a:cs typeface="EB Garamond 12"/>
              </a:rPr>
              <a:t>c</a:t>
            </a:r>
            <a:r>
              <a:rPr sz="2600" spc="160" dirty="0">
                <a:solidFill>
                  <a:srgbClr val="FF0000"/>
                </a:solidFill>
                <a:latin typeface="EB Garamond 12"/>
                <a:cs typeface="EB Garamond 12"/>
              </a:rPr>
              <a:t>om</a:t>
            </a:r>
            <a:r>
              <a:rPr sz="2600" spc="120" dirty="0">
                <a:solidFill>
                  <a:srgbClr val="FF0000"/>
                </a:solidFill>
                <a:latin typeface="EB Garamond 12"/>
                <a:cs typeface="EB Garamond 12"/>
              </a:rPr>
              <a:t>p</a:t>
            </a:r>
            <a:r>
              <a:rPr sz="2600" spc="125" dirty="0">
                <a:solidFill>
                  <a:srgbClr val="FF0000"/>
                </a:solidFill>
                <a:latin typeface="EB Garamond 12"/>
                <a:cs typeface="EB Garamond 12"/>
              </a:rPr>
              <a:t>o</a:t>
            </a:r>
            <a:r>
              <a:rPr sz="2600" spc="114" dirty="0">
                <a:solidFill>
                  <a:srgbClr val="FF0000"/>
                </a:solidFill>
                <a:latin typeface="EB Garamond 12"/>
                <a:cs typeface="EB Garamond 12"/>
              </a:rPr>
              <a:t>n</a:t>
            </a:r>
            <a:r>
              <a:rPr sz="2600" spc="175" dirty="0">
                <a:solidFill>
                  <a:srgbClr val="FF0000"/>
                </a:solidFill>
                <a:latin typeface="EB Garamond 12"/>
                <a:cs typeface="EB Garamond 12"/>
              </a:rPr>
              <a:t>en</a:t>
            </a:r>
            <a:r>
              <a:rPr sz="2600" spc="105" dirty="0">
                <a:solidFill>
                  <a:srgbClr val="FF0000"/>
                </a:solidFill>
                <a:latin typeface="EB Garamond 12"/>
                <a:cs typeface="EB Garamond 12"/>
              </a:rPr>
              <a:t>t</a:t>
            </a:r>
            <a:r>
              <a:rPr sz="2600" spc="210" dirty="0">
                <a:solidFill>
                  <a:srgbClr val="FF0000"/>
                </a:solidFill>
                <a:latin typeface="EB Garamond 12"/>
                <a:cs typeface="EB Garamond 12"/>
              </a:rPr>
              <a:t>s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55" dirty="0">
                <a:solidFill>
                  <a:srgbClr val="FF0000"/>
                </a:solidFill>
                <a:latin typeface="EB Garamond 12"/>
                <a:cs typeface="EB Garamond 12"/>
              </a:rPr>
              <a:t>o</a:t>
            </a:r>
            <a:r>
              <a:rPr sz="2600" spc="35" dirty="0">
                <a:solidFill>
                  <a:srgbClr val="FF0000"/>
                </a:solidFill>
                <a:latin typeface="EB Garamond 12"/>
                <a:cs typeface="EB Garamond 12"/>
              </a:rPr>
              <a:t>f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165" dirty="0">
                <a:solidFill>
                  <a:srgbClr val="FF0000"/>
                </a:solidFill>
                <a:latin typeface="EB Garamond 12"/>
                <a:cs typeface="EB Garamond 12"/>
              </a:rPr>
              <a:t>so</a:t>
            </a:r>
            <a:r>
              <a:rPr sz="2600" spc="90" dirty="0">
                <a:solidFill>
                  <a:srgbClr val="FF0000"/>
                </a:solidFill>
                <a:latin typeface="EB Garamond 12"/>
                <a:cs typeface="EB Garamond 12"/>
              </a:rPr>
              <a:t>il,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145" dirty="0">
                <a:solidFill>
                  <a:srgbClr val="FF0000"/>
                </a:solidFill>
                <a:latin typeface="EB Garamond 12"/>
                <a:cs typeface="EB Garamond 12"/>
              </a:rPr>
              <a:t>o</a:t>
            </a:r>
            <a:r>
              <a:rPr sz="2600" spc="55" dirty="0">
                <a:solidFill>
                  <a:srgbClr val="FF0000"/>
                </a:solidFill>
                <a:latin typeface="EB Garamond 12"/>
                <a:cs typeface="EB Garamond 12"/>
              </a:rPr>
              <a:t>r</a:t>
            </a:r>
            <a:r>
              <a:rPr sz="2600" spc="165" dirty="0">
                <a:solidFill>
                  <a:srgbClr val="FF0000"/>
                </a:solidFill>
                <a:latin typeface="EB Garamond 12"/>
                <a:cs typeface="EB Garamond 12"/>
              </a:rPr>
              <a:t>ga</a:t>
            </a:r>
            <a:r>
              <a:rPr sz="2600" spc="200" dirty="0">
                <a:solidFill>
                  <a:srgbClr val="FF0000"/>
                </a:solidFill>
                <a:latin typeface="EB Garamond 12"/>
                <a:cs typeface="EB Garamond 12"/>
              </a:rPr>
              <a:t>n</a:t>
            </a:r>
            <a:r>
              <a:rPr sz="2600" spc="120" dirty="0">
                <a:solidFill>
                  <a:srgbClr val="FF0000"/>
                </a:solidFill>
                <a:latin typeface="EB Garamond 12"/>
                <a:cs typeface="EB Garamond 12"/>
              </a:rPr>
              <a:t>i</a:t>
            </a:r>
            <a:r>
              <a:rPr sz="2600" spc="195" dirty="0">
                <a:solidFill>
                  <a:srgbClr val="FF0000"/>
                </a:solidFill>
                <a:latin typeface="EB Garamond 12"/>
                <a:cs typeface="EB Garamond 12"/>
              </a:rPr>
              <a:t>c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210" dirty="0">
                <a:solidFill>
                  <a:srgbClr val="FF0000"/>
                </a:solidFill>
                <a:latin typeface="EB Garamond 12"/>
                <a:cs typeface="EB Garamond 12"/>
              </a:rPr>
              <a:t>ma</a:t>
            </a:r>
            <a:r>
              <a:rPr sz="2600" spc="70" dirty="0">
                <a:solidFill>
                  <a:srgbClr val="FF0000"/>
                </a:solidFill>
                <a:latin typeface="EB Garamond 12"/>
                <a:cs typeface="EB Garamond 12"/>
              </a:rPr>
              <a:t>t</a:t>
            </a:r>
            <a:r>
              <a:rPr sz="2600" spc="65" dirty="0">
                <a:solidFill>
                  <a:srgbClr val="FF0000"/>
                </a:solidFill>
                <a:latin typeface="EB Garamond 12"/>
                <a:cs typeface="EB Garamond 12"/>
              </a:rPr>
              <a:t>t</a:t>
            </a:r>
            <a:r>
              <a:rPr sz="2600" spc="180" dirty="0">
                <a:solidFill>
                  <a:srgbClr val="FF0000"/>
                </a:solidFill>
                <a:latin typeface="EB Garamond 12"/>
                <a:cs typeface="EB Garamond 12"/>
              </a:rPr>
              <a:t>er</a:t>
            </a:r>
            <a:r>
              <a:rPr sz="2600" dirty="0">
                <a:solidFill>
                  <a:srgbClr val="FF0000"/>
                </a:solidFill>
                <a:latin typeface="EB Garamond 12"/>
                <a:cs typeface="EB Garamond 12"/>
              </a:rPr>
              <a:t>	</a:t>
            </a:r>
            <a:r>
              <a:rPr sz="2600" spc="145" dirty="0">
                <a:solidFill>
                  <a:srgbClr val="FF0000"/>
                </a:solidFill>
                <a:latin typeface="EB Garamond 12"/>
                <a:cs typeface="EB Garamond 12"/>
              </a:rPr>
              <a:t>is</a:t>
            </a:r>
            <a:endParaRPr sz="2600">
              <a:latin typeface="EB Garamond 12"/>
              <a:cs typeface="EB Garamond 1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344038"/>
            <a:ext cx="8081645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algn="just">
              <a:lnSpc>
                <a:spcPct val="100000"/>
              </a:lnSpc>
              <a:spcBef>
                <a:spcPts val="105"/>
              </a:spcBef>
            </a:pPr>
            <a:r>
              <a:rPr sz="2600" spc="114" dirty="0">
                <a:solidFill>
                  <a:srgbClr val="FF0000"/>
                </a:solidFill>
                <a:latin typeface="EB Garamond 12"/>
                <a:cs typeface="EB Garamond 12"/>
              </a:rPr>
              <a:t>probably </a:t>
            </a:r>
            <a:r>
              <a:rPr sz="2600" spc="165" dirty="0">
                <a:solidFill>
                  <a:srgbClr val="FF0000"/>
                </a:solidFill>
                <a:latin typeface="EB Garamond 12"/>
                <a:cs typeface="EB Garamond 12"/>
              </a:rPr>
              <a:t>the</a:t>
            </a:r>
            <a:r>
              <a:rPr sz="2600" spc="850" dirty="0">
                <a:solidFill>
                  <a:srgbClr val="FF0000"/>
                </a:solidFill>
                <a:latin typeface="EB Garamond 12"/>
                <a:cs typeface="EB Garamond 12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EB Garamond 12"/>
                <a:cs typeface="EB Garamond 12"/>
              </a:rPr>
              <a:t>most </a:t>
            </a:r>
            <a:r>
              <a:rPr sz="2600" spc="125" dirty="0">
                <a:solidFill>
                  <a:srgbClr val="FF0000"/>
                </a:solidFill>
                <a:latin typeface="EB Garamond 12"/>
                <a:cs typeface="EB Garamond 12"/>
              </a:rPr>
              <a:t>important </a:t>
            </a:r>
            <a:r>
              <a:rPr sz="2600" spc="170" dirty="0">
                <a:solidFill>
                  <a:srgbClr val="FF0000"/>
                </a:solidFill>
                <a:latin typeface="EB Garamond 12"/>
                <a:cs typeface="EB Garamond 12"/>
              </a:rPr>
              <a:t>and </a:t>
            </a:r>
            <a:r>
              <a:rPr sz="2600" spc="160" dirty="0">
                <a:solidFill>
                  <a:srgbClr val="FF0000"/>
                </a:solidFill>
                <a:latin typeface="EB Garamond 12"/>
                <a:cs typeface="EB Garamond 12"/>
              </a:rPr>
              <a:t>most  </a:t>
            </a:r>
            <a:r>
              <a:rPr sz="2600" spc="140" dirty="0">
                <a:solidFill>
                  <a:srgbClr val="FF0000"/>
                </a:solidFill>
                <a:latin typeface="EB Garamond 12"/>
                <a:cs typeface="EB Garamond 12"/>
              </a:rPr>
              <a:t>misunderstood.</a:t>
            </a:r>
            <a:endParaRPr sz="26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50" dirty="0">
                <a:latin typeface="EB Garamond 12"/>
                <a:cs typeface="EB Garamond 12"/>
              </a:rPr>
              <a:t>Organic matter </a:t>
            </a:r>
            <a:r>
              <a:rPr sz="2600" spc="185" dirty="0">
                <a:latin typeface="EB Garamond 12"/>
                <a:cs typeface="EB Garamond 12"/>
              </a:rPr>
              <a:t>serves </a:t>
            </a:r>
            <a:r>
              <a:rPr sz="2600" spc="210" dirty="0">
                <a:latin typeface="EB Garamond 12"/>
                <a:cs typeface="EB Garamond 12"/>
              </a:rPr>
              <a:t>as a </a:t>
            </a:r>
            <a:r>
              <a:rPr sz="2600" spc="150" dirty="0">
                <a:latin typeface="EB Garamond 12"/>
                <a:cs typeface="EB Garamond 12"/>
              </a:rPr>
              <a:t>reservoir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35" dirty="0">
                <a:latin typeface="EB Garamond 12"/>
                <a:cs typeface="EB Garamond 12"/>
              </a:rPr>
              <a:t>nutrients </a:t>
            </a:r>
            <a:r>
              <a:rPr sz="2600" spc="60" dirty="0">
                <a:latin typeface="EB Garamond 12"/>
                <a:cs typeface="EB Garamond 12"/>
              </a:rPr>
              <a:t>and  </a:t>
            </a:r>
            <a:r>
              <a:rPr sz="2600" spc="145" dirty="0">
                <a:latin typeface="EB Garamond 12"/>
                <a:cs typeface="EB Garamond 12"/>
              </a:rPr>
              <a:t>water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14" dirty="0">
                <a:latin typeface="EB Garamond 12"/>
                <a:cs typeface="EB Garamond 12"/>
              </a:rPr>
              <a:t>soil, </a:t>
            </a:r>
            <a:r>
              <a:rPr sz="2600" spc="165" dirty="0">
                <a:latin typeface="EB Garamond 12"/>
                <a:cs typeface="EB Garamond 12"/>
              </a:rPr>
              <a:t>aids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55" dirty="0">
                <a:latin typeface="EB Garamond 12"/>
                <a:cs typeface="EB Garamond 12"/>
              </a:rPr>
              <a:t>reducing </a:t>
            </a:r>
            <a:r>
              <a:rPr sz="2600" spc="145" dirty="0">
                <a:latin typeface="EB Garamond 12"/>
                <a:cs typeface="EB Garamond 12"/>
              </a:rPr>
              <a:t>compaction </a:t>
            </a:r>
            <a:r>
              <a:rPr sz="2600" spc="170" dirty="0">
                <a:latin typeface="EB Garamond 12"/>
                <a:cs typeface="EB Garamond 12"/>
              </a:rPr>
              <a:t>and  </a:t>
            </a:r>
            <a:r>
              <a:rPr sz="2600" spc="145" dirty="0">
                <a:latin typeface="EB Garamond 12"/>
                <a:cs typeface="EB Garamond 12"/>
              </a:rPr>
              <a:t>surface </a:t>
            </a:r>
            <a:r>
              <a:rPr sz="2600" spc="130" dirty="0">
                <a:latin typeface="EB Garamond 12"/>
                <a:cs typeface="EB Garamond 12"/>
              </a:rPr>
              <a:t>crusting,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80" dirty="0">
                <a:latin typeface="EB Garamond 12"/>
                <a:cs typeface="EB Garamond 12"/>
              </a:rPr>
              <a:t>increases </a:t>
            </a:r>
            <a:r>
              <a:rPr sz="2600" spc="145" dirty="0">
                <a:latin typeface="EB Garamond 12"/>
                <a:cs typeface="EB Garamond 12"/>
              </a:rPr>
              <a:t>water </a:t>
            </a:r>
            <a:r>
              <a:rPr sz="2600" spc="105" dirty="0">
                <a:latin typeface="EB Garamond 12"/>
                <a:cs typeface="EB Garamond 12"/>
              </a:rPr>
              <a:t>infiltration </a:t>
            </a:r>
            <a:r>
              <a:rPr sz="2600" spc="100" dirty="0">
                <a:latin typeface="EB Garamond 12"/>
                <a:cs typeface="EB Garamond 12"/>
              </a:rPr>
              <a:t>into  </a:t>
            </a:r>
            <a:r>
              <a:rPr sz="2600" spc="165" dirty="0">
                <a:latin typeface="EB Garamond 12"/>
                <a:cs typeface="EB Garamond 12"/>
              </a:rPr>
              <a:t>the</a:t>
            </a:r>
            <a:r>
              <a:rPr sz="2600" dirty="0">
                <a:latin typeface="EB Garamond 12"/>
                <a:cs typeface="EB Garamond 12"/>
              </a:rPr>
              <a:t> </a:t>
            </a:r>
            <a:r>
              <a:rPr sz="2600" spc="120" dirty="0">
                <a:latin typeface="EB Garamond 12"/>
                <a:cs typeface="EB Garamond 12"/>
              </a:rPr>
              <a:t>soil.</a:t>
            </a:r>
            <a:endParaRPr sz="2600">
              <a:latin typeface="EB Garamond 12"/>
              <a:cs typeface="EB Garamond 12"/>
            </a:endParaRPr>
          </a:p>
          <a:p>
            <a:pPr marL="287020" indent="-274320" algn="just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5" dirty="0">
                <a:solidFill>
                  <a:srgbClr val="6F2F9F"/>
                </a:solidFill>
                <a:latin typeface="EB Garamond 12"/>
                <a:cs typeface="EB Garamond 12"/>
              </a:rPr>
              <a:t>Yet </a:t>
            </a:r>
            <a:r>
              <a:rPr sz="2600" spc="110" dirty="0">
                <a:solidFill>
                  <a:srgbClr val="6F2F9F"/>
                </a:solidFill>
                <a:latin typeface="EB Garamond 12"/>
                <a:cs typeface="EB Garamond 12"/>
              </a:rPr>
              <a:t>it's </a:t>
            </a:r>
            <a:r>
              <a:rPr sz="2600" spc="105" dirty="0">
                <a:solidFill>
                  <a:srgbClr val="6F2F9F"/>
                </a:solidFill>
                <a:latin typeface="EB Garamond 12"/>
                <a:cs typeface="EB Garamond 12"/>
              </a:rPr>
              <a:t>often </a:t>
            </a:r>
            <a:r>
              <a:rPr sz="2600" spc="140" dirty="0">
                <a:solidFill>
                  <a:srgbClr val="6F2F9F"/>
                </a:solidFill>
                <a:latin typeface="EB Garamond 12"/>
                <a:cs typeface="EB Garamond 12"/>
              </a:rPr>
              <a:t>ignored </a:t>
            </a:r>
            <a:r>
              <a:rPr sz="2600" spc="170" dirty="0">
                <a:solidFill>
                  <a:srgbClr val="6F2F9F"/>
                </a:solidFill>
                <a:latin typeface="EB Garamond 12"/>
                <a:cs typeface="EB Garamond 12"/>
              </a:rPr>
              <a:t>and</a:t>
            </a:r>
            <a:r>
              <a:rPr sz="2600" spc="-110" dirty="0">
                <a:solidFill>
                  <a:srgbClr val="6F2F9F"/>
                </a:solidFill>
                <a:latin typeface="EB Garamond 12"/>
                <a:cs typeface="EB Garamond 12"/>
              </a:rPr>
              <a:t> </a:t>
            </a:r>
            <a:r>
              <a:rPr sz="2600" spc="160" dirty="0">
                <a:solidFill>
                  <a:srgbClr val="6F2F9F"/>
                </a:solidFill>
                <a:latin typeface="EB Garamond 12"/>
                <a:cs typeface="EB Garamond 12"/>
              </a:rPr>
              <a:t>neglected.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3663" y="708405"/>
            <a:ext cx="7916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AFEF"/>
                </a:solidFill>
                <a:latin typeface="Carlito"/>
                <a:cs typeface="Carlito"/>
              </a:rPr>
              <a:t>What </a:t>
            </a:r>
            <a:r>
              <a:rPr sz="3600" b="1" spc="-10" dirty="0">
                <a:solidFill>
                  <a:srgbClr val="00AFEF"/>
                </a:solidFill>
                <a:latin typeface="Carlito"/>
                <a:cs typeface="Carlito"/>
              </a:rPr>
              <a:t>Are </a:t>
            </a:r>
            <a:r>
              <a:rPr sz="3600" b="1" dirty="0">
                <a:solidFill>
                  <a:srgbClr val="00AFEF"/>
                </a:solidFill>
                <a:latin typeface="Carlito"/>
                <a:cs typeface="Carlito"/>
              </a:rPr>
              <a:t>the </a:t>
            </a:r>
            <a:r>
              <a:rPr sz="3600" b="1" spc="-5" dirty="0">
                <a:solidFill>
                  <a:srgbClr val="00AFEF"/>
                </a:solidFill>
                <a:latin typeface="Carlito"/>
                <a:cs typeface="Carlito"/>
              </a:rPr>
              <a:t>Benefits </a:t>
            </a:r>
            <a:r>
              <a:rPr sz="3600" b="1" dirty="0">
                <a:solidFill>
                  <a:srgbClr val="00AFEF"/>
                </a:solidFill>
                <a:latin typeface="Carlito"/>
                <a:cs typeface="Carlito"/>
              </a:rPr>
              <a:t>of </a:t>
            </a:r>
            <a:r>
              <a:rPr sz="3600" b="1" spc="-15" dirty="0">
                <a:solidFill>
                  <a:srgbClr val="00AFEF"/>
                </a:solidFill>
                <a:latin typeface="Carlito"/>
                <a:cs typeface="Carlito"/>
              </a:rPr>
              <a:t>Organic</a:t>
            </a:r>
            <a:r>
              <a:rPr sz="3600" b="1" spc="-6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600" b="1" spc="-20" dirty="0">
                <a:solidFill>
                  <a:srgbClr val="00AFEF"/>
                </a:solidFill>
                <a:latin typeface="Carlito"/>
                <a:cs typeface="Carlito"/>
              </a:rPr>
              <a:t>Matter?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840" y="1840738"/>
            <a:ext cx="8169275" cy="3752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558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25120" algn="l"/>
              </a:tabLst>
            </a:pPr>
            <a:r>
              <a:rPr sz="2600" spc="95" dirty="0">
                <a:solidFill>
                  <a:srgbClr val="C00000"/>
                </a:solidFill>
                <a:latin typeface="EB Garamond 12"/>
                <a:cs typeface="EB Garamond 12"/>
              </a:rPr>
              <a:t>Nutrient </a:t>
            </a:r>
            <a:r>
              <a:rPr sz="2600" spc="85" dirty="0">
                <a:solidFill>
                  <a:srgbClr val="C00000"/>
                </a:solidFill>
                <a:latin typeface="EB Garamond 12"/>
                <a:cs typeface="EB Garamond 12"/>
              </a:rPr>
              <a:t>Supply: </a:t>
            </a:r>
            <a:r>
              <a:rPr sz="2600" spc="145" dirty="0">
                <a:latin typeface="EB Garamond 12"/>
                <a:cs typeface="EB Garamond 12"/>
              </a:rPr>
              <a:t>Organic </a:t>
            </a:r>
            <a:r>
              <a:rPr sz="2600" spc="150" dirty="0">
                <a:latin typeface="EB Garamond 12"/>
                <a:cs typeface="EB Garamond 12"/>
              </a:rPr>
              <a:t>matter </a:t>
            </a:r>
            <a:r>
              <a:rPr sz="2600" spc="145" dirty="0">
                <a:latin typeface="EB Garamond 12"/>
                <a:cs typeface="EB Garamond 12"/>
              </a:rPr>
              <a:t>is </a:t>
            </a:r>
            <a:r>
              <a:rPr sz="2600" spc="210" dirty="0">
                <a:latin typeface="EB Garamond 12"/>
                <a:cs typeface="EB Garamond 12"/>
              </a:rPr>
              <a:t>a </a:t>
            </a:r>
            <a:r>
              <a:rPr sz="2600" spc="145" dirty="0">
                <a:latin typeface="EB Garamond 12"/>
                <a:cs typeface="EB Garamond 12"/>
              </a:rPr>
              <a:t>reservoir </a:t>
            </a:r>
            <a:r>
              <a:rPr sz="2600" spc="-90" dirty="0">
                <a:latin typeface="EB Garamond 12"/>
                <a:cs typeface="EB Garamond 12"/>
              </a:rPr>
              <a:t>of  </a:t>
            </a:r>
            <a:r>
              <a:rPr sz="2600" spc="135" dirty="0">
                <a:latin typeface="EB Garamond 12"/>
                <a:cs typeface="EB Garamond 12"/>
              </a:rPr>
              <a:t>nutrients </a:t>
            </a:r>
            <a:r>
              <a:rPr sz="2600" spc="145" dirty="0">
                <a:latin typeface="EB Garamond 12"/>
                <a:cs typeface="EB Garamond 12"/>
              </a:rPr>
              <a:t>that </a:t>
            </a:r>
            <a:r>
              <a:rPr sz="2600" spc="190" dirty="0">
                <a:latin typeface="EB Garamond 12"/>
                <a:cs typeface="EB Garamond 12"/>
              </a:rPr>
              <a:t>can </a:t>
            </a:r>
            <a:r>
              <a:rPr sz="2600" spc="170" dirty="0">
                <a:latin typeface="EB Garamond 12"/>
                <a:cs typeface="EB Garamond 12"/>
              </a:rPr>
              <a:t>be </a:t>
            </a:r>
            <a:r>
              <a:rPr sz="2600" spc="185" dirty="0">
                <a:latin typeface="EB Garamond 12"/>
                <a:cs typeface="EB Garamond 12"/>
              </a:rPr>
              <a:t>released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14" dirty="0">
                <a:latin typeface="EB Garamond 12"/>
                <a:cs typeface="EB Garamond 12"/>
              </a:rPr>
              <a:t>soil. </a:t>
            </a:r>
            <a:r>
              <a:rPr sz="2600" spc="175" dirty="0">
                <a:latin typeface="EB Garamond 12"/>
                <a:cs typeface="EB Garamond 12"/>
              </a:rPr>
              <a:t>Each</a:t>
            </a:r>
            <a:r>
              <a:rPr sz="2600" spc="-5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percent 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50" dirty="0">
                <a:latin typeface="EB Garamond 12"/>
                <a:cs typeface="EB Garamond 12"/>
              </a:rPr>
              <a:t>organic matter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90" dirty="0">
                <a:latin typeface="EB Garamond 12"/>
                <a:cs typeface="EB Garamond 12"/>
              </a:rPr>
              <a:t>releases </a:t>
            </a:r>
            <a:r>
              <a:rPr sz="2600" spc="120" dirty="0">
                <a:latin typeface="EB Garamond 12"/>
                <a:cs typeface="EB Garamond 12"/>
              </a:rPr>
              <a:t>20 </a:t>
            </a:r>
            <a:r>
              <a:rPr sz="2600" spc="85" dirty="0">
                <a:latin typeface="EB Garamond 12"/>
                <a:cs typeface="EB Garamond 12"/>
              </a:rPr>
              <a:t>to </a:t>
            </a:r>
            <a:r>
              <a:rPr sz="2600" spc="150" dirty="0">
                <a:latin typeface="EB Garamond 12"/>
                <a:cs typeface="EB Garamond 12"/>
              </a:rPr>
              <a:t>30 </a:t>
            </a:r>
            <a:r>
              <a:rPr sz="2600" spc="130" dirty="0">
                <a:latin typeface="EB Garamond 12"/>
                <a:cs typeface="EB Garamond 12"/>
              </a:rPr>
              <a:t>pounds 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20" dirty="0">
                <a:latin typeface="EB Garamond 12"/>
                <a:cs typeface="EB Garamond 12"/>
              </a:rPr>
              <a:t>nitrogen, </a:t>
            </a:r>
            <a:r>
              <a:rPr sz="2600" spc="155" dirty="0">
                <a:latin typeface="EB Garamond 12"/>
                <a:cs typeface="EB Garamond 12"/>
              </a:rPr>
              <a:t>4.5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110" dirty="0">
                <a:latin typeface="EB Garamond 12"/>
                <a:cs typeface="EB Garamond 12"/>
              </a:rPr>
              <a:t>6.6 </a:t>
            </a:r>
            <a:r>
              <a:rPr sz="2600" spc="135" dirty="0">
                <a:latin typeface="EB Garamond 12"/>
                <a:cs typeface="EB Garamond 12"/>
              </a:rPr>
              <a:t>pounds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14" dirty="0">
                <a:latin typeface="EB Garamond 12"/>
                <a:cs typeface="EB Garamond 12"/>
              </a:rPr>
              <a:t>P</a:t>
            </a:r>
            <a:r>
              <a:rPr sz="2550" spc="172" baseline="-21241" dirty="0">
                <a:latin typeface="EB Garamond 12"/>
                <a:cs typeface="EB Garamond 12"/>
              </a:rPr>
              <a:t>2</a:t>
            </a:r>
            <a:r>
              <a:rPr sz="2600" spc="114" dirty="0">
                <a:latin typeface="EB Garamond 12"/>
                <a:cs typeface="EB Garamond 12"/>
              </a:rPr>
              <a:t>O</a:t>
            </a:r>
            <a:r>
              <a:rPr sz="2550" spc="172" baseline="-21241" dirty="0">
                <a:latin typeface="EB Garamond 12"/>
                <a:cs typeface="EB Garamond 12"/>
              </a:rPr>
              <a:t>5</a:t>
            </a:r>
            <a:r>
              <a:rPr sz="2600" spc="114" dirty="0">
                <a:latin typeface="EB Garamond 12"/>
                <a:cs typeface="EB Garamond 12"/>
              </a:rPr>
              <a:t>,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60" dirty="0">
                <a:latin typeface="EB Garamond 12"/>
                <a:cs typeface="EB Garamond 12"/>
              </a:rPr>
              <a:t>2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220" dirty="0">
                <a:latin typeface="EB Garamond 12"/>
                <a:cs typeface="EB Garamond 12"/>
              </a:rPr>
              <a:t>3  </a:t>
            </a:r>
            <a:r>
              <a:rPr sz="2600" spc="135" dirty="0">
                <a:latin typeface="EB Garamond 12"/>
                <a:cs typeface="EB Garamond 12"/>
              </a:rPr>
              <a:t>pounds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10" dirty="0">
                <a:latin typeface="EB Garamond 12"/>
                <a:cs typeface="EB Garamond 12"/>
              </a:rPr>
              <a:t>sulfur </a:t>
            </a:r>
            <a:r>
              <a:rPr sz="2600" spc="155" dirty="0">
                <a:latin typeface="EB Garamond 12"/>
                <a:cs typeface="EB Garamond 12"/>
              </a:rPr>
              <a:t>per</a:t>
            </a:r>
            <a:r>
              <a:rPr sz="2600" spc="-265" dirty="0">
                <a:latin typeface="EB Garamond 12"/>
                <a:cs typeface="EB Garamond 12"/>
              </a:rPr>
              <a:t> </a:t>
            </a:r>
            <a:r>
              <a:rPr sz="2600" spc="90" dirty="0">
                <a:latin typeface="EB Garamond 12"/>
                <a:cs typeface="EB Garamond 12"/>
              </a:rPr>
              <a:t>year.</a:t>
            </a:r>
            <a:endParaRPr sz="26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3500">
              <a:latin typeface="EB Garamond 12"/>
              <a:cs typeface="EB Garamond 12"/>
            </a:endParaRPr>
          </a:p>
          <a:p>
            <a:pPr marL="324485" marR="54610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325120" algn="l"/>
              </a:tabLst>
            </a:pPr>
            <a:r>
              <a:rPr sz="2600" spc="80" dirty="0">
                <a:latin typeface="EB Garamond 12"/>
                <a:cs typeface="EB Garamond 12"/>
              </a:rPr>
              <a:t>The </a:t>
            </a:r>
            <a:r>
              <a:rPr sz="2600" spc="125" dirty="0">
                <a:latin typeface="EB Garamond 12"/>
                <a:cs typeface="EB Garamond 12"/>
              </a:rPr>
              <a:t>nutrient </a:t>
            </a:r>
            <a:r>
              <a:rPr sz="2600" spc="185" dirty="0">
                <a:latin typeface="EB Garamond 12"/>
                <a:cs typeface="EB Garamond 12"/>
              </a:rPr>
              <a:t>release </a:t>
            </a:r>
            <a:r>
              <a:rPr sz="2600" spc="155" dirty="0">
                <a:latin typeface="EB Garamond 12"/>
                <a:cs typeface="EB Garamond 12"/>
              </a:rPr>
              <a:t>occurs </a:t>
            </a:r>
            <a:r>
              <a:rPr sz="2600" spc="135" dirty="0">
                <a:latin typeface="EB Garamond 12"/>
                <a:cs typeface="EB Garamond 12"/>
              </a:rPr>
              <a:t>predominantly </a:t>
            </a:r>
            <a:r>
              <a:rPr sz="2600" spc="114" dirty="0">
                <a:latin typeface="EB Garamond 12"/>
                <a:cs typeface="EB Garamond 12"/>
              </a:rPr>
              <a:t>in  </a:t>
            </a:r>
            <a:r>
              <a:rPr sz="2600" spc="35" dirty="0">
                <a:latin typeface="EB Garamond 12"/>
                <a:cs typeface="EB Garamond 12"/>
              </a:rPr>
              <a:t>the  </a:t>
            </a:r>
            <a:r>
              <a:rPr sz="2600" spc="145" dirty="0">
                <a:latin typeface="EB Garamond 12"/>
                <a:cs typeface="EB Garamond 12"/>
              </a:rPr>
              <a:t>spring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40" dirty="0">
                <a:latin typeface="EB Garamond 12"/>
                <a:cs typeface="EB Garamond 12"/>
              </a:rPr>
              <a:t>summer, </a:t>
            </a:r>
            <a:r>
              <a:rPr sz="2600" spc="160" dirty="0">
                <a:latin typeface="EB Garamond 12"/>
                <a:cs typeface="EB Garamond 12"/>
              </a:rPr>
              <a:t>so </a:t>
            </a:r>
            <a:r>
              <a:rPr sz="2600" spc="185" dirty="0">
                <a:latin typeface="EB Garamond 12"/>
                <a:cs typeface="EB Garamond 12"/>
              </a:rPr>
              <a:t>summer </a:t>
            </a:r>
            <a:r>
              <a:rPr sz="2600" spc="145" dirty="0">
                <a:latin typeface="EB Garamond 12"/>
                <a:cs typeface="EB Garamond 12"/>
              </a:rPr>
              <a:t>crops </a:t>
            </a:r>
            <a:r>
              <a:rPr sz="2600" spc="130" dirty="0">
                <a:latin typeface="EB Garamond 12"/>
                <a:cs typeface="EB Garamond 12"/>
              </a:rPr>
              <a:t>benefit </a:t>
            </a:r>
            <a:r>
              <a:rPr sz="2600" spc="165" dirty="0">
                <a:latin typeface="EB Garamond 12"/>
                <a:cs typeface="EB Garamond 12"/>
              </a:rPr>
              <a:t>more  </a:t>
            </a:r>
            <a:r>
              <a:rPr sz="2600" spc="105" dirty="0">
                <a:latin typeface="EB Garamond 12"/>
                <a:cs typeface="EB Garamond 12"/>
              </a:rPr>
              <a:t>from</a:t>
            </a:r>
            <a:r>
              <a:rPr sz="2600" spc="-5" dirty="0">
                <a:latin typeface="EB Garamond 12"/>
                <a:cs typeface="EB Garamond 12"/>
              </a:rPr>
              <a:t> </a:t>
            </a:r>
            <a:r>
              <a:rPr sz="2600" spc="155" dirty="0">
                <a:latin typeface="EB Garamond 12"/>
                <a:cs typeface="EB Garamond 12"/>
              </a:rPr>
              <a:t>organic-matter</a:t>
            </a:r>
            <a:r>
              <a:rPr sz="2600" spc="15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mineralization</a:t>
            </a:r>
            <a:r>
              <a:rPr sz="2600" spc="70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than</a:t>
            </a:r>
            <a:r>
              <a:rPr sz="2600" spc="15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winter</a:t>
            </a:r>
            <a:r>
              <a:rPr sz="2600" spc="-45" dirty="0">
                <a:latin typeface="EB Garamond 12"/>
                <a:cs typeface="EB Garamond 12"/>
              </a:rPr>
              <a:t> </a:t>
            </a:r>
            <a:r>
              <a:rPr sz="2600" spc="125" dirty="0">
                <a:latin typeface="EB Garamond 12"/>
                <a:cs typeface="EB Garamond 12"/>
              </a:rPr>
              <a:t>crops.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1231138"/>
            <a:ext cx="808355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125" dirty="0">
                <a:solidFill>
                  <a:srgbClr val="C00000"/>
                </a:solidFill>
                <a:latin typeface="EB Garamond 12"/>
                <a:cs typeface="EB Garamond 12"/>
              </a:rPr>
              <a:t>Water-Holding </a:t>
            </a:r>
            <a:r>
              <a:rPr sz="2600" spc="120" dirty="0">
                <a:solidFill>
                  <a:srgbClr val="C00000"/>
                </a:solidFill>
                <a:latin typeface="EB Garamond 12"/>
                <a:cs typeface="EB Garamond 12"/>
              </a:rPr>
              <a:t>Capacity: </a:t>
            </a:r>
            <a:r>
              <a:rPr sz="2600" spc="145" dirty="0">
                <a:latin typeface="EB Garamond 12"/>
                <a:cs typeface="EB Garamond 12"/>
              </a:rPr>
              <a:t>Organic </a:t>
            </a:r>
            <a:r>
              <a:rPr sz="2600" spc="155" dirty="0">
                <a:latin typeface="EB Garamond 12"/>
                <a:cs typeface="EB Garamond 12"/>
              </a:rPr>
              <a:t>matter </a:t>
            </a:r>
            <a:r>
              <a:rPr sz="2600" spc="110" dirty="0">
                <a:latin typeface="EB Garamond 12"/>
                <a:cs typeface="EB Garamond 12"/>
              </a:rPr>
              <a:t>behaves  </a:t>
            </a:r>
            <a:r>
              <a:rPr sz="2600" spc="165" dirty="0">
                <a:latin typeface="EB Garamond 12"/>
                <a:cs typeface="EB Garamond 12"/>
              </a:rPr>
              <a:t>somewhat </a:t>
            </a:r>
            <a:r>
              <a:rPr sz="2600" spc="135" dirty="0">
                <a:latin typeface="EB Garamond 12"/>
                <a:cs typeface="EB Garamond 12"/>
              </a:rPr>
              <a:t>like </a:t>
            </a:r>
            <a:r>
              <a:rPr sz="2600" spc="210" dirty="0">
                <a:latin typeface="EB Garamond 12"/>
                <a:cs typeface="EB Garamond 12"/>
              </a:rPr>
              <a:t>a </a:t>
            </a:r>
            <a:r>
              <a:rPr sz="2600" spc="140" dirty="0">
                <a:latin typeface="EB Garamond 12"/>
                <a:cs typeface="EB Garamond 12"/>
              </a:rPr>
              <a:t>sponge, </a:t>
            </a:r>
            <a:r>
              <a:rPr sz="2600" spc="120" dirty="0">
                <a:latin typeface="EB Garamond 12"/>
                <a:cs typeface="EB Garamond 12"/>
              </a:rPr>
              <a:t>with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14" dirty="0">
                <a:latin typeface="EB Garamond 12"/>
                <a:cs typeface="EB Garamond 12"/>
              </a:rPr>
              <a:t>ability </a:t>
            </a:r>
            <a:r>
              <a:rPr sz="2600" spc="85" dirty="0">
                <a:latin typeface="EB Garamond 12"/>
                <a:cs typeface="EB Garamond 12"/>
              </a:rPr>
              <a:t>to </a:t>
            </a:r>
            <a:r>
              <a:rPr sz="2600" spc="145" dirty="0">
                <a:latin typeface="EB Garamond 12"/>
                <a:cs typeface="EB Garamond 12"/>
              </a:rPr>
              <a:t>absorb </a:t>
            </a:r>
            <a:r>
              <a:rPr sz="2600" spc="170" dirty="0">
                <a:latin typeface="EB Garamond 12"/>
                <a:cs typeface="EB Garamond 12"/>
              </a:rPr>
              <a:t>and  </a:t>
            </a:r>
            <a:r>
              <a:rPr sz="2600" spc="140" dirty="0">
                <a:latin typeface="EB Garamond 12"/>
                <a:cs typeface="EB Garamond 12"/>
              </a:rPr>
              <a:t>hold </a:t>
            </a:r>
            <a:r>
              <a:rPr sz="2600" spc="110" dirty="0">
                <a:latin typeface="EB Garamond 12"/>
                <a:cs typeface="EB Garamond 12"/>
              </a:rPr>
              <a:t>up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145" dirty="0">
                <a:latin typeface="EB Garamond 12"/>
                <a:cs typeface="EB Garamond 12"/>
              </a:rPr>
              <a:t>90 </a:t>
            </a:r>
            <a:r>
              <a:rPr sz="2600" spc="150" dirty="0">
                <a:latin typeface="EB Garamond 12"/>
                <a:cs typeface="EB Garamond 12"/>
              </a:rPr>
              <a:t>percent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30" dirty="0">
                <a:latin typeface="EB Garamond 12"/>
                <a:cs typeface="EB Garamond 12"/>
              </a:rPr>
              <a:t>its </a:t>
            </a:r>
            <a:r>
              <a:rPr sz="2600" spc="135" dirty="0">
                <a:latin typeface="EB Garamond 12"/>
                <a:cs typeface="EB Garamond 12"/>
              </a:rPr>
              <a:t>weight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95" dirty="0">
                <a:latin typeface="EB Garamond 12"/>
                <a:cs typeface="EB Garamond 12"/>
              </a:rPr>
              <a:t>water. </a:t>
            </a:r>
            <a:r>
              <a:rPr sz="2600" spc="-45" dirty="0">
                <a:latin typeface="EB Garamond 12"/>
                <a:cs typeface="EB Garamond 12"/>
              </a:rPr>
              <a:t>A </a:t>
            </a:r>
            <a:r>
              <a:rPr sz="2600" spc="160" dirty="0">
                <a:latin typeface="EB Garamond 12"/>
                <a:cs typeface="EB Garamond 12"/>
              </a:rPr>
              <a:t>great  advantage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45" dirty="0">
                <a:latin typeface="EB Garamond 12"/>
                <a:cs typeface="EB Garamond 12"/>
              </a:rPr>
              <a:t>water-holding </a:t>
            </a:r>
            <a:r>
              <a:rPr sz="2600" spc="155" dirty="0">
                <a:latin typeface="EB Garamond 12"/>
                <a:cs typeface="EB Garamond 12"/>
              </a:rPr>
              <a:t>capacity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50" dirty="0">
                <a:latin typeface="EB Garamond 12"/>
                <a:cs typeface="EB Garamond 12"/>
              </a:rPr>
              <a:t>organic  matter is </a:t>
            </a:r>
            <a:r>
              <a:rPr sz="2600" spc="140" dirty="0">
                <a:latin typeface="EB Garamond 12"/>
                <a:cs typeface="EB Garamond 12"/>
              </a:rPr>
              <a:t>that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50" dirty="0">
                <a:latin typeface="EB Garamond 12"/>
                <a:cs typeface="EB Garamond 12"/>
              </a:rPr>
              <a:t>matter </a:t>
            </a:r>
            <a:r>
              <a:rPr sz="2600" spc="100" dirty="0">
                <a:latin typeface="EB Garamond 12"/>
                <a:cs typeface="EB Garamond 12"/>
              </a:rPr>
              <a:t>will </a:t>
            </a:r>
            <a:r>
              <a:rPr sz="2600" spc="185" dirty="0">
                <a:latin typeface="EB Garamond 12"/>
                <a:cs typeface="EB Garamond 12"/>
              </a:rPr>
              <a:t>release </a:t>
            </a:r>
            <a:r>
              <a:rPr sz="2600" spc="155" dirty="0">
                <a:latin typeface="EB Garamond 12"/>
                <a:cs typeface="EB Garamond 12"/>
              </a:rPr>
              <a:t>most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45" dirty="0">
                <a:latin typeface="EB Garamond 12"/>
                <a:cs typeface="EB Garamond 12"/>
              </a:rPr>
              <a:t>water  </a:t>
            </a:r>
            <a:r>
              <a:rPr sz="2600" spc="140" dirty="0">
                <a:latin typeface="EB Garamond 12"/>
                <a:cs typeface="EB Garamond 12"/>
              </a:rPr>
              <a:t>that </a:t>
            </a:r>
            <a:r>
              <a:rPr sz="2600" spc="90" dirty="0">
                <a:latin typeface="EB Garamond 12"/>
                <a:cs typeface="EB Garamond 12"/>
              </a:rPr>
              <a:t>it </a:t>
            </a:r>
            <a:r>
              <a:rPr sz="2600" spc="150" dirty="0">
                <a:latin typeface="EB Garamond 12"/>
                <a:cs typeface="EB Garamond 12"/>
              </a:rPr>
              <a:t>absorbs </a:t>
            </a:r>
            <a:r>
              <a:rPr sz="2600" spc="85" dirty="0">
                <a:latin typeface="EB Garamond 12"/>
                <a:cs typeface="EB Garamond 12"/>
              </a:rPr>
              <a:t>to </a:t>
            </a:r>
            <a:r>
              <a:rPr sz="2600" spc="125" dirty="0">
                <a:latin typeface="EB Garamond 12"/>
                <a:cs typeface="EB Garamond 12"/>
              </a:rPr>
              <a:t>plants. </a:t>
            </a:r>
            <a:r>
              <a:rPr sz="2600" spc="70" dirty="0">
                <a:latin typeface="EB Garamond 12"/>
                <a:cs typeface="EB Garamond 12"/>
              </a:rPr>
              <a:t>In </a:t>
            </a:r>
            <a:r>
              <a:rPr sz="2600" spc="125" dirty="0">
                <a:latin typeface="EB Garamond 12"/>
                <a:cs typeface="EB Garamond 12"/>
              </a:rPr>
              <a:t>contrast, </a:t>
            </a:r>
            <a:r>
              <a:rPr sz="2600" spc="140" dirty="0">
                <a:latin typeface="EB Garamond 12"/>
                <a:cs typeface="EB Garamond 12"/>
              </a:rPr>
              <a:t>clay </a:t>
            </a:r>
            <a:r>
              <a:rPr sz="2600" spc="150" dirty="0">
                <a:latin typeface="EB Garamond 12"/>
                <a:cs typeface="EB Garamond 12"/>
              </a:rPr>
              <a:t>holds </a:t>
            </a:r>
            <a:r>
              <a:rPr sz="2600" spc="165" dirty="0">
                <a:latin typeface="EB Garamond 12"/>
                <a:cs typeface="EB Garamond 12"/>
              </a:rPr>
              <a:t>great  </a:t>
            </a:r>
            <a:r>
              <a:rPr sz="2600" spc="130" dirty="0">
                <a:latin typeface="EB Garamond 12"/>
                <a:cs typeface="EB Garamond 12"/>
              </a:rPr>
              <a:t>quantities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00" dirty="0">
                <a:latin typeface="EB Garamond 12"/>
                <a:cs typeface="EB Garamond 12"/>
              </a:rPr>
              <a:t>water, </a:t>
            </a:r>
            <a:r>
              <a:rPr sz="2600" spc="105" dirty="0">
                <a:latin typeface="EB Garamond 12"/>
                <a:cs typeface="EB Garamond 12"/>
              </a:rPr>
              <a:t>but </a:t>
            </a:r>
            <a:r>
              <a:rPr sz="2600" spc="175" dirty="0">
                <a:latin typeface="EB Garamond 12"/>
                <a:cs typeface="EB Garamond 12"/>
              </a:rPr>
              <a:t>much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95" dirty="0">
                <a:latin typeface="EB Garamond 12"/>
                <a:cs typeface="EB Garamond 12"/>
              </a:rPr>
              <a:t>it </a:t>
            </a:r>
            <a:r>
              <a:rPr sz="2600" spc="150" dirty="0">
                <a:latin typeface="EB Garamond 12"/>
                <a:cs typeface="EB Garamond 12"/>
              </a:rPr>
              <a:t>is </a:t>
            </a:r>
            <a:r>
              <a:rPr sz="2600" spc="135" dirty="0">
                <a:latin typeface="EB Garamond 12"/>
                <a:cs typeface="EB Garamond 12"/>
              </a:rPr>
              <a:t>unavailable </a:t>
            </a:r>
            <a:r>
              <a:rPr sz="2600" spc="65" dirty="0">
                <a:latin typeface="EB Garamond 12"/>
                <a:cs typeface="EB Garamond 12"/>
              </a:rPr>
              <a:t>to  </a:t>
            </a:r>
            <a:r>
              <a:rPr sz="2600" spc="125" dirty="0">
                <a:latin typeface="EB Garamond 12"/>
                <a:cs typeface="EB Garamond 12"/>
              </a:rPr>
              <a:t>plants.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418"/>
            <a:ext cx="808164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110" dirty="0">
                <a:solidFill>
                  <a:srgbClr val="C00000"/>
                </a:solidFill>
                <a:latin typeface="EB Garamond 12"/>
                <a:cs typeface="EB Garamond 12"/>
              </a:rPr>
              <a:t>Soil </a:t>
            </a:r>
            <a:r>
              <a:rPr sz="2600" spc="130" dirty="0">
                <a:solidFill>
                  <a:srgbClr val="C00000"/>
                </a:solidFill>
                <a:latin typeface="EB Garamond 12"/>
                <a:cs typeface="EB Garamond 12"/>
              </a:rPr>
              <a:t>Structure </a:t>
            </a:r>
            <a:r>
              <a:rPr sz="2600" spc="125" dirty="0">
                <a:solidFill>
                  <a:srgbClr val="C00000"/>
                </a:solidFill>
                <a:latin typeface="EB Garamond 12"/>
                <a:cs typeface="EB Garamond 12"/>
              </a:rPr>
              <a:t>Aggregation: </a:t>
            </a:r>
            <a:r>
              <a:rPr sz="2600" spc="145" dirty="0">
                <a:latin typeface="EB Garamond 12"/>
                <a:cs typeface="EB Garamond 12"/>
              </a:rPr>
              <a:t>Organic </a:t>
            </a:r>
            <a:r>
              <a:rPr sz="2600" spc="150" dirty="0">
                <a:latin typeface="EB Garamond 12"/>
                <a:cs typeface="EB Garamond 12"/>
              </a:rPr>
              <a:t>matter </a:t>
            </a:r>
            <a:r>
              <a:rPr sz="2600" spc="195" dirty="0">
                <a:latin typeface="EB Garamond 12"/>
                <a:cs typeface="EB Garamond 12"/>
              </a:rPr>
              <a:t>causes </a:t>
            </a:r>
            <a:r>
              <a:rPr sz="2600" spc="50" dirty="0">
                <a:latin typeface="EB Garamond 12"/>
                <a:cs typeface="EB Garamond 12"/>
              </a:rPr>
              <a:t>soil  </a:t>
            </a:r>
            <a:r>
              <a:rPr sz="2600" spc="85" dirty="0">
                <a:latin typeface="EB Garamond 12"/>
                <a:cs typeface="EB Garamond 12"/>
              </a:rPr>
              <a:t>to </a:t>
            </a:r>
            <a:r>
              <a:rPr sz="2600" spc="150" dirty="0">
                <a:latin typeface="EB Garamond 12"/>
                <a:cs typeface="EB Garamond 12"/>
              </a:rPr>
              <a:t>clump </a:t>
            </a:r>
            <a:r>
              <a:rPr sz="2600" spc="165" dirty="0">
                <a:latin typeface="EB Garamond 12"/>
                <a:cs typeface="EB Garamond 12"/>
              </a:rPr>
              <a:t>and </a:t>
            </a:r>
            <a:r>
              <a:rPr sz="2600" spc="105" dirty="0">
                <a:latin typeface="EB Garamond 12"/>
                <a:cs typeface="EB Garamond 12"/>
              </a:rPr>
              <a:t>form </a:t>
            </a:r>
            <a:r>
              <a:rPr sz="2600" spc="125" dirty="0">
                <a:latin typeface="EB Garamond 12"/>
                <a:cs typeface="EB Garamond 12"/>
              </a:rPr>
              <a:t>soil </a:t>
            </a:r>
            <a:r>
              <a:rPr sz="2600" spc="170" dirty="0">
                <a:latin typeface="EB Garamond 12"/>
                <a:cs typeface="EB Garamond 12"/>
              </a:rPr>
              <a:t>aggregates,</a:t>
            </a:r>
            <a:r>
              <a:rPr sz="2600" spc="-335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which </a:t>
            </a:r>
            <a:r>
              <a:rPr sz="2600" spc="130" dirty="0">
                <a:latin typeface="EB Garamond 12"/>
                <a:cs typeface="EB Garamond 12"/>
              </a:rPr>
              <a:t>improves </a:t>
            </a:r>
            <a:r>
              <a:rPr sz="2600" spc="120" dirty="0">
                <a:latin typeface="EB Garamond 12"/>
                <a:cs typeface="EB Garamond 12"/>
              </a:rPr>
              <a:t>soil  </a:t>
            </a:r>
            <a:r>
              <a:rPr sz="2600" spc="130" dirty="0">
                <a:latin typeface="EB Garamond 12"/>
                <a:cs typeface="EB Garamond 12"/>
              </a:rPr>
              <a:t>structure. </a:t>
            </a:r>
            <a:r>
              <a:rPr sz="2600" spc="155" dirty="0">
                <a:latin typeface="EB Garamond 12"/>
                <a:cs typeface="EB Garamond 12"/>
              </a:rPr>
              <a:t>With </a:t>
            </a:r>
            <a:r>
              <a:rPr sz="2600" spc="135" dirty="0">
                <a:latin typeface="EB Garamond 12"/>
                <a:cs typeface="EB Garamond 12"/>
              </a:rPr>
              <a:t>better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35" dirty="0">
                <a:latin typeface="EB Garamond 12"/>
                <a:cs typeface="EB Garamond 12"/>
              </a:rPr>
              <a:t>structure, </a:t>
            </a:r>
            <a:r>
              <a:rPr sz="2600" spc="145" dirty="0">
                <a:latin typeface="EB Garamond 12"/>
                <a:cs typeface="EB Garamond 12"/>
              </a:rPr>
              <a:t>permeability  </a:t>
            </a:r>
            <a:r>
              <a:rPr sz="2600" spc="110" dirty="0">
                <a:latin typeface="EB Garamond 12"/>
                <a:cs typeface="EB Garamond 12"/>
              </a:rPr>
              <a:t>(infiltration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40" dirty="0">
                <a:latin typeface="EB Garamond 12"/>
                <a:cs typeface="EB Garamond 12"/>
              </a:rPr>
              <a:t>water </a:t>
            </a:r>
            <a:r>
              <a:rPr sz="2600" spc="125" dirty="0">
                <a:latin typeface="EB Garamond 12"/>
                <a:cs typeface="EB Garamond 12"/>
              </a:rPr>
              <a:t>through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0" dirty="0">
                <a:latin typeface="EB Garamond 12"/>
                <a:cs typeface="EB Garamond 12"/>
              </a:rPr>
              <a:t>soil) </a:t>
            </a:r>
            <a:r>
              <a:rPr sz="2600" spc="120" dirty="0">
                <a:latin typeface="EB Garamond 12"/>
                <a:cs typeface="EB Garamond 12"/>
              </a:rPr>
              <a:t>improves, </a:t>
            </a:r>
            <a:r>
              <a:rPr sz="2600" spc="110" dirty="0">
                <a:latin typeface="EB Garamond 12"/>
                <a:cs typeface="EB Garamond 12"/>
              </a:rPr>
              <a:t>in  </a:t>
            </a:r>
            <a:r>
              <a:rPr sz="2600" spc="114" dirty="0">
                <a:latin typeface="EB Garamond 12"/>
                <a:cs typeface="EB Garamond 12"/>
              </a:rPr>
              <a:t>turn </a:t>
            </a:r>
            <a:r>
              <a:rPr sz="2600" spc="120" dirty="0">
                <a:latin typeface="EB Garamond 12"/>
                <a:cs typeface="EB Garamond 12"/>
              </a:rPr>
              <a:t>improving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0" dirty="0">
                <a:latin typeface="EB Garamond 12"/>
                <a:cs typeface="EB Garamond 12"/>
              </a:rPr>
              <a:t>soil's </a:t>
            </a:r>
            <a:r>
              <a:rPr sz="2600" spc="114" dirty="0">
                <a:latin typeface="EB Garamond 12"/>
                <a:cs typeface="EB Garamond 12"/>
              </a:rPr>
              <a:t>ability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160" dirty="0">
                <a:latin typeface="EB Garamond 12"/>
                <a:cs typeface="EB Garamond 12"/>
              </a:rPr>
              <a:t>take </a:t>
            </a:r>
            <a:r>
              <a:rPr sz="2600" spc="105" dirty="0">
                <a:latin typeface="EB Garamond 12"/>
                <a:cs typeface="EB Garamond 12"/>
              </a:rPr>
              <a:t>up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35" dirty="0">
                <a:latin typeface="EB Garamond 12"/>
                <a:cs typeface="EB Garamond 12"/>
              </a:rPr>
              <a:t>hold </a:t>
            </a:r>
            <a:r>
              <a:rPr sz="2600" spc="790" dirty="0">
                <a:latin typeface="EB Garamond 12"/>
                <a:cs typeface="EB Garamond 12"/>
              </a:rPr>
              <a:t> </a:t>
            </a:r>
            <a:r>
              <a:rPr sz="2600" spc="95" dirty="0">
                <a:latin typeface="EB Garamond 12"/>
                <a:cs typeface="EB Garamond 12"/>
              </a:rPr>
              <a:t>water.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418"/>
            <a:ext cx="808482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125" dirty="0">
                <a:solidFill>
                  <a:srgbClr val="C00000"/>
                </a:solidFill>
                <a:latin typeface="EB Garamond 12"/>
                <a:cs typeface="EB Garamond 12"/>
              </a:rPr>
              <a:t>Erosion </a:t>
            </a:r>
            <a:r>
              <a:rPr sz="2600" spc="114" dirty="0">
                <a:solidFill>
                  <a:srgbClr val="C00000"/>
                </a:solidFill>
                <a:latin typeface="EB Garamond 12"/>
                <a:cs typeface="EB Garamond 12"/>
              </a:rPr>
              <a:t>Prevention: </a:t>
            </a:r>
            <a:r>
              <a:rPr sz="2600" spc="80" dirty="0">
                <a:latin typeface="EB Garamond 12"/>
                <a:cs typeface="EB Garamond 12"/>
              </a:rPr>
              <a:t>This </a:t>
            </a:r>
            <a:r>
              <a:rPr sz="2600" spc="120" dirty="0">
                <a:latin typeface="EB Garamond 12"/>
                <a:cs typeface="EB Garamond 12"/>
              </a:rPr>
              <a:t>property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50" dirty="0">
                <a:latin typeface="EB Garamond 12"/>
                <a:cs typeface="EB Garamond 12"/>
              </a:rPr>
              <a:t>organic matter </a:t>
            </a:r>
            <a:r>
              <a:rPr sz="2600" spc="-20" dirty="0">
                <a:latin typeface="EB Garamond 12"/>
                <a:cs typeface="EB Garamond 12"/>
              </a:rPr>
              <a:t>is  </a:t>
            </a:r>
            <a:r>
              <a:rPr sz="2600" spc="110" dirty="0">
                <a:latin typeface="EB Garamond 12"/>
                <a:cs typeface="EB Garamond 12"/>
              </a:rPr>
              <a:t>not </a:t>
            </a:r>
            <a:r>
              <a:rPr sz="2600" spc="135" dirty="0">
                <a:latin typeface="EB Garamond 12"/>
                <a:cs typeface="EB Garamond 12"/>
              </a:rPr>
              <a:t>widely </a:t>
            </a:r>
            <a:r>
              <a:rPr sz="2600" spc="114" dirty="0">
                <a:latin typeface="EB Garamond 12"/>
                <a:cs typeface="EB Garamond 12"/>
              </a:rPr>
              <a:t>known. Data </a:t>
            </a:r>
            <a:r>
              <a:rPr sz="2600" spc="175" dirty="0">
                <a:latin typeface="EB Garamond 12"/>
                <a:cs typeface="EB Garamond 12"/>
              </a:rPr>
              <a:t>used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5" dirty="0">
                <a:latin typeface="EB Garamond 12"/>
                <a:cs typeface="EB Garamond 12"/>
              </a:rPr>
              <a:t>universal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0" dirty="0">
                <a:latin typeface="EB Garamond 12"/>
                <a:cs typeface="EB Garamond 12"/>
              </a:rPr>
              <a:t>loss  </a:t>
            </a:r>
            <a:r>
              <a:rPr sz="2600" spc="135" dirty="0">
                <a:latin typeface="EB Garamond 12"/>
                <a:cs typeface="EB Garamond 12"/>
              </a:rPr>
              <a:t>equation </a:t>
            </a:r>
            <a:r>
              <a:rPr sz="2600" spc="145" dirty="0">
                <a:latin typeface="EB Garamond 12"/>
                <a:cs typeface="EB Garamond 12"/>
              </a:rPr>
              <a:t>indicate </a:t>
            </a:r>
            <a:r>
              <a:rPr sz="2600" spc="140" dirty="0">
                <a:latin typeface="EB Garamond 12"/>
                <a:cs typeface="EB Garamond 12"/>
              </a:rPr>
              <a:t>that </a:t>
            </a:r>
            <a:r>
              <a:rPr sz="2600" spc="160" dirty="0">
                <a:latin typeface="EB Garamond 12"/>
                <a:cs typeface="EB Garamond 12"/>
              </a:rPr>
              <a:t>increasing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0" dirty="0">
                <a:latin typeface="EB Garamond 12"/>
                <a:cs typeface="EB Garamond 12"/>
              </a:rPr>
              <a:t>organic matter  </a:t>
            </a:r>
            <a:r>
              <a:rPr sz="2600" spc="100" dirty="0">
                <a:latin typeface="EB Garamond 12"/>
                <a:cs typeface="EB Garamond 12"/>
              </a:rPr>
              <a:t>from </a:t>
            </a:r>
            <a:r>
              <a:rPr sz="2600" spc="60" dirty="0">
                <a:latin typeface="EB Garamond 12"/>
                <a:cs typeface="EB Garamond 12"/>
              </a:rPr>
              <a:t>1 </a:t>
            </a:r>
            <a:r>
              <a:rPr sz="2600" spc="85" dirty="0">
                <a:latin typeface="EB Garamond 12"/>
                <a:cs typeface="EB Garamond 12"/>
              </a:rPr>
              <a:t>to </a:t>
            </a:r>
            <a:r>
              <a:rPr sz="2600" spc="220" dirty="0">
                <a:latin typeface="EB Garamond 12"/>
                <a:cs typeface="EB Garamond 12"/>
              </a:rPr>
              <a:t>3 </a:t>
            </a:r>
            <a:r>
              <a:rPr sz="2600" spc="150" dirty="0">
                <a:latin typeface="EB Garamond 12"/>
                <a:cs typeface="EB Garamond 12"/>
              </a:rPr>
              <a:t>percent </a:t>
            </a:r>
            <a:r>
              <a:rPr sz="2600" spc="185" dirty="0">
                <a:latin typeface="EB Garamond 12"/>
                <a:cs typeface="EB Garamond 12"/>
              </a:rPr>
              <a:t>can </a:t>
            </a:r>
            <a:r>
              <a:rPr sz="2600" spc="165" dirty="0">
                <a:latin typeface="EB Garamond 12"/>
                <a:cs typeface="EB Garamond 12"/>
              </a:rPr>
              <a:t>reduce </a:t>
            </a:r>
            <a:r>
              <a:rPr sz="2600" spc="140" dirty="0">
                <a:latin typeface="EB Garamond 12"/>
                <a:cs typeface="EB Garamond 12"/>
              </a:rPr>
              <a:t>erosion </a:t>
            </a:r>
            <a:r>
              <a:rPr sz="2600" spc="120" dirty="0">
                <a:latin typeface="EB Garamond 12"/>
                <a:cs typeface="EB Garamond 12"/>
              </a:rPr>
              <a:t>20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204" dirty="0">
                <a:latin typeface="EB Garamond 12"/>
                <a:cs typeface="EB Garamond 12"/>
              </a:rPr>
              <a:t>33 </a:t>
            </a:r>
            <a:r>
              <a:rPr sz="2600" spc="145" dirty="0">
                <a:latin typeface="EB Garamond 12"/>
                <a:cs typeface="EB Garamond 12"/>
              </a:rPr>
              <a:t>percent  </a:t>
            </a:r>
            <a:r>
              <a:rPr sz="2600" spc="185" dirty="0">
                <a:latin typeface="EB Garamond 12"/>
                <a:cs typeface="EB Garamond 12"/>
              </a:rPr>
              <a:t>because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75" dirty="0">
                <a:latin typeface="EB Garamond 12"/>
                <a:cs typeface="EB Garamond 12"/>
              </a:rPr>
              <a:t>increased </a:t>
            </a:r>
            <a:r>
              <a:rPr sz="2600" spc="145" dirty="0">
                <a:latin typeface="EB Garamond 12"/>
                <a:cs typeface="EB Garamond 12"/>
              </a:rPr>
              <a:t>water </a:t>
            </a:r>
            <a:r>
              <a:rPr sz="2600" spc="105" dirty="0">
                <a:latin typeface="EB Garamond 12"/>
                <a:cs typeface="EB Garamond 12"/>
              </a:rPr>
              <a:t>infiltration </a:t>
            </a:r>
            <a:r>
              <a:rPr sz="2600" spc="165" dirty="0">
                <a:latin typeface="EB Garamond 12"/>
                <a:cs typeface="EB Garamond 12"/>
              </a:rPr>
              <a:t>and </a:t>
            </a:r>
            <a:r>
              <a:rPr sz="2600" spc="155" dirty="0">
                <a:latin typeface="EB Garamond 12"/>
                <a:cs typeface="EB Garamond 12"/>
              </a:rPr>
              <a:t>stable </a:t>
            </a:r>
            <a:r>
              <a:rPr sz="2600" spc="130" dirty="0">
                <a:latin typeface="EB Garamond 12"/>
                <a:cs typeface="EB Garamond 12"/>
              </a:rPr>
              <a:t>soil  </a:t>
            </a:r>
            <a:r>
              <a:rPr sz="2600" spc="175" dirty="0">
                <a:latin typeface="EB Garamond 12"/>
                <a:cs typeface="EB Garamond 12"/>
              </a:rPr>
              <a:t>aggregate </a:t>
            </a:r>
            <a:r>
              <a:rPr sz="2600" spc="120" dirty="0">
                <a:latin typeface="EB Garamond 12"/>
                <a:cs typeface="EB Garamond 12"/>
              </a:rPr>
              <a:t>formation </a:t>
            </a:r>
            <a:r>
              <a:rPr sz="2600" spc="185" dirty="0">
                <a:latin typeface="EB Garamond 12"/>
                <a:cs typeface="EB Garamond 12"/>
              </a:rPr>
              <a:t>caused</a:t>
            </a:r>
            <a:r>
              <a:rPr sz="2600" spc="-315" dirty="0">
                <a:latin typeface="EB Garamond 12"/>
                <a:cs typeface="EB Garamond 12"/>
              </a:rPr>
              <a:t> </a:t>
            </a:r>
            <a:r>
              <a:rPr sz="2600" spc="100" dirty="0">
                <a:latin typeface="EB Garamond 12"/>
                <a:cs typeface="EB Garamond 12"/>
              </a:rPr>
              <a:t>by </a:t>
            </a:r>
            <a:r>
              <a:rPr sz="2600" spc="150" dirty="0">
                <a:latin typeface="EB Garamond 12"/>
                <a:cs typeface="EB Garamond 12"/>
              </a:rPr>
              <a:t>organic </a:t>
            </a:r>
            <a:r>
              <a:rPr sz="2600" spc="110" dirty="0">
                <a:latin typeface="EB Garamond 12"/>
                <a:cs typeface="EB Garamond 12"/>
              </a:rPr>
              <a:t>matter.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81200" y="1268094"/>
            <a:ext cx="5410200" cy="4418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7284" y="769365"/>
            <a:ext cx="6821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How Much </a:t>
            </a: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Organic </a:t>
            </a:r>
            <a:r>
              <a:rPr sz="3200" b="1" spc="-20" dirty="0">
                <a:solidFill>
                  <a:srgbClr val="C00000"/>
                </a:solidFill>
                <a:latin typeface="Carlito"/>
                <a:cs typeface="Carlito"/>
              </a:rPr>
              <a:t>Matter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Is in the</a:t>
            </a:r>
            <a:r>
              <a:rPr sz="3200" b="1" spc="-7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Soil?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45" dirty="0"/>
              <a:t>An </a:t>
            </a:r>
            <a:r>
              <a:rPr spc="185" dirty="0"/>
              <a:t>acre </a:t>
            </a:r>
            <a:r>
              <a:rPr spc="45" dirty="0"/>
              <a:t>of </a:t>
            </a:r>
            <a:r>
              <a:rPr spc="130" dirty="0"/>
              <a:t>soil </a:t>
            </a:r>
            <a:r>
              <a:rPr spc="180" dirty="0"/>
              <a:t>measured </a:t>
            </a:r>
            <a:r>
              <a:rPr spc="90" dirty="0"/>
              <a:t>to </a:t>
            </a:r>
            <a:r>
              <a:rPr spc="210" dirty="0"/>
              <a:t>a </a:t>
            </a:r>
            <a:r>
              <a:rPr spc="150" dirty="0"/>
              <a:t>depth </a:t>
            </a:r>
            <a:r>
              <a:rPr spc="45" dirty="0"/>
              <a:t>of </a:t>
            </a:r>
            <a:r>
              <a:rPr spc="135" dirty="0"/>
              <a:t>6 </a:t>
            </a:r>
            <a:r>
              <a:rPr spc="175" dirty="0"/>
              <a:t>inches </a:t>
            </a:r>
            <a:r>
              <a:rPr spc="85" dirty="0"/>
              <a:t>weighs  </a:t>
            </a:r>
            <a:r>
              <a:rPr spc="125" dirty="0"/>
              <a:t>approximately </a:t>
            </a:r>
            <a:r>
              <a:rPr spc="85" dirty="0"/>
              <a:t>2,000,000 </a:t>
            </a:r>
            <a:r>
              <a:rPr spc="120" dirty="0"/>
              <a:t>pounds, </a:t>
            </a:r>
            <a:r>
              <a:rPr spc="150" dirty="0"/>
              <a:t>which </a:t>
            </a:r>
            <a:r>
              <a:rPr spc="200" dirty="0"/>
              <a:t>means </a:t>
            </a:r>
            <a:r>
              <a:rPr spc="140" dirty="0"/>
              <a:t>that </a:t>
            </a:r>
            <a:r>
              <a:rPr spc="60" dirty="0"/>
              <a:t>1  </a:t>
            </a:r>
            <a:r>
              <a:rPr spc="150" dirty="0"/>
              <a:t>percent </a:t>
            </a:r>
            <a:r>
              <a:rPr spc="145" dirty="0"/>
              <a:t>organic </a:t>
            </a:r>
            <a:r>
              <a:rPr spc="150" dirty="0"/>
              <a:t>matter </a:t>
            </a:r>
            <a:r>
              <a:rPr spc="114" dirty="0"/>
              <a:t>in </a:t>
            </a:r>
            <a:r>
              <a:rPr spc="165" dirty="0"/>
              <a:t>the </a:t>
            </a:r>
            <a:r>
              <a:rPr spc="130" dirty="0"/>
              <a:t>soil </a:t>
            </a:r>
            <a:r>
              <a:rPr spc="105" dirty="0"/>
              <a:t>would </a:t>
            </a:r>
            <a:r>
              <a:rPr spc="145" dirty="0"/>
              <a:t>weigh </a:t>
            </a:r>
            <a:r>
              <a:rPr spc="125" dirty="0"/>
              <a:t>about  </a:t>
            </a:r>
            <a:r>
              <a:rPr spc="95" dirty="0"/>
              <a:t>20,000 </a:t>
            </a:r>
            <a:r>
              <a:rPr spc="135" dirty="0"/>
              <a:t>pounds </a:t>
            </a:r>
            <a:r>
              <a:rPr spc="155" dirty="0"/>
              <a:t>per</a:t>
            </a:r>
            <a:r>
              <a:rPr spc="-185" dirty="0"/>
              <a:t> </a:t>
            </a:r>
            <a:r>
              <a:rPr spc="160" dirty="0"/>
              <a:t>acre.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140" dirty="0"/>
              <a:t>Remember that </a:t>
            </a:r>
            <a:r>
              <a:rPr spc="95" dirty="0"/>
              <a:t>it </a:t>
            </a:r>
            <a:r>
              <a:rPr spc="170" dirty="0"/>
              <a:t>takes </a:t>
            </a:r>
            <a:r>
              <a:rPr spc="155" dirty="0"/>
              <a:t>at </a:t>
            </a:r>
            <a:r>
              <a:rPr spc="170" dirty="0"/>
              <a:t>least </a:t>
            </a:r>
            <a:r>
              <a:rPr spc="70" dirty="0"/>
              <a:t>10 </a:t>
            </a:r>
            <a:r>
              <a:rPr spc="130" dirty="0"/>
              <a:t>pounds </a:t>
            </a:r>
            <a:r>
              <a:rPr spc="45" dirty="0"/>
              <a:t>of </a:t>
            </a:r>
            <a:r>
              <a:rPr spc="95" dirty="0"/>
              <a:t>organic  </a:t>
            </a:r>
            <a:r>
              <a:rPr spc="160" dirty="0"/>
              <a:t>material </a:t>
            </a:r>
            <a:r>
              <a:rPr spc="95" dirty="0"/>
              <a:t>to </a:t>
            </a:r>
            <a:r>
              <a:rPr spc="170" dirty="0"/>
              <a:t>decompose </a:t>
            </a:r>
            <a:r>
              <a:rPr spc="90" dirty="0"/>
              <a:t>to </a:t>
            </a:r>
            <a:r>
              <a:rPr spc="60" dirty="0"/>
              <a:t>1 </a:t>
            </a:r>
            <a:r>
              <a:rPr spc="120" dirty="0"/>
              <a:t>pound </a:t>
            </a:r>
            <a:r>
              <a:rPr spc="45" dirty="0"/>
              <a:t>of </a:t>
            </a:r>
            <a:r>
              <a:rPr spc="150" dirty="0"/>
              <a:t>organic </a:t>
            </a:r>
            <a:r>
              <a:rPr spc="110" dirty="0"/>
              <a:t>matter,</a:t>
            </a:r>
            <a:r>
              <a:rPr spc="-100" dirty="0"/>
              <a:t> </a:t>
            </a:r>
            <a:r>
              <a:rPr spc="150" dirty="0"/>
              <a:t>so  </a:t>
            </a:r>
            <a:r>
              <a:rPr spc="95" dirty="0"/>
              <a:t>it </a:t>
            </a:r>
            <a:r>
              <a:rPr spc="170" dirty="0"/>
              <a:t>takes </a:t>
            </a:r>
            <a:r>
              <a:rPr spc="150" dirty="0"/>
              <a:t>at </a:t>
            </a:r>
            <a:r>
              <a:rPr spc="170" dirty="0"/>
              <a:t>least </a:t>
            </a:r>
            <a:r>
              <a:rPr spc="90" dirty="0"/>
              <a:t>200,000 </a:t>
            </a:r>
            <a:r>
              <a:rPr spc="130" dirty="0"/>
              <a:t>pounds </a:t>
            </a:r>
            <a:r>
              <a:rPr spc="90" dirty="0"/>
              <a:t>(100 </a:t>
            </a:r>
            <a:r>
              <a:rPr spc="130" dirty="0"/>
              <a:t>tons) </a:t>
            </a:r>
            <a:r>
              <a:rPr spc="45" dirty="0"/>
              <a:t>of</a:t>
            </a:r>
            <a:r>
              <a:rPr spc="-25" dirty="0"/>
              <a:t> </a:t>
            </a:r>
            <a:r>
              <a:rPr spc="150" dirty="0"/>
              <a:t>organic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2104" y="4541901"/>
            <a:ext cx="31972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1160145" algn="l"/>
                <a:tab pos="1859914" algn="l"/>
                <a:tab pos="2344420" algn="l"/>
                <a:tab pos="3080385" algn="l"/>
              </a:tabLst>
            </a:pPr>
            <a:r>
              <a:rPr sz="2600" spc="50" dirty="0">
                <a:latin typeface="EB Garamond 12"/>
                <a:cs typeface="EB Garamond 12"/>
              </a:rPr>
              <a:t>t</a:t>
            </a:r>
            <a:r>
              <a:rPr sz="2600" spc="135" dirty="0">
                <a:latin typeface="EB Garamond 12"/>
                <a:cs typeface="EB Garamond 12"/>
              </a:rPr>
              <a:t>o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165" dirty="0">
                <a:latin typeface="EB Garamond 12"/>
                <a:cs typeface="EB Garamond 12"/>
              </a:rPr>
              <a:t>th</a:t>
            </a:r>
            <a:r>
              <a:rPr sz="2600" spc="160" dirty="0">
                <a:latin typeface="EB Garamond 12"/>
                <a:cs typeface="EB Garamond 12"/>
              </a:rPr>
              <a:t>e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200" dirty="0">
                <a:latin typeface="EB Garamond 12"/>
                <a:cs typeface="EB Garamond 12"/>
              </a:rPr>
              <a:t>s</a:t>
            </a:r>
            <a:r>
              <a:rPr sz="2600" spc="145" dirty="0">
                <a:latin typeface="EB Garamond 12"/>
                <a:cs typeface="EB Garamond 12"/>
              </a:rPr>
              <a:t>o</a:t>
            </a:r>
            <a:r>
              <a:rPr sz="2600" spc="60" dirty="0">
                <a:latin typeface="EB Garamond 12"/>
                <a:cs typeface="EB Garamond 12"/>
              </a:rPr>
              <a:t>i</a:t>
            </a:r>
            <a:r>
              <a:rPr sz="2600" spc="105" dirty="0">
                <a:latin typeface="EB Garamond 12"/>
                <a:cs typeface="EB Garamond 12"/>
              </a:rPr>
              <a:t>l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40" dirty="0">
                <a:latin typeface="EB Garamond 12"/>
                <a:cs typeface="EB Garamond 12"/>
              </a:rPr>
              <a:t>t</a:t>
            </a:r>
            <a:r>
              <a:rPr sz="2600" spc="135" dirty="0">
                <a:latin typeface="EB Garamond 12"/>
                <a:cs typeface="EB Garamond 12"/>
              </a:rPr>
              <a:t>o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175" dirty="0">
                <a:latin typeface="EB Garamond 12"/>
                <a:cs typeface="EB Garamond 12"/>
              </a:rPr>
              <a:t>add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60" dirty="0">
                <a:latin typeface="EB Garamond 12"/>
                <a:cs typeface="EB Garamond 12"/>
              </a:rPr>
              <a:t>1</a:t>
            </a:r>
            <a:endParaRPr sz="2600">
              <a:latin typeface="EB Garamond 12"/>
              <a:cs typeface="EB Garamond 1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41901"/>
            <a:ext cx="442658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2715" algn="l"/>
                <a:tab pos="1431290" algn="l"/>
                <a:tab pos="2614295" algn="l"/>
                <a:tab pos="2664460" algn="l"/>
                <a:tab pos="3161665" algn="l"/>
              </a:tabLst>
            </a:pPr>
            <a:r>
              <a:rPr sz="2600" spc="210" dirty="0">
                <a:latin typeface="EB Garamond 12"/>
                <a:cs typeface="EB Garamond 12"/>
              </a:rPr>
              <a:t>ma</a:t>
            </a:r>
            <a:r>
              <a:rPr sz="2600" spc="80" dirty="0">
                <a:latin typeface="EB Garamond 12"/>
                <a:cs typeface="EB Garamond 12"/>
              </a:rPr>
              <a:t>t</a:t>
            </a:r>
            <a:r>
              <a:rPr sz="2600" spc="155" dirty="0">
                <a:latin typeface="EB Garamond 12"/>
                <a:cs typeface="EB Garamond 12"/>
              </a:rPr>
              <a:t>erial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135" dirty="0">
                <a:latin typeface="EB Garamond 12"/>
                <a:cs typeface="EB Garamond 12"/>
              </a:rPr>
              <a:t>a</a:t>
            </a:r>
            <a:r>
              <a:rPr sz="2600" spc="170" dirty="0">
                <a:latin typeface="EB Garamond 12"/>
                <a:cs typeface="EB Garamond 12"/>
              </a:rPr>
              <a:t>p</a:t>
            </a:r>
            <a:r>
              <a:rPr sz="2600" spc="114" dirty="0">
                <a:latin typeface="EB Garamond 12"/>
                <a:cs typeface="EB Garamond 12"/>
              </a:rPr>
              <a:t>pl</a:t>
            </a:r>
            <a:r>
              <a:rPr sz="2600" spc="65" dirty="0">
                <a:latin typeface="EB Garamond 12"/>
                <a:cs typeface="EB Garamond 12"/>
              </a:rPr>
              <a:t>i</a:t>
            </a:r>
            <a:r>
              <a:rPr sz="2600" spc="195" dirty="0">
                <a:latin typeface="EB Garamond 12"/>
                <a:cs typeface="EB Garamond 12"/>
              </a:rPr>
              <a:t>ed</a:t>
            </a:r>
            <a:r>
              <a:rPr sz="2600" dirty="0">
                <a:latin typeface="EB Garamond 12"/>
                <a:cs typeface="EB Garamond 12"/>
              </a:rPr>
              <a:t>		</a:t>
            </a:r>
            <a:r>
              <a:rPr sz="2600" spc="140" dirty="0">
                <a:latin typeface="EB Garamond 12"/>
                <a:cs typeface="EB Garamond 12"/>
              </a:rPr>
              <a:t>o</a:t>
            </a:r>
            <a:r>
              <a:rPr sz="2600" spc="100" dirty="0">
                <a:latin typeface="EB Garamond 12"/>
                <a:cs typeface="EB Garamond 12"/>
              </a:rPr>
              <a:t>r</a:t>
            </a:r>
            <a:r>
              <a:rPr sz="2600" dirty="0">
                <a:latin typeface="EB Garamond 12"/>
                <a:cs typeface="EB Garamond 12"/>
              </a:rPr>
              <a:t>	</a:t>
            </a:r>
            <a:r>
              <a:rPr sz="2600" spc="85" dirty="0">
                <a:latin typeface="EB Garamond 12"/>
                <a:cs typeface="EB Garamond 12"/>
              </a:rPr>
              <a:t>r</a:t>
            </a:r>
            <a:r>
              <a:rPr sz="2600" spc="125" dirty="0">
                <a:latin typeface="EB Garamond 12"/>
                <a:cs typeface="EB Garamond 12"/>
              </a:rPr>
              <a:t>et</a:t>
            </a:r>
            <a:r>
              <a:rPr sz="2600" spc="200" dirty="0">
                <a:latin typeface="EB Garamond 12"/>
                <a:cs typeface="EB Garamond 12"/>
              </a:rPr>
              <a:t>u</a:t>
            </a:r>
            <a:r>
              <a:rPr sz="2600" spc="130" dirty="0">
                <a:latin typeface="EB Garamond 12"/>
                <a:cs typeface="EB Garamond 12"/>
              </a:rPr>
              <a:t>rned  </a:t>
            </a:r>
            <a:r>
              <a:rPr sz="2600" spc="150" dirty="0">
                <a:latin typeface="EB Garamond 12"/>
                <a:cs typeface="EB Garamond 12"/>
              </a:rPr>
              <a:t>percent		</a:t>
            </a:r>
            <a:r>
              <a:rPr sz="2600" spc="155" dirty="0">
                <a:latin typeface="EB Garamond 12"/>
                <a:cs typeface="EB Garamond 12"/>
              </a:rPr>
              <a:t>stable	</a:t>
            </a:r>
            <a:r>
              <a:rPr sz="2600" spc="150" dirty="0">
                <a:latin typeface="EB Garamond 12"/>
                <a:cs typeface="EB Garamond 12"/>
              </a:rPr>
              <a:t>organic</a:t>
            </a:r>
            <a:endParaRPr sz="2600">
              <a:latin typeface="EB Garamond 12"/>
              <a:cs typeface="EB Garamond 1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5966" y="4938141"/>
            <a:ext cx="38017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750" algn="l"/>
                <a:tab pos="2491105" algn="l"/>
              </a:tabLst>
            </a:pPr>
            <a:r>
              <a:rPr sz="2600" spc="150" dirty="0">
                <a:latin typeface="EB Garamond 12"/>
                <a:cs typeface="EB Garamond 12"/>
              </a:rPr>
              <a:t>matter	under	</a:t>
            </a:r>
            <a:r>
              <a:rPr sz="2600" spc="110" dirty="0">
                <a:latin typeface="EB Garamond 12"/>
                <a:cs typeface="EB Garamond 12"/>
              </a:rPr>
              <a:t>favorable</a:t>
            </a:r>
            <a:endParaRPr sz="2600">
              <a:latin typeface="EB Garamond 12"/>
              <a:cs typeface="EB Garamond 1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5334406"/>
            <a:ext cx="16179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20" dirty="0">
                <a:latin typeface="EB Garamond 12"/>
                <a:cs typeface="EB Garamond 12"/>
              </a:rPr>
              <a:t>conditions.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6438" y="857758"/>
            <a:ext cx="5692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AF50"/>
                </a:solidFill>
                <a:latin typeface="Carlito"/>
                <a:cs typeface="Carlito"/>
              </a:rPr>
              <a:t>Measuring </a:t>
            </a:r>
            <a:r>
              <a:rPr sz="3600" b="1" dirty="0">
                <a:solidFill>
                  <a:srgbClr val="00AF50"/>
                </a:solidFill>
                <a:latin typeface="Carlito"/>
                <a:cs typeface="Carlito"/>
              </a:rPr>
              <a:t>soil </a:t>
            </a:r>
            <a:r>
              <a:rPr sz="3600" b="1" spc="-15" dirty="0">
                <a:solidFill>
                  <a:srgbClr val="00AF50"/>
                </a:solidFill>
                <a:latin typeface="Carlito"/>
                <a:cs typeface="Carlito"/>
              </a:rPr>
              <a:t>organic</a:t>
            </a:r>
            <a:r>
              <a:rPr sz="3600" b="1" spc="-6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600" b="1" spc="-25" dirty="0">
                <a:solidFill>
                  <a:srgbClr val="00AF50"/>
                </a:solidFill>
                <a:latin typeface="Carlito"/>
                <a:cs typeface="Carlito"/>
              </a:rPr>
              <a:t>matter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790445"/>
            <a:ext cx="8079740" cy="362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1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  <a:tab pos="848994" algn="l"/>
                <a:tab pos="1536700" algn="l"/>
                <a:tab pos="2651125" algn="l"/>
                <a:tab pos="3754120" algn="l"/>
                <a:tab pos="4199255" algn="l"/>
                <a:tab pos="5499735" algn="l"/>
                <a:tab pos="6025515" algn="l"/>
                <a:tab pos="6979920" algn="l"/>
                <a:tab pos="7845425" algn="l"/>
              </a:tabLst>
            </a:pPr>
            <a:r>
              <a:rPr sz="2000" spc="60" dirty="0">
                <a:latin typeface="EB Garamond 12"/>
                <a:cs typeface="EB Garamond 12"/>
              </a:rPr>
              <a:t>The	</a:t>
            </a:r>
            <a:r>
              <a:rPr sz="2000" spc="120" dirty="0">
                <a:latin typeface="EB Garamond 12"/>
                <a:cs typeface="EB Garamond 12"/>
              </a:rPr>
              <a:t>most	</a:t>
            </a:r>
            <a:r>
              <a:rPr sz="2000" spc="125" dirty="0">
                <a:latin typeface="EB Garamond 12"/>
                <a:cs typeface="EB Garamond 12"/>
              </a:rPr>
              <a:t>common	</a:t>
            </a:r>
            <a:r>
              <a:rPr sz="2000" spc="130" dirty="0">
                <a:latin typeface="EB Garamond 12"/>
                <a:cs typeface="EB Garamond 12"/>
              </a:rPr>
              <a:t>methods	</a:t>
            </a:r>
            <a:r>
              <a:rPr sz="2000" spc="50" dirty="0">
                <a:latin typeface="EB Garamond 12"/>
                <a:cs typeface="EB Garamond 12"/>
              </a:rPr>
              <a:t>for	</a:t>
            </a:r>
            <a:r>
              <a:rPr sz="2000" spc="125" dirty="0">
                <a:latin typeface="EB Garamond 12"/>
                <a:cs typeface="EB Garamond 12"/>
              </a:rPr>
              <a:t>measuring	</a:t>
            </a:r>
            <a:r>
              <a:rPr sz="2000" spc="95" dirty="0">
                <a:latin typeface="EB Garamond 12"/>
                <a:cs typeface="EB Garamond 12"/>
              </a:rPr>
              <a:t>soil	</a:t>
            </a:r>
            <a:r>
              <a:rPr sz="2000" spc="110" dirty="0">
                <a:latin typeface="EB Garamond 12"/>
                <a:cs typeface="EB Garamond 12"/>
              </a:rPr>
              <a:t>organic	</a:t>
            </a:r>
            <a:r>
              <a:rPr sz="2000" spc="114" dirty="0">
                <a:latin typeface="EB Garamond 12"/>
                <a:cs typeface="EB Garamond 12"/>
              </a:rPr>
              <a:t>matter	</a:t>
            </a:r>
            <a:r>
              <a:rPr sz="2000" spc="70" dirty="0">
                <a:latin typeface="EB Garamond 12"/>
                <a:cs typeface="EB Garamond 12"/>
              </a:rPr>
              <a:t>in</a:t>
            </a:r>
            <a:endParaRPr sz="2000">
              <a:latin typeface="EB Garamond 12"/>
              <a:cs typeface="EB Garamond 12"/>
            </a:endParaRPr>
          </a:p>
          <a:p>
            <a:pPr marL="286385">
              <a:lnSpc>
                <a:spcPts val="2160"/>
              </a:lnSpc>
            </a:pPr>
            <a:r>
              <a:rPr sz="2000" spc="110" dirty="0">
                <a:latin typeface="EB Garamond 12"/>
                <a:cs typeface="EB Garamond 12"/>
              </a:rPr>
              <a:t>current</a:t>
            </a:r>
            <a:r>
              <a:rPr sz="2000" spc="-20" dirty="0">
                <a:latin typeface="EB Garamond 12"/>
                <a:cs typeface="EB Garamond 12"/>
              </a:rPr>
              <a:t> </a:t>
            </a:r>
            <a:r>
              <a:rPr sz="2000" spc="140" dirty="0">
                <a:latin typeface="EB Garamond 12"/>
                <a:cs typeface="EB Garamond 12"/>
              </a:rPr>
              <a:t>use</a:t>
            </a:r>
            <a:r>
              <a:rPr sz="2000" spc="-5" dirty="0">
                <a:latin typeface="EB Garamond 12"/>
                <a:cs typeface="EB Garamond 12"/>
              </a:rPr>
              <a:t> </a:t>
            </a:r>
            <a:r>
              <a:rPr sz="2000" spc="110" dirty="0">
                <a:latin typeface="EB Garamond 12"/>
                <a:cs typeface="EB Garamond 12"/>
              </a:rPr>
              <a:t>actually</a:t>
            </a:r>
            <a:r>
              <a:rPr sz="2000" spc="45" dirty="0">
                <a:latin typeface="EB Garamond 12"/>
                <a:cs typeface="EB Garamond 12"/>
              </a:rPr>
              <a:t> </a:t>
            </a:r>
            <a:r>
              <a:rPr sz="2000" spc="145" dirty="0">
                <a:latin typeface="EB Garamond 12"/>
                <a:cs typeface="EB Garamond 12"/>
              </a:rPr>
              <a:t>measure</a:t>
            </a:r>
            <a:r>
              <a:rPr sz="2000" spc="2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the</a:t>
            </a:r>
            <a:r>
              <a:rPr sz="2000" spc="-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amount</a:t>
            </a:r>
            <a:r>
              <a:rPr sz="2000" spc="-20" dirty="0">
                <a:latin typeface="EB Garamond 12"/>
                <a:cs typeface="EB Garamond 12"/>
              </a:rPr>
              <a:t> </a:t>
            </a:r>
            <a:r>
              <a:rPr sz="2000" spc="35" dirty="0">
                <a:latin typeface="EB Garamond 12"/>
                <a:cs typeface="EB Garamond 12"/>
              </a:rPr>
              <a:t>of</a:t>
            </a:r>
            <a:r>
              <a:rPr sz="2000" spc="90" dirty="0">
                <a:latin typeface="EB Garamond 12"/>
                <a:cs typeface="EB Garamond 12"/>
              </a:rPr>
              <a:t> </a:t>
            </a:r>
            <a:r>
              <a:rPr sz="2000" spc="110" dirty="0">
                <a:latin typeface="EB Garamond 12"/>
                <a:cs typeface="EB Garamond 12"/>
              </a:rPr>
              <a:t>carbon</a:t>
            </a:r>
            <a:r>
              <a:rPr sz="2000" spc="65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in</a:t>
            </a:r>
            <a:r>
              <a:rPr sz="2000" spc="4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the</a:t>
            </a:r>
            <a:r>
              <a:rPr sz="2000" spc="10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soil.</a:t>
            </a:r>
            <a:endParaRPr sz="20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8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2000" spc="60" dirty="0">
                <a:latin typeface="EB Garamond 12"/>
                <a:cs typeface="EB Garamond 12"/>
              </a:rPr>
              <a:t>This </a:t>
            </a:r>
            <a:r>
              <a:rPr sz="2000" spc="110" dirty="0">
                <a:latin typeface="EB Garamond 12"/>
                <a:cs typeface="EB Garamond 12"/>
              </a:rPr>
              <a:t>is </a:t>
            </a:r>
            <a:r>
              <a:rPr sz="2000" spc="120" dirty="0">
                <a:latin typeface="EB Garamond 12"/>
                <a:cs typeface="EB Garamond 12"/>
              </a:rPr>
              <a:t>done </a:t>
            </a:r>
            <a:r>
              <a:rPr sz="2000" spc="65" dirty="0">
                <a:latin typeface="EB Garamond 12"/>
                <a:cs typeface="EB Garamond 12"/>
              </a:rPr>
              <a:t>by </a:t>
            </a:r>
            <a:r>
              <a:rPr sz="2000" spc="95" dirty="0">
                <a:latin typeface="EB Garamond 12"/>
                <a:cs typeface="EB Garamond 12"/>
              </a:rPr>
              <a:t>oxidising </a:t>
            </a:r>
            <a:r>
              <a:rPr sz="2000" spc="120" dirty="0">
                <a:latin typeface="EB Garamond 12"/>
                <a:cs typeface="EB Garamond 12"/>
              </a:rPr>
              <a:t>the </a:t>
            </a:r>
            <a:r>
              <a:rPr sz="2000" spc="110" dirty="0">
                <a:latin typeface="EB Garamond 12"/>
                <a:cs typeface="EB Garamond 12"/>
              </a:rPr>
              <a:t>carbon </a:t>
            </a:r>
            <a:r>
              <a:rPr sz="2000" spc="125" dirty="0">
                <a:latin typeface="EB Garamond 12"/>
                <a:cs typeface="EB Garamond 12"/>
              </a:rPr>
              <a:t>and measuring </a:t>
            </a:r>
            <a:r>
              <a:rPr sz="2000" spc="114" dirty="0">
                <a:latin typeface="EB Garamond 12"/>
                <a:cs typeface="EB Garamond 12"/>
              </a:rPr>
              <a:t>either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75" dirty="0">
                <a:latin typeface="EB Garamond 12"/>
                <a:cs typeface="EB Garamond 12"/>
              </a:rPr>
              <a:t>amount  </a:t>
            </a:r>
            <a:r>
              <a:rPr sz="2000" spc="35" dirty="0">
                <a:latin typeface="EB Garamond 12"/>
                <a:cs typeface="EB Garamond 12"/>
              </a:rPr>
              <a:t>of </a:t>
            </a:r>
            <a:r>
              <a:rPr sz="2000" spc="90" dirty="0">
                <a:latin typeface="EB Garamond 12"/>
                <a:cs typeface="EB Garamond 12"/>
              </a:rPr>
              <a:t>oxidant </a:t>
            </a:r>
            <a:r>
              <a:rPr sz="2000" spc="130" dirty="0">
                <a:latin typeface="EB Garamond 12"/>
                <a:cs typeface="EB Garamond 12"/>
              </a:rPr>
              <a:t>used </a:t>
            </a:r>
            <a:r>
              <a:rPr sz="2000" spc="100" dirty="0">
                <a:latin typeface="EB Garamond 12"/>
                <a:cs typeface="EB Garamond 12"/>
              </a:rPr>
              <a:t>(wet </a:t>
            </a:r>
            <a:r>
              <a:rPr sz="2000" spc="80" dirty="0">
                <a:latin typeface="EB Garamond 12"/>
                <a:cs typeface="EB Garamond 12"/>
              </a:rPr>
              <a:t>oxidation, </a:t>
            </a:r>
            <a:r>
              <a:rPr sz="2000" spc="100" dirty="0">
                <a:latin typeface="EB Garamond 12"/>
                <a:cs typeface="EB Garamond 12"/>
              </a:rPr>
              <a:t>usually </a:t>
            </a:r>
            <a:r>
              <a:rPr sz="2000" spc="110" dirty="0">
                <a:latin typeface="EB Garamond 12"/>
                <a:cs typeface="EB Garamond 12"/>
              </a:rPr>
              <a:t>using </a:t>
            </a:r>
            <a:r>
              <a:rPr sz="2000" spc="114" dirty="0">
                <a:latin typeface="EB Garamond 12"/>
                <a:cs typeface="EB Garamond 12"/>
              </a:rPr>
              <a:t>dichromate) </a:t>
            </a:r>
            <a:r>
              <a:rPr sz="2000" spc="90" dirty="0">
                <a:latin typeface="EB Garamond 12"/>
                <a:cs typeface="EB Garamond 12"/>
              </a:rPr>
              <a:t>or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-245" dirty="0">
                <a:latin typeface="Akkadian"/>
                <a:cs typeface="Akkadian"/>
              </a:rPr>
              <a:t>CO₂  </a:t>
            </a:r>
            <a:r>
              <a:rPr sz="2000" spc="105" dirty="0">
                <a:latin typeface="EB Garamond 12"/>
                <a:cs typeface="EB Garamond 12"/>
              </a:rPr>
              <a:t>given</a:t>
            </a:r>
            <a:r>
              <a:rPr sz="2000" spc="-10" dirty="0">
                <a:latin typeface="EB Garamond 12"/>
                <a:cs typeface="EB Garamond 12"/>
              </a:rPr>
              <a:t> </a:t>
            </a:r>
            <a:r>
              <a:rPr sz="2000" spc="20" dirty="0">
                <a:latin typeface="EB Garamond 12"/>
                <a:cs typeface="EB Garamond 12"/>
              </a:rPr>
              <a:t>off</a:t>
            </a:r>
            <a:r>
              <a:rPr sz="2000" spc="140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in</a:t>
            </a:r>
            <a:r>
              <a:rPr sz="2000" spc="5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the</a:t>
            </a:r>
            <a:r>
              <a:rPr sz="2000" spc="1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process</a:t>
            </a:r>
            <a:r>
              <a:rPr sz="2000" spc="65" dirty="0">
                <a:latin typeface="EB Garamond 12"/>
                <a:cs typeface="EB Garamond 12"/>
              </a:rPr>
              <a:t> </a:t>
            </a:r>
            <a:r>
              <a:rPr sz="2000" spc="110" dirty="0">
                <a:latin typeface="EB Garamond 12"/>
                <a:cs typeface="EB Garamond 12"/>
              </a:rPr>
              <a:t>(combustion</a:t>
            </a:r>
            <a:r>
              <a:rPr sz="2000" spc="5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method</a:t>
            </a:r>
            <a:r>
              <a:rPr sz="2000" spc="45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with</a:t>
            </a:r>
            <a:r>
              <a:rPr sz="2000" spc="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specific</a:t>
            </a:r>
            <a:r>
              <a:rPr sz="2000" spc="15" dirty="0">
                <a:latin typeface="EB Garamond 12"/>
                <a:cs typeface="EB Garamond 12"/>
              </a:rPr>
              <a:t> </a:t>
            </a:r>
            <a:r>
              <a:rPr sz="2000" spc="110" dirty="0">
                <a:latin typeface="EB Garamond 12"/>
                <a:cs typeface="EB Garamond 12"/>
              </a:rPr>
              <a:t>detection).</a:t>
            </a:r>
            <a:endParaRPr sz="20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Arial"/>
              <a:buChar char=""/>
            </a:pPr>
            <a:endParaRPr sz="2300">
              <a:latin typeface="EB Garamond 12"/>
              <a:cs typeface="EB Garamond 12"/>
            </a:endParaRPr>
          </a:p>
          <a:p>
            <a:pPr marL="286385" marR="7620" indent="-274320" algn="just">
              <a:lnSpc>
                <a:spcPts val="192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2000" spc="95" dirty="0">
                <a:latin typeface="EB Garamond 12"/>
                <a:cs typeface="EB Garamond 12"/>
              </a:rPr>
              <a:t>Laboratories </a:t>
            </a:r>
            <a:r>
              <a:rPr sz="2000" spc="145" dirty="0">
                <a:latin typeface="EB Garamond 12"/>
                <a:cs typeface="EB Garamond 12"/>
              </a:rPr>
              <a:t>these </a:t>
            </a:r>
            <a:r>
              <a:rPr sz="2000" spc="114" dirty="0">
                <a:latin typeface="EB Garamond 12"/>
                <a:cs typeface="EB Garamond 12"/>
              </a:rPr>
              <a:t>days </a:t>
            </a:r>
            <a:r>
              <a:rPr sz="2000" spc="110" dirty="0">
                <a:latin typeface="EB Garamond 12"/>
                <a:cs typeface="EB Garamond 12"/>
              </a:rPr>
              <a:t>generally </a:t>
            </a:r>
            <a:r>
              <a:rPr sz="2000" spc="95" dirty="0">
                <a:latin typeface="EB Garamond 12"/>
                <a:cs typeface="EB Garamond 12"/>
              </a:rPr>
              <a:t>report </a:t>
            </a:r>
            <a:r>
              <a:rPr sz="2000" spc="114" dirty="0">
                <a:latin typeface="EB Garamond 12"/>
                <a:cs typeface="EB Garamond 12"/>
              </a:rPr>
              <a:t>results </a:t>
            </a:r>
            <a:r>
              <a:rPr sz="2000" spc="160" dirty="0">
                <a:latin typeface="EB Garamond 12"/>
                <a:cs typeface="EB Garamond 12"/>
              </a:rPr>
              <a:t>as </a:t>
            </a:r>
            <a:r>
              <a:rPr sz="2000" spc="100" dirty="0">
                <a:latin typeface="EB Garamond 12"/>
                <a:cs typeface="EB Garamond 12"/>
              </a:rPr>
              <a:t>soil </a:t>
            </a:r>
            <a:r>
              <a:rPr sz="2000" spc="114" dirty="0">
                <a:latin typeface="EB Garamond 12"/>
                <a:cs typeface="EB Garamond 12"/>
              </a:rPr>
              <a:t>organic </a:t>
            </a:r>
            <a:r>
              <a:rPr sz="2000" spc="70" dirty="0">
                <a:latin typeface="EB Garamond 12"/>
                <a:cs typeface="EB Garamond 12"/>
              </a:rPr>
              <a:t>carbon.  </a:t>
            </a:r>
            <a:r>
              <a:rPr sz="2000" spc="85" dirty="0">
                <a:latin typeface="EB Garamond 12"/>
                <a:cs typeface="EB Garamond 12"/>
              </a:rPr>
              <a:t>Those </a:t>
            </a:r>
            <a:r>
              <a:rPr sz="2000" spc="105" dirty="0">
                <a:latin typeface="EB Garamond 12"/>
                <a:cs typeface="EB Garamond 12"/>
              </a:rPr>
              <a:t>that </a:t>
            </a:r>
            <a:r>
              <a:rPr sz="2000" spc="100" dirty="0">
                <a:latin typeface="EB Garamond 12"/>
                <a:cs typeface="EB Garamond 12"/>
              </a:rPr>
              <a:t>report </a:t>
            </a:r>
            <a:r>
              <a:rPr sz="2000" spc="160" dirty="0">
                <a:latin typeface="EB Garamond 12"/>
                <a:cs typeface="EB Garamond 12"/>
              </a:rPr>
              <a:t>as </a:t>
            </a:r>
            <a:r>
              <a:rPr sz="2000" spc="95" dirty="0">
                <a:latin typeface="EB Garamond 12"/>
                <a:cs typeface="EB Garamond 12"/>
              </a:rPr>
              <a:t>soil </a:t>
            </a:r>
            <a:r>
              <a:rPr sz="2000" spc="110" dirty="0">
                <a:latin typeface="EB Garamond 12"/>
                <a:cs typeface="EB Garamond 12"/>
              </a:rPr>
              <a:t>organic </a:t>
            </a:r>
            <a:r>
              <a:rPr sz="2000" spc="114" dirty="0">
                <a:latin typeface="EB Garamond 12"/>
                <a:cs typeface="EB Garamond 12"/>
              </a:rPr>
              <a:t>matter have </a:t>
            </a:r>
            <a:r>
              <a:rPr sz="2000" spc="100" dirty="0">
                <a:latin typeface="EB Garamond 12"/>
                <a:cs typeface="EB Garamond 12"/>
              </a:rPr>
              <a:t>usually </a:t>
            </a:r>
            <a:r>
              <a:rPr sz="2000" spc="140" dirty="0">
                <a:latin typeface="EB Garamond 12"/>
                <a:cs typeface="EB Garamond 12"/>
              </a:rPr>
              <a:t>measured </a:t>
            </a:r>
            <a:r>
              <a:rPr sz="2000" spc="110" dirty="0">
                <a:latin typeface="EB Garamond 12"/>
                <a:cs typeface="EB Garamond 12"/>
              </a:rPr>
              <a:t>carbon  </a:t>
            </a:r>
            <a:r>
              <a:rPr sz="2000" spc="125" dirty="0">
                <a:latin typeface="EB Garamond 12"/>
                <a:cs typeface="EB Garamond 12"/>
              </a:rPr>
              <a:t>and</a:t>
            </a:r>
            <a:r>
              <a:rPr sz="2000" spc="35" dirty="0">
                <a:latin typeface="EB Garamond 12"/>
                <a:cs typeface="EB Garamond 12"/>
              </a:rPr>
              <a:t> </a:t>
            </a:r>
            <a:r>
              <a:rPr sz="2000" spc="105" dirty="0">
                <a:latin typeface="EB Garamond 12"/>
                <a:cs typeface="EB Garamond 12"/>
              </a:rPr>
              <a:t>converted</a:t>
            </a:r>
            <a:r>
              <a:rPr sz="2000" spc="40" dirty="0">
                <a:latin typeface="EB Garamond 12"/>
                <a:cs typeface="EB Garamond 12"/>
              </a:rPr>
              <a:t> </a:t>
            </a:r>
            <a:r>
              <a:rPr sz="2000" spc="70" dirty="0">
                <a:latin typeface="EB Garamond 12"/>
                <a:cs typeface="EB Garamond 12"/>
              </a:rPr>
              <a:t>to</a:t>
            </a:r>
            <a:r>
              <a:rPr sz="2000" spc="-20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organic</a:t>
            </a:r>
            <a:r>
              <a:rPr sz="2000" spc="25" dirty="0">
                <a:latin typeface="EB Garamond 12"/>
                <a:cs typeface="EB Garamond 12"/>
              </a:rPr>
              <a:t> </a:t>
            </a:r>
            <a:r>
              <a:rPr sz="2000" spc="120" dirty="0">
                <a:latin typeface="EB Garamond 12"/>
                <a:cs typeface="EB Garamond 12"/>
              </a:rPr>
              <a:t>matter</a:t>
            </a:r>
            <a:r>
              <a:rPr sz="2000" spc="-5" dirty="0">
                <a:latin typeface="EB Garamond 12"/>
                <a:cs typeface="EB Garamond 12"/>
              </a:rPr>
              <a:t> </a:t>
            </a:r>
            <a:r>
              <a:rPr sz="2000" spc="75" dirty="0">
                <a:latin typeface="EB Garamond 12"/>
                <a:cs typeface="EB Garamond 12"/>
              </a:rPr>
              <a:t>by</a:t>
            </a:r>
            <a:r>
              <a:rPr sz="2000" spc="50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multiplying</a:t>
            </a:r>
            <a:r>
              <a:rPr sz="2000" spc="95" dirty="0">
                <a:latin typeface="EB Garamond 12"/>
                <a:cs typeface="EB Garamond 12"/>
              </a:rPr>
              <a:t> </a:t>
            </a:r>
            <a:r>
              <a:rPr sz="2000" spc="75" dirty="0">
                <a:latin typeface="EB Garamond 12"/>
                <a:cs typeface="EB Garamond 12"/>
              </a:rPr>
              <a:t>by</a:t>
            </a:r>
            <a:r>
              <a:rPr sz="2000" spc="50" dirty="0">
                <a:latin typeface="EB Garamond 12"/>
                <a:cs typeface="EB Garamond 12"/>
              </a:rPr>
              <a:t> </a:t>
            </a:r>
            <a:r>
              <a:rPr sz="2000" spc="65" dirty="0">
                <a:latin typeface="EB Garamond 12"/>
                <a:cs typeface="EB Garamond 12"/>
              </a:rPr>
              <a:t>1.72.</a:t>
            </a:r>
            <a:endParaRPr sz="20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2300">
              <a:latin typeface="EB Garamond 12"/>
              <a:cs typeface="EB Garamond 12"/>
            </a:endParaRPr>
          </a:p>
          <a:p>
            <a:pPr marL="286385" marR="8890" indent="-274320" algn="just">
              <a:lnSpc>
                <a:spcPct val="8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2000" spc="50" dirty="0">
                <a:latin typeface="EB Garamond 12"/>
                <a:cs typeface="EB Garamond 12"/>
              </a:rPr>
              <a:t>However, </a:t>
            </a:r>
            <a:r>
              <a:rPr sz="2000" spc="105" dirty="0">
                <a:latin typeface="EB Garamond 12"/>
                <a:cs typeface="EB Garamond 12"/>
              </a:rPr>
              <a:t>this </a:t>
            </a:r>
            <a:r>
              <a:rPr sz="2000" spc="100" dirty="0">
                <a:latin typeface="EB Garamond 12"/>
                <a:cs typeface="EB Garamond 12"/>
              </a:rPr>
              <a:t>conversion </a:t>
            </a:r>
            <a:r>
              <a:rPr sz="2000" spc="90" dirty="0">
                <a:latin typeface="EB Garamond 12"/>
                <a:cs typeface="EB Garamond 12"/>
              </a:rPr>
              <a:t>factor </a:t>
            </a:r>
            <a:r>
              <a:rPr sz="2000" spc="110" dirty="0">
                <a:latin typeface="EB Garamond 12"/>
                <a:cs typeface="EB Garamond 12"/>
              </a:rPr>
              <a:t>is </a:t>
            </a:r>
            <a:r>
              <a:rPr sz="2000" spc="85" dirty="0">
                <a:latin typeface="EB Garamond 12"/>
                <a:cs typeface="EB Garamond 12"/>
              </a:rPr>
              <a:t>not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170" dirty="0">
                <a:latin typeface="EB Garamond 12"/>
                <a:cs typeface="EB Garamond 12"/>
              </a:rPr>
              <a:t>same </a:t>
            </a:r>
            <a:r>
              <a:rPr sz="2000" spc="50" dirty="0">
                <a:latin typeface="EB Garamond 12"/>
                <a:cs typeface="EB Garamond 12"/>
              </a:rPr>
              <a:t>for </a:t>
            </a:r>
            <a:r>
              <a:rPr sz="2000" spc="100" dirty="0">
                <a:latin typeface="EB Garamond 12"/>
                <a:cs typeface="EB Garamond 12"/>
              </a:rPr>
              <a:t>all </a:t>
            </a:r>
            <a:r>
              <a:rPr sz="2000" spc="95" dirty="0">
                <a:latin typeface="EB Garamond 12"/>
                <a:cs typeface="EB Garamond 12"/>
              </a:rPr>
              <a:t>soils, </a:t>
            </a:r>
            <a:r>
              <a:rPr sz="2000" spc="125" dirty="0">
                <a:latin typeface="EB Garamond 12"/>
                <a:cs typeface="EB Garamond 12"/>
              </a:rPr>
              <a:t>and </a:t>
            </a:r>
            <a:r>
              <a:rPr sz="2000" spc="65" dirty="0">
                <a:latin typeface="EB Garamond 12"/>
                <a:cs typeface="EB Garamond 12"/>
              </a:rPr>
              <a:t>it </a:t>
            </a:r>
            <a:r>
              <a:rPr sz="2000" spc="-15" dirty="0">
                <a:latin typeface="EB Garamond 12"/>
                <a:cs typeface="EB Garamond 12"/>
              </a:rPr>
              <a:t>is  </a:t>
            </a:r>
            <a:r>
              <a:rPr sz="2000" spc="125" dirty="0">
                <a:latin typeface="EB Garamond 12"/>
                <a:cs typeface="EB Garamond 12"/>
              </a:rPr>
              <a:t>more</a:t>
            </a:r>
            <a:r>
              <a:rPr sz="2000" dirty="0">
                <a:latin typeface="EB Garamond 12"/>
                <a:cs typeface="EB Garamond 12"/>
              </a:rPr>
              <a:t> </a:t>
            </a:r>
            <a:r>
              <a:rPr sz="2000" spc="130" dirty="0">
                <a:latin typeface="EB Garamond 12"/>
                <a:cs typeface="EB Garamond 12"/>
              </a:rPr>
              <a:t>precise</a:t>
            </a:r>
            <a:r>
              <a:rPr sz="2000" spc="30" dirty="0">
                <a:latin typeface="EB Garamond 12"/>
                <a:cs typeface="EB Garamond 12"/>
              </a:rPr>
              <a:t> </a:t>
            </a:r>
            <a:r>
              <a:rPr sz="2000" spc="70" dirty="0">
                <a:latin typeface="EB Garamond 12"/>
                <a:cs typeface="EB Garamond 12"/>
              </a:rPr>
              <a:t>to</a:t>
            </a:r>
            <a:r>
              <a:rPr sz="2000" spc="-10" dirty="0">
                <a:latin typeface="EB Garamond 12"/>
                <a:cs typeface="EB Garamond 12"/>
              </a:rPr>
              <a:t> </a:t>
            </a:r>
            <a:r>
              <a:rPr sz="2000" spc="100" dirty="0">
                <a:latin typeface="EB Garamond 12"/>
                <a:cs typeface="EB Garamond 12"/>
              </a:rPr>
              <a:t>report</a:t>
            </a:r>
            <a:r>
              <a:rPr sz="2000" spc="-5" dirty="0">
                <a:latin typeface="EB Garamond 12"/>
                <a:cs typeface="EB Garamond 12"/>
              </a:rPr>
              <a:t> </a:t>
            </a:r>
            <a:r>
              <a:rPr sz="2000" spc="100" dirty="0">
                <a:latin typeface="EB Garamond 12"/>
                <a:cs typeface="EB Garamond 12"/>
              </a:rPr>
              <a:t>soil</a:t>
            </a:r>
            <a:r>
              <a:rPr sz="2000" spc="45" dirty="0">
                <a:latin typeface="EB Garamond 12"/>
                <a:cs typeface="EB Garamond 12"/>
              </a:rPr>
              <a:t> </a:t>
            </a:r>
            <a:r>
              <a:rPr sz="2000" spc="110" dirty="0">
                <a:latin typeface="EB Garamond 12"/>
                <a:cs typeface="EB Garamond 12"/>
              </a:rPr>
              <a:t>carbon</a:t>
            </a:r>
            <a:r>
              <a:rPr sz="2000" spc="2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rather</a:t>
            </a:r>
            <a:r>
              <a:rPr sz="2000" spc="-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than</a:t>
            </a:r>
            <a:r>
              <a:rPr sz="2000" spc="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organic</a:t>
            </a:r>
            <a:r>
              <a:rPr sz="2000" spc="25" dirty="0">
                <a:latin typeface="EB Garamond 12"/>
                <a:cs typeface="EB Garamond 12"/>
              </a:rPr>
              <a:t> </a:t>
            </a:r>
            <a:r>
              <a:rPr sz="2000" spc="85" dirty="0">
                <a:latin typeface="EB Garamond 12"/>
                <a:cs typeface="EB Garamond 12"/>
              </a:rPr>
              <a:t>matter.</a:t>
            </a:r>
            <a:endParaRPr sz="20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7004" y="1125982"/>
            <a:ext cx="7807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How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Can </a:t>
            </a:r>
            <a:r>
              <a:rPr sz="2400" b="1" spc="-45" dirty="0">
                <a:solidFill>
                  <a:srgbClr val="FF0000"/>
                </a:solidFill>
                <a:latin typeface="Carlito"/>
                <a:cs typeface="Carlito"/>
              </a:rPr>
              <a:t>We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Maintain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or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Improve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Soil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Organic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Matter</a:t>
            </a:r>
            <a:r>
              <a:rPr sz="2400" b="1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Levels?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0259" y="1947418"/>
            <a:ext cx="780732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114" dirty="0"/>
              <a:t>Building </a:t>
            </a:r>
            <a:r>
              <a:rPr sz="2600" spc="130" dirty="0"/>
              <a:t>soil </a:t>
            </a:r>
            <a:r>
              <a:rPr sz="2600" spc="150" dirty="0"/>
              <a:t>organic matter is </a:t>
            </a:r>
            <a:r>
              <a:rPr sz="2600" spc="210" dirty="0"/>
              <a:t>a </a:t>
            </a:r>
            <a:r>
              <a:rPr sz="2600" spc="155" dirty="0"/>
              <a:t>long-term </a:t>
            </a:r>
            <a:r>
              <a:rPr sz="2600" spc="160" dirty="0"/>
              <a:t>process </a:t>
            </a:r>
            <a:r>
              <a:rPr sz="2600" spc="100" dirty="0"/>
              <a:t>but  </a:t>
            </a:r>
            <a:r>
              <a:rPr sz="2600" spc="185" dirty="0"/>
              <a:t>can </a:t>
            </a:r>
            <a:r>
              <a:rPr sz="2600" spc="170" dirty="0"/>
              <a:t>be</a:t>
            </a:r>
            <a:r>
              <a:rPr sz="2600" spc="-50" dirty="0"/>
              <a:t> </a:t>
            </a:r>
            <a:r>
              <a:rPr sz="2600" spc="135" dirty="0"/>
              <a:t>beneficial.</a:t>
            </a:r>
            <a:endParaRPr sz="2600"/>
          </a:p>
        </p:txBody>
      </p:sp>
      <p:sp>
        <p:nvSpPr>
          <p:cNvPr id="10" name="object 10"/>
          <p:cNvSpPr txBox="1"/>
          <p:nvPr/>
        </p:nvSpPr>
        <p:spPr>
          <a:xfrm>
            <a:off x="535940" y="2819526"/>
            <a:ext cx="8081009" cy="295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5"/>
              </a:spcBef>
            </a:pPr>
            <a:r>
              <a:rPr sz="2600" spc="114" dirty="0">
                <a:latin typeface="EB Garamond 12"/>
                <a:cs typeface="EB Garamond 12"/>
              </a:rPr>
              <a:t>Here</a:t>
            </a:r>
            <a:r>
              <a:rPr sz="2600" spc="-10" dirty="0">
                <a:latin typeface="EB Garamond 12"/>
                <a:cs typeface="EB Garamond 12"/>
              </a:rPr>
              <a:t> </a:t>
            </a:r>
            <a:r>
              <a:rPr sz="2600" spc="175" dirty="0">
                <a:latin typeface="EB Garamond 12"/>
                <a:cs typeface="EB Garamond 12"/>
              </a:rPr>
              <a:t>are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210" dirty="0">
                <a:latin typeface="EB Garamond 12"/>
                <a:cs typeface="EB Garamond 12"/>
              </a:rPr>
              <a:t>a</a:t>
            </a:r>
            <a:r>
              <a:rPr sz="2600" spc="50" dirty="0">
                <a:latin typeface="EB Garamond 12"/>
                <a:cs typeface="EB Garamond 12"/>
              </a:rPr>
              <a:t> </a:t>
            </a:r>
            <a:r>
              <a:rPr sz="2600" spc="100" dirty="0">
                <a:latin typeface="EB Garamond 12"/>
                <a:cs typeface="EB Garamond 12"/>
              </a:rPr>
              <a:t>few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140" dirty="0">
                <a:latin typeface="EB Garamond 12"/>
                <a:cs typeface="EB Garamond 12"/>
              </a:rPr>
              <a:t>ways</a:t>
            </a:r>
            <a:r>
              <a:rPr sz="2600" spc="35" dirty="0">
                <a:latin typeface="EB Garamond 12"/>
                <a:cs typeface="EB Garamond 12"/>
              </a:rPr>
              <a:t> </a:t>
            </a:r>
            <a:r>
              <a:rPr sz="2600" spc="90" dirty="0">
                <a:latin typeface="EB Garamond 12"/>
                <a:cs typeface="EB Garamond 12"/>
              </a:rPr>
              <a:t>to</a:t>
            </a:r>
            <a:r>
              <a:rPr sz="2600" spc="-10" dirty="0">
                <a:latin typeface="EB Garamond 12"/>
                <a:cs typeface="EB Garamond 12"/>
              </a:rPr>
              <a:t> </a:t>
            </a:r>
            <a:r>
              <a:rPr sz="2600" spc="135" dirty="0">
                <a:latin typeface="EB Garamond 12"/>
                <a:cs typeface="EB Garamond 12"/>
              </a:rPr>
              <a:t>do</a:t>
            </a:r>
            <a:r>
              <a:rPr sz="2600" spc="50" dirty="0">
                <a:latin typeface="EB Garamond 12"/>
                <a:cs typeface="EB Garamond 12"/>
              </a:rPr>
              <a:t> </a:t>
            </a:r>
            <a:r>
              <a:rPr sz="2600" spc="85" dirty="0">
                <a:latin typeface="EB Garamond 12"/>
                <a:cs typeface="EB Garamond 12"/>
              </a:rPr>
              <a:t>it.</a:t>
            </a:r>
            <a:endParaRPr sz="26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100000"/>
              </a:lnSpc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105" dirty="0">
                <a:solidFill>
                  <a:srgbClr val="00AF50"/>
                </a:solidFill>
                <a:latin typeface="EB Garamond 12"/>
                <a:cs typeface="EB Garamond 12"/>
              </a:rPr>
              <a:t>Reduce </a:t>
            </a:r>
            <a:r>
              <a:rPr sz="2600" spc="120" dirty="0">
                <a:solidFill>
                  <a:srgbClr val="00AF50"/>
                </a:solidFill>
                <a:latin typeface="EB Garamond 12"/>
                <a:cs typeface="EB Garamond 12"/>
              </a:rPr>
              <a:t>or </a:t>
            </a:r>
            <a:r>
              <a:rPr sz="2600" spc="140" dirty="0">
                <a:solidFill>
                  <a:srgbClr val="00AF50"/>
                </a:solidFill>
                <a:latin typeface="EB Garamond 12"/>
                <a:cs typeface="EB Garamond 12"/>
              </a:rPr>
              <a:t>Eliminate </a:t>
            </a:r>
            <a:r>
              <a:rPr sz="2600" spc="90" dirty="0">
                <a:solidFill>
                  <a:srgbClr val="00AF50"/>
                </a:solidFill>
                <a:latin typeface="EB Garamond 12"/>
                <a:cs typeface="EB Garamond 12"/>
              </a:rPr>
              <a:t>Tillage: </a:t>
            </a:r>
            <a:r>
              <a:rPr sz="2600" spc="100" dirty="0">
                <a:latin typeface="EB Garamond 12"/>
                <a:cs typeface="EB Garamond 12"/>
              </a:rPr>
              <a:t>Tillage </a:t>
            </a:r>
            <a:r>
              <a:rPr sz="2600" spc="130" dirty="0">
                <a:latin typeface="EB Garamond 12"/>
                <a:cs typeface="EB Garamond 12"/>
              </a:rPr>
              <a:t>improves </a:t>
            </a:r>
            <a:r>
              <a:rPr sz="2600" spc="40" dirty="0">
                <a:latin typeface="EB Garamond 12"/>
                <a:cs typeface="EB Garamond 12"/>
              </a:rPr>
              <a:t>the  </a:t>
            </a:r>
            <a:r>
              <a:rPr sz="2600" spc="150" dirty="0">
                <a:latin typeface="EB Garamond 12"/>
                <a:cs typeface="EB Garamond 12"/>
              </a:rPr>
              <a:t>aeration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95" dirty="0">
                <a:latin typeface="EB Garamond 12"/>
                <a:cs typeface="EB Garamond 12"/>
              </a:rPr>
              <a:t>causes </a:t>
            </a:r>
            <a:r>
              <a:rPr sz="2600" spc="210" dirty="0">
                <a:latin typeface="EB Garamond 12"/>
                <a:cs typeface="EB Garamond 12"/>
              </a:rPr>
              <a:t>a </a:t>
            </a:r>
            <a:r>
              <a:rPr sz="2600" spc="150" dirty="0">
                <a:latin typeface="EB Garamond 12"/>
                <a:cs typeface="EB Garamond 12"/>
              </a:rPr>
              <a:t>flush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40" dirty="0">
                <a:latin typeface="EB Garamond 12"/>
                <a:cs typeface="EB Garamond 12"/>
              </a:rPr>
              <a:t>microbial  </a:t>
            </a:r>
            <a:r>
              <a:rPr sz="2600" spc="150" dirty="0">
                <a:latin typeface="EB Garamond 12"/>
                <a:cs typeface="EB Garamond 12"/>
              </a:rPr>
              <a:t>action </a:t>
            </a:r>
            <a:r>
              <a:rPr sz="2600" spc="140" dirty="0">
                <a:latin typeface="EB Garamond 12"/>
                <a:cs typeface="EB Garamond 12"/>
              </a:rPr>
              <a:t>that </a:t>
            </a:r>
            <a:r>
              <a:rPr sz="2600" spc="190" dirty="0">
                <a:latin typeface="EB Garamond 12"/>
                <a:cs typeface="EB Garamond 12"/>
              </a:rPr>
              <a:t>speeds </a:t>
            </a:r>
            <a:r>
              <a:rPr sz="2600" spc="105" dirty="0">
                <a:latin typeface="EB Garamond 12"/>
                <a:cs typeface="EB Garamond 12"/>
              </a:rPr>
              <a:t>up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40" dirty="0">
                <a:latin typeface="EB Garamond 12"/>
                <a:cs typeface="EB Garamond 12"/>
              </a:rPr>
              <a:t>decomposition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50" dirty="0">
                <a:latin typeface="EB Garamond 12"/>
                <a:cs typeface="EB Garamond 12"/>
              </a:rPr>
              <a:t>organic  </a:t>
            </a:r>
            <a:r>
              <a:rPr sz="2600" spc="105" dirty="0">
                <a:latin typeface="EB Garamond 12"/>
                <a:cs typeface="EB Garamond 12"/>
              </a:rPr>
              <a:t>matter. </a:t>
            </a:r>
            <a:r>
              <a:rPr sz="2600" spc="100" dirty="0">
                <a:latin typeface="EB Garamond 12"/>
                <a:cs typeface="EB Garamond 12"/>
              </a:rPr>
              <a:t>Tillage </a:t>
            </a:r>
            <a:r>
              <a:rPr sz="2600" spc="155" dirty="0">
                <a:latin typeface="EB Garamond 12"/>
                <a:cs typeface="EB Garamond 12"/>
              </a:rPr>
              <a:t>also </a:t>
            </a:r>
            <a:r>
              <a:rPr sz="2600" spc="100" dirty="0">
                <a:latin typeface="EB Garamond 12"/>
                <a:cs typeface="EB Garamond 12"/>
              </a:rPr>
              <a:t>often </a:t>
            </a:r>
            <a:r>
              <a:rPr sz="2600" spc="180" dirty="0">
                <a:latin typeface="EB Garamond 12"/>
                <a:cs typeface="EB Garamond 12"/>
              </a:rPr>
              <a:t>increases </a:t>
            </a:r>
            <a:r>
              <a:rPr sz="2600" spc="130" dirty="0">
                <a:latin typeface="EB Garamond 12"/>
                <a:cs typeface="EB Garamond 12"/>
              </a:rPr>
              <a:t>erosion. </a:t>
            </a:r>
            <a:r>
              <a:rPr sz="2600" spc="90" dirty="0">
                <a:latin typeface="EB Garamond 12"/>
                <a:cs typeface="EB Garamond 12"/>
              </a:rPr>
              <a:t>No-till  </a:t>
            </a:r>
            <a:r>
              <a:rPr sz="2600" spc="155" dirty="0">
                <a:latin typeface="EB Garamond 12"/>
                <a:cs typeface="EB Garamond 12"/>
              </a:rPr>
              <a:t>practices</a:t>
            </a:r>
            <a:r>
              <a:rPr sz="2600" spc="-15" dirty="0">
                <a:latin typeface="EB Garamond 12"/>
                <a:cs typeface="EB Garamond 12"/>
              </a:rPr>
              <a:t> </a:t>
            </a:r>
            <a:r>
              <a:rPr sz="2600" spc="190" dirty="0">
                <a:latin typeface="EB Garamond 12"/>
                <a:cs typeface="EB Garamond 12"/>
              </a:rPr>
              <a:t>can</a:t>
            </a:r>
            <a:r>
              <a:rPr sz="2600" spc="80" dirty="0">
                <a:latin typeface="EB Garamond 12"/>
                <a:cs typeface="EB Garamond 12"/>
              </a:rPr>
              <a:t> </a:t>
            </a:r>
            <a:r>
              <a:rPr sz="2600" spc="155" dirty="0">
                <a:latin typeface="EB Garamond 12"/>
                <a:cs typeface="EB Garamond 12"/>
              </a:rPr>
              <a:t>help</a:t>
            </a:r>
            <a:r>
              <a:rPr sz="2600" spc="60" dirty="0">
                <a:latin typeface="EB Garamond 12"/>
                <a:cs typeface="EB Garamond 12"/>
              </a:rPr>
              <a:t> </a:t>
            </a:r>
            <a:r>
              <a:rPr sz="2600" spc="114" dirty="0">
                <a:latin typeface="EB Garamond 12"/>
                <a:cs typeface="EB Garamond 12"/>
              </a:rPr>
              <a:t>build</a:t>
            </a:r>
            <a:r>
              <a:rPr sz="2600" spc="40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organic</a:t>
            </a:r>
            <a:r>
              <a:rPr sz="2600" spc="65" dirty="0">
                <a:latin typeface="EB Garamond 12"/>
                <a:cs typeface="EB Garamond 12"/>
              </a:rPr>
              <a:t> </a:t>
            </a:r>
            <a:r>
              <a:rPr sz="2600" spc="110" dirty="0">
                <a:latin typeface="EB Garamond 12"/>
                <a:cs typeface="EB Garamond 12"/>
              </a:rPr>
              <a:t>matter.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810513"/>
            <a:ext cx="8081009" cy="48615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715" indent="-274320" algn="just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5" dirty="0">
                <a:solidFill>
                  <a:srgbClr val="00AF50"/>
                </a:solidFill>
                <a:latin typeface="EB Garamond 12"/>
                <a:cs typeface="EB Garamond 12"/>
              </a:rPr>
              <a:t>Reduce </a:t>
            </a:r>
            <a:r>
              <a:rPr sz="2600" spc="110" dirty="0">
                <a:solidFill>
                  <a:srgbClr val="00AF50"/>
                </a:solidFill>
                <a:latin typeface="EB Garamond 12"/>
                <a:cs typeface="EB Garamond 12"/>
              </a:rPr>
              <a:t>Erosion: </a:t>
            </a:r>
            <a:r>
              <a:rPr sz="2600" spc="90" dirty="0">
                <a:latin typeface="EB Garamond 12"/>
                <a:cs typeface="EB Garamond 12"/>
              </a:rPr>
              <a:t>Most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0" dirty="0">
                <a:latin typeface="EB Garamond 12"/>
                <a:cs typeface="EB Garamond 12"/>
              </a:rPr>
              <a:t>organic matter is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30" dirty="0">
                <a:latin typeface="EB Garamond 12"/>
                <a:cs typeface="EB Garamond 12"/>
              </a:rPr>
              <a:t>the  </a:t>
            </a:r>
            <a:r>
              <a:rPr sz="2600" spc="105" dirty="0">
                <a:latin typeface="EB Garamond 12"/>
                <a:cs typeface="EB Garamond 12"/>
              </a:rPr>
              <a:t>topsoil. </a:t>
            </a:r>
            <a:r>
              <a:rPr sz="2600" spc="200" dirty="0">
                <a:latin typeface="EB Garamond 12"/>
                <a:cs typeface="EB Garamond 12"/>
              </a:rPr>
              <a:t>When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5" dirty="0">
                <a:latin typeface="EB Garamond 12"/>
                <a:cs typeface="EB Garamond 12"/>
              </a:rPr>
              <a:t>erodes, </a:t>
            </a:r>
            <a:r>
              <a:rPr sz="2600" spc="150" dirty="0">
                <a:latin typeface="EB Garamond 12"/>
                <a:cs typeface="EB Garamond 12"/>
              </a:rPr>
              <a:t>organic matter </a:t>
            </a:r>
            <a:r>
              <a:rPr sz="2600" spc="170" dirty="0">
                <a:latin typeface="EB Garamond 12"/>
                <a:cs typeface="EB Garamond 12"/>
              </a:rPr>
              <a:t>goes </a:t>
            </a:r>
            <a:r>
              <a:rPr sz="2600" spc="120" dirty="0">
                <a:latin typeface="EB Garamond 12"/>
                <a:cs typeface="EB Garamond 12"/>
              </a:rPr>
              <a:t>with </a:t>
            </a:r>
            <a:r>
              <a:rPr sz="2600" spc="85" dirty="0">
                <a:latin typeface="EB Garamond 12"/>
                <a:cs typeface="EB Garamond 12"/>
              </a:rPr>
              <a:t>it.  </a:t>
            </a:r>
            <a:r>
              <a:rPr sz="2600" spc="135" dirty="0">
                <a:latin typeface="EB Garamond 12"/>
                <a:cs typeface="EB Garamond 12"/>
              </a:rPr>
              <a:t>Saving</a:t>
            </a:r>
            <a:r>
              <a:rPr sz="2600" spc="40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soil</a:t>
            </a:r>
            <a:r>
              <a:rPr sz="2600" spc="5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and</a:t>
            </a:r>
            <a:r>
              <a:rPr sz="2600" spc="70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soil</a:t>
            </a:r>
            <a:r>
              <a:rPr sz="2600" spc="55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organic</a:t>
            </a:r>
            <a:r>
              <a:rPr sz="2600" spc="65" dirty="0">
                <a:latin typeface="EB Garamond 12"/>
                <a:cs typeface="EB Garamond 12"/>
              </a:rPr>
              <a:t> </a:t>
            </a:r>
            <a:r>
              <a:rPr sz="2600" spc="155" dirty="0">
                <a:latin typeface="EB Garamond 12"/>
                <a:cs typeface="EB Garamond 12"/>
              </a:rPr>
              <a:t>matter</a:t>
            </a:r>
            <a:r>
              <a:rPr sz="2600" spc="-55" dirty="0">
                <a:latin typeface="EB Garamond 12"/>
                <a:cs typeface="EB Garamond 12"/>
              </a:rPr>
              <a:t> </a:t>
            </a:r>
            <a:r>
              <a:rPr sz="2600" spc="120" dirty="0">
                <a:latin typeface="EB Garamond 12"/>
                <a:cs typeface="EB Garamond 12"/>
              </a:rPr>
              <a:t>go</a:t>
            </a:r>
            <a:r>
              <a:rPr sz="2600" spc="60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hand</a:t>
            </a:r>
            <a:r>
              <a:rPr sz="2600" spc="120" dirty="0">
                <a:latin typeface="EB Garamond 12"/>
                <a:cs typeface="EB Garamond 12"/>
              </a:rPr>
              <a:t> </a:t>
            </a:r>
            <a:r>
              <a:rPr sz="2600" spc="114" dirty="0">
                <a:latin typeface="EB Garamond 12"/>
                <a:cs typeface="EB Garamond 12"/>
              </a:rPr>
              <a:t>in</a:t>
            </a:r>
            <a:r>
              <a:rPr sz="2600" spc="100" dirty="0">
                <a:latin typeface="EB Garamond 12"/>
                <a:cs typeface="EB Garamond 12"/>
              </a:rPr>
              <a:t> </a:t>
            </a:r>
            <a:r>
              <a:rPr sz="2600" spc="145" dirty="0">
                <a:latin typeface="EB Garamond 12"/>
                <a:cs typeface="EB Garamond 12"/>
              </a:rPr>
              <a:t>hand.</a:t>
            </a:r>
            <a:endParaRPr sz="26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solidFill>
                  <a:srgbClr val="00AF50"/>
                </a:solidFill>
                <a:latin typeface="EB Garamond 12"/>
                <a:cs typeface="EB Garamond 12"/>
              </a:rPr>
              <a:t>Soil-Test </a:t>
            </a:r>
            <a:r>
              <a:rPr sz="2600" spc="170" dirty="0">
                <a:solidFill>
                  <a:srgbClr val="00AF50"/>
                </a:solidFill>
                <a:latin typeface="EB Garamond 12"/>
                <a:cs typeface="EB Garamond 12"/>
              </a:rPr>
              <a:t>and </a:t>
            </a:r>
            <a:r>
              <a:rPr sz="2600" spc="130" dirty="0">
                <a:solidFill>
                  <a:srgbClr val="00AF50"/>
                </a:solidFill>
                <a:latin typeface="EB Garamond 12"/>
                <a:cs typeface="EB Garamond 12"/>
              </a:rPr>
              <a:t>Fertilize </a:t>
            </a:r>
            <a:r>
              <a:rPr sz="2600" spc="100" dirty="0">
                <a:solidFill>
                  <a:srgbClr val="00AF50"/>
                </a:solidFill>
                <a:latin typeface="EB Garamond 12"/>
                <a:cs typeface="EB Garamond 12"/>
              </a:rPr>
              <a:t>Properly: </a:t>
            </a:r>
            <a:r>
              <a:rPr sz="2600" spc="15" dirty="0">
                <a:latin typeface="EB Garamond 12"/>
                <a:cs typeface="EB Garamond 12"/>
              </a:rPr>
              <a:t>You </a:t>
            </a:r>
            <a:r>
              <a:rPr sz="2600" spc="165" dirty="0">
                <a:latin typeface="EB Garamond 12"/>
                <a:cs typeface="EB Garamond 12"/>
              </a:rPr>
              <a:t>may </a:t>
            </a:r>
            <a:r>
              <a:rPr sz="2600" spc="110" dirty="0">
                <a:latin typeface="EB Garamond 12"/>
                <a:cs typeface="EB Garamond 12"/>
              </a:rPr>
              <a:t>not </a:t>
            </a:r>
            <a:r>
              <a:rPr sz="2600" spc="40" dirty="0">
                <a:latin typeface="EB Garamond 12"/>
                <a:cs typeface="EB Garamond 12"/>
              </a:rPr>
              <a:t>have  </a:t>
            </a:r>
            <a:r>
              <a:rPr sz="2600" spc="160" dirty="0">
                <a:latin typeface="EB Garamond 12"/>
                <a:cs typeface="EB Garamond 12"/>
              </a:rPr>
              <a:t>considered </a:t>
            </a:r>
            <a:r>
              <a:rPr sz="2600" spc="140" dirty="0">
                <a:latin typeface="EB Garamond 12"/>
                <a:cs typeface="EB Garamond 12"/>
              </a:rPr>
              <a:t>this </a:t>
            </a:r>
            <a:r>
              <a:rPr sz="2600" spc="135" dirty="0">
                <a:latin typeface="EB Garamond 12"/>
                <a:cs typeface="EB Garamond 12"/>
              </a:rPr>
              <a:t>one. </a:t>
            </a:r>
            <a:r>
              <a:rPr sz="2600" spc="120" dirty="0">
                <a:latin typeface="EB Garamond 12"/>
                <a:cs typeface="EB Garamond 12"/>
              </a:rPr>
              <a:t>Proper </a:t>
            </a:r>
            <a:r>
              <a:rPr sz="2600" spc="125" dirty="0">
                <a:latin typeface="EB Garamond 12"/>
                <a:cs typeface="EB Garamond 12"/>
              </a:rPr>
              <a:t>fertilization </a:t>
            </a:r>
            <a:r>
              <a:rPr sz="2600" spc="160" dirty="0">
                <a:latin typeface="EB Garamond 12"/>
                <a:cs typeface="EB Garamond 12"/>
              </a:rPr>
              <a:t>encourages  </a:t>
            </a:r>
            <a:r>
              <a:rPr sz="2600" spc="120" dirty="0">
                <a:latin typeface="EB Garamond 12"/>
                <a:cs typeface="EB Garamond 12"/>
              </a:rPr>
              <a:t>growth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25" dirty="0">
                <a:latin typeface="EB Garamond 12"/>
                <a:cs typeface="EB Garamond 12"/>
              </a:rPr>
              <a:t>plants, </a:t>
            </a:r>
            <a:r>
              <a:rPr sz="2600" spc="150" dirty="0">
                <a:latin typeface="EB Garamond 12"/>
                <a:cs typeface="EB Garamond 12"/>
              </a:rPr>
              <a:t>which </a:t>
            </a:r>
            <a:r>
              <a:rPr sz="2600" spc="180" dirty="0">
                <a:latin typeface="EB Garamond 12"/>
                <a:cs typeface="EB Garamond 12"/>
              </a:rPr>
              <a:t>increases </a:t>
            </a:r>
            <a:r>
              <a:rPr sz="2600" spc="100" dirty="0">
                <a:latin typeface="EB Garamond 12"/>
                <a:cs typeface="EB Garamond 12"/>
              </a:rPr>
              <a:t>root </a:t>
            </a:r>
            <a:r>
              <a:rPr sz="2600" spc="110" dirty="0">
                <a:latin typeface="EB Garamond 12"/>
                <a:cs typeface="EB Garamond 12"/>
              </a:rPr>
              <a:t>growth.  </a:t>
            </a:r>
            <a:r>
              <a:rPr sz="2600" spc="165" dirty="0">
                <a:latin typeface="EB Garamond 12"/>
                <a:cs typeface="EB Garamond 12"/>
              </a:rPr>
              <a:t>Increased </a:t>
            </a:r>
            <a:r>
              <a:rPr sz="2600" spc="100" dirty="0">
                <a:latin typeface="EB Garamond 12"/>
                <a:cs typeface="EB Garamond 12"/>
              </a:rPr>
              <a:t>root </a:t>
            </a:r>
            <a:r>
              <a:rPr sz="2600" spc="120" dirty="0">
                <a:latin typeface="EB Garamond 12"/>
                <a:cs typeface="EB Garamond 12"/>
              </a:rPr>
              <a:t>growth </a:t>
            </a:r>
            <a:r>
              <a:rPr sz="2600" spc="185" dirty="0">
                <a:latin typeface="EB Garamond 12"/>
                <a:cs typeface="EB Garamond 12"/>
              </a:rPr>
              <a:t>can </a:t>
            </a:r>
            <a:r>
              <a:rPr sz="2600" spc="150" dirty="0">
                <a:latin typeface="EB Garamond 12"/>
                <a:cs typeface="EB Garamond 12"/>
              </a:rPr>
              <a:t>help </a:t>
            </a:r>
            <a:r>
              <a:rPr sz="2600" spc="110" dirty="0">
                <a:latin typeface="EB Garamond 12"/>
                <a:cs typeface="EB Garamond 12"/>
              </a:rPr>
              <a:t>build </a:t>
            </a:r>
            <a:r>
              <a:rPr sz="2600" spc="120" dirty="0">
                <a:latin typeface="EB Garamond 12"/>
                <a:cs typeface="EB Garamond 12"/>
              </a:rPr>
              <a:t>or </a:t>
            </a:r>
            <a:r>
              <a:rPr sz="2600" spc="150" dirty="0">
                <a:latin typeface="EB Garamond 12"/>
                <a:cs typeface="EB Garamond 12"/>
              </a:rPr>
              <a:t>maintain </a:t>
            </a:r>
            <a:r>
              <a:rPr sz="2600" spc="130" dirty="0">
                <a:latin typeface="EB Garamond 12"/>
                <a:cs typeface="EB Garamond 12"/>
              </a:rPr>
              <a:t>soil  </a:t>
            </a:r>
            <a:r>
              <a:rPr sz="2600" spc="150" dirty="0">
                <a:latin typeface="EB Garamond 12"/>
                <a:cs typeface="EB Garamond 12"/>
              </a:rPr>
              <a:t>organic </a:t>
            </a:r>
            <a:r>
              <a:rPr sz="2600" spc="110" dirty="0">
                <a:latin typeface="EB Garamond 12"/>
                <a:cs typeface="EB Garamond 12"/>
              </a:rPr>
              <a:t>matter, </a:t>
            </a:r>
            <a:r>
              <a:rPr sz="2600" spc="160" dirty="0">
                <a:latin typeface="EB Garamond 12"/>
                <a:cs typeface="EB Garamond 12"/>
              </a:rPr>
              <a:t>even </a:t>
            </a:r>
            <a:r>
              <a:rPr sz="2600" spc="30" dirty="0">
                <a:latin typeface="EB Garamond 12"/>
                <a:cs typeface="EB Garamond 12"/>
              </a:rPr>
              <a:t>if </a:t>
            </a:r>
            <a:r>
              <a:rPr sz="2600" spc="90" dirty="0">
                <a:latin typeface="EB Garamond 12"/>
                <a:cs typeface="EB Garamond 12"/>
              </a:rPr>
              <a:t>you </a:t>
            </a:r>
            <a:r>
              <a:rPr sz="2600" spc="175" dirty="0">
                <a:latin typeface="EB Garamond 12"/>
                <a:cs typeface="EB Garamond 12"/>
              </a:rPr>
              <a:t>are </a:t>
            </a:r>
            <a:r>
              <a:rPr sz="2600" spc="145" dirty="0">
                <a:latin typeface="EB Garamond 12"/>
                <a:cs typeface="EB Garamond 12"/>
              </a:rPr>
              <a:t>removing </a:t>
            </a:r>
            <a:r>
              <a:rPr sz="2600" spc="180" dirty="0">
                <a:latin typeface="EB Garamond 12"/>
                <a:cs typeface="EB Garamond 12"/>
              </a:rPr>
              <a:t>much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60" dirty="0">
                <a:latin typeface="EB Garamond 12"/>
                <a:cs typeface="EB Garamond 12"/>
              </a:rPr>
              <a:t>the  </a:t>
            </a:r>
            <a:r>
              <a:rPr sz="2600" spc="95" dirty="0">
                <a:latin typeface="EB Garamond 12"/>
                <a:cs typeface="EB Garamond 12"/>
              </a:rPr>
              <a:t>top</a:t>
            </a:r>
            <a:r>
              <a:rPr sz="2600" spc="-45" dirty="0">
                <a:latin typeface="EB Garamond 12"/>
                <a:cs typeface="EB Garamond 12"/>
              </a:rPr>
              <a:t> </a:t>
            </a:r>
            <a:r>
              <a:rPr sz="2600" spc="114" dirty="0">
                <a:latin typeface="EB Garamond 12"/>
                <a:cs typeface="EB Garamond 12"/>
              </a:rPr>
              <a:t>growth.</a:t>
            </a:r>
            <a:endParaRPr sz="26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5" dirty="0">
                <a:solidFill>
                  <a:srgbClr val="00AF50"/>
                </a:solidFill>
                <a:latin typeface="EB Garamond 12"/>
                <a:cs typeface="EB Garamond 12"/>
              </a:rPr>
              <a:t>Cover </a:t>
            </a:r>
            <a:r>
              <a:rPr sz="2600" spc="90" dirty="0">
                <a:solidFill>
                  <a:srgbClr val="00AF50"/>
                </a:solidFill>
                <a:latin typeface="EB Garamond 12"/>
                <a:cs typeface="EB Garamond 12"/>
              </a:rPr>
              <a:t>Crops: </a:t>
            </a:r>
            <a:r>
              <a:rPr sz="2600" spc="85" dirty="0">
                <a:latin typeface="EB Garamond 12"/>
                <a:cs typeface="EB Garamond 12"/>
              </a:rPr>
              <a:t>Growing </a:t>
            </a:r>
            <a:r>
              <a:rPr sz="2600" spc="130" dirty="0">
                <a:latin typeface="EB Garamond 12"/>
                <a:cs typeface="EB Garamond 12"/>
              </a:rPr>
              <a:t>cover </a:t>
            </a:r>
            <a:r>
              <a:rPr sz="2600" spc="145" dirty="0">
                <a:latin typeface="EB Garamond 12"/>
                <a:cs typeface="EB Garamond 12"/>
              </a:rPr>
              <a:t>crops </a:t>
            </a:r>
            <a:r>
              <a:rPr sz="2600" spc="185" dirty="0">
                <a:latin typeface="EB Garamond 12"/>
                <a:cs typeface="EB Garamond 12"/>
              </a:rPr>
              <a:t>can </a:t>
            </a:r>
            <a:r>
              <a:rPr sz="2600" spc="150" dirty="0">
                <a:latin typeface="EB Garamond 12"/>
                <a:cs typeface="EB Garamond 12"/>
              </a:rPr>
              <a:t>help </a:t>
            </a:r>
            <a:r>
              <a:rPr sz="2600" spc="110" dirty="0">
                <a:latin typeface="EB Garamond 12"/>
                <a:cs typeface="EB Garamond 12"/>
              </a:rPr>
              <a:t>build </a:t>
            </a:r>
            <a:r>
              <a:rPr sz="2600" spc="-80" dirty="0">
                <a:latin typeface="EB Garamond 12"/>
                <a:cs typeface="EB Garamond 12"/>
              </a:rPr>
              <a:t>or  </a:t>
            </a:r>
            <a:r>
              <a:rPr sz="2600" spc="150" dirty="0">
                <a:latin typeface="EB Garamond 12"/>
                <a:cs typeface="EB Garamond 12"/>
              </a:rPr>
              <a:t>maintain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0" dirty="0">
                <a:latin typeface="EB Garamond 12"/>
                <a:cs typeface="EB Garamond 12"/>
              </a:rPr>
              <a:t>organic </a:t>
            </a:r>
            <a:r>
              <a:rPr sz="2600" spc="105" dirty="0">
                <a:latin typeface="EB Garamond 12"/>
                <a:cs typeface="EB Garamond 12"/>
              </a:rPr>
              <a:t>matter. </a:t>
            </a:r>
            <a:r>
              <a:rPr sz="2600" spc="60" dirty="0">
                <a:latin typeface="EB Garamond 12"/>
                <a:cs typeface="EB Garamond 12"/>
              </a:rPr>
              <a:t>However, </a:t>
            </a:r>
            <a:r>
              <a:rPr sz="2600" spc="155" dirty="0">
                <a:latin typeface="EB Garamond 12"/>
                <a:cs typeface="EB Garamond 12"/>
              </a:rPr>
              <a:t>best </a:t>
            </a:r>
            <a:r>
              <a:rPr sz="2600" spc="145" dirty="0">
                <a:latin typeface="EB Garamond 12"/>
                <a:cs typeface="EB Garamond 12"/>
              </a:rPr>
              <a:t>results </a:t>
            </a:r>
            <a:r>
              <a:rPr sz="2600" spc="170" dirty="0">
                <a:latin typeface="EB Garamond 12"/>
                <a:cs typeface="EB Garamond 12"/>
              </a:rPr>
              <a:t>are  achieved </a:t>
            </a:r>
            <a:r>
              <a:rPr sz="2600" spc="30" dirty="0">
                <a:latin typeface="EB Garamond 12"/>
                <a:cs typeface="EB Garamond 12"/>
              </a:rPr>
              <a:t>if </a:t>
            </a:r>
            <a:r>
              <a:rPr sz="2600" spc="125" dirty="0">
                <a:latin typeface="EB Garamond 12"/>
                <a:cs typeface="EB Garamond 12"/>
              </a:rPr>
              <a:t>growing </a:t>
            </a:r>
            <a:r>
              <a:rPr sz="2600" spc="130" dirty="0">
                <a:latin typeface="EB Garamond 12"/>
                <a:cs typeface="EB Garamond 12"/>
              </a:rPr>
              <a:t>cover </a:t>
            </a:r>
            <a:r>
              <a:rPr sz="2600" spc="145" dirty="0">
                <a:latin typeface="EB Garamond 12"/>
                <a:cs typeface="EB Garamond 12"/>
              </a:rPr>
              <a:t>crops </a:t>
            </a:r>
            <a:r>
              <a:rPr sz="2600" spc="150" dirty="0">
                <a:latin typeface="EB Garamond 12"/>
                <a:cs typeface="EB Garamond 12"/>
              </a:rPr>
              <a:t>is combined </a:t>
            </a:r>
            <a:r>
              <a:rPr sz="2600" spc="114" dirty="0">
                <a:latin typeface="EB Garamond 12"/>
                <a:cs typeface="EB Garamond 12"/>
              </a:rPr>
              <a:t>with  </a:t>
            </a:r>
            <a:r>
              <a:rPr sz="2600" spc="135" dirty="0">
                <a:latin typeface="EB Garamond 12"/>
                <a:cs typeface="EB Garamond 12"/>
              </a:rPr>
              <a:t>tillage</a:t>
            </a:r>
            <a:r>
              <a:rPr sz="2600" spc="-10" dirty="0">
                <a:latin typeface="EB Garamond 12"/>
                <a:cs typeface="EB Garamond 12"/>
              </a:rPr>
              <a:t> </a:t>
            </a:r>
            <a:r>
              <a:rPr sz="2600" spc="140" dirty="0">
                <a:latin typeface="EB Garamond 12"/>
                <a:cs typeface="EB Garamond 12"/>
              </a:rPr>
              <a:t>reduction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and</a:t>
            </a:r>
            <a:r>
              <a:rPr sz="2600" spc="60" dirty="0">
                <a:latin typeface="EB Garamond 12"/>
                <a:cs typeface="EB Garamond 12"/>
              </a:rPr>
              <a:t> </a:t>
            </a:r>
            <a:r>
              <a:rPr sz="2600" spc="145" dirty="0">
                <a:latin typeface="EB Garamond 12"/>
                <a:cs typeface="EB Garamond 12"/>
              </a:rPr>
              <a:t>erosion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120" dirty="0">
                <a:latin typeface="EB Garamond 12"/>
                <a:cs typeface="EB Garamond 12"/>
              </a:rPr>
              <a:t>control</a:t>
            </a:r>
            <a:r>
              <a:rPr sz="2600" spc="9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measures.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7200" y="1276350"/>
            <a:ext cx="8201025" cy="4200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444" y="845565"/>
            <a:ext cx="5109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29" dirty="0">
                <a:solidFill>
                  <a:srgbClr val="C00000"/>
                </a:solidFill>
              </a:rPr>
              <a:t>What </a:t>
            </a:r>
            <a:r>
              <a:rPr sz="3200" spc="190" dirty="0">
                <a:solidFill>
                  <a:srgbClr val="C00000"/>
                </a:solidFill>
              </a:rPr>
              <a:t>is </a:t>
            </a:r>
            <a:r>
              <a:rPr sz="3200" spc="135" dirty="0">
                <a:solidFill>
                  <a:srgbClr val="C00000"/>
                </a:solidFill>
              </a:rPr>
              <a:t>Soil </a:t>
            </a:r>
            <a:r>
              <a:rPr sz="3200" spc="185" dirty="0">
                <a:solidFill>
                  <a:srgbClr val="C00000"/>
                </a:solidFill>
              </a:rPr>
              <a:t>Organic</a:t>
            </a:r>
            <a:r>
              <a:rPr sz="3200" spc="-225" dirty="0">
                <a:solidFill>
                  <a:srgbClr val="C00000"/>
                </a:solidFill>
              </a:rPr>
              <a:t> </a:t>
            </a:r>
            <a:r>
              <a:rPr sz="3200" spc="140" dirty="0">
                <a:solidFill>
                  <a:srgbClr val="C00000"/>
                </a:solidFill>
              </a:rPr>
              <a:t>Matter?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9708" y="845565"/>
            <a:ext cx="7656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AF50"/>
                </a:solidFill>
                <a:latin typeface="Carlito"/>
                <a:cs typeface="Carlito"/>
              </a:rPr>
              <a:t>What Determines </a:t>
            </a:r>
            <a:r>
              <a:rPr sz="3200" b="1" dirty="0">
                <a:solidFill>
                  <a:srgbClr val="00AF50"/>
                </a:solidFill>
                <a:latin typeface="Carlito"/>
                <a:cs typeface="Carlito"/>
              </a:rPr>
              <a:t>Soil </a:t>
            </a:r>
            <a:r>
              <a:rPr sz="3200" b="1" spc="-15" dirty="0">
                <a:solidFill>
                  <a:srgbClr val="00AF50"/>
                </a:solidFill>
                <a:latin typeface="Carlito"/>
                <a:cs typeface="Carlito"/>
              </a:rPr>
              <a:t>Organic </a:t>
            </a:r>
            <a:r>
              <a:rPr sz="3200" b="1" spc="-20" dirty="0">
                <a:solidFill>
                  <a:srgbClr val="00AF50"/>
                </a:solidFill>
                <a:latin typeface="Carlito"/>
                <a:cs typeface="Carlito"/>
              </a:rPr>
              <a:t>Matter</a:t>
            </a:r>
            <a:r>
              <a:rPr sz="3200" b="1" spc="-8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Carlito"/>
                <a:cs typeface="Carlito"/>
              </a:rPr>
              <a:t>Levels?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418"/>
            <a:ext cx="8081009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EB Garamond 12"/>
                <a:cs typeface="EB Garamond 12"/>
              </a:rPr>
              <a:t>The </a:t>
            </a:r>
            <a:r>
              <a:rPr sz="2600" spc="150" dirty="0">
                <a:latin typeface="EB Garamond 12"/>
                <a:cs typeface="EB Garamond 12"/>
              </a:rPr>
              <a:t>amount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45" dirty="0">
                <a:latin typeface="EB Garamond 12"/>
                <a:cs typeface="EB Garamond 12"/>
              </a:rPr>
              <a:t>organic </a:t>
            </a:r>
            <a:r>
              <a:rPr sz="2600" spc="150" dirty="0">
                <a:latin typeface="EB Garamond 12"/>
                <a:cs typeface="EB Garamond 12"/>
              </a:rPr>
              <a:t>matter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0" dirty="0">
                <a:latin typeface="EB Garamond 12"/>
                <a:cs typeface="EB Garamond 12"/>
              </a:rPr>
              <a:t>is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5" dirty="0">
                <a:latin typeface="EB Garamond 12"/>
                <a:cs typeface="EB Garamond 12"/>
              </a:rPr>
              <a:t>result </a:t>
            </a:r>
            <a:r>
              <a:rPr sz="2600" spc="-80" dirty="0">
                <a:latin typeface="EB Garamond 12"/>
                <a:cs typeface="EB Garamond 12"/>
              </a:rPr>
              <a:t>of  </a:t>
            </a:r>
            <a:r>
              <a:rPr sz="2600" spc="85" dirty="0">
                <a:latin typeface="EB Garamond 12"/>
                <a:cs typeface="EB Garamond 12"/>
              </a:rPr>
              <a:t>two </a:t>
            </a:r>
            <a:r>
              <a:rPr sz="2600" spc="160" dirty="0">
                <a:latin typeface="EB Garamond 12"/>
                <a:cs typeface="EB Garamond 12"/>
              </a:rPr>
              <a:t>processes: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35" dirty="0">
                <a:latin typeface="EB Garamond 12"/>
                <a:cs typeface="EB Garamond 12"/>
              </a:rPr>
              <a:t>addition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50" dirty="0">
                <a:latin typeface="EB Garamond 12"/>
                <a:cs typeface="EB Garamond 12"/>
              </a:rPr>
              <a:t>organic matter </a:t>
            </a:r>
            <a:r>
              <a:rPr sz="2600" spc="110" dirty="0">
                <a:latin typeface="EB Garamond 12"/>
                <a:cs typeface="EB Garamond 12"/>
              </a:rPr>
              <a:t>(roots,  </a:t>
            </a:r>
            <a:r>
              <a:rPr sz="2600" spc="145" dirty="0">
                <a:latin typeface="EB Garamond 12"/>
                <a:cs typeface="EB Garamond 12"/>
              </a:rPr>
              <a:t>surface residue, </a:t>
            </a:r>
            <a:r>
              <a:rPr sz="2600" spc="150" dirty="0">
                <a:latin typeface="EB Garamond 12"/>
                <a:cs typeface="EB Garamond 12"/>
              </a:rPr>
              <a:t>manure, </a:t>
            </a:r>
            <a:r>
              <a:rPr sz="2600" spc="125" dirty="0">
                <a:latin typeface="EB Garamond 12"/>
                <a:cs typeface="EB Garamond 12"/>
              </a:rPr>
              <a:t>etc.),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60" dirty="0">
                <a:latin typeface="EB Garamond 12"/>
                <a:cs typeface="EB Garamond 12"/>
              </a:rPr>
              <a:t>loss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50" dirty="0">
                <a:latin typeface="EB Garamond 12"/>
                <a:cs typeface="EB Garamond 12"/>
              </a:rPr>
              <a:t>organic  </a:t>
            </a:r>
            <a:r>
              <a:rPr sz="2600" spc="155" dirty="0">
                <a:latin typeface="EB Garamond 12"/>
                <a:cs typeface="EB Garamond 12"/>
              </a:rPr>
              <a:t>matter </a:t>
            </a:r>
            <a:r>
              <a:rPr sz="2600" spc="130" dirty="0">
                <a:latin typeface="EB Garamond 12"/>
                <a:cs typeface="EB Garamond 12"/>
              </a:rPr>
              <a:t>through</a:t>
            </a:r>
            <a:r>
              <a:rPr sz="2600" spc="-185" dirty="0">
                <a:latin typeface="EB Garamond 12"/>
                <a:cs typeface="EB Garamond 12"/>
              </a:rPr>
              <a:t> </a:t>
            </a:r>
            <a:r>
              <a:rPr sz="2600" spc="135" dirty="0">
                <a:latin typeface="EB Garamond 12"/>
                <a:cs typeface="EB Garamond 12"/>
              </a:rPr>
              <a:t>decomposition.</a:t>
            </a:r>
            <a:endParaRPr sz="26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3500">
              <a:latin typeface="EB Garamond 12"/>
              <a:cs typeface="EB Garamond 12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EB Garamond 12"/>
                <a:cs typeface="EB Garamond 12"/>
              </a:rPr>
              <a:t>Five</a:t>
            </a:r>
            <a:r>
              <a:rPr sz="2600" spc="30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factors</a:t>
            </a:r>
            <a:r>
              <a:rPr sz="2600" spc="-15" dirty="0">
                <a:latin typeface="EB Garamond 12"/>
                <a:cs typeface="EB Garamond 12"/>
              </a:rPr>
              <a:t> </a:t>
            </a:r>
            <a:r>
              <a:rPr sz="2600" spc="114" dirty="0">
                <a:latin typeface="EB Garamond 12"/>
                <a:cs typeface="EB Garamond 12"/>
              </a:rPr>
              <a:t>affect</a:t>
            </a:r>
            <a:r>
              <a:rPr sz="2600" spc="60" dirty="0">
                <a:latin typeface="EB Garamond 12"/>
                <a:cs typeface="EB Garamond 12"/>
              </a:rPr>
              <a:t> </a:t>
            </a:r>
            <a:r>
              <a:rPr sz="2600" spc="120" dirty="0">
                <a:latin typeface="EB Garamond 12"/>
                <a:cs typeface="EB Garamond 12"/>
              </a:rPr>
              <a:t>both</a:t>
            </a:r>
            <a:r>
              <a:rPr sz="2600" spc="10" dirty="0">
                <a:latin typeface="EB Garamond 12"/>
                <a:cs typeface="EB Garamond 12"/>
              </a:rPr>
              <a:t> </a:t>
            </a:r>
            <a:r>
              <a:rPr sz="2600" spc="140" dirty="0">
                <a:latin typeface="EB Garamond 12"/>
                <a:cs typeface="EB Garamond 12"/>
              </a:rPr>
              <a:t>additions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and</a:t>
            </a:r>
            <a:r>
              <a:rPr sz="2600" spc="120" dirty="0">
                <a:latin typeface="EB Garamond 12"/>
                <a:cs typeface="EB Garamond 12"/>
              </a:rPr>
              <a:t> </a:t>
            </a:r>
            <a:r>
              <a:rPr sz="2600" spc="160" dirty="0">
                <a:latin typeface="EB Garamond 12"/>
                <a:cs typeface="EB Garamond 12"/>
              </a:rPr>
              <a:t>losses.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710844"/>
            <a:ext cx="8079105" cy="57264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110" dirty="0">
                <a:latin typeface="Times New Roman"/>
                <a:cs typeface="Times New Roman"/>
              </a:rPr>
              <a:t>1.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105" dirty="0">
                <a:latin typeface="Times New Roman"/>
                <a:cs typeface="Times New Roman"/>
              </a:rPr>
              <a:t>Management:</a:t>
            </a:r>
            <a:endParaRPr sz="22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7020" algn="l"/>
              </a:tabLst>
            </a:pPr>
            <a:r>
              <a:rPr sz="2200" spc="125" dirty="0">
                <a:latin typeface="EB Garamond 12"/>
                <a:cs typeface="EB Garamond 12"/>
              </a:rPr>
              <a:t>Practices </a:t>
            </a:r>
            <a:r>
              <a:rPr sz="2200" spc="114" dirty="0">
                <a:latin typeface="EB Garamond 12"/>
                <a:cs typeface="EB Garamond 12"/>
              </a:rPr>
              <a:t>that </a:t>
            </a:r>
            <a:r>
              <a:rPr sz="2200" spc="140" dirty="0">
                <a:latin typeface="EB Garamond 12"/>
                <a:cs typeface="EB Garamond 12"/>
              </a:rPr>
              <a:t>increase </a:t>
            </a:r>
            <a:r>
              <a:rPr sz="2200" spc="105" dirty="0">
                <a:latin typeface="EB Garamond 12"/>
                <a:cs typeface="EB Garamond 12"/>
              </a:rPr>
              <a:t>plant </a:t>
            </a:r>
            <a:r>
              <a:rPr sz="2200" spc="95" dirty="0">
                <a:latin typeface="EB Garamond 12"/>
                <a:cs typeface="EB Garamond 12"/>
              </a:rPr>
              <a:t>growth </a:t>
            </a:r>
            <a:r>
              <a:rPr sz="2200" spc="105" dirty="0">
                <a:latin typeface="EB Garamond 12"/>
                <a:cs typeface="EB Garamond 12"/>
              </a:rPr>
              <a:t>on </a:t>
            </a:r>
            <a:r>
              <a:rPr sz="2200" spc="175" dirty="0">
                <a:latin typeface="EB Garamond 12"/>
                <a:cs typeface="EB Garamond 12"/>
              </a:rPr>
              <a:t>a </a:t>
            </a:r>
            <a:r>
              <a:rPr sz="2200" spc="95" dirty="0">
                <a:latin typeface="EB Garamond 12"/>
                <a:cs typeface="EB Garamond 12"/>
              </a:rPr>
              <a:t>field </a:t>
            </a:r>
            <a:r>
              <a:rPr sz="2200" spc="105" dirty="0">
                <a:latin typeface="EB Garamond 12"/>
                <a:cs typeface="EB Garamond 12"/>
              </a:rPr>
              <a:t>(cover </a:t>
            </a:r>
            <a:r>
              <a:rPr sz="2200" spc="60" dirty="0">
                <a:latin typeface="EB Garamond 12"/>
                <a:cs typeface="EB Garamond 12"/>
              </a:rPr>
              <a:t>crops,  </a:t>
            </a:r>
            <a:r>
              <a:rPr sz="2200" spc="100" dirty="0">
                <a:latin typeface="EB Garamond 12"/>
                <a:cs typeface="EB Garamond 12"/>
              </a:rPr>
              <a:t>irrigation, </a:t>
            </a:r>
            <a:r>
              <a:rPr sz="2200" spc="114" dirty="0">
                <a:latin typeface="EB Garamond 12"/>
                <a:cs typeface="EB Garamond 12"/>
              </a:rPr>
              <a:t>etc.) </a:t>
            </a:r>
            <a:r>
              <a:rPr sz="2200" spc="90" dirty="0">
                <a:latin typeface="EB Garamond 12"/>
                <a:cs typeface="EB Garamond 12"/>
              </a:rPr>
              <a:t>will </a:t>
            </a:r>
            <a:r>
              <a:rPr sz="2200" spc="145" dirty="0">
                <a:latin typeface="EB Garamond 12"/>
                <a:cs typeface="EB Garamond 12"/>
              </a:rPr>
              <a:t>increase </a:t>
            </a:r>
            <a:r>
              <a:rPr sz="2200" spc="130" dirty="0">
                <a:latin typeface="EB Garamond 12"/>
                <a:cs typeface="EB Garamond 12"/>
              </a:rPr>
              <a:t>the </a:t>
            </a:r>
            <a:r>
              <a:rPr sz="2200" spc="120" dirty="0">
                <a:latin typeface="EB Garamond 12"/>
                <a:cs typeface="EB Garamond 12"/>
              </a:rPr>
              <a:t>amount </a:t>
            </a:r>
            <a:r>
              <a:rPr sz="2200" spc="35" dirty="0">
                <a:latin typeface="EB Garamond 12"/>
                <a:cs typeface="EB Garamond 12"/>
              </a:rPr>
              <a:t>of </a:t>
            </a:r>
            <a:r>
              <a:rPr sz="2200" spc="100" dirty="0">
                <a:latin typeface="EB Garamond 12"/>
                <a:cs typeface="EB Garamond 12"/>
              </a:rPr>
              <a:t>roots </a:t>
            </a:r>
            <a:r>
              <a:rPr sz="2200" spc="140" dirty="0">
                <a:latin typeface="EB Garamond 12"/>
                <a:cs typeface="EB Garamond 12"/>
              </a:rPr>
              <a:t>and </a:t>
            </a:r>
            <a:r>
              <a:rPr sz="2200" spc="130" dirty="0">
                <a:latin typeface="EB Garamond 12"/>
                <a:cs typeface="EB Garamond 12"/>
              </a:rPr>
              <a:t>residue  </a:t>
            </a:r>
            <a:r>
              <a:rPr sz="2200" spc="150" dirty="0">
                <a:latin typeface="EB Garamond 12"/>
                <a:cs typeface="EB Garamond 12"/>
              </a:rPr>
              <a:t>added </a:t>
            </a:r>
            <a:r>
              <a:rPr sz="2200" spc="70" dirty="0">
                <a:latin typeface="EB Garamond 12"/>
                <a:cs typeface="EB Garamond 12"/>
              </a:rPr>
              <a:t>to </a:t>
            </a:r>
            <a:r>
              <a:rPr sz="2200" spc="135" dirty="0">
                <a:latin typeface="EB Garamond 12"/>
                <a:cs typeface="EB Garamond 12"/>
              </a:rPr>
              <a:t>the </a:t>
            </a:r>
            <a:r>
              <a:rPr sz="2200" spc="110" dirty="0">
                <a:latin typeface="EB Garamond 12"/>
                <a:cs typeface="EB Garamond 12"/>
              </a:rPr>
              <a:t>soil </a:t>
            </a:r>
            <a:r>
              <a:rPr sz="2200" spc="170" dirty="0">
                <a:latin typeface="EB Garamond 12"/>
                <a:cs typeface="EB Garamond 12"/>
              </a:rPr>
              <a:t>each</a:t>
            </a:r>
            <a:r>
              <a:rPr sz="2200" spc="-285" dirty="0">
                <a:latin typeface="EB Garamond 12"/>
                <a:cs typeface="EB Garamond 12"/>
              </a:rPr>
              <a:t> </a:t>
            </a:r>
            <a:r>
              <a:rPr sz="2200" spc="75" dirty="0">
                <a:latin typeface="EB Garamond 12"/>
                <a:cs typeface="EB Garamond 12"/>
              </a:rPr>
              <a:t>year.</a:t>
            </a:r>
            <a:endParaRPr sz="2200">
              <a:latin typeface="EB Garamond 12"/>
              <a:cs typeface="EB Garamond 12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5454"/>
              <a:buFont typeface="Arial"/>
              <a:buChar char=""/>
              <a:tabLst>
                <a:tab pos="287020" algn="l"/>
              </a:tabLst>
            </a:pPr>
            <a:r>
              <a:rPr sz="2200" spc="100" dirty="0">
                <a:latin typeface="EB Garamond 12"/>
                <a:cs typeface="EB Garamond 12"/>
              </a:rPr>
              <a:t>Intensive </a:t>
            </a:r>
            <a:r>
              <a:rPr sz="2200" spc="110" dirty="0">
                <a:latin typeface="EB Garamond 12"/>
                <a:cs typeface="EB Garamond 12"/>
              </a:rPr>
              <a:t>tillage </a:t>
            </a:r>
            <a:r>
              <a:rPr sz="2200" spc="145" dirty="0">
                <a:latin typeface="EB Garamond 12"/>
                <a:cs typeface="EB Garamond 12"/>
              </a:rPr>
              <a:t>increases </a:t>
            </a:r>
            <a:r>
              <a:rPr sz="2200" spc="135" dirty="0">
                <a:latin typeface="EB Garamond 12"/>
                <a:cs typeface="EB Garamond 12"/>
              </a:rPr>
              <a:t>the </a:t>
            </a:r>
            <a:r>
              <a:rPr sz="2200" spc="130" dirty="0">
                <a:latin typeface="EB Garamond 12"/>
                <a:cs typeface="EB Garamond 12"/>
              </a:rPr>
              <a:t>loss </a:t>
            </a:r>
            <a:r>
              <a:rPr sz="2200" spc="35" dirty="0">
                <a:latin typeface="EB Garamond 12"/>
                <a:cs typeface="EB Garamond 12"/>
              </a:rPr>
              <a:t>of </a:t>
            </a:r>
            <a:r>
              <a:rPr sz="2200" spc="125" dirty="0">
                <a:latin typeface="EB Garamond 12"/>
                <a:cs typeface="EB Garamond 12"/>
              </a:rPr>
              <a:t>organic matter </a:t>
            </a:r>
            <a:r>
              <a:rPr sz="2200" spc="80" dirty="0">
                <a:latin typeface="EB Garamond 12"/>
                <a:cs typeface="EB Garamond 12"/>
              </a:rPr>
              <a:t>by </a:t>
            </a:r>
            <a:r>
              <a:rPr sz="2200" spc="105" dirty="0">
                <a:latin typeface="EB Garamond 12"/>
                <a:cs typeface="EB Garamond 12"/>
              </a:rPr>
              <a:t>speeding  </a:t>
            </a:r>
            <a:r>
              <a:rPr sz="2200" spc="114" dirty="0">
                <a:latin typeface="EB Garamond 12"/>
                <a:cs typeface="EB Garamond 12"/>
              </a:rPr>
              <a:t>decomposition. </a:t>
            </a:r>
            <a:r>
              <a:rPr sz="2200" spc="140" dirty="0">
                <a:latin typeface="EB Garamond 12"/>
                <a:cs typeface="EB Garamond 12"/>
              </a:rPr>
              <a:t>While </a:t>
            </a:r>
            <a:r>
              <a:rPr sz="2200" spc="110" dirty="0">
                <a:latin typeface="EB Garamond 12"/>
                <a:cs typeface="EB Garamond 12"/>
              </a:rPr>
              <a:t>tillage </a:t>
            </a:r>
            <a:r>
              <a:rPr sz="2200" spc="100" dirty="0">
                <a:latin typeface="EB Garamond 12"/>
                <a:cs typeface="EB Garamond 12"/>
              </a:rPr>
              <a:t>primarily </a:t>
            </a:r>
            <a:r>
              <a:rPr sz="2200" spc="110" dirty="0">
                <a:latin typeface="EB Garamond 12"/>
                <a:cs typeface="EB Garamond 12"/>
              </a:rPr>
              <a:t>burns </a:t>
            </a:r>
            <a:r>
              <a:rPr sz="2200" spc="105" dirty="0">
                <a:latin typeface="EB Garamond 12"/>
                <a:cs typeface="EB Garamond 12"/>
              </a:rPr>
              <a:t>younger </a:t>
            </a:r>
            <a:r>
              <a:rPr sz="2200" spc="114" dirty="0">
                <a:latin typeface="EB Garamond 12"/>
                <a:cs typeface="EB Garamond 12"/>
              </a:rPr>
              <a:t>organic  </a:t>
            </a:r>
            <a:r>
              <a:rPr sz="2200" spc="90" dirty="0">
                <a:latin typeface="EB Garamond 12"/>
                <a:cs typeface="EB Garamond 12"/>
              </a:rPr>
              <a:t>matter, </a:t>
            </a:r>
            <a:r>
              <a:rPr sz="2200" spc="80" dirty="0">
                <a:latin typeface="EB Garamond 12"/>
                <a:cs typeface="EB Garamond 12"/>
              </a:rPr>
              <a:t>older, </a:t>
            </a:r>
            <a:r>
              <a:rPr sz="2200" spc="114" dirty="0">
                <a:latin typeface="EB Garamond 12"/>
                <a:cs typeface="EB Garamond 12"/>
              </a:rPr>
              <a:t>protected </a:t>
            </a:r>
            <a:r>
              <a:rPr sz="2200" spc="125" dirty="0">
                <a:latin typeface="EB Garamond 12"/>
                <a:cs typeface="EB Garamond 12"/>
              </a:rPr>
              <a:t>organic </a:t>
            </a:r>
            <a:r>
              <a:rPr sz="2200" spc="120" dirty="0">
                <a:latin typeface="EB Garamond 12"/>
                <a:cs typeface="EB Garamond 12"/>
              </a:rPr>
              <a:t>compounds </a:t>
            </a:r>
            <a:r>
              <a:rPr sz="2200" spc="155" dirty="0">
                <a:latin typeface="EB Garamond 12"/>
                <a:cs typeface="EB Garamond 12"/>
              </a:rPr>
              <a:t>can </a:t>
            </a:r>
            <a:r>
              <a:rPr sz="2200" spc="140" dirty="0">
                <a:latin typeface="EB Garamond 12"/>
                <a:cs typeface="EB Garamond 12"/>
              </a:rPr>
              <a:t>be </a:t>
            </a:r>
            <a:r>
              <a:rPr sz="2200" spc="135" dirty="0">
                <a:latin typeface="EB Garamond 12"/>
                <a:cs typeface="EB Garamond 12"/>
              </a:rPr>
              <a:t>exposed </a:t>
            </a:r>
            <a:r>
              <a:rPr sz="2200" spc="55" dirty="0">
                <a:latin typeface="EB Garamond 12"/>
                <a:cs typeface="EB Garamond 12"/>
              </a:rPr>
              <a:t>to  </a:t>
            </a:r>
            <a:r>
              <a:rPr sz="2200" spc="120" dirty="0">
                <a:latin typeface="EB Garamond 12"/>
                <a:cs typeface="EB Garamond 12"/>
              </a:rPr>
              <a:t>decomposition </a:t>
            </a:r>
            <a:r>
              <a:rPr sz="2200" spc="30" dirty="0">
                <a:latin typeface="EB Garamond 12"/>
                <a:cs typeface="EB Garamond 12"/>
              </a:rPr>
              <a:t>if </a:t>
            </a:r>
            <a:r>
              <a:rPr sz="2200" spc="140" dirty="0">
                <a:latin typeface="EB Garamond 12"/>
                <a:cs typeface="EB Garamond 12"/>
              </a:rPr>
              <a:t>small </a:t>
            </a:r>
            <a:r>
              <a:rPr sz="2200" spc="145" dirty="0">
                <a:latin typeface="EB Garamond 12"/>
                <a:cs typeface="EB Garamond 12"/>
              </a:rPr>
              <a:t>aggregates </a:t>
            </a:r>
            <a:r>
              <a:rPr sz="2200" spc="140" dirty="0">
                <a:latin typeface="EB Garamond 12"/>
                <a:cs typeface="EB Garamond 12"/>
              </a:rPr>
              <a:t>are </a:t>
            </a:r>
            <a:r>
              <a:rPr sz="2200" spc="105" dirty="0">
                <a:latin typeface="EB Garamond 12"/>
                <a:cs typeface="EB Garamond 12"/>
              </a:rPr>
              <a:t>broken </a:t>
            </a:r>
            <a:r>
              <a:rPr sz="2200" spc="110" dirty="0">
                <a:latin typeface="EB Garamond 12"/>
                <a:cs typeface="EB Garamond 12"/>
              </a:rPr>
              <a:t>apart. </a:t>
            </a:r>
            <a:r>
              <a:rPr sz="2200" spc="50" dirty="0">
                <a:latin typeface="EB Garamond 12"/>
                <a:cs typeface="EB Garamond 12"/>
              </a:rPr>
              <a:t>In </a:t>
            </a:r>
            <a:r>
              <a:rPr sz="2200" spc="110" dirty="0">
                <a:latin typeface="EB Garamond 12"/>
                <a:cs typeface="EB Garamond 12"/>
              </a:rPr>
              <a:t>addition  </a:t>
            </a:r>
            <a:r>
              <a:rPr sz="2200" spc="70" dirty="0">
                <a:latin typeface="EB Garamond 12"/>
                <a:cs typeface="EB Garamond 12"/>
              </a:rPr>
              <a:t>to </a:t>
            </a:r>
            <a:r>
              <a:rPr sz="2200" spc="135" dirty="0">
                <a:latin typeface="EB Garamond 12"/>
                <a:cs typeface="EB Garamond 12"/>
              </a:rPr>
              <a:t>changing the </a:t>
            </a:r>
            <a:r>
              <a:rPr sz="2200" spc="120" dirty="0">
                <a:latin typeface="EB Garamond 12"/>
                <a:cs typeface="EB Garamond 12"/>
              </a:rPr>
              <a:t>amount </a:t>
            </a:r>
            <a:r>
              <a:rPr sz="2200" spc="35" dirty="0">
                <a:latin typeface="EB Garamond 12"/>
                <a:cs typeface="EB Garamond 12"/>
              </a:rPr>
              <a:t>of </a:t>
            </a:r>
            <a:r>
              <a:rPr sz="2200" spc="110" dirty="0">
                <a:latin typeface="EB Garamond 12"/>
                <a:cs typeface="EB Garamond 12"/>
              </a:rPr>
              <a:t>soil </a:t>
            </a:r>
            <a:r>
              <a:rPr sz="2200" spc="120" dirty="0">
                <a:latin typeface="EB Garamond 12"/>
                <a:cs typeface="EB Garamond 12"/>
              </a:rPr>
              <a:t>organic </a:t>
            </a:r>
            <a:r>
              <a:rPr sz="2200" spc="90" dirty="0">
                <a:latin typeface="EB Garamond 12"/>
                <a:cs typeface="EB Garamond 12"/>
              </a:rPr>
              <a:t>matter, </a:t>
            </a:r>
            <a:r>
              <a:rPr sz="2200" spc="110" dirty="0">
                <a:latin typeface="EB Garamond 12"/>
                <a:cs typeface="EB Garamond 12"/>
              </a:rPr>
              <a:t>tillage </a:t>
            </a:r>
            <a:r>
              <a:rPr sz="2200" spc="125" dirty="0">
                <a:latin typeface="EB Garamond 12"/>
                <a:cs typeface="EB Garamond 12"/>
              </a:rPr>
              <a:t>practices  </a:t>
            </a:r>
            <a:r>
              <a:rPr sz="2200" spc="95" dirty="0">
                <a:latin typeface="EB Garamond 12"/>
                <a:cs typeface="EB Garamond 12"/>
              </a:rPr>
              <a:t>affect </a:t>
            </a:r>
            <a:r>
              <a:rPr sz="2200" spc="135" dirty="0">
                <a:latin typeface="EB Garamond 12"/>
                <a:cs typeface="EB Garamond 12"/>
              </a:rPr>
              <a:t>the </a:t>
            </a:r>
            <a:r>
              <a:rPr sz="2200" spc="125" dirty="0">
                <a:latin typeface="EB Garamond 12"/>
                <a:cs typeface="EB Garamond 12"/>
              </a:rPr>
              <a:t>depth </a:t>
            </a:r>
            <a:r>
              <a:rPr sz="2200" spc="35" dirty="0">
                <a:latin typeface="EB Garamond 12"/>
                <a:cs typeface="EB Garamond 12"/>
              </a:rPr>
              <a:t>of </a:t>
            </a:r>
            <a:r>
              <a:rPr sz="2200" spc="110" dirty="0">
                <a:latin typeface="EB Garamond 12"/>
                <a:cs typeface="EB Garamond 12"/>
              </a:rPr>
              <a:t>soil </a:t>
            </a:r>
            <a:r>
              <a:rPr sz="2200" spc="125" dirty="0">
                <a:latin typeface="EB Garamond 12"/>
                <a:cs typeface="EB Garamond 12"/>
              </a:rPr>
              <a:t>organic</a:t>
            </a:r>
            <a:r>
              <a:rPr sz="2200" spc="-285" dirty="0">
                <a:latin typeface="EB Garamond 12"/>
                <a:cs typeface="EB Garamond 12"/>
              </a:rPr>
              <a:t> </a:t>
            </a:r>
            <a:r>
              <a:rPr sz="2200" spc="90" dirty="0">
                <a:latin typeface="EB Garamond 12"/>
                <a:cs typeface="EB Garamond 12"/>
              </a:rPr>
              <a:t>matter.</a:t>
            </a:r>
            <a:endParaRPr sz="2200">
              <a:latin typeface="EB Garamond 12"/>
              <a:cs typeface="EB Garamond 12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20" dirty="0">
                <a:latin typeface="Times New Roman"/>
                <a:cs typeface="Times New Roman"/>
              </a:rPr>
              <a:t>2. </a:t>
            </a:r>
            <a:r>
              <a:rPr sz="2200" b="1" spc="95" dirty="0">
                <a:latin typeface="Times New Roman"/>
                <a:cs typeface="Times New Roman"/>
              </a:rPr>
              <a:t>Soil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80" dirty="0">
                <a:latin typeface="Times New Roman"/>
                <a:cs typeface="Times New Roman"/>
              </a:rPr>
              <a:t>texture:</a:t>
            </a:r>
            <a:endParaRPr sz="22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30"/>
              </a:spcBef>
            </a:pPr>
            <a:r>
              <a:rPr sz="2050" spc="-509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200" spc="114" dirty="0">
                <a:latin typeface="EB Garamond 12"/>
                <a:cs typeface="EB Garamond 12"/>
              </a:rPr>
              <a:t>Fine-textured </a:t>
            </a:r>
            <a:r>
              <a:rPr sz="2200" spc="125" dirty="0">
                <a:latin typeface="EB Garamond 12"/>
                <a:cs typeface="EB Garamond 12"/>
              </a:rPr>
              <a:t>soils </a:t>
            </a:r>
            <a:r>
              <a:rPr sz="2200" spc="155" dirty="0">
                <a:latin typeface="EB Garamond 12"/>
                <a:cs typeface="EB Garamond 12"/>
              </a:rPr>
              <a:t>can </a:t>
            </a:r>
            <a:r>
              <a:rPr sz="2200" spc="110" dirty="0">
                <a:latin typeface="EB Garamond 12"/>
                <a:cs typeface="EB Garamond 12"/>
              </a:rPr>
              <a:t>hold </a:t>
            </a:r>
            <a:r>
              <a:rPr sz="2200" spc="145" dirty="0">
                <a:latin typeface="EB Garamond 12"/>
                <a:cs typeface="EB Garamond 12"/>
              </a:rPr>
              <a:t>much </a:t>
            </a:r>
            <a:r>
              <a:rPr sz="2200" spc="130" dirty="0">
                <a:latin typeface="EB Garamond 12"/>
                <a:cs typeface="EB Garamond 12"/>
              </a:rPr>
              <a:t>more </a:t>
            </a:r>
            <a:r>
              <a:rPr sz="2200" spc="120" dirty="0">
                <a:latin typeface="EB Garamond 12"/>
                <a:cs typeface="EB Garamond 12"/>
              </a:rPr>
              <a:t>organic matter </a:t>
            </a:r>
            <a:r>
              <a:rPr sz="2200" spc="55" dirty="0">
                <a:latin typeface="EB Garamond 12"/>
                <a:cs typeface="EB Garamond 12"/>
              </a:rPr>
              <a:t>than  </a:t>
            </a:r>
            <a:r>
              <a:rPr sz="2200" spc="135" dirty="0">
                <a:latin typeface="EB Garamond 12"/>
                <a:cs typeface="EB Garamond 12"/>
              </a:rPr>
              <a:t>sandy </a:t>
            </a:r>
            <a:r>
              <a:rPr sz="2200" spc="125" dirty="0">
                <a:latin typeface="EB Garamond 12"/>
                <a:cs typeface="EB Garamond 12"/>
              </a:rPr>
              <a:t>soils </a:t>
            </a:r>
            <a:r>
              <a:rPr sz="2200" spc="55" dirty="0">
                <a:latin typeface="EB Garamond 12"/>
                <a:cs typeface="EB Garamond 12"/>
              </a:rPr>
              <a:t>for </a:t>
            </a:r>
            <a:r>
              <a:rPr sz="2200" spc="70" dirty="0">
                <a:latin typeface="EB Garamond 12"/>
                <a:cs typeface="EB Garamond 12"/>
              </a:rPr>
              <a:t>two </a:t>
            </a:r>
            <a:r>
              <a:rPr sz="2200" spc="125" dirty="0">
                <a:latin typeface="EB Garamond 12"/>
                <a:cs typeface="EB Garamond 12"/>
              </a:rPr>
              <a:t>reasons. </a:t>
            </a:r>
            <a:r>
              <a:rPr sz="2200" spc="85" dirty="0">
                <a:latin typeface="EB Garamond 12"/>
                <a:cs typeface="EB Garamond 12"/>
              </a:rPr>
              <a:t>First, </a:t>
            </a:r>
            <a:r>
              <a:rPr sz="2200" spc="114" dirty="0">
                <a:latin typeface="EB Garamond 12"/>
                <a:cs typeface="EB Garamond 12"/>
              </a:rPr>
              <a:t>clay </a:t>
            </a:r>
            <a:r>
              <a:rPr sz="2200" spc="125" dirty="0">
                <a:latin typeface="EB Garamond 12"/>
                <a:cs typeface="EB Garamond 12"/>
              </a:rPr>
              <a:t>particles </a:t>
            </a:r>
            <a:r>
              <a:rPr sz="2200" spc="85" dirty="0">
                <a:latin typeface="EB Garamond 12"/>
                <a:cs typeface="EB Garamond 12"/>
              </a:rPr>
              <a:t>form  </a:t>
            </a:r>
            <a:r>
              <a:rPr sz="2200" spc="140" dirty="0">
                <a:latin typeface="EB Garamond 12"/>
                <a:cs typeface="EB Garamond 12"/>
              </a:rPr>
              <a:t>electrochemical </a:t>
            </a:r>
            <a:r>
              <a:rPr sz="2200" spc="120" dirty="0">
                <a:latin typeface="EB Garamond 12"/>
                <a:cs typeface="EB Garamond 12"/>
              </a:rPr>
              <a:t>bonds </a:t>
            </a:r>
            <a:r>
              <a:rPr sz="2200" spc="114" dirty="0">
                <a:latin typeface="EB Garamond 12"/>
                <a:cs typeface="EB Garamond 12"/>
              </a:rPr>
              <a:t>that </a:t>
            </a:r>
            <a:r>
              <a:rPr sz="2200" spc="110" dirty="0">
                <a:latin typeface="EB Garamond 12"/>
                <a:cs typeface="EB Garamond 12"/>
              </a:rPr>
              <a:t>hold </a:t>
            </a:r>
            <a:r>
              <a:rPr sz="2200" spc="120" dirty="0">
                <a:latin typeface="EB Garamond 12"/>
                <a:cs typeface="EB Garamond 12"/>
              </a:rPr>
              <a:t>organic </a:t>
            </a:r>
            <a:r>
              <a:rPr sz="2200" spc="110" dirty="0">
                <a:latin typeface="EB Garamond 12"/>
                <a:cs typeface="EB Garamond 12"/>
              </a:rPr>
              <a:t>compounds. </a:t>
            </a:r>
            <a:r>
              <a:rPr sz="2200" spc="114" dirty="0">
                <a:latin typeface="EB Garamond 12"/>
                <a:cs typeface="EB Garamond 12"/>
              </a:rPr>
              <a:t>Second,  </a:t>
            </a:r>
            <a:r>
              <a:rPr sz="2200" spc="120" dirty="0">
                <a:latin typeface="EB Garamond 12"/>
                <a:cs typeface="EB Garamond 12"/>
              </a:rPr>
              <a:t>decomposition </a:t>
            </a:r>
            <a:r>
              <a:rPr sz="2200" spc="125" dirty="0">
                <a:latin typeface="EB Garamond 12"/>
                <a:cs typeface="EB Garamond 12"/>
              </a:rPr>
              <a:t>occurs </a:t>
            </a:r>
            <a:r>
              <a:rPr sz="2200" spc="110" dirty="0">
                <a:latin typeface="EB Garamond 12"/>
                <a:cs typeface="EB Garamond 12"/>
              </a:rPr>
              <a:t>faster </a:t>
            </a:r>
            <a:r>
              <a:rPr sz="2200" spc="95" dirty="0">
                <a:latin typeface="EB Garamond 12"/>
                <a:cs typeface="EB Garamond 12"/>
              </a:rPr>
              <a:t>in </a:t>
            </a:r>
            <a:r>
              <a:rPr sz="2200" spc="130" dirty="0">
                <a:latin typeface="EB Garamond 12"/>
                <a:cs typeface="EB Garamond 12"/>
              </a:rPr>
              <a:t>well-aerated </a:t>
            </a:r>
            <a:r>
              <a:rPr sz="2200" spc="125" dirty="0">
                <a:latin typeface="EB Garamond 12"/>
                <a:cs typeface="EB Garamond 12"/>
              </a:rPr>
              <a:t>sandy </a:t>
            </a:r>
            <a:r>
              <a:rPr sz="2200" spc="105" dirty="0">
                <a:latin typeface="EB Garamond 12"/>
                <a:cs typeface="EB Garamond 12"/>
              </a:rPr>
              <a:t>soils. </a:t>
            </a:r>
            <a:r>
              <a:rPr sz="2200" spc="-45" dirty="0">
                <a:latin typeface="EB Garamond 12"/>
                <a:cs typeface="EB Garamond 12"/>
              </a:rPr>
              <a:t>A </a:t>
            </a:r>
            <a:r>
              <a:rPr sz="2200" spc="135" dirty="0">
                <a:latin typeface="EB Garamond 12"/>
                <a:cs typeface="EB Garamond 12"/>
              </a:rPr>
              <a:t>sandy  loam</a:t>
            </a:r>
            <a:r>
              <a:rPr sz="2200" spc="15" dirty="0">
                <a:latin typeface="EB Garamond 12"/>
                <a:cs typeface="EB Garamond 12"/>
              </a:rPr>
              <a:t> </a:t>
            </a:r>
            <a:r>
              <a:rPr sz="2200" spc="110" dirty="0">
                <a:latin typeface="EB Garamond 12"/>
                <a:cs typeface="EB Garamond 12"/>
              </a:rPr>
              <a:t>rarely</a:t>
            </a:r>
            <a:r>
              <a:rPr sz="2200" spc="50" dirty="0">
                <a:latin typeface="EB Garamond 12"/>
                <a:cs typeface="EB Garamond 12"/>
              </a:rPr>
              <a:t> </a:t>
            </a:r>
            <a:r>
              <a:rPr sz="2200" spc="120" dirty="0">
                <a:latin typeface="EB Garamond 12"/>
                <a:cs typeface="EB Garamond 12"/>
              </a:rPr>
              <a:t>holds</a:t>
            </a:r>
            <a:r>
              <a:rPr sz="2200" spc="75" dirty="0">
                <a:latin typeface="EB Garamond 12"/>
                <a:cs typeface="EB Garamond 12"/>
              </a:rPr>
              <a:t> </a:t>
            </a:r>
            <a:r>
              <a:rPr sz="2200" spc="135" dirty="0">
                <a:latin typeface="EB Garamond 12"/>
                <a:cs typeface="EB Garamond 12"/>
              </a:rPr>
              <a:t>more</a:t>
            </a:r>
            <a:r>
              <a:rPr sz="2200" spc="20" dirty="0">
                <a:latin typeface="EB Garamond 12"/>
                <a:cs typeface="EB Garamond 12"/>
              </a:rPr>
              <a:t> </a:t>
            </a:r>
            <a:r>
              <a:rPr sz="2200" spc="125" dirty="0">
                <a:latin typeface="EB Garamond 12"/>
                <a:cs typeface="EB Garamond 12"/>
              </a:rPr>
              <a:t>than</a:t>
            </a:r>
            <a:r>
              <a:rPr sz="2200" spc="70" dirty="0">
                <a:latin typeface="EB Garamond 12"/>
                <a:cs typeface="EB Garamond 12"/>
              </a:rPr>
              <a:t> </a:t>
            </a:r>
            <a:r>
              <a:rPr sz="2200" spc="160" dirty="0">
                <a:latin typeface="EB Garamond 12"/>
                <a:cs typeface="EB Garamond 12"/>
              </a:rPr>
              <a:t>2%</a:t>
            </a:r>
            <a:r>
              <a:rPr sz="2200" spc="60" dirty="0">
                <a:latin typeface="EB Garamond 12"/>
                <a:cs typeface="EB Garamond 12"/>
              </a:rPr>
              <a:t> </a:t>
            </a:r>
            <a:r>
              <a:rPr sz="2200" spc="125" dirty="0">
                <a:latin typeface="EB Garamond 12"/>
                <a:cs typeface="EB Garamond 12"/>
              </a:rPr>
              <a:t>organic</a:t>
            </a:r>
            <a:r>
              <a:rPr sz="2200" spc="50" dirty="0">
                <a:latin typeface="EB Garamond 12"/>
                <a:cs typeface="EB Garamond 12"/>
              </a:rPr>
              <a:t> </a:t>
            </a:r>
            <a:r>
              <a:rPr sz="2200" spc="90" dirty="0">
                <a:latin typeface="EB Garamond 12"/>
                <a:cs typeface="EB Garamond 12"/>
              </a:rPr>
              <a:t>matter.</a:t>
            </a:r>
            <a:endParaRPr sz="22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855319"/>
            <a:ext cx="8079740" cy="56959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10" dirty="0">
                <a:latin typeface="Times New Roman"/>
                <a:cs typeface="Times New Roman"/>
              </a:rPr>
              <a:t>3.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Times New Roman"/>
                <a:cs typeface="Times New Roman"/>
              </a:rPr>
              <a:t>Climate:</a:t>
            </a:r>
            <a:endParaRPr sz="2000">
              <a:latin typeface="Times New Roman"/>
              <a:cs typeface="Times New Roman"/>
            </a:endParaRPr>
          </a:p>
          <a:p>
            <a:pPr marL="286385" marR="8890" indent="-274320" algn="just">
              <a:lnSpc>
                <a:spcPct val="100000"/>
              </a:lnSpc>
              <a:spcBef>
                <a:spcPts val="480"/>
              </a:spcBef>
            </a:pPr>
            <a:r>
              <a:rPr sz="1900" spc="-50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000" spc="70" dirty="0">
                <a:latin typeface="EB Garamond 12"/>
                <a:cs typeface="EB Garamond 12"/>
              </a:rPr>
              <a:t>High </a:t>
            </a:r>
            <a:r>
              <a:rPr sz="2000" spc="120" dirty="0">
                <a:latin typeface="EB Garamond 12"/>
                <a:cs typeface="EB Garamond 12"/>
              </a:rPr>
              <a:t>temperatures </a:t>
            </a:r>
            <a:r>
              <a:rPr sz="2000" spc="145" dirty="0">
                <a:latin typeface="EB Garamond 12"/>
                <a:cs typeface="EB Garamond 12"/>
              </a:rPr>
              <a:t>speed </a:t>
            </a:r>
            <a:r>
              <a:rPr sz="2000" spc="80" dirty="0">
                <a:latin typeface="EB Garamond 12"/>
                <a:cs typeface="EB Garamond 12"/>
              </a:rPr>
              <a:t>up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114" dirty="0">
                <a:latin typeface="EB Garamond 12"/>
                <a:cs typeface="EB Garamond 12"/>
              </a:rPr>
              <a:t>degradation </a:t>
            </a:r>
            <a:r>
              <a:rPr sz="2000" spc="35" dirty="0">
                <a:latin typeface="EB Garamond 12"/>
                <a:cs typeface="EB Garamond 12"/>
              </a:rPr>
              <a:t>of </a:t>
            </a:r>
            <a:r>
              <a:rPr sz="2000" spc="110" dirty="0">
                <a:latin typeface="EB Garamond 12"/>
                <a:cs typeface="EB Garamond 12"/>
              </a:rPr>
              <a:t>organic </a:t>
            </a:r>
            <a:r>
              <a:rPr sz="2000" spc="80" dirty="0">
                <a:latin typeface="EB Garamond 12"/>
                <a:cs typeface="EB Garamond 12"/>
              </a:rPr>
              <a:t>matter. </a:t>
            </a:r>
            <a:r>
              <a:rPr sz="2000" spc="-95" dirty="0">
                <a:latin typeface="EB Garamond 12"/>
                <a:cs typeface="EB Garamond 12"/>
              </a:rPr>
              <a:t>In  </a:t>
            </a:r>
            <a:r>
              <a:rPr sz="2000" spc="145" dirty="0">
                <a:latin typeface="EB Garamond 12"/>
                <a:cs typeface="EB Garamond 12"/>
              </a:rPr>
              <a:t>areas </a:t>
            </a:r>
            <a:r>
              <a:rPr sz="2000" spc="35" dirty="0">
                <a:latin typeface="EB Garamond 12"/>
                <a:cs typeface="EB Garamond 12"/>
              </a:rPr>
              <a:t>of </a:t>
            </a:r>
            <a:r>
              <a:rPr sz="2000" spc="110" dirty="0">
                <a:latin typeface="EB Garamond 12"/>
                <a:cs typeface="EB Garamond 12"/>
              </a:rPr>
              <a:t>high </a:t>
            </a:r>
            <a:r>
              <a:rPr sz="2000" spc="95" dirty="0">
                <a:latin typeface="EB Garamond 12"/>
                <a:cs typeface="EB Garamond 12"/>
              </a:rPr>
              <a:t>precipitation </a:t>
            </a:r>
            <a:r>
              <a:rPr sz="2000" spc="100" dirty="0">
                <a:latin typeface="EB Garamond 12"/>
                <a:cs typeface="EB Garamond 12"/>
              </a:rPr>
              <a:t>(or </a:t>
            </a:r>
            <a:r>
              <a:rPr sz="2000" spc="90" dirty="0">
                <a:latin typeface="EB Garamond 12"/>
                <a:cs typeface="EB Garamond 12"/>
              </a:rPr>
              <a:t>irrigation) </a:t>
            </a:r>
            <a:r>
              <a:rPr sz="2000" spc="125" dirty="0">
                <a:latin typeface="EB Garamond 12"/>
                <a:cs typeface="EB Garamond 12"/>
              </a:rPr>
              <a:t>there </a:t>
            </a:r>
            <a:r>
              <a:rPr sz="2000" spc="114" dirty="0">
                <a:latin typeface="EB Garamond 12"/>
                <a:cs typeface="EB Garamond 12"/>
              </a:rPr>
              <a:t>is </a:t>
            </a:r>
            <a:r>
              <a:rPr sz="2000" spc="125" dirty="0">
                <a:latin typeface="EB Garamond 12"/>
                <a:cs typeface="EB Garamond 12"/>
              </a:rPr>
              <a:t>more </a:t>
            </a:r>
            <a:r>
              <a:rPr sz="2000" spc="100" dirty="0">
                <a:latin typeface="EB Garamond 12"/>
                <a:cs typeface="EB Garamond 12"/>
              </a:rPr>
              <a:t>plant </a:t>
            </a:r>
            <a:r>
              <a:rPr sz="2000" spc="85" dirty="0">
                <a:latin typeface="EB Garamond 12"/>
                <a:cs typeface="EB Garamond 12"/>
              </a:rPr>
              <a:t>growth  </a:t>
            </a:r>
            <a:r>
              <a:rPr sz="2000" spc="125" dirty="0">
                <a:latin typeface="EB Garamond 12"/>
                <a:cs typeface="EB Garamond 12"/>
              </a:rPr>
              <a:t>and</a:t>
            </a:r>
            <a:r>
              <a:rPr sz="2000" spc="70" dirty="0">
                <a:latin typeface="EB Garamond 12"/>
                <a:cs typeface="EB Garamond 12"/>
              </a:rPr>
              <a:t> </a:t>
            </a:r>
            <a:r>
              <a:rPr sz="2000" spc="105" dirty="0">
                <a:latin typeface="EB Garamond 12"/>
                <a:cs typeface="EB Garamond 12"/>
              </a:rPr>
              <a:t>therefore</a:t>
            </a:r>
            <a:r>
              <a:rPr sz="2000" spc="2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more</a:t>
            </a:r>
            <a:r>
              <a:rPr sz="2000" spc="10" dirty="0">
                <a:latin typeface="EB Garamond 12"/>
                <a:cs typeface="EB Garamond 12"/>
              </a:rPr>
              <a:t> </a:t>
            </a:r>
            <a:r>
              <a:rPr sz="2000" spc="95" dirty="0">
                <a:latin typeface="EB Garamond 12"/>
                <a:cs typeface="EB Garamond 12"/>
              </a:rPr>
              <a:t>roots</a:t>
            </a:r>
            <a:r>
              <a:rPr sz="2000" spc="-2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and</a:t>
            </a:r>
            <a:r>
              <a:rPr sz="2000" spc="70" dirty="0">
                <a:latin typeface="EB Garamond 12"/>
                <a:cs typeface="EB Garamond 12"/>
              </a:rPr>
              <a:t> </a:t>
            </a:r>
            <a:r>
              <a:rPr sz="2000" spc="130" dirty="0">
                <a:latin typeface="EB Garamond 12"/>
                <a:cs typeface="EB Garamond 12"/>
              </a:rPr>
              <a:t>residues</a:t>
            </a:r>
            <a:r>
              <a:rPr sz="2000" spc="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entering</a:t>
            </a:r>
            <a:r>
              <a:rPr sz="2000" spc="50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the</a:t>
            </a:r>
            <a:r>
              <a:rPr sz="2000" spc="10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soil.</a:t>
            </a:r>
            <a:endParaRPr sz="20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EB Garamond 12"/>
              <a:cs typeface="EB Garamond 12"/>
            </a:endParaRPr>
          </a:p>
          <a:p>
            <a:pPr marL="12700">
              <a:lnSpc>
                <a:spcPct val="100000"/>
              </a:lnSpc>
            </a:pPr>
            <a:r>
              <a:rPr sz="2000" b="1" spc="55" dirty="0">
                <a:latin typeface="Times New Roman"/>
                <a:cs typeface="Times New Roman"/>
              </a:rPr>
              <a:t>4. </a:t>
            </a:r>
            <a:r>
              <a:rPr sz="2000" b="1" spc="85" dirty="0">
                <a:latin typeface="Times New Roman"/>
                <a:cs typeface="Times New Roman"/>
              </a:rPr>
              <a:t>Landscape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spc="110" dirty="0">
                <a:latin typeface="Times New Roman"/>
                <a:cs typeface="Times New Roman"/>
              </a:rPr>
              <a:t>position:</a:t>
            </a:r>
            <a:endParaRPr sz="20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480"/>
              </a:spcBef>
            </a:pPr>
            <a:r>
              <a:rPr sz="1900" spc="-50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000" spc="-5" dirty="0">
                <a:latin typeface="EB Garamond 12"/>
                <a:cs typeface="EB Garamond 12"/>
              </a:rPr>
              <a:t>Low, </a:t>
            </a:r>
            <a:r>
              <a:rPr sz="2000" spc="100" dirty="0">
                <a:latin typeface="EB Garamond 12"/>
                <a:cs typeface="EB Garamond 12"/>
              </a:rPr>
              <a:t>poorly-drained </a:t>
            </a:r>
            <a:r>
              <a:rPr sz="2000" spc="145" dirty="0">
                <a:latin typeface="EB Garamond 12"/>
                <a:cs typeface="EB Garamond 12"/>
              </a:rPr>
              <a:t>areas </a:t>
            </a:r>
            <a:r>
              <a:rPr sz="2000" spc="114" dirty="0">
                <a:latin typeface="EB Garamond 12"/>
                <a:cs typeface="EB Garamond 12"/>
              </a:rPr>
              <a:t>have </a:t>
            </a:r>
            <a:r>
              <a:rPr sz="2000" spc="120" dirty="0">
                <a:latin typeface="EB Garamond 12"/>
                <a:cs typeface="EB Garamond 12"/>
              </a:rPr>
              <a:t>higher </a:t>
            </a:r>
            <a:r>
              <a:rPr sz="2000" spc="110" dirty="0">
                <a:latin typeface="EB Garamond 12"/>
                <a:cs typeface="EB Garamond 12"/>
              </a:rPr>
              <a:t>organic </a:t>
            </a:r>
            <a:r>
              <a:rPr sz="2000" spc="114" dirty="0">
                <a:latin typeface="EB Garamond 12"/>
                <a:cs typeface="EB Garamond 12"/>
              </a:rPr>
              <a:t>matter </a:t>
            </a:r>
            <a:r>
              <a:rPr sz="2000" spc="110" dirty="0">
                <a:latin typeface="EB Garamond 12"/>
                <a:cs typeface="EB Garamond 12"/>
              </a:rPr>
              <a:t>levels, </a:t>
            </a:r>
            <a:r>
              <a:rPr sz="2000" spc="100" dirty="0">
                <a:latin typeface="EB Garamond 12"/>
                <a:cs typeface="EB Garamond 12"/>
              </a:rPr>
              <a:t>because  </a:t>
            </a:r>
            <a:r>
              <a:rPr sz="2000" spc="145" dirty="0">
                <a:latin typeface="EB Garamond 12"/>
                <a:cs typeface="EB Garamond 12"/>
              </a:rPr>
              <a:t>less </a:t>
            </a:r>
            <a:r>
              <a:rPr sz="2000" spc="90" dirty="0">
                <a:latin typeface="EB Garamond 12"/>
                <a:cs typeface="EB Garamond 12"/>
              </a:rPr>
              <a:t>oxygen </a:t>
            </a:r>
            <a:r>
              <a:rPr sz="2000" spc="110" dirty="0">
                <a:latin typeface="EB Garamond 12"/>
                <a:cs typeface="EB Garamond 12"/>
              </a:rPr>
              <a:t>is available </a:t>
            </a:r>
            <a:r>
              <a:rPr sz="2000" spc="90" dirty="0">
                <a:latin typeface="EB Garamond 12"/>
                <a:cs typeface="EB Garamond 12"/>
              </a:rPr>
              <a:t>in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100" dirty="0">
                <a:latin typeface="EB Garamond 12"/>
                <a:cs typeface="EB Garamond 12"/>
              </a:rPr>
              <a:t>soil </a:t>
            </a:r>
            <a:r>
              <a:rPr sz="2000" spc="55" dirty="0">
                <a:latin typeface="EB Garamond 12"/>
                <a:cs typeface="EB Garamond 12"/>
              </a:rPr>
              <a:t>for </a:t>
            </a:r>
            <a:r>
              <a:rPr sz="2000" spc="105" dirty="0">
                <a:latin typeface="EB Garamond 12"/>
                <a:cs typeface="EB Garamond 12"/>
              </a:rPr>
              <a:t>decomposition. </a:t>
            </a:r>
            <a:r>
              <a:rPr sz="2000" spc="35" dirty="0">
                <a:latin typeface="EB Garamond 12"/>
                <a:cs typeface="EB Garamond 12"/>
              </a:rPr>
              <a:t>Low </a:t>
            </a:r>
            <a:r>
              <a:rPr sz="2000" spc="110" dirty="0">
                <a:latin typeface="EB Garamond 12"/>
                <a:cs typeface="EB Garamond 12"/>
              </a:rPr>
              <a:t>spots </a:t>
            </a:r>
            <a:r>
              <a:rPr sz="2000" spc="120" dirty="0">
                <a:latin typeface="EB Garamond 12"/>
                <a:cs typeface="EB Garamond 12"/>
              </a:rPr>
              <a:t>also  </a:t>
            </a:r>
            <a:r>
              <a:rPr sz="2000" spc="125" dirty="0">
                <a:latin typeface="EB Garamond 12"/>
                <a:cs typeface="EB Garamond 12"/>
              </a:rPr>
              <a:t>accumulate</a:t>
            </a:r>
            <a:r>
              <a:rPr sz="2000" spc="-25" dirty="0">
                <a:latin typeface="EB Garamond 12"/>
                <a:cs typeface="EB Garamond 12"/>
              </a:rPr>
              <a:t> </a:t>
            </a:r>
            <a:r>
              <a:rPr sz="2000" spc="114" dirty="0">
                <a:latin typeface="EB Garamond 12"/>
                <a:cs typeface="EB Garamond 12"/>
              </a:rPr>
              <a:t>organic</a:t>
            </a:r>
            <a:r>
              <a:rPr sz="2000" spc="30" dirty="0">
                <a:latin typeface="EB Garamond 12"/>
                <a:cs typeface="EB Garamond 12"/>
              </a:rPr>
              <a:t> </a:t>
            </a:r>
            <a:r>
              <a:rPr sz="2000" spc="120" dirty="0">
                <a:latin typeface="EB Garamond 12"/>
                <a:cs typeface="EB Garamond 12"/>
              </a:rPr>
              <a:t>matter</a:t>
            </a:r>
            <a:r>
              <a:rPr sz="2000" spc="-20" dirty="0">
                <a:latin typeface="EB Garamond 12"/>
                <a:cs typeface="EB Garamond 12"/>
              </a:rPr>
              <a:t> </a:t>
            </a:r>
            <a:r>
              <a:rPr sz="2000" spc="105" dirty="0">
                <a:latin typeface="EB Garamond 12"/>
                <a:cs typeface="EB Garamond 12"/>
              </a:rPr>
              <a:t>that</a:t>
            </a:r>
            <a:r>
              <a:rPr sz="2000" spc="-10" dirty="0">
                <a:latin typeface="EB Garamond 12"/>
                <a:cs typeface="EB Garamond 12"/>
              </a:rPr>
              <a:t> </a:t>
            </a:r>
            <a:r>
              <a:rPr sz="2000" spc="135" dirty="0">
                <a:latin typeface="EB Garamond 12"/>
                <a:cs typeface="EB Garamond 12"/>
              </a:rPr>
              <a:t>erodes</a:t>
            </a:r>
            <a:r>
              <a:rPr sz="2000" dirty="0">
                <a:latin typeface="EB Garamond 12"/>
                <a:cs typeface="EB Garamond 12"/>
              </a:rPr>
              <a:t> </a:t>
            </a:r>
            <a:r>
              <a:rPr sz="2000" spc="20" dirty="0">
                <a:latin typeface="EB Garamond 12"/>
                <a:cs typeface="EB Garamond 12"/>
              </a:rPr>
              <a:t>off</a:t>
            </a:r>
            <a:r>
              <a:rPr sz="2000" spc="145" dirty="0">
                <a:latin typeface="EB Garamond 12"/>
                <a:cs typeface="EB Garamond 12"/>
              </a:rPr>
              <a:t> </a:t>
            </a:r>
            <a:r>
              <a:rPr sz="2000" spc="90" dirty="0">
                <a:latin typeface="EB Garamond 12"/>
                <a:cs typeface="EB Garamond 12"/>
              </a:rPr>
              <a:t>hill</a:t>
            </a:r>
            <a:r>
              <a:rPr sz="2000" spc="75" dirty="0">
                <a:latin typeface="EB Garamond 12"/>
                <a:cs typeface="EB Garamond 12"/>
              </a:rPr>
              <a:t> </a:t>
            </a:r>
            <a:r>
              <a:rPr sz="2000" spc="95" dirty="0">
                <a:latin typeface="EB Garamond 12"/>
                <a:cs typeface="EB Garamond 12"/>
              </a:rPr>
              <a:t>tops</a:t>
            </a:r>
            <a:r>
              <a:rPr sz="2000" spc="5" dirty="0">
                <a:latin typeface="EB Garamond 12"/>
                <a:cs typeface="EB Garamond 12"/>
              </a:rPr>
              <a:t> </a:t>
            </a:r>
            <a:r>
              <a:rPr sz="2000" spc="125" dirty="0">
                <a:latin typeface="EB Garamond 12"/>
                <a:cs typeface="EB Garamond 12"/>
              </a:rPr>
              <a:t>and</a:t>
            </a:r>
            <a:r>
              <a:rPr sz="2000" spc="60" dirty="0">
                <a:latin typeface="EB Garamond 12"/>
                <a:cs typeface="EB Garamond 12"/>
              </a:rPr>
              <a:t> </a:t>
            </a:r>
            <a:r>
              <a:rPr sz="2000" spc="130" dirty="0">
                <a:latin typeface="EB Garamond 12"/>
                <a:cs typeface="EB Garamond 12"/>
              </a:rPr>
              <a:t>steep</a:t>
            </a:r>
            <a:r>
              <a:rPr sz="2000" spc="20" dirty="0">
                <a:latin typeface="EB Garamond 12"/>
                <a:cs typeface="EB Garamond 12"/>
              </a:rPr>
              <a:t> </a:t>
            </a:r>
            <a:r>
              <a:rPr sz="2000" spc="110" dirty="0">
                <a:latin typeface="EB Garamond 12"/>
                <a:cs typeface="EB Garamond 12"/>
              </a:rPr>
              <a:t>slopes.</a:t>
            </a:r>
            <a:endParaRPr sz="2000">
              <a:latin typeface="EB Garamond 12"/>
              <a:cs typeface="EB Garamond 1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EB Garamond 12"/>
              <a:cs typeface="EB Garamond 1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5.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85" dirty="0">
                <a:latin typeface="Times New Roman"/>
                <a:cs typeface="Times New Roman"/>
              </a:rPr>
              <a:t>Vegetation</a:t>
            </a:r>
            <a:r>
              <a:rPr sz="2000" spc="85" dirty="0">
                <a:latin typeface="EB Garamond 12"/>
                <a:cs typeface="EB Garamond 12"/>
              </a:rPr>
              <a:t>.</a:t>
            </a:r>
            <a:endParaRPr sz="20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480"/>
              </a:spcBef>
            </a:pPr>
            <a:r>
              <a:rPr sz="1900" spc="-50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000" spc="55" dirty="0">
                <a:latin typeface="EB Garamond 12"/>
                <a:cs typeface="EB Garamond 12"/>
              </a:rPr>
              <a:t>In </a:t>
            </a:r>
            <a:r>
              <a:rPr sz="2000" spc="100" dirty="0">
                <a:latin typeface="EB Garamond 12"/>
                <a:cs typeface="EB Garamond 12"/>
              </a:rPr>
              <a:t>prairies, </a:t>
            </a:r>
            <a:r>
              <a:rPr sz="2000" spc="135" dirty="0">
                <a:latin typeface="EB Garamond 12"/>
                <a:cs typeface="EB Garamond 12"/>
              </a:rPr>
              <a:t>much </a:t>
            </a:r>
            <a:r>
              <a:rPr sz="2000" spc="35" dirty="0">
                <a:latin typeface="EB Garamond 12"/>
                <a:cs typeface="EB Garamond 12"/>
              </a:rPr>
              <a:t>of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110" dirty="0">
                <a:latin typeface="EB Garamond 12"/>
                <a:cs typeface="EB Garamond 12"/>
              </a:rPr>
              <a:t>organic </a:t>
            </a:r>
            <a:r>
              <a:rPr sz="2000" spc="114" dirty="0">
                <a:latin typeface="EB Garamond 12"/>
                <a:cs typeface="EB Garamond 12"/>
              </a:rPr>
              <a:t>matter </a:t>
            </a:r>
            <a:r>
              <a:rPr sz="2000" spc="105" dirty="0">
                <a:latin typeface="EB Garamond 12"/>
                <a:cs typeface="EB Garamond 12"/>
              </a:rPr>
              <a:t>that </a:t>
            </a:r>
            <a:r>
              <a:rPr sz="2000" spc="130" dirty="0">
                <a:latin typeface="EB Garamond 12"/>
                <a:cs typeface="EB Garamond 12"/>
              </a:rPr>
              <a:t>dies </a:t>
            </a:r>
            <a:r>
              <a:rPr sz="2000" spc="125" dirty="0">
                <a:latin typeface="EB Garamond 12"/>
                <a:cs typeface="EB Garamond 12"/>
              </a:rPr>
              <a:t>and </a:t>
            </a:r>
            <a:r>
              <a:rPr sz="2000" spc="114" dirty="0">
                <a:latin typeface="EB Garamond 12"/>
                <a:cs typeface="EB Garamond 12"/>
              </a:rPr>
              <a:t>is </a:t>
            </a:r>
            <a:r>
              <a:rPr sz="2000" spc="140" dirty="0">
                <a:latin typeface="EB Garamond 12"/>
                <a:cs typeface="EB Garamond 12"/>
              </a:rPr>
              <a:t>added </a:t>
            </a:r>
            <a:r>
              <a:rPr sz="2000" spc="65" dirty="0">
                <a:latin typeface="EB Garamond 12"/>
                <a:cs typeface="EB Garamond 12"/>
              </a:rPr>
              <a:t>to </a:t>
            </a:r>
            <a:r>
              <a:rPr sz="2000" spc="40" dirty="0">
                <a:latin typeface="EB Garamond 12"/>
                <a:cs typeface="EB Garamond 12"/>
              </a:rPr>
              <a:t>the  </a:t>
            </a:r>
            <a:r>
              <a:rPr sz="2000" spc="100" dirty="0">
                <a:latin typeface="EB Garamond 12"/>
                <a:cs typeface="EB Garamond 12"/>
              </a:rPr>
              <a:t>soil </a:t>
            </a:r>
            <a:r>
              <a:rPr sz="2000" spc="160" dirty="0">
                <a:latin typeface="EB Garamond 12"/>
                <a:cs typeface="EB Garamond 12"/>
              </a:rPr>
              <a:t>each </a:t>
            </a:r>
            <a:r>
              <a:rPr sz="2000" spc="114" dirty="0">
                <a:latin typeface="EB Garamond 12"/>
                <a:cs typeface="EB Garamond 12"/>
              </a:rPr>
              <a:t>year </a:t>
            </a:r>
            <a:r>
              <a:rPr sz="2000" spc="145" dirty="0">
                <a:latin typeface="EB Garamond 12"/>
                <a:cs typeface="EB Garamond 12"/>
              </a:rPr>
              <a:t>comes </a:t>
            </a:r>
            <a:r>
              <a:rPr sz="2000" spc="75" dirty="0">
                <a:latin typeface="EB Garamond 12"/>
                <a:cs typeface="EB Garamond 12"/>
              </a:rPr>
              <a:t>from </a:t>
            </a:r>
            <a:r>
              <a:rPr sz="2000" spc="135" dirty="0">
                <a:latin typeface="EB Garamond 12"/>
                <a:cs typeface="EB Garamond 12"/>
              </a:rPr>
              <a:t>grass </a:t>
            </a:r>
            <a:r>
              <a:rPr sz="2000" spc="90" dirty="0">
                <a:latin typeface="EB Garamond 12"/>
                <a:cs typeface="EB Garamond 12"/>
              </a:rPr>
              <a:t>roots </a:t>
            </a:r>
            <a:r>
              <a:rPr sz="2000" spc="105" dirty="0">
                <a:latin typeface="EB Garamond 12"/>
                <a:cs typeface="EB Garamond 12"/>
              </a:rPr>
              <a:t>that </a:t>
            </a:r>
            <a:r>
              <a:rPr sz="2000" spc="120" dirty="0">
                <a:latin typeface="EB Garamond 12"/>
                <a:cs typeface="EB Garamond 12"/>
              </a:rPr>
              <a:t>extend </a:t>
            </a:r>
            <a:r>
              <a:rPr sz="2000" spc="135" dirty="0">
                <a:latin typeface="EB Garamond 12"/>
                <a:cs typeface="EB Garamond 12"/>
              </a:rPr>
              <a:t>deep </a:t>
            </a:r>
            <a:r>
              <a:rPr sz="2000" spc="75" dirty="0">
                <a:latin typeface="EB Garamond 12"/>
                <a:cs typeface="EB Garamond 12"/>
              </a:rPr>
              <a:t>into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90" dirty="0">
                <a:latin typeface="EB Garamond 12"/>
                <a:cs typeface="EB Garamond 12"/>
              </a:rPr>
              <a:t>soil. </a:t>
            </a:r>
            <a:r>
              <a:rPr sz="2000" spc="45" dirty="0">
                <a:latin typeface="EB Garamond 12"/>
                <a:cs typeface="EB Garamond 12"/>
              </a:rPr>
              <a:t>In  </a:t>
            </a:r>
            <a:r>
              <a:rPr sz="2000" spc="90" dirty="0">
                <a:latin typeface="EB Garamond 12"/>
                <a:cs typeface="EB Garamond 12"/>
              </a:rPr>
              <a:t>forests,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110" dirty="0">
                <a:latin typeface="EB Garamond 12"/>
                <a:cs typeface="EB Garamond 12"/>
              </a:rPr>
              <a:t>organic </a:t>
            </a:r>
            <a:r>
              <a:rPr sz="2000" spc="114" dirty="0">
                <a:latin typeface="EB Garamond 12"/>
                <a:cs typeface="EB Garamond 12"/>
              </a:rPr>
              <a:t>matter </a:t>
            </a:r>
            <a:r>
              <a:rPr sz="2000" spc="150" dirty="0">
                <a:latin typeface="EB Garamond 12"/>
                <a:cs typeface="EB Garamond 12"/>
              </a:rPr>
              <a:t>comes </a:t>
            </a:r>
            <a:r>
              <a:rPr sz="2000" spc="75" dirty="0">
                <a:latin typeface="EB Garamond 12"/>
                <a:cs typeface="EB Garamond 12"/>
              </a:rPr>
              <a:t>from </a:t>
            </a:r>
            <a:r>
              <a:rPr sz="2000" spc="125" dirty="0">
                <a:latin typeface="EB Garamond 12"/>
                <a:cs typeface="EB Garamond 12"/>
              </a:rPr>
              <a:t>leaves </a:t>
            </a:r>
            <a:r>
              <a:rPr sz="2000" spc="110" dirty="0">
                <a:latin typeface="EB Garamond 12"/>
                <a:cs typeface="EB Garamond 12"/>
              </a:rPr>
              <a:t>that </a:t>
            </a:r>
            <a:r>
              <a:rPr sz="2000" spc="135" dirty="0">
                <a:latin typeface="EB Garamond 12"/>
                <a:cs typeface="EB Garamond 12"/>
              </a:rPr>
              <a:t>are </a:t>
            </a:r>
            <a:r>
              <a:rPr sz="2000" spc="100" dirty="0">
                <a:latin typeface="EB Garamond 12"/>
                <a:cs typeface="EB Garamond 12"/>
              </a:rPr>
              <a:t>dropped on </a:t>
            </a:r>
            <a:r>
              <a:rPr sz="2000" spc="125" dirty="0">
                <a:latin typeface="EB Garamond 12"/>
                <a:cs typeface="EB Garamond 12"/>
              </a:rPr>
              <a:t>the  </a:t>
            </a:r>
            <a:r>
              <a:rPr sz="2000" spc="114" dirty="0">
                <a:latin typeface="EB Garamond 12"/>
                <a:cs typeface="EB Garamond 12"/>
              </a:rPr>
              <a:t>surface </a:t>
            </a:r>
            <a:r>
              <a:rPr sz="2000" spc="35" dirty="0">
                <a:latin typeface="EB Garamond 12"/>
                <a:cs typeface="EB Garamond 12"/>
              </a:rPr>
              <a:t>of </a:t>
            </a:r>
            <a:r>
              <a:rPr sz="2000" spc="120" dirty="0">
                <a:latin typeface="EB Garamond 12"/>
                <a:cs typeface="EB Garamond 12"/>
              </a:rPr>
              <a:t>the </a:t>
            </a:r>
            <a:r>
              <a:rPr sz="2000" spc="90" dirty="0">
                <a:latin typeface="EB Garamond 12"/>
                <a:cs typeface="EB Garamond 12"/>
              </a:rPr>
              <a:t>soil. </a:t>
            </a:r>
            <a:r>
              <a:rPr sz="2000" spc="55" dirty="0">
                <a:latin typeface="EB Garamond 12"/>
                <a:cs typeface="EB Garamond 12"/>
              </a:rPr>
              <a:t>Thus, </a:t>
            </a:r>
            <a:r>
              <a:rPr sz="2000" spc="110" dirty="0">
                <a:latin typeface="EB Garamond 12"/>
                <a:cs typeface="EB Garamond 12"/>
              </a:rPr>
              <a:t>farmland </a:t>
            </a:r>
            <a:r>
              <a:rPr sz="2000" spc="105" dirty="0">
                <a:latin typeface="EB Garamond 12"/>
                <a:cs typeface="EB Garamond 12"/>
              </a:rPr>
              <a:t>that </a:t>
            </a:r>
            <a:r>
              <a:rPr sz="2000" spc="130" dirty="0">
                <a:latin typeface="EB Garamond 12"/>
                <a:cs typeface="EB Garamond 12"/>
              </a:rPr>
              <a:t>was </a:t>
            </a:r>
            <a:r>
              <a:rPr sz="2000" spc="125" dirty="0">
                <a:latin typeface="EB Garamond 12"/>
                <a:cs typeface="EB Garamond 12"/>
              </a:rPr>
              <a:t>once </a:t>
            </a:r>
            <a:r>
              <a:rPr sz="2000" spc="100" dirty="0">
                <a:latin typeface="EB Garamond 12"/>
                <a:cs typeface="EB Garamond 12"/>
              </a:rPr>
              <a:t>prairie </a:t>
            </a:r>
            <a:r>
              <a:rPr sz="2000" spc="80" dirty="0">
                <a:latin typeface="EB Garamond 12"/>
                <a:cs typeface="EB Garamond 12"/>
              </a:rPr>
              <a:t>will </a:t>
            </a:r>
            <a:r>
              <a:rPr sz="2000" spc="110" dirty="0">
                <a:latin typeface="EB Garamond 12"/>
                <a:cs typeface="EB Garamond 12"/>
              </a:rPr>
              <a:t>have  </a:t>
            </a:r>
            <a:r>
              <a:rPr sz="2000" spc="120" dirty="0">
                <a:latin typeface="EB Garamond 12"/>
                <a:cs typeface="EB Garamond 12"/>
              </a:rPr>
              <a:t>higher amounts </a:t>
            </a:r>
            <a:r>
              <a:rPr sz="2000" spc="35" dirty="0">
                <a:latin typeface="EB Garamond 12"/>
                <a:cs typeface="EB Garamond 12"/>
              </a:rPr>
              <a:t>of </a:t>
            </a:r>
            <a:r>
              <a:rPr sz="2000" spc="110" dirty="0">
                <a:latin typeface="EB Garamond 12"/>
                <a:cs typeface="EB Garamond 12"/>
              </a:rPr>
              <a:t>organic </a:t>
            </a:r>
            <a:r>
              <a:rPr sz="2000" spc="114" dirty="0">
                <a:latin typeface="EB Garamond 12"/>
                <a:cs typeface="EB Garamond 12"/>
              </a:rPr>
              <a:t>matter </a:t>
            </a:r>
            <a:r>
              <a:rPr sz="2000" spc="135" dirty="0">
                <a:latin typeface="EB Garamond 12"/>
                <a:cs typeface="EB Garamond 12"/>
              </a:rPr>
              <a:t>deep </a:t>
            </a:r>
            <a:r>
              <a:rPr sz="2000" spc="90" dirty="0">
                <a:latin typeface="EB Garamond 12"/>
                <a:cs typeface="EB Garamond 12"/>
              </a:rPr>
              <a:t>in </a:t>
            </a:r>
            <a:r>
              <a:rPr sz="2000" spc="125" dirty="0">
                <a:latin typeface="EB Garamond 12"/>
                <a:cs typeface="EB Garamond 12"/>
              </a:rPr>
              <a:t>the </a:t>
            </a:r>
            <a:r>
              <a:rPr sz="2000" spc="100" dirty="0">
                <a:latin typeface="EB Garamond 12"/>
                <a:cs typeface="EB Garamond 12"/>
              </a:rPr>
              <a:t>soil </a:t>
            </a:r>
            <a:r>
              <a:rPr sz="2000" spc="114" dirty="0">
                <a:latin typeface="EB Garamond 12"/>
                <a:cs typeface="EB Garamond 12"/>
              </a:rPr>
              <a:t>than </a:t>
            </a:r>
            <a:r>
              <a:rPr sz="2000" spc="125" dirty="0">
                <a:latin typeface="EB Garamond 12"/>
                <a:cs typeface="EB Garamond 12"/>
              </a:rPr>
              <a:t>lands </a:t>
            </a:r>
            <a:r>
              <a:rPr sz="2000" spc="105" dirty="0">
                <a:latin typeface="EB Garamond 12"/>
                <a:cs typeface="EB Garamond 12"/>
              </a:rPr>
              <a:t>that </a:t>
            </a:r>
            <a:r>
              <a:rPr sz="2000" spc="114" dirty="0">
                <a:latin typeface="EB Garamond 12"/>
                <a:cs typeface="EB Garamond 12"/>
              </a:rPr>
              <a:t>were  </a:t>
            </a:r>
            <a:r>
              <a:rPr sz="2000" spc="95" dirty="0">
                <a:latin typeface="EB Garamond 12"/>
                <a:cs typeface="EB Garamond 12"/>
              </a:rPr>
              <a:t>previously</a:t>
            </a:r>
            <a:r>
              <a:rPr sz="2000" dirty="0">
                <a:latin typeface="EB Garamond 12"/>
                <a:cs typeface="EB Garamond 12"/>
              </a:rPr>
              <a:t> </a:t>
            </a:r>
            <a:r>
              <a:rPr sz="2000" spc="85" dirty="0">
                <a:latin typeface="EB Garamond 12"/>
                <a:cs typeface="EB Garamond 12"/>
              </a:rPr>
              <a:t>forest.</a:t>
            </a:r>
            <a:endParaRPr sz="20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438400" y="1143000"/>
            <a:ext cx="3295650" cy="2962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1194" y="4362069"/>
            <a:ext cx="4955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EB Garamond 12"/>
                <a:cs typeface="EB Garamond 12"/>
              </a:rPr>
              <a:t>Differences </a:t>
            </a:r>
            <a:r>
              <a:rPr sz="1800" spc="75" dirty="0">
                <a:latin typeface="EB Garamond 12"/>
                <a:cs typeface="EB Garamond 12"/>
              </a:rPr>
              <a:t>in </a:t>
            </a:r>
            <a:r>
              <a:rPr sz="1800" spc="100" dirty="0">
                <a:latin typeface="EB Garamond 12"/>
                <a:cs typeface="EB Garamond 12"/>
              </a:rPr>
              <a:t>organic </a:t>
            </a:r>
            <a:r>
              <a:rPr sz="1800" spc="105" dirty="0">
                <a:latin typeface="EB Garamond 12"/>
                <a:cs typeface="EB Garamond 12"/>
              </a:rPr>
              <a:t>matter </a:t>
            </a:r>
            <a:r>
              <a:rPr sz="1800" spc="110" dirty="0">
                <a:latin typeface="EB Garamond 12"/>
                <a:cs typeface="EB Garamond 12"/>
              </a:rPr>
              <a:t>appear </a:t>
            </a:r>
            <a:r>
              <a:rPr sz="1800" spc="75" dirty="0">
                <a:latin typeface="EB Garamond 12"/>
                <a:cs typeface="EB Garamond 12"/>
              </a:rPr>
              <a:t>in </a:t>
            </a:r>
            <a:r>
              <a:rPr sz="1800" spc="114" dirty="0">
                <a:latin typeface="EB Garamond 12"/>
                <a:cs typeface="EB Garamond 12"/>
              </a:rPr>
              <a:t>the </a:t>
            </a:r>
            <a:r>
              <a:rPr sz="1800" spc="85" dirty="0">
                <a:latin typeface="EB Garamond 12"/>
                <a:cs typeface="EB Garamond 12"/>
              </a:rPr>
              <a:t>color  </a:t>
            </a:r>
            <a:r>
              <a:rPr sz="1800" spc="120" dirty="0">
                <a:latin typeface="EB Garamond 12"/>
                <a:cs typeface="EB Garamond 12"/>
              </a:rPr>
              <a:t>changes </a:t>
            </a:r>
            <a:r>
              <a:rPr sz="1800" spc="114" dirty="0">
                <a:latin typeface="EB Garamond 12"/>
                <a:cs typeface="EB Garamond 12"/>
              </a:rPr>
              <a:t>across </a:t>
            </a:r>
            <a:r>
              <a:rPr sz="1800" spc="145" dirty="0">
                <a:latin typeface="EB Garamond 12"/>
                <a:cs typeface="EB Garamond 12"/>
              </a:rPr>
              <a:t>a </a:t>
            </a:r>
            <a:r>
              <a:rPr sz="1800" spc="105" dirty="0">
                <a:latin typeface="EB Garamond 12"/>
                <a:cs typeface="EB Garamond 12"/>
              </a:rPr>
              <a:t>bare </a:t>
            </a:r>
            <a:r>
              <a:rPr sz="1800" spc="75" dirty="0">
                <a:latin typeface="EB Garamond 12"/>
                <a:cs typeface="EB Garamond 12"/>
              </a:rPr>
              <a:t>field. </a:t>
            </a:r>
            <a:r>
              <a:rPr sz="1800" spc="105" dirty="0">
                <a:latin typeface="EB Garamond 12"/>
                <a:cs typeface="EB Garamond 12"/>
              </a:rPr>
              <a:t>Less </a:t>
            </a:r>
            <a:r>
              <a:rPr sz="1800" spc="100" dirty="0">
                <a:latin typeface="EB Garamond 12"/>
                <a:cs typeface="EB Garamond 12"/>
              </a:rPr>
              <a:t>organic </a:t>
            </a:r>
            <a:r>
              <a:rPr sz="1800" spc="105" dirty="0">
                <a:latin typeface="EB Garamond 12"/>
                <a:cs typeface="EB Garamond 12"/>
              </a:rPr>
              <a:t>matter </a:t>
            </a:r>
            <a:r>
              <a:rPr sz="1800" spc="85" dirty="0">
                <a:latin typeface="EB Garamond 12"/>
                <a:cs typeface="EB Garamond 12"/>
              </a:rPr>
              <a:t>is  </a:t>
            </a:r>
            <a:r>
              <a:rPr sz="1800" spc="95" dirty="0">
                <a:latin typeface="EB Garamond 12"/>
                <a:cs typeface="EB Garamond 12"/>
              </a:rPr>
              <a:t>produced </a:t>
            </a:r>
            <a:r>
              <a:rPr sz="1800" spc="85" dirty="0">
                <a:latin typeface="EB Garamond 12"/>
                <a:cs typeface="EB Garamond 12"/>
              </a:rPr>
              <a:t>on </a:t>
            </a:r>
            <a:r>
              <a:rPr sz="1800" spc="114" dirty="0">
                <a:latin typeface="EB Garamond 12"/>
                <a:cs typeface="EB Garamond 12"/>
              </a:rPr>
              <a:t>the </a:t>
            </a:r>
            <a:r>
              <a:rPr sz="1800" spc="100" dirty="0">
                <a:latin typeface="EB Garamond 12"/>
                <a:cs typeface="EB Garamond 12"/>
              </a:rPr>
              <a:t>drier </a:t>
            </a:r>
            <a:r>
              <a:rPr sz="1800" spc="75" dirty="0">
                <a:latin typeface="EB Garamond 12"/>
                <a:cs typeface="EB Garamond 12"/>
              </a:rPr>
              <a:t>hilltops, </a:t>
            </a:r>
            <a:r>
              <a:rPr sz="1800" spc="114" dirty="0">
                <a:latin typeface="EB Garamond 12"/>
                <a:cs typeface="EB Garamond 12"/>
              </a:rPr>
              <a:t>and </a:t>
            </a:r>
            <a:r>
              <a:rPr sz="1800" spc="135" dirty="0">
                <a:latin typeface="EB Garamond 12"/>
                <a:cs typeface="EB Garamond 12"/>
              </a:rPr>
              <a:t>some </a:t>
            </a:r>
            <a:r>
              <a:rPr sz="1800" spc="100" dirty="0">
                <a:latin typeface="EB Garamond 12"/>
                <a:cs typeface="EB Garamond 12"/>
              </a:rPr>
              <a:t>is </a:t>
            </a:r>
            <a:r>
              <a:rPr sz="1800" spc="90" dirty="0">
                <a:latin typeface="EB Garamond 12"/>
                <a:cs typeface="EB Garamond 12"/>
              </a:rPr>
              <a:t>lost</a:t>
            </a:r>
            <a:r>
              <a:rPr sz="1800" spc="-45" dirty="0">
                <a:latin typeface="EB Garamond 12"/>
                <a:cs typeface="EB Garamond 12"/>
              </a:rPr>
              <a:t> </a:t>
            </a:r>
            <a:r>
              <a:rPr sz="1800" spc="50" dirty="0">
                <a:latin typeface="EB Garamond 12"/>
                <a:cs typeface="EB Garamond 12"/>
              </a:rPr>
              <a:t>to  </a:t>
            </a:r>
            <a:r>
              <a:rPr sz="1800" spc="90" dirty="0">
                <a:latin typeface="EB Garamond 12"/>
                <a:cs typeface="EB Garamond 12"/>
              </a:rPr>
              <a:t>soil </a:t>
            </a:r>
            <a:r>
              <a:rPr sz="1800" spc="100" dirty="0">
                <a:latin typeface="EB Garamond 12"/>
                <a:cs typeface="EB Garamond 12"/>
              </a:rPr>
              <a:t>erosion </a:t>
            </a:r>
            <a:r>
              <a:rPr sz="1800" spc="114" dirty="0">
                <a:latin typeface="EB Garamond 12"/>
                <a:cs typeface="EB Garamond 12"/>
              </a:rPr>
              <a:t>and </a:t>
            </a:r>
            <a:r>
              <a:rPr sz="1800" spc="100" dirty="0">
                <a:latin typeface="EB Garamond 12"/>
                <a:cs typeface="EB Garamond 12"/>
              </a:rPr>
              <a:t>deposited </a:t>
            </a:r>
            <a:r>
              <a:rPr sz="1800" spc="75" dirty="0">
                <a:latin typeface="EB Garamond 12"/>
                <a:cs typeface="EB Garamond 12"/>
              </a:rPr>
              <a:t>in </a:t>
            </a:r>
            <a:r>
              <a:rPr sz="1800" spc="65" dirty="0">
                <a:latin typeface="EB Garamond 12"/>
                <a:cs typeface="EB Garamond 12"/>
              </a:rPr>
              <a:t>low</a:t>
            </a:r>
            <a:r>
              <a:rPr sz="1800" spc="-210" dirty="0">
                <a:latin typeface="EB Garamond 12"/>
                <a:cs typeface="EB Garamond 12"/>
              </a:rPr>
              <a:t> </a:t>
            </a:r>
            <a:r>
              <a:rPr sz="1800" spc="90" dirty="0">
                <a:latin typeface="EB Garamond 12"/>
                <a:cs typeface="EB Garamond 12"/>
              </a:rPr>
              <a:t>spots.</a:t>
            </a:r>
            <a:endParaRPr sz="18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1295400"/>
            <a:ext cx="9144000" cy="4629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1848" y="659333"/>
            <a:ext cx="80175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Carlito"/>
                <a:cs typeface="Carlito"/>
              </a:rPr>
              <a:t>How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do </a:t>
            </a:r>
            <a:r>
              <a:rPr sz="4000" b="1" spc="-20" dirty="0">
                <a:solidFill>
                  <a:srgbClr val="FF0000"/>
                </a:solidFill>
                <a:latin typeface="Carlito"/>
                <a:cs typeface="Carlito"/>
              </a:rPr>
              <a:t>organic </a:t>
            </a:r>
            <a:r>
              <a:rPr sz="4000" b="1" spc="-30" dirty="0">
                <a:solidFill>
                  <a:srgbClr val="FF0000"/>
                </a:solidFill>
                <a:latin typeface="Carlito"/>
                <a:cs typeface="Carlito"/>
              </a:rPr>
              <a:t>matter </a:t>
            </a:r>
            <a:r>
              <a:rPr sz="4000" b="1" spc="-15" dirty="0">
                <a:solidFill>
                  <a:srgbClr val="FF0000"/>
                </a:solidFill>
                <a:latin typeface="Carlito"/>
                <a:cs typeface="Carlito"/>
              </a:rPr>
              <a:t>levels</a:t>
            </a:r>
            <a:r>
              <a:rPr sz="4000" b="1" spc="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rlito"/>
                <a:cs typeface="Carlito"/>
              </a:rPr>
              <a:t>change?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418"/>
            <a:ext cx="8080375" cy="2483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5" dirty="0">
                <a:latin typeface="EB Garamond 12"/>
                <a:cs typeface="EB Garamond 12"/>
              </a:rPr>
              <a:t>Most </a:t>
            </a:r>
            <a:r>
              <a:rPr sz="2600" spc="150" dirty="0">
                <a:latin typeface="EB Garamond 12"/>
                <a:cs typeface="EB Garamond 12"/>
              </a:rPr>
              <a:t>organic matter </a:t>
            </a:r>
            <a:r>
              <a:rPr sz="2600" spc="180" dirty="0">
                <a:latin typeface="EB Garamond 12"/>
                <a:cs typeface="EB Garamond 12"/>
              </a:rPr>
              <a:t>losses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50" dirty="0">
                <a:latin typeface="EB Garamond 12"/>
                <a:cs typeface="EB Garamond 12"/>
              </a:rPr>
              <a:t>occurred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30" dirty="0">
                <a:latin typeface="EB Garamond 12"/>
                <a:cs typeface="EB Garamond 12"/>
              </a:rPr>
              <a:t>first  </a:t>
            </a:r>
            <a:r>
              <a:rPr sz="2600" spc="195" dirty="0">
                <a:latin typeface="EB Garamond 12"/>
                <a:cs typeface="EB Garamond 12"/>
              </a:rPr>
              <a:t>decade</a:t>
            </a:r>
            <a:r>
              <a:rPr sz="2600" spc="-10" dirty="0">
                <a:latin typeface="EB Garamond 12"/>
                <a:cs typeface="EB Garamond 12"/>
              </a:rPr>
              <a:t> </a:t>
            </a:r>
            <a:r>
              <a:rPr sz="2600" spc="120" dirty="0">
                <a:latin typeface="EB Garamond 12"/>
                <a:cs typeface="EB Garamond 12"/>
              </a:rPr>
              <a:t>or</a:t>
            </a:r>
            <a:r>
              <a:rPr sz="2600" spc="15" dirty="0">
                <a:latin typeface="EB Garamond 12"/>
                <a:cs typeface="EB Garamond 12"/>
              </a:rPr>
              <a:t> </a:t>
            </a:r>
            <a:r>
              <a:rPr sz="2600" spc="95" dirty="0">
                <a:latin typeface="EB Garamond 12"/>
                <a:cs typeface="EB Garamond 12"/>
              </a:rPr>
              <a:t>two</a:t>
            </a:r>
            <a:r>
              <a:rPr sz="2600" spc="-35" dirty="0">
                <a:latin typeface="EB Garamond 12"/>
                <a:cs typeface="EB Garamond 12"/>
              </a:rPr>
              <a:t> </a:t>
            </a:r>
            <a:r>
              <a:rPr sz="2600" spc="120" dirty="0">
                <a:latin typeface="EB Garamond 12"/>
                <a:cs typeface="EB Garamond 12"/>
              </a:rPr>
              <a:t>after</a:t>
            </a:r>
            <a:r>
              <a:rPr sz="2600" spc="30" dirty="0">
                <a:latin typeface="EB Garamond 12"/>
                <a:cs typeface="EB Garamond 12"/>
              </a:rPr>
              <a:t> </a:t>
            </a:r>
            <a:r>
              <a:rPr sz="2600" spc="155" dirty="0">
                <a:latin typeface="EB Garamond 12"/>
                <a:cs typeface="EB Garamond 12"/>
              </a:rPr>
              <a:t>land</a:t>
            </a:r>
            <a:r>
              <a:rPr sz="2600" spc="45" dirty="0">
                <a:latin typeface="EB Garamond 12"/>
                <a:cs typeface="EB Garamond 12"/>
              </a:rPr>
              <a:t> </a:t>
            </a:r>
            <a:r>
              <a:rPr sz="2600" spc="175" dirty="0">
                <a:latin typeface="EB Garamond 12"/>
                <a:cs typeface="EB Garamond 12"/>
              </a:rPr>
              <a:t>was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cultivated.</a:t>
            </a:r>
            <a:endParaRPr sz="26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EB Garamond 12"/>
                <a:cs typeface="EB Garamond 12"/>
              </a:rPr>
              <a:t>Native </a:t>
            </a:r>
            <a:r>
              <a:rPr sz="2600" spc="150" dirty="0">
                <a:latin typeface="EB Garamond 12"/>
                <a:cs typeface="EB Garamond 12"/>
              </a:rPr>
              <a:t>levels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45" dirty="0">
                <a:latin typeface="EB Garamond 12"/>
                <a:cs typeface="EB Garamond 12"/>
              </a:rPr>
              <a:t>organic </a:t>
            </a:r>
            <a:r>
              <a:rPr sz="2600" spc="150" dirty="0">
                <a:latin typeface="EB Garamond 12"/>
                <a:cs typeface="EB Garamond 12"/>
              </a:rPr>
              <a:t>matter </a:t>
            </a:r>
            <a:r>
              <a:rPr sz="2600" spc="165" dirty="0">
                <a:latin typeface="EB Garamond 12"/>
                <a:cs typeface="EB Garamond 12"/>
              </a:rPr>
              <a:t>may </a:t>
            </a:r>
            <a:r>
              <a:rPr sz="2600" spc="114" dirty="0">
                <a:latin typeface="EB Garamond 12"/>
                <a:cs typeface="EB Garamond 12"/>
              </a:rPr>
              <a:t>not </a:t>
            </a:r>
            <a:r>
              <a:rPr sz="2600" spc="170" dirty="0">
                <a:latin typeface="EB Garamond 12"/>
                <a:cs typeface="EB Garamond 12"/>
              </a:rPr>
              <a:t>be </a:t>
            </a:r>
            <a:r>
              <a:rPr sz="2600" spc="90" dirty="0">
                <a:latin typeface="EB Garamond 12"/>
                <a:cs typeface="EB Garamond 12"/>
              </a:rPr>
              <a:t>possible  </a:t>
            </a:r>
            <a:r>
              <a:rPr sz="2600" spc="150" dirty="0">
                <a:latin typeface="EB Garamond 12"/>
                <a:cs typeface="EB Garamond 12"/>
              </a:rPr>
              <a:t>under </a:t>
            </a:r>
            <a:r>
              <a:rPr sz="2600" spc="135" dirty="0">
                <a:latin typeface="EB Garamond 12"/>
                <a:cs typeface="EB Garamond 12"/>
              </a:rPr>
              <a:t>agriculture, </a:t>
            </a:r>
            <a:r>
              <a:rPr sz="2600" spc="100" dirty="0">
                <a:latin typeface="EB Garamond 12"/>
                <a:cs typeface="EB Garamond 12"/>
              </a:rPr>
              <a:t>but </a:t>
            </a:r>
            <a:r>
              <a:rPr sz="2600" spc="160" dirty="0">
                <a:latin typeface="EB Garamond 12"/>
                <a:cs typeface="EB Garamond 12"/>
              </a:rPr>
              <a:t>many </a:t>
            </a:r>
            <a:r>
              <a:rPr sz="2600" spc="155" dirty="0">
                <a:latin typeface="EB Garamond 12"/>
                <a:cs typeface="EB Garamond 12"/>
              </a:rPr>
              <a:t>farmers </a:t>
            </a:r>
            <a:r>
              <a:rPr sz="2600" spc="185" dirty="0">
                <a:latin typeface="EB Garamond 12"/>
                <a:cs typeface="EB Garamond 12"/>
              </a:rPr>
              <a:t>can </a:t>
            </a:r>
            <a:r>
              <a:rPr sz="2600" spc="175" dirty="0">
                <a:latin typeface="EB Garamond 12"/>
                <a:cs typeface="EB Garamond 12"/>
              </a:rPr>
              <a:t>increase </a:t>
            </a:r>
            <a:r>
              <a:rPr sz="2600" spc="160" dirty="0">
                <a:latin typeface="EB Garamond 12"/>
                <a:cs typeface="EB Garamond 12"/>
              </a:rPr>
              <a:t>the  </a:t>
            </a:r>
            <a:r>
              <a:rPr sz="2600" spc="145" dirty="0">
                <a:latin typeface="EB Garamond 12"/>
                <a:cs typeface="EB Garamond 12"/>
              </a:rPr>
              <a:t>amount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45" dirty="0">
                <a:latin typeface="EB Garamond 12"/>
                <a:cs typeface="EB Garamond 12"/>
              </a:rPr>
              <a:t>active organic </a:t>
            </a:r>
            <a:r>
              <a:rPr sz="2600" spc="150" dirty="0">
                <a:latin typeface="EB Garamond 12"/>
                <a:cs typeface="EB Garamond 12"/>
              </a:rPr>
              <a:t>matter </a:t>
            </a:r>
            <a:r>
              <a:rPr sz="2600" spc="100" dirty="0">
                <a:latin typeface="EB Garamond 12"/>
                <a:cs typeface="EB Garamond 12"/>
              </a:rPr>
              <a:t>by </a:t>
            </a:r>
            <a:r>
              <a:rPr sz="2600" spc="150" dirty="0">
                <a:latin typeface="EB Garamond 12"/>
                <a:cs typeface="EB Garamond 12"/>
              </a:rPr>
              <a:t>reducing </a:t>
            </a:r>
            <a:r>
              <a:rPr sz="2600" spc="135" dirty="0">
                <a:latin typeface="EB Garamond 12"/>
                <a:cs typeface="EB Garamond 12"/>
              </a:rPr>
              <a:t>tillage 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60" dirty="0">
                <a:latin typeface="EB Garamond 12"/>
                <a:cs typeface="EB Garamond 12"/>
              </a:rPr>
              <a:t>increasing </a:t>
            </a:r>
            <a:r>
              <a:rPr sz="2600" spc="150" dirty="0">
                <a:latin typeface="EB Garamond 12"/>
                <a:cs typeface="EB Garamond 12"/>
              </a:rPr>
              <a:t>organic</a:t>
            </a:r>
            <a:r>
              <a:rPr sz="2600" spc="-75" dirty="0">
                <a:latin typeface="EB Garamond 12"/>
                <a:cs typeface="EB Garamond 12"/>
              </a:rPr>
              <a:t> </a:t>
            </a:r>
            <a:r>
              <a:rPr sz="2600" spc="110" dirty="0">
                <a:latin typeface="EB Garamond 12"/>
                <a:cs typeface="EB Garamond 12"/>
              </a:rPr>
              <a:t>inputs.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47800" y="1600200"/>
            <a:ext cx="5791200" cy="350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6394" y="5429199"/>
            <a:ext cx="5099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Times New Roman"/>
                <a:cs typeface="Times New Roman"/>
              </a:rPr>
              <a:t>An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illustration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soil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80" dirty="0">
                <a:latin typeface="Times New Roman"/>
                <a:cs typeface="Times New Roman"/>
              </a:rPr>
              <a:t>organic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85" dirty="0">
                <a:latin typeface="Times New Roman"/>
                <a:cs typeface="Times New Roman"/>
              </a:rPr>
              <a:t>matter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125" dirty="0">
                <a:latin typeface="Times New Roman"/>
                <a:cs typeface="Times New Roman"/>
              </a:rPr>
              <a:t>losses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and  </a:t>
            </a:r>
            <a:r>
              <a:rPr sz="1800" b="1" spc="95" dirty="0">
                <a:latin typeface="Times New Roman"/>
                <a:cs typeface="Times New Roman"/>
              </a:rPr>
              <a:t>gains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in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response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to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85" dirty="0">
                <a:latin typeface="Times New Roman"/>
                <a:cs typeface="Times New Roman"/>
              </a:rPr>
              <a:t>tillage.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2380" y="926338"/>
            <a:ext cx="741997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dirty="0">
                <a:solidFill>
                  <a:srgbClr val="FF0000"/>
                </a:solidFill>
                <a:latin typeface="Carlito"/>
                <a:cs typeface="Carlito"/>
              </a:rPr>
              <a:t>Does more </a:t>
            </a:r>
            <a:r>
              <a:rPr sz="2900" b="1" i="1" spc="-5" dirty="0">
                <a:solidFill>
                  <a:srgbClr val="FF0000"/>
                </a:solidFill>
                <a:latin typeface="Carlito"/>
                <a:cs typeface="Carlito"/>
              </a:rPr>
              <a:t>carbon </a:t>
            </a:r>
            <a:r>
              <a:rPr sz="2900" b="1" i="1" dirty="0">
                <a:solidFill>
                  <a:srgbClr val="FF0000"/>
                </a:solidFill>
                <a:latin typeface="Carlito"/>
                <a:cs typeface="Carlito"/>
              </a:rPr>
              <a:t>mean that crops grow</a:t>
            </a:r>
            <a:r>
              <a:rPr sz="2900" b="1" i="1" spc="-30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900" b="1" i="1" spc="-10" dirty="0">
                <a:solidFill>
                  <a:srgbClr val="FF0000"/>
                </a:solidFill>
                <a:latin typeface="Carlito"/>
                <a:cs typeface="Carlito"/>
              </a:rPr>
              <a:t>better?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07794"/>
            <a:ext cx="8082280" cy="414845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algn="just">
              <a:lnSpc>
                <a:spcPts val="2810"/>
              </a:lnSpc>
              <a:spcBef>
                <a:spcPts val="455"/>
              </a:spcBef>
            </a:pPr>
            <a:r>
              <a:rPr sz="2600" spc="80" dirty="0">
                <a:solidFill>
                  <a:srgbClr val="00AF50"/>
                </a:solidFill>
                <a:latin typeface="EB Garamond 12"/>
                <a:cs typeface="EB Garamond 12"/>
              </a:rPr>
              <a:t>This </a:t>
            </a:r>
            <a:r>
              <a:rPr sz="2600" spc="150" dirty="0">
                <a:solidFill>
                  <a:srgbClr val="00AF50"/>
                </a:solidFill>
                <a:latin typeface="EB Garamond 12"/>
                <a:cs typeface="EB Garamond 12"/>
              </a:rPr>
              <a:t>is </a:t>
            </a:r>
            <a:r>
              <a:rPr sz="2600" spc="210" dirty="0">
                <a:solidFill>
                  <a:srgbClr val="00AF50"/>
                </a:solidFill>
                <a:latin typeface="EB Garamond 12"/>
                <a:cs typeface="EB Garamond 12"/>
              </a:rPr>
              <a:t>a </a:t>
            </a:r>
            <a:r>
              <a:rPr sz="2600" spc="155" dirty="0">
                <a:solidFill>
                  <a:srgbClr val="00AF50"/>
                </a:solidFill>
                <a:latin typeface="EB Garamond 12"/>
                <a:cs typeface="EB Garamond 12"/>
              </a:rPr>
              <a:t>hard </a:t>
            </a:r>
            <a:r>
              <a:rPr sz="2600" spc="130" dirty="0">
                <a:solidFill>
                  <a:srgbClr val="00AF50"/>
                </a:solidFill>
                <a:latin typeface="EB Garamond 12"/>
                <a:cs typeface="EB Garamond 12"/>
              </a:rPr>
              <a:t>question </a:t>
            </a:r>
            <a:r>
              <a:rPr sz="2600" spc="90" dirty="0">
                <a:solidFill>
                  <a:srgbClr val="00AF50"/>
                </a:solidFill>
                <a:latin typeface="EB Garamond 12"/>
                <a:cs typeface="EB Garamond 12"/>
              </a:rPr>
              <a:t>to </a:t>
            </a:r>
            <a:r>
              <a:rPr sz="2600" spc="114" dirty="0">
                <a:solidFill>
                  <a:srgbClr val="00AF50"/>
                </a:solidFill>
                <a:latin typeface="EB Garamond 12"/>
                <a:cs typeface="EB Garamond 12"/>
              </a:rPr>
              <a:t>answer, </a:t>
            </a:r>
            <a:r>
              <a:rPr sz="2600" spc="180" dirty="0">
                <a:solidFill>
                  <a:srgbClr val="00AF50"/>
                </a:solidFill>
                <a:latin typeface="EB Garamond 12"/>
                <a:cs typeface="EB Garamond 12"/>
              </a:rPr>
              <a:t>because </a:t>
            </a:r>
            <a:r>
              <a:rPr sz="2600" spc="160" dirty="0">
                <a:solidFill>
                  <a:srgbClr val="00AF50"/>
                </a:solidFill>
                <a:latin typeface="EB Garamond 12"/>
                <a:cs typeface="EB Garamond 12"/>
              </a:rPr>
              <a:t>there </a:t>
            </a:r>
            <a:r>
              <a:rPr sz="2600" spc="175" dirty="0">
                <a:solidFill>
                  <a:srgbClr val="00AF50"/>
                </a:solidFill>
                <a:latin typeface="EB Garamond 12"/>
                <a:cs typeface="EB Garamond 12"/>
              </a:rPr>
              <a:t>are </a:t>
            </a:r>
            <a:r>
              <a:rPr sz="2600" spc="165" dirty="0">
                <a:solidFill>
                  <a:srgbClr val="00AF50"/>
                </a:solidFill>
                <a:latin typeface="EB Garamond 12"/>
                <a:cs typeface="EB Garamond 12"/>
              </a:rPr>
              <a:t>so  </a:t>
            </a:r>
            <a:r>
              <a:rPr sz="2600" spc="160" dirty="0">
                <a:solidFill>
                  <a:srgbClr val="00AF50"/>
                </a:solidFill>
                <a:latin typeface="EB Garamond 12"/>
                <a:cs typeface="EB Garamond 12"/>
              </a:rPr>
              <a:t>many</a:t>
            </a:r>
            <a:r>
              <a:rPr sz="2600" spc="1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600" spc="145" dirty="0">
                <a:solidFill>
                  <a:srgbClr val="00AF50"/>
                </a:solidFill>
                <a:latin typeface="EB Garamond 12"/>
                <a:cs typeface="EB Garamond 12"/>
              </a:rPr>
              <a:t>things</a:t>
            </a:r>
            <a:r>
              <a:rPr sz="2600" spc="5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600" spc="140" dirty="0">
                <a:solidFill>
                  <a:srgbClr val="00AF50"/>
                </a:solidFill>
                <a:latin typeface="EB Garamond 12"/>
                <a:cs typeface="EB Garamond 12"/>
              </a:rPr>
              <a:t>that</a:t>
            </a:r>
            <a:r>
              <a:rPr sz="2600" spc="-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600" spc="114" dirty="0">
                <a:solidFill>
                  <a:srgbClr val="00AF50"/>
                </a:solidFill>
                <a:latin typeface="EB Garamond 12"/>
                <a:cs typeface="EB Garamond 12"/>
              </a:rPr>
              <a:t>affect</a:t>
            </a:r>
            <a:r>
              <a:rPr sz="2600" spc="6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600" spc="120" dirty="0">
                <a:solidFill>
                  <a:srgbClr val="00AF50"/>
                </a:solidFill>
                <a:latin typeface="EB Garamond 12"/>
                <a:cs typeface="EB Garamond 12"/>
              </a:rPr>
              <a:t>how</a:t>
            </a:r>
            <a:r>
              <a:rPr sz="2600" spc="-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600" spc="145" dirty="0">
                <a:solidFill>
                  <a:srgbClr val="00AF50"/>
                </a:solidFill>
                <a:latin typeface="EB Garamond 12"/>
                <a:cs typeface="EB Garamond 12"/>
              </a:rPr>
              <a:t>crops</a:t>
            </a:r>
            <a:r>
              <a:rPr sz="2600" spc="3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600" spc="114" dirty="0">
                <a:solidFill>
                  <a:srgbClr val="00AF50"/>
                </a:solidFill>
                <a:latin typeface="EB Garamond 12"/>
                <a:cs typeface="EB Garamond 12"/>
              </a:rPr>
              <a:t>perform.</a:t>
            </a:r>
            <a:endParaRPr sz="2600">
              <a:latin typeface="EB Garamond 12"/>
              <a:cs typeface="EB Garamond 12"/>
            </a:endParaRPr>
          </a:p>
          <a:p>
            <a:pPr marL="286385" marR="5715" indent="-274320" algn="just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60" dirty="0">
                <a:latin typeface="EB Garamond 12"/>
                <a:cs typeface="EB Garamond 12"/>
              </a:rPr>
              <a:t>We </a:t>
            </a:r>
            <a:r>
              <a:rPr sz="2600" spc="145" dirty="0">
                <a:latin typeface="EB Garamond 12"/>
                <a:cs typeface="EB Garamond 12"/>
              </a:rPr>
              <a:t>have </a:t>
            </a:r>
            <a:r>
              <a:rPr sz="2600" spc="135" dirty="0">
                <a:latin typeface="EB Garamond 12"/>
                <a:cs typeface="EB Garamond 12"/>
              </a:rPr>
              <a:t>looked </a:t>
            </a:r>
            <a:r>
              <a:rPr sz="2600" spc="150" dirty="0">
                <a:latin typeface="EB Garamond 12"/>
                <a:cs typeface="EB Garamond 12"/>
              </a:rPr>
              <a:t>at </a:t>
            </a:r>
            <a:r>
              <a:rPr sz="2600" spc="140" dirty="0">
                <a:latin typeface="EB Garamond 12"/>
                <a:cs typeface="EB Garamond 12"/>
              </a:rPr>
              <a:t>this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90" dirty="0">
                <a:latin typeface="EB Garamond 12"/>
                <a:cs typeface="EB Garamond 12"/>
              </a:rPr>
              <a:t>two </a:t>
            </a:r>
            <a:r>
              <a:rPr sz="2600" spc="110" dirty="0">
                <a:latin typeface="EB Garamond 12"/>
                <a:cs typeface="EB Garamond 12"/>
              </a:rPr>
              <a:t>ways: </a:t>
            </a:r>
            <a:r>
              <a:rPr sz="2600" spc="114" dirty="0">
                <a:latin typeface="EB Garamond 12"/>
                <a:cs typeface="EB Garamond 12"/>
              </a:rPr>
              <a:t>how </a:t>
            </a:r>
            <a:r>
              <a:rPr sz="2600" spc="130" dirty="0">
                <a:latin typeface="EB Garamond 12"/>
                <a:cs typeface="EB Garamond 12"/>
              </a:rPr>
              <a:t>crop </a:t>
            </a:r>
            <a:r>
              <a:rPr sz="2600" spc="85" dirty="0">
                <a:latin typeface="EB Garamond 12"/>
                <a:cs typeface="EB Garamond 12"/>
              </a:rPr>
              <a:t>yields 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30" dirty="0">
                <a:latin typeface="EB Garamond 12"/>
                <a:cs typeface="EB Garamond 12"/>
              </a:rPr>
              <a:t>soil </a:t>
            </a:r>
            <a:r>
              <a:rPr sz="2600" spc="140" dirty="0">
                <a:latin typeface="EB Garamond 12"/>
                <a:cs typeface="EB Garamond 12"/>
              </a:rPr>
              <a:t>properties vary </a:t>
            </a:r>
            <a:r>
              <a:rPr sz="2600" spc="114" dirty="0">
                <a:latin typeface="EB Garamond 12"/>
                <a:cs typeface="EB Garamond 12"/>
              </a:rPr>
              <a:t>in </a:t>
            </a:r>
            <a:r>
              <a:rPr sz="2600" spc="105" dirty="0">
                <a:latin typeface="EB Garamond 12"/>
                <a:cs typeface="EB Garamond 12"/>
              </a:rPr>
              <a:t>different </a:t>
            </a:r>
            <a:r>
              <a:rPr sz="2600" spc="145" dirty="0">
                <a:latin typeface="EB Garamond 12"/>
                <a:cs typeface="EB Garamond 12"/>
              </a:rPr>
              <a:t>parts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215" dirty="0">
                <a:latin typeface="EB Garamond 12"/>
                <a:cs typeface="EB Garamond 12"/>
              </a:rPr>
              <a:t>same  </a:t>
            </a:r>
            <a:r>
              <a:rPr sz="2600" spc="150" dirty="0">
                <a:latin typeface="EB Garamond 12"/>
                <a:cs typeface="EB Garamond 12"/>
              </a:rPr>
              <a:t>paddocks,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14" dirty="0">
                <a:latin typeface="EB Garamond 12"/>
                <a:cs typeface="EB Garamond 12"/>
              </a:rPr>
              <a:t>secondly,</a:t>
            </a:r>
            <a:r>
              <a:rPr sz="2600" spc="750" dirty="0">
                <a:latin typeface="EB Garamond 12"/>
                <a:cs typeface="EB Garamond 12"/>
              </a:rPr>
              <a:t> </a:t>
            </a:r>
            <a:r>
              <a:rPr sz="2600" spc="114" dirty="0">
                <a:latin typeface="EB Garamond 12"/>
                <a:cs typeface="EB Garamond 12"/>
              </a:rPr>
              <a:t>how</a:t>
            </a:r>
            <a:r>
              <a:rPr sz="2600" spc="750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crop </a:t>
            </a:r>
            <a:r>
              <a:rPr sz="2600" spc="145" dirty="0">
                <a:latin typeface="EB Garamond 12"/>
                <a:cs typeface="EB Garamond 12"/>
              </a:rPr>
              <a:t>yields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30" dirty="0">
                <a:latin typeface="EB Garamond 12"/>
                <a:cs typeface="EB Garamond 12"/>
              </a:rPr>
              <a:t>soil  </a:t>
            </a:r>
            <a:r>
              <a:rPr sz="2600" spc="140" dirty="0">
                <a:latin typeface="EB Garamond 12"/>
                <a:cs typeface="EB Garamond 12"/>
              </a:rPr>
              <a:t>properties</a:t>
            </a:r>
            <a:r>
              <a:rPr sz="2600" spc="-370" dirty="0">
                <a:latin typeface="EB Garamond 12"/>
                <a:cs typeface="EB Garamond 12"/>
              </a:rPr>
              <a:t> </a:t>
            </a:r>
            <a:r>
              <a:rPr sz="2600" spc="145" dirty="0">
                <a:latin typeface="EB Garamond 12"/>
                <a:cs typeface="EB Garamond 12"/>
              </a:rPr>
              <a:t>vary </a:t>
            </a:r>
            <a:r>
              <a:rPr sz="2600" spc="100" dirty="0">
                <a:latin typeface="EB Garamond 12"/>
                <a:cs typeface="EB Garamond 12"/>
              </a:rPr>
              <a:t>from </a:t>
            </a:r>
            <a:r>
              <a:rPr sz="2600" spc="160" dirty="0">
                <a:latin typeface="EB Garamond 12"/>
                <a:cs typeface="EB Garamond 12"/>
              </a:rPr>
              <a:t>paddock </a:t>
            </a:r>
            <a:r>
              <a:rPr sz="2600" spc="90" dirty="0">
                <a:latin typeface="EB Garamond 12"/>
                <a:cs typeface="EB Garamond 12"/>
              </a:rPr>
              <a:t>to </a:t>
            </a:r>
            <a:r>
              <a:rPr sz="2600" spc="145" dirty="0">
                <a:latin typeface="EB Garamond 12"/>
                <a:cs typeface="EB Garamond 12"/>
              </a:rPr>
              <a:t>paddock.</a:t>
            </a:r>
            <a:endParaRPr sz="2600">
              <a:latin typeface="EB Garamond 12"/>
              <a:cs typeface="EB Garamond 12"/>
            </a:endParaRPr>
          </a:p>
          <a:p>
            <a:pPr marL="286385" marR="5715" indent="-274320" algn="just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5" dirty="0">
                <a:latin typeface="EB Garamond 12"/>
                <a:cs typeface="EB Garamond 12"/>
              </a:rPr>
              <a:t>Results </a:t>
            </a:r>
            <a:r>
              <a:rPr sz="2600" spc="145" dirty="0">
                <a:latin typeface="EB Garamond 12"/>
                <a:cs typeface="EB Garamond 12"/>
              </a:rPr>
              <a:t>comparing </a:t>
            </a:r>
            <a:r>
              <a:rPr sz="2600" spc="105" dirty="0">
                <a:latin typeface="EB Garamond 12"/>
                <a:cs typeface="EB Garamond 12"/>
              </a:rPr>
              <a:t>different </a:t>
            </a:r>
            <a:r>
              <a:rPr sz="2600" spc="95" dirty="0">
                <a:latin typeface="EB Garamond 12"/>
                <a:cs typeface="EB Garamond 12"/>
              </a:rPr>
              <a:t>poppy </a:t>
            </a:r>
            <a:r>
              <a:rPr sz="2600" spc="165" dirty="0">
                <a:latin typeface="EB Garamond 12"/>
                <a:cs typeface="EB Garamond 12"/>
              </a:rPr>
              <a:t>paddocks </a:t>
            </a:r>
            <a:r>
              <a:rPr sz="2600" spc="140" dirty="0">
                <a:latin typeface="EB Garamond 12"/>
                <a:cs typeface="EB Garamond 12"/>
              </a:rPr>
              <a:t>show </a:t>
            </a:r>
            <a:r>
              <a:rPr sz="2600" spc="-65" dirty="0">
                <a:latin typeface="EB Garamond 12"/>
                <a:cs typeface="EB Garamond 12"/>
              </a:rPr>
              <a:t>no  </a:t>
            </a:r>
            <a:r>
              <a:rPr sz="2600" spc="175" dirty="0">
                <a:latin typeface="EB Garamond 12"/>
                <a:cs typeface="EB Garamond 12"/>
              </a:rPr>
              <a:t>clear </a:t>
            </a:r>
            <a:r>
              <a:rPr sz="2600" spc="135" dirty="0">
                <a:latin typeface="EB Garamond 12"/>
                <a:cs typeface="EB Garamond 12"/>
              </a:rPr>
              <a:t>relationship </a:t>
            </a:r>
            <a:r>
              <a:rPr sz="2600" spc="155" dirty="0">
                <a:latin typeface="EB Garamond 12"/>
                <a:cs typeface="EB Garamond 12"/>
              </a:rPr>
              <a:t>between </a:t>
            </a:r>
            <a:r>
              <a:rPr sz="2600" spc="125" dirty="0">
                <a:latin typeface="EB Garamond 12"/>
                <a:cs typeface="EB Garamond 12"/>
              </a:rPr>
              <a:t>soil </a:t>
            </a:r>
            <a:r>
              <a:rPr sz="2600" spc="145" dirty="0">
                <a:latin typeface="EB Garamond 12"/>
                <a:cs typeface="EB Garamond 12"/>
              </a:rPr>
              <a:t>carbon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25" dirty="0">
                <a:latin typeface="EB Garamond 12"/>
                <a:cs typeface="EB Garamond 12"/>
              </a:rPr>
              <a:t>yield. </a:t>
            </a:r>
            <a:r>
              <a:rPr sz="2600" spc="80" dirty="0">
                <a:latin typeface="EB Garamond 12"/>
                <a:cs typeface="EB Garamond 12"/>
              </a:rPr>
              <a:t>This  </a:t>
            </a:r>
            <a:r>
              <a:rPr sz="2600" spc="150" dirty="0">
                <a:latin typeface="EB Garamond 12"/>
                <a:cs typeface="EB Garamond 12"/>
              </a:rPr>
              <a:t>is </a:t>
            </a:r>
            <a:r>
              <a:rPr sz="2600" spc="160" dirty="0">
                <a:latin typeface="EB Garamond 12"/>
                <a:cs typeface="EB Garamond 12"/>
              </a:rPr>
              <a:t>perhaps </a:t>
            </a:r>
            <a:r>
              <a:rPr sz="2600" spc="114" dirty="0">
                <a:latin typeface="EB Garamond 12"/>
                <a:cs typeface="EB Garamond 12"/>
              </a:rPr>
              <a:t>not </a:t>
            </a:r>
            <a:r>
              <a:rPr sz="2600" spc="135" dirty="0">
                <a:latin typeface="EB Garamond 12"/>
                <a:cs typeface="EB Garamond 12"/>
              </a:rPr>
              <a:t>surprising </a:t>
            </a:r>
            <a:r>
              <a:rPr sz="2600" spc="190" dirty="0">
                <a:latin typeface="EB Garamond 12"/>
                <a:cs typeface="EB Garamond 12"/>
              </a:rPr>
              <a:t>because </a:t>
            </a:r>
            <a:r>
              <a:rPr sz="2600" spc="145" dirty="0">
                <a:latin typeface="EB Garamond 12"/>
                <a:cs typeface="EB Garamond 12"/>
              </a:rPr>
              <a:t>other </a:t>
            </a:r>
            <a:r>
              <a:rPr sz="2600" spc="130" dirty="0">
                <a:latin typeface="EB Garamond 12"/>
                <a:cs typeface="EB Garamond 12"/>
              </a:rPr>
              <a:t>important  factors </a:t>
            </a:r>
            <a:r>
              <a:rPr sz="2600" spc="135" dirty="0">
                <a:latin typeface="EB Garamond 12"/>
                <a:cs typeface="EB Garamond 12"/>
              </a:rPr>
              <a:t>like </a:t>
            </a:r>
            <a:r>
              <a:rPr sz="2600" spc="95" dirty="0">
                <a:latin typeface="EB Garamond 12"/>
                <a:cs typeface="EB Garamond 12"/>
              </a:rPr>
              <a:t>water, </a:t>
            </a:r>
            <a:r>
              <a:rPr sz="2600" spc="105" dirty="0">
                <a:latin typeface="EB Garamond 12"/>
                <a:cs typeface="EB Garamond 12"/>
              </a:rPr>
              <a:t>fertilizer, </a:t>
            </a:r>
            <a:r>
              <a:rPr sz="2600" spc="160" dirty="0">
                <a:latin typeface="EB Garamond 12"/>
                <a:cs typeface="EB Garamond 12"/>
              </a:rPr>
              <a:t>pest </a:t>
            </a:r>
            <a:r>
              <a:rPr sz="2600" spc="165" dirty="0">
                <a:latin typeface="EB Garamond 12"/>
                <a:cs typeface="EB Garamond 12"/>
              </a:rPr>
              <a:t>and </a:t>
            </a:r>
            <a:r>
              <a:rPr sz="2600" spc="190" dirty="0">
                <a:latin typeface="EB Garamond 12"/>
                <a:cs typeface="EB Garamond 12"/>
              </a:rPr>
              <a:t>disease  </a:t>
            </a:r>
            <a:r>
              <a:rPr sz="2600" spc="180" dirty="0">
                <a:latin typeface="EB Garamond 12"/>
                <a:cs typeface="EB Garamond 12"/>
              </a:rPr>
              <a:t>management</a:t>
            </a:r>
            <a:r>
              <a:rPr sz="2600" spc="-10" dirty="0">
                <a:latin typeface="EB Garamond 12"/>
                <a:cs typeface="EB Garamond 12"/>
              </a:rPr>
              <a:t> </a:t>
            </a:r>
            <a:r>
              <a:rPr sz="2600" spc="160" dirty="0">
                <a:latin typeface="EB Garamond 12"/>
                <a:cs typeface="EB Garamond 12"/>
              </a:rPr>
              <a:t>also</a:t>
            </a:r>
            <a:r>
              <a:rPr sz="2600" spc="-25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varied</a:t>
            </a:r>
            <a:r>
              <a:rPr sz="2600" spc="110" dirty="0">
                <a:latin typeface="EB Garamond 12"/>
                <a:cs typeface="EB Garamond 12"/>
              </a:rPr>
              <a:t> </a:t>
            </a:r>
            <a:r>
              <a:rPr sz="2600" spc="100" dirty="0">
                <a:latin typeface="EB Garamond 12"/>
                <a:cs typeface="EB Garamond 12"/>
              </a:rPr>
              <a:t>from</a:t>
            </a:r>
            <a:r>
              <a:rPr sz="2600" spc="40" dirty="0">
                <a:latin typeface="EB Garamond 12"/>
                <a:cs typeface="EB Garamond 12"/>
              </a:rPr>
              <a:t> </a:t>
            </a:r>
            <a:r>
              <a:rPr sz="2600" spc="160" dirty="0">
                <a:latin typeface="EB Garamond 12"/>
                <a:cs typeface="EB Garamond 12"/>
              </a:rPr>
              <a:t>paddock</a:t>
            </a:r>
            <a:r>
              <a:rPr sz="2600" spc="65" dirty="0">
                <a:latin typeface="EB Garamond 12"/>
                <a:cs typeface="EB Garamond 12"/>
              </a:rPr>
              <a:t> </a:t>
            </a:r>
            <a:r>
              <a:rPr sz="2600" spc="90" dirty="0">
                <a:latin typeface="EB Garamond 12"/>
                <a:cs typeface="EB Garamond 12"/>
              </a:rPr>
              <a:t>to</a:t>
            </a:r>
            <a:r>
              <a:rPr sz="2600" dirty="0">
                <a:latin typeface="EB Garamond 12"/>
                <a:cs typeface="EB Garamond 12"/>
              </a:rPr>
              <a:t> </a:t>
            </a:r>
            <a:r>
              <a:rPr sz="2600" spc="145" dirty="0">
                <a:latin typeface="EB Garamond 12"/>
                <a:cs typeface="EB Garamond 12"/>
              </a:rPr>
              <a:t>paddock.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53739" y="586181"/>
            <a:ext cx="1635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AF50"/>
                </a:solidFill>
                <a:latin typeface="Carlito"/>
                <a:cs typeface="Carlito"/>
              </a:rPr>
              <a:t>Summary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471929"/>
            <a:ext cx="8081645" cy="44888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6385" marR="7620" indent="-274320" algn="just">
              <a:lnSpc>
                <a:spcPct val="80100"/>
              </a:lnSpc>
              <a:spcBef>
                <a:spcPts val="67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35" dirty="0">
                <a:solidFill>
                  <a:srgbClr val="FF0000"/>
                </a:solidFill>
                <a:latin typeface="EB Garamond 12"/>
                <a:cs typeface="EB Garamond 12"/>
              </a:rPr>
              <a:t>Organic </a:t>
            </a:r>
            <a:r>
              <a:rPr sz="2400" spc="140" dirty="0">
                <a:solidFill>
                  <a:srgbClr val="FF0000"/>
                </a:solidFill>
                <a:latin typeface="EB Garamond 12"/>
                <a:cs typeface="EB Garamond 12"/>
              </a:rPr>
              <a:t>matter  is</a:t>
            </a:r>
            <a:r>
              <a:rPr sz="2400" spc="760" dirty="0">
                <a:solidFill>
                  <a:srgbClr val="FF0000"/>
                </a:solidFill>
                <a:latin typeface="EB Garamond 12"/>
                <a:cs typeface="EB Garamond 12"/>
              </a:rPr>
              <a:t> </a:t>
            </a:r>
            <a:r>
              <a:rPr sz="2400" spc="160" dirty="0">
                <a:solidFill>
                  <a:srgbClr val="FF0000"/>
                </a:solidFill>
                <a:latin typeface="EB Garamond 12"/>
                <a:cs typeface="EB Garamond 12"/>
              </a:rPr>
              <a:t>an </a:t>
            </a:r>
            <a:r>
              <a:rPr sz="2400" spc="120" dirty="0">
                <a:solidFill>
                  <a:srgbClr val="FF0000"/>
                </a:solidFill>
                <a:latin typeface="EB Garamond 12"/>
                <a:cs typeface="EB Garamond 12"/>
              </a:rPr>
              <a:t>important soil </a:t>
            </a:r>
            <a:r>
              <a:rPr sz="2400" spc="80" dirty="0">
                <a:solidFill>
                  <a:srgbClr val="FF0000"/>
                </a:solidFill>
                <a:latin typeface="EB Garamond 12"/>
                <a:cs typeface="EB Garamond 12"/>
              </a:rPr>
              <a:t>property. </a:t>
            </a:r>
            <a:r>
              <a:rPr sz="2400" spc="15" dirty="0">
                <a:solidFill>
                  <a:srgbClr val="FF0000"/>
                </a:solidFill>
                <a:latin typeface="EB Garamond 12"/>
                <a:cs typeface="EB Garamond 12"/>
              </a:rPr>
              <a:t>It </a:t>
            </a:r>
            <a:r>
              <a:rPr sz="2400" spc="-45" dirty="0">
                <a:solidFill>
                  <a:srgbClr val="FF0000"/>
                </a:solidFill>
                <a:latin typeface="EB Garamond 12"/>
                <a:cs typeface="EB Garamond 12"/>
              </a:rPr>
              <a:t>is  </a:t>
            </a:r>
            <a:r>
              <a:rPr sz="2400" spc="160" dirty="0">
                <a:solidFill>
                  <a:srgbClr val="FF0000"/>
                </a:solidFill>
                <a:latin typeface="EB Garamond 12"/>
                <a:cs typeface="EB Garamond 12"/>
              </a:rPr>
              <a:t>associated </a:t>
            </a:r>
            <a:r>
              <a:rPr sz="2400" spc="110" dirty="0">
                <a:solidFill>
                  <a:srgbClr val="FF0000"/>
                </a:solidFill>
                <a:latin typeface="EB Garamond 12"/>
                <a:cs typeface="EB Garamond 12"/>
              </a:rPr>
              <a:t>with </a:t>
            </a:r>
            <a:r>
              <a:rPr sz="2400" spc="190" dirty="0">
                <a:solidFill>
                  <a:srgbClr val="FF0000"/>
                </a:solidFill>
                <a:latin typeface="EB Garamond 12"/>
                <a:cs typeface="EB Garamond 12"/>
              </a:rPr>
              <a:t>a </a:t>
            </a:r>
            <a:r>
              <a:rPr sz="2400" spc="125" dirty="0">
                <a:solidFill>
                  <a:srgbClr val="FF0000"/>
                </a:solidFill>
                <a:latin typeface="EB Garamond 12"/>
                <a:cs typeface="EB Garamond 12"/>
              </a:rPr>
              <a:t>variety </a:t>
            </a:r>
            <a:r>
              <a:rPr sz="2400" spc="40" dirty="0">
                <a:solidFill>
                  <a:srgbClr val="FF0000"/>
                </a:solidFill>
                <a:latin typeface="EB Garamond 12"/>
                <a:cs typeface="EB Garamond 12"/>
              </a:rPr>
              <a:t>of </a:t>
            </a:r>
            <a:r>
              <a:rPr sz="2400" spc="135" dirty="0">
                <a:solidFill>
                  <a:srgbClr val="FF0000"/>
                </a:solidFill>
                <a:latin typeface="EB Garamond 12"/>
                <a:cs typeface="EB Garamond 12"/>
              </a:rPr>
              <a:t>other </a:t>
            </a:r>
            <a:r>
              <a:rPr sz="2400" spc="120" dirty="0">
                <a:solidFill>
                  <a:srgbClr val="FF0000"/>
                </a:solidFill>
                <a:latin typeface="EB Garamond 12"/>
                <a:cs typeface="EB Garamond 12"/>
              </a:rPr>
              <a:t>important soil </a:t>
            </a:r>
            <a:r>
              <a:rPr sz="2400" spc="125" dirty="0">
                <a:solidFill>
                  <a:srgbClr val="FF0000"/>
                </a:solidFill>
                <a:latin typeface="EB Garamond 12"/>
                <a:cs typeface="EB Garamond 12"/>
              </a:rPr>
              <a:t>physical,  </a:t>
            </a:r>
            <a:r>
              <a:rPr sz="2400" spc="165" dirty="0">
                <a:solidFill>
                  <a:srgbClr val="FF0000"/>
                </a:solidFill>
                <a:latin typeface="EB Garamond 12"/>
                <a:cs typeface="EB Garamond 12"/>
              </a:rPr>
              <a:t>chemical </a:t>
            </a:r>
            <a:r>
              <a:rPr sz="2400" spc="155" dirty="0">
                <a:solidFill>
                  <a:srgbClr val="FF0000"/>
                </a:solidFill>
                <a:latin typeface="EB Garamond 12"/>
                <a:cs typeface="EB Garamond 12"/>
              </a:rPr>
              <a:t>and </a:t>
            </a:r>
            <a:r>
              <a:rPr sz="2400" spc="125" dirty="0">
                <a:solidFill>
                  <a:srgbClr val="FF0000"/>
                </a:solidFill>
                <a:latin typeface="EB Garamond 12"/>
                <a:cs typeface="EB Garamond 12"/>
              </a:rPr>
              <a:t>biological</a:t>
            </a:r>
            <a:r>
              <a:rPr sz="2400" spc="-90" dirty="0">
                <a:solidFill>
                  <a:srgbClr val="FF0000"/>
                </a:solidFill>
                <a:latin typeface="EB Garamond 12"/>
                <a:cs typeface="EB Garamond 12"/>
              </a:rPr>
              <a:t> </a:t>
            </a:r>
            <a:r>
              <a:rPr sz="2400" spc="140" dirty="0">
                <a:solidFill>
                  <a:srgbClr val="FF0000"/>
                </a:solidFill>
                <a:latin typeface="EB Garamond 12"/>
                <a:cs typeface="EB Garamond 12"/>
              </a:rPr>
              <a:t>characteristics.</a:t>
            </a:r>
            <a:endParaRPr sz="2400">
              <a:latin typeface="EB Garamond 12"/>
              <a:cs typeface="EB Garamond 12"/>
            </a:endParaRPr>
          </a:p>
          <a:p>
            <a:pPr marL="286385" marR="6350" indent="-274320" algn="just">
              <a:lnSpc>
                <a:spcPts val="2300"/>
              </a:lnSpc>
              <a:spcBef>
                <a:spcPts val="56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75" dirty="0">
                <a:solidFill>
                  <a:srgbClr val="92D050"/>
                </a:solidFill>
                <a:latin typeface="EB Garamond 12"/>
                <a:cs typeface="EB Garamond 12"/>
              </a:rPr>
              <a:t>Cool </a:t>
            </a:r>
            <a:r>
              <a:rPr sz="2400" spc="145" dirty="0">
                <a:solidFill>
                  <a:srgbClr val="92D050"/>
                </a:solidFill>
                <a:latin typeface="EB Garamond 12"/>
                <a:cs typeface="EB Garamond 12"/>
              </a:rPr>
              <a:t>climate </a:t>
            </a:r>
            <a:r>
              <a:rPr sz="2400" spc="95" dirty="0">
                <a:solidFill>
                  <a:srgbClr val="92D050"/>
                </a:solidFill>
                <a:latin typeface="EB Garamond 12"/>
                <a:cs typeface="EB Garamond 12"/>
              </a:rPr>
              <a:t>favours </a:t>
            </a:r>
            <a:r>
              <a:rPr sz="2400" spc="150" dirty="0">
                <a:solidFill>
                  <a:srgbClr val="92D050"/>
                </a:solidFill>
                <a:latin typeface="EB Garamond 12"/>
                <a:cs typeface="EB Garamond 12"/>
              </a:rPr>
              <a:t>the </a:t>
            </a:r>
            <a:r>
              <a:rPr sz="2400" spc="120" dirty="0">
                <a:solidFill>
                  <a:srgbClr val="92D050"/>
                </a:solidFill>
                <a:latin typeface="EB Garamond 12"/>
                <a:cs typeface="EB Garamond 12"/>
              </a:rPr>
              <a:t>retention </a:t>
            </a:r>
            <a:r>
              <a:rPr sz="2400" spc="40" dirty="0">
                <a:solidFill>
                  <a:srgbClr val="92D050"/>
                </a:solidFill>
                <a:latin typeface="EB Garamond 12"/>
                <a:cs typeface="EB Garamond 12"/>
              </a:rPr>
              <a:t>of </a:t>
            </a:r>
            <a:r>
              <a:rPr sz="2400" spc="140" dirty="0">
                <a:solidFill>
                  <a:srgbClr val="92D050"/>
                </a:solidFill>
                <a:latin typeface="EB Garamond 12"/>
                <a:cs typeface="EB Garamond 12"/>
              </a:rPr>
              <a:t>organic matter </a:t>
            </a:r>
            <a:r>
              <a:rPr sz="2400" spc="80" dirty="0">
                <a:solidFill>
                  <a:srgbClr val="92D050"/>
                </a:solidFill>
                <a:latin typeface="EB Garamond 12"/>
                <a:cs typeface="EB Garamond 12"/>
              </a:rPr>
              <a:t>to </a:t>
            </a:r>
            <a:r>
              <a:rPr sz="2400" spc="-170" dirty="0">
                <a:solidFill>
                  <a:srgbClr val="92D050"/>
                </a:solidFill>
                <a:latin typeface="EB Garamond 12"/>
                <a:cs typeface="EB Garamond 12"/>
              </a:rPr>
              <a:t>a  </a:t>
            </a:r>
            <a:r>
              <a:rPr sz="2400" spc="150" dirty="0">
                <a:solidFill>
                  <a:srgbClr val="92D050"/>
                </a:solidFill>
                <a:latin typeface="EB Garamond 12"/>
                <a:cs typeface="EB Garamond 12"/>
              </a:rPr>
              <a:t>greater </a:t>
            </a:r>
            <a:r>
              <a:rPr sz="2400" spc="135" dirty="0">
                <a:solidFill>
                  <a:srgbClr val="92D050"/>
                </a:solidFill>
                <a:latin typeface="EB Garamond 12"/>
                <a:cs typeface="EB Garamond 12"/>
              </a:rPr>
              <a:t>extent than </a:t>
            </a:r>
            <a:r>
              <a:rPr sz="2400" spc="140" dirty="0">
                <a:solidFill>
                  <a:srgbClr val="92D050"/>
                </a:solidFill>
                <a:latin typeface="EB Garamond 12"/>
                <a:cs typeface="EB Garamond 12"/>
              </a:rPr>
              <a:t>is </a:t>
            </a:r>
            <a:r>
              <a:rPr sz="2400" spc="150" dirty="0">
                <a:solidFill>
                  <a:srgbClr val="92D050"/>
                </a:solidFill>
                <a:latin typeface="EB Garamond 12"/>
                <a:cs typeface="EB Garamond 12"/>
              </a:rPr>
              <a:t>the </a:t>
            </a:r>
            <a:r>
              <a:rPr sz="2400" spc="195" dirty="0">
                <a:solidFill>
                  <a:srgbClr val="92D050"/>
                </a:solidFill>
                <a:latin typeface="EB Garamond 12"/>
                <a:cs typeface="EB Garamond 12"/>
              </a:rPr>
              <a:t>case </a:t>
            </a:r>
            <a:r>
              <a:rPr sz="2400" spc="110" dirty="0">
                <a:solidFill>
                  <a:srgbClr val="92D050"/>
                </a:solidFill>
                <a:latin typeface="EB Garamond 12"/>
                <a:cs typeface="EB Garamond 12"/>
              </a:rPr>
              <a:t>in </a:t>
            </a:r>
            <a:r>
              <a:rPr sz="2400" spc="155" dirty="0">
                <a:solidFill>
                  <a:srgbClr val="92D050"/>
                </a:solidFill>
                <a:latin typeface="EB Garamond 12"/>
                <a:cs typeface="EB Garamond 12"/>
              </a:rPr>
              <a:t>warmer</a:t>
            </a:r>
            <a:r>
              <a:rPr sz="2400" spc="-180" dirty="0">
                <a:solidFill>
                  <a:srgbClr val="92D050"/>
                </a:solidFill>
                <a:latin typeface="EB Garamond 12"/>
                <a:cs typeface="EB Garamond 12"/>
              </a:rPr>
              <a:t> </a:t>
            </a:r>
            <a:r>
              <a:rPr sz="2400" spc="125" dirty="0">
                <a:solidFill>
                  <a:srgbClr val="92D050"/>
                </a:solidFill>
                <a:latin typeface="EB Garamond 12"/>
                <a:cs typeface="EB Garamond 12"/>
              </a:rPr>
              <a:t>regions.</a:t>
            </a:r>
            <a:endParaRPr sz="2400">
              <a:latin typeface="EB Garamond 12"/>
              <a:cs typeface="EB Garamond 12"/>
            </a:endParaRPr>
          </a:p>
          <a:p>
            <a:pPr marL="286385" marR="6350" indent="-274320" algn="just">
              <a:lnSpc>
                <a:spcPts val="231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5" dirty="0">
                <a:solidFill>
                  <a:srgbClr val="00AF50"/>
                </a:solidFill>
                <a:latin typeface="EB Garamond 12"/>
                <a:cs typeface="EB Garamond 12"/>
              </a:rPr>
              <a:t>It </a:t>
            </a:r>
            <a:r>
              <a:rPr sz="2400" spc="140" dirty="0">
                <a:solidFill>
                  <a:srgbClr val="00AF50"/>
                </a:solidFill>
                <a:latin typeface="EB Garamond 12"/>
                <a:cs typeface="EB Garamond 12"/>
              </a:rPr>
              <a:t>is </a:t>
            </a:r>
            <a:r>
              <a:rPr sz="2400" spc="105" dirty="0">
                <a:solidFill>
                  <a:srgbClr val="00AF50"/>
                </a:solidFill>
                <a:latin typeface="EB Garamond 12"/>
                <a:cs typeface="EB Garamond 12"/>
              </a:rPr>
              <a:t>not </a:t>
            </a:r>
            <a:r>
              <a:rPr sz="2400" spc="175" dirty="0">
                <a:solidFill>
                  <a:srgbClr val="00AF50"/>
                </a:solidFill>
                <a:latin typeface="EB Garamond 12"/>
                <a:cs typeface="EB Garamond 12"/>
              </a:rPr>
              <a:t>easy </a:t>
            </a:r>
            <a:r>
              <a:rPr sz="2400" spc="80" dirty="0">
                <a:solidFill>
                  <a:srgbClr val="00AF50"/>
                </a:solidFill>
                <a:latin typeface="EB Garamond 12"/>
                <a:cs typeface="EB Garamond 12"/>
              </a:rPr>
              <a:t>to </a:t>
            </a:r>
            <a:r>
              <a:rPr sz="2400" spc="130" dirty="0">
                <a:solidFill>
                  <a:srgbClr val="00AF50"/>
                </a:solidFill>
                <a:latin typeface="EB Garamond 12"/>
                <a:cs typeface="EB Garamond 12"/>
              </a:rPr>
              <a:t>show </a:t>
            </a:r>
            <a:r>
              <a:rPr sz="2400" spc="190" dirty="0">
                <a:solidFill>
                  <a:srgbClr val="00AF50"/>
                </a:solidFill>
                <a:latin typeface="EB Garamond 12"/>
                <a:cs typeface="EB Garamond 12"/>
              </a:rPr>
              <a:t>a </a:t>
            </a:r>
            <a:r>
              <a:rPr sz="2400" spc="160" dirty="0">
                <a:solidFill>
                  <a:srgbClr val="00AF50"/>
                </a:solidFill>
                <a:latin typeface="EB Garamond 12"/>
                <a:cs typeface="EB Garamond 12"/>
              </a:rPr>
              <a:t>clear </a:t>
            </a:r>
            <a:r>
              <a:rPr sz="2400" spc="114" dirty="0">
                <a:solidFill>
                  <a:srgbClr val="00AF50"/>
                </a:solidFill>
                <a:latin typeface="EB Garamond 12"/>
                <a:cs typeface="EB Garamond 12"/>
              </a:rPr>
              <a:t>link </a:t>
            </a:r>
            <a:r>
              <a:rPr sz="2400" spc="145" dirty="0">
                <a:solidFill>
                  <a:srgbClr val="00AF50"/>
                </a:solidFill>
                <a:latin typeface="EB Garamond 12"/>
                <a:cs typeface="EB Garamond 12"/>
              </a:rPr>
              <a:t>between </a:t>
            </a:r>
            <a:r>
              <a:rPr sz="2400" spc="125" dirty="0">
                <a:solidFill>
                  <a:srgbClr val="00AF50"/>
                </a:solidFill>
                <a:latin typeface="EB Garamond 12"/>
                <a:cs typeface="EB Garamond 12"/>
              </a:rPr>
              <a:t>soil </a:t>
            </a:r>
            <a:r>
              <a:rPr sz="2400" spc="90" dirty="0">
                <a:solidFill>
                  <a:srgbClr val="00AF50"/>
                </a:solidFill>
                <a:latin typeface="EB Garamond 12"/>
                <a:cs typeface="EB Garamond 12"/>
              </a:rPr>
              <a:t>organic  </a:t>
            </a:r>
            <a:r>
              <a:rPr sz="2400" spc="140" dirty="0">
                <a:solidFill>
                  <a:srgbClr val="00AF50"/>
                </a:solidFill>
                <a:latin typeface="EB Garamond 12"/>
                <a:cs typeface="EB Garamond 12"/>
              </a:rPr>
              <a:t>matter </a:t>
            </a:r>
            <a:r>
              <a:rPr sz="2400" spc="130" dirty="0">
                <a:solidFill>
                  <a:srgbClr val="00AF50"/>
                </a:solidFill>
                <a:latin typeface="EB Garamond 12"/>
                <a:cs typeface="EB Garamond 12"/>
              </a:rPr>
              <a:t>concentrations </a:t>
            </a:r>
            <a:r>
              <a:rPr sz="2400" spc="155" dirty="0">
                <a:solidFill>
                  <a:srgbClr val="00AF50"/>
                </a:solidFill>
                <a:latin typeface="EB Garamond 12"/>
                <a:cs typeface="EB Garamond 12"/>
              </a:rPr>
              <a:t>and </a:t>
            </a:r>
            <a:r>
              <a:rPr sz="2400" spc="120" dirty="0">
                <a:solidFill>
                  <a:srgbClr val="00AF50"/>
                </a:solidFill>
                <a:latin typeface="EB Garamond 12"/>
                <a:cs typeface="EB Garamond 12"/>
              </a:rPr>
              <a:t>crop </a:t>
            </a:r>
            <a:r>
              <a:rPr sz="2400" spc="125" dirty="0">
                <a:solidFill>
                  <a:srgbClr val="00AF50"/>
                </a:solidFill>
                <a:latin typeface="EB Garamond 12"/>
                <a:cs typeface="EB Garamond 12"/>
              </a:rPr>
              <a:t>yield </a:t>
            </a:r>
            <a:r>
              <a:rPr sz="2400" spc="155" dirty="0">
                <a:solidFill>
                  <a:srgbClr val="00AF50"/>
                </a:solidFill>
                <a:latin typeface="EB Garamond 12"/>
                <a:cs typeface="EB Garamond 12"/>
              </a:rPr>
              <a:t>and </a:t>
            </a:r>
            <a:r>
              <a:rPr sz="2400" spc="70" dirty="0">
                <a:solidFill>
                  <a:srgbClr val="00AF50"/>
                </a:solidFill>
                <a:latin typeface="EB Garamond 12"/>
                <a:cs typeface="EB Garamond 12"/>
              </a:rPr>
              <a:t>quality. </a:t>
            </a:r>
            <a:r>
              <a:rPr sz="2400" spc="90" dirty="0">
                <a:solidFill>
                  <a:srgbClr val="00AF50"/>
                </a:solidFill>
                <a:latin typeface="EB Garamond 12"/>
                <a:cs typeface="EB Garamond 12"/>
              </a:rPr>
              <a:t>Many  </a:t>
            </a:r>
            <a:r>
              <a:rPr sz="2400" spc="135" dirty="0">
                <a:solidFill>
                  <a:srgbClr val="00AF50"/>
                </a:solidFill>
                <a:latin typeface="EB Garamond 12"/>
                <a:cs typeface="EB Garamond 12"/>
              </a:rPr>
              <a:t>other</a:t>
            </a:r>
            <a:r>
              <a:rPr sz="2400" spc="1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20" dirty="0">
                <a:solidFill>
                  <a:srgbClr val="00AF50"/>
                </a:solidFill>
                <a:latin typeface="EB Garamond 12"/>
                <a:cs typeface="EB Garamond 12"/>
              </a:rPr>
              <a:t>factors</a:t>
            </a:r>
            <a:r>
              <a:rPr sz="2400" spc="1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05" dirty="0">
                <a:solidFill>
                  <a:srgbClr val="00AF50"/>
                </a:solidFill>
                <a:latin typeface="EB Garamond 12"/>
                <a:cs typeface="EB Garamond 12"/>
              </a:rPr>
              <a:t>affect</a:t>
            </a:r>
            <a:r>
              <a:rPr sz="2400" spc="-2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25" dirty="0">
                <a:solidFill>
                  <a:srgbClr val="00AF50"/>
                </a:solidFill>
                <a:latin typeface="EB Garamond 12"/>
                <a:cs typeface="EB Garamond 12"/>
              </a:rPr>
              <a:t>yield</a:t>
            </a:r>
            <a:r>
              <a:rPr sz="2400" spc="4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55" dirty="0">
                <a:solidFill>
                  <a:srgbClr val="00AF50"/>
                </a:solidFill>
                <a:latin typeface="EB Garamond 12"/>
                <a:cs typeface="EB Garamond 12"/>
              </a:rPr>
              <a:t>and</a:t>
            </a:r>
            <a:r>
              <a:rPr sz="2400" spc="7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05" dirty="0">
                <a:solidFill>
                  <a:srgbClr val="00AF50"/>
                </a:solidFill>
                <a:latin typeface="EB Garamond 12"/>
                <a:cs typeface="EB Garamond 12"/>
              </a:rPr>
              <a:t>quality</a:t>
            </a:r>
            <a:r>
              <a:rPr sz="2400" spc="1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85" dirty="0">
                <a:solidFill>
                  <a:srgbClr val="00AF50"/>
                </a:solidFill>
                <a:latin typeface="EB Garamond 12"/>
                <a:cs typeface="EB Garamond 12"/>
              </a:rPr>
              <a:t>to</a:t>
            </a:r>
            <a:r>
              <a:rPr sz="2400" spc="-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95" dirty="0">
                <a:solidFill>
                  <a:srgbClr val="00AF50"/>
                </a:solidFill>
                <a:latin typeface="EB Garamond 12"/>
                <a:cs typeface="EB Garamond 12"/>
              </a:rPr>
              <a:t>a</a:t>
            </a:r>
            <a:r>
              <a:rPr sz="2400" spc="-5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50" dirty="0">
                <a:solidFill>
                  <a:srgbClr val="00AF50"/>
                </a:solidFill>
                <a:latin typeface="EB Garamond 12"/>
                <a:cs typeface="EB Garamond 12"/>
              </a:rPr>
              <a:t>greater</a:t>
            </a:r>
            <a:r>
              <a:rPr sz="2400" spc="-2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125" dirty="0">
                <a:solidFill>
                  <a:srgbClr val="00AF50"/>
                </a:solidFill>
                <a:latin typeface="EB Garamond 12"/>
                <a:cs typeface="EB Garamond 12"/>
              </a:rPr>
              <a:t>extent.</a:t>
            </a:r>
            <a:endParaRPr sz="2400">
              <a:latin typeface="EB Garamond 12"/>
              <a:cs typeface="EB Garamond 12"/>
            </a:endParaRPr>
          </a:p>
          <a:p>
            <a:pPr marL="286385" marR="6985" indent="-274320" algn="just">
              <a:lnSpc>
                <a:spcPts val="2300"/>
              </a:lnSpc>
              <a:spcBef>
                <a:spcPts val="56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30" dirty="0">
                <a:solidFill>
                  <a:srgbClr val="006FC0"/>
                </a:solidFill>
                <a:latin typeface="EB Garamond 12"/>
                <a:cs typeface="EB Garamond 12"/>
              </a:rPr>
              <a:t>Nevertheless, </a:t>
            </a:r>
            <a:r>
              <a:rPr sz="2400" spc="145" dirty="0">
                <a:solidFill>
                  <a:srgbClr val="006FC0"/>
                </a:solidFill>
                <a:latin typeface="EB Garamond 12"/>
                <a:cs typeface="EB Garamond 12"/>
              </a:rPr>
              <a:t>there </a:t>
            </a:r>
            <a:r>
              <a:rPr sz="2400" spc="140" dirty="0">
                <a:solidFill>
                  <a:srgbClr val="006FC0"/>
                </a:solidFill>
                <a:latin typeface="EB Garamond 12"/>
                <a:cs typeface="EB Garamond 12"/>
              </a:rPr>
              <a:t>is </a:t>
            </a:r>
            <a:r>
              <a:rPr sz="2400" spc="110" dirty="0">
                <a:solidFill>
                  <a:srgbClr val="006FC0"/>
                </a:solidFill>
                <a:latin typeface="EB Garamond 12"/>
                <a:cs typeface="EB Garamond 12"/>
              </a:rPr>
              <a:t>sufficient </a:t>
            </a:r>
            <a:r>
              <a:rPr sz="2400" spc="155" dirty="0">
                <a:solidFill>
                  <a:srgbClr val="006FC0"/>
                </a:solidFill>
                <a:latin typeface="EB Garamond 12"/>
                <a:cs typeface="EB Garamond 12"/>
              </a:rPr>
              <a:t>evidence </a:t>
            </a:r>
            <a:r>
              <a:rPr sz="2400" spc="125" dirty="0">
                <a:solidFill>
                  <a:srgbClr val="006FC0"/>
                </a:solidFill>
                <a:latin typeface="EB Garamond 12"/>
                <a:cs typeface="EB Garamond 12"/>
              </a:rPr>
              <a:t>linking </a:t>
            </a:r>
            <a:r>
              <a:rPr sz="2400" spc="90" dirty="0">
                <a:solidFill>
                  <a:srgbClr val="006FC0"/>
                </a:solidFill>
                <a:latin typeface="EB Garamond 12"/>
                <a:cs typeface="EB Garamond 12"/>
              </a:rPr>
              <a:t>organic  </a:t>
            </a:r>
            <a:r>
              <a:rPr sz="2400" spc="140" dirty="0">
                <a:solidFill>
                  <a:srgbClr val="006FC0"/>
                </a:solidFill>
                <a:latin typeface="EB Garamond 12"/>
                <a:cs typeface="EB Garamond 12"/>
              </a:rPr>
              <a:t>matter </a:t>
            </a:r>
            <a:r>
              <a:rPr sz="2400" spc="155" dirty="0">
                <a:solidFill>
                  <a:srgbClr val="006FC0"/>
                </a:solidFill>
                <a:latin typeface="EB Garamond 12"/>
                <a:cs typeface="EB Garamond 12"/>
              </a:rPr>
              <a:t>and </a:t>
            </a:r>
            <a:r>
              <a:rPr sz="2400" spc="125" dirty="0">
                <a:solidFill>
                  <a:srgbClr val="006FC0"/>
                </a:solidFill>
                <a:latin typeface="EB Garamond 12"/>
                <a:cs typeface="EB Garamond 12"/>
              </a:rPr>
              <a:t>yield </a:t>
            </a:r>
            <a:r>
              <a:rPr sz="2400" spc="80" dirty="0">
                <a:solidFill>
                  <a:srgbClr val="006FC0"/>
                </a:solidFill>
                <a:latin typeface="EB Garamond 12"/>
                <a:cs typeface="EB Garamond 12"/>
              </a:rPr>
              <a:t>to </a:t>
            </a:r>
            <a:r>
              <a:rPr sz="2400" spc="150" dirty="0">
                <a:solidFill>
                  <a:srgbClr val="006FC0"/>
                </a:solidFill>
                <a:latin typeface="EB Garamond 12"/>
                <a:cs typeface="EB Garamond 12"/>
              </a:rPr>
              <a:t>suggest </a:t>
            </a:r>
            <a:r>
              <a:rPr sz="2400" spc="130" dirty="0">
                <a:solidFill>
                  <a:srgbClr val="006FC0"/>
                </a:solidFill>
                <a:latin typeface="EB Garamond 12"/>
                <a:cs typeface="EB Garamond 12"/>
              </a:rPr>
              <a:t>that </a:t>
            </a:r>
            <a:r>
              <a:rPr sz="2400" spc="145" dirty="0">
                <a:solidFill>
                  <a:srgbClr val="006FC0"/>
                </a:solidFill>
                <a:latin typeface="EB Garamond 12"/>
                <a:cs typeface="EB Garamond 12"/>
              </a:rPr>
              <a:t>farmers </a:t>
            </a:r>
            <a:r>
              <a:rPr sz="2400" spc="130" dirty="0">
                <a:solidFill>
                  <a:srgbClr val="006FC0"/>
                </a:solidFill>
                <a:latin typeface="EB Garamond 12"/>
                <a:cs typeface="EB Garamond 12"/>
              </a:rPr>
              <a:t>should </a:t>
            </a:r>
            <a:r>
              <a:rPr sz="2400" spc="125" dirty="0">
                <a:solidFill>
                  <a:srgbClr val="006FC0"/>
                </a:solidFill>
                <a:latin typeface="EB Garamond 12"/>
                <a:cs typeface="EB Garamond 12"/>
              </a:rPr>
              <a:t>strive </a:t>
            </a:r>
            <a:r>
              <a:rPr sz="2400" spc="65" dirty="0">
                <a:solidFill>
                  <a:srgbClr val="006FC0"/>
                </a:solidFill>
                <a:latin typeface="EB Garamond 12"/>
                <a:cs typeface="EB Garamond 12"/>
              </a:rPr>
              <a:t>to   </a:t>
            </a:r>
            <a:r>
              <a:rPr sz="2400" spc="135" dirty="0">
                <a:solidFill>
                  <a:srgbClr val="006FC0"/>
                </a:solidFill>
                <a:latin typeface="EB Garamond 12"/>
                <a:cs typeface="EB Garamond 12"/>
              </a:rPr>
              <a:t>maintain</a:t>
            </a:r>
            <a:r>
              <a:rPr sz="2400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EB Garamond 12"/>
                <a:cs typeface="EB Garamond 12"/>
              </a:rPr>
              <a:t>or</a:t>
            </a:r>
            <a:r>
              <a:rPr sz="2400" spc="50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60" dirty="0">
                <a:solidFill>
                  <a:srgbClr val="006FC0"/>
                </a:solidFill>
                <a:latin typeface="EB Garamond 12"/>
                <a:cs typeface="EB Garamond 12"/>
              </a:rPr>
              <a:t>increase</a:t>
            </a:r>
            <a:r>
              <a:rPr sz="2400" spc="20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40" dirty="0">
                <a:solidFill>
                  <a:srgbClr val="006FC0"/>
                </a:solidFill>
                <a:latin typeface="EB Garamond 12"/>
                <a:cs typeface="EB Garamond 12"/>
              </a:rPr>
              <a:t>organic</a:t>
            </a:r>
            <a:r>
              <a:rPr sz="2400" spc="65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40" dirty="0">
                <a:solidFill>
                  <a:srgbClr val="006FC0"/>
                </a:solidFill>
                <a:latin typeface="EB Garamond 12"/>
                <a:cs typeface="EB Garamond 12"/>
              </a:rPr>
              <a:t>matter</a:t>
            </a:r>
            <a:r>
              <a:rPr sz="2400" spc="45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10" dirty="0">
                <a:solidFill>
                  <a:srgbClr val="006FC0"/>
                </a:solidFill>
                <a:latin typeface="EB Garamond 12"/>
                <a:cs typeface="EB Garamond 12"/>
              </a:rPr>
              <a:t>in</a:t>
            </a:r>
            <a:r>
              <a:rPr sz="2400" spc="55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006FC0"/>
                </a:solidFill>
                <a:latin typeface="EB Garamond 12"/>
                <a:cs typeface="EB Garamond 12"/>
              </a:rPr>
              <a:t>their</a:t>
            </a:r>
            <a:r>
              <a:rPr sz="2400" spc="-15" dirty="0">
                <a:solidFill>
                  <a:srgbClr val="006FC0"/>
                </a:solidFill>
                <a:latin typeface="EB Garamond 12"/>
                <a:cs typeface="EB Garamond 12"/>
              </a:rPr>
              <a:t> </a:t>
            </a:r>
            <a:r>
              <a:rPr sz="2400" spc="114" dirty="0">
                <a:solidFill>
                  <a:srgbClr val="006FC0"/>
                </a:solidFill>
                <a:latin typeface="EB Garamond 12"/>
                <a:cs typeface="EB Garamond 12"/>
              </a:rPr>
              <a:t>soils.</a:t>
            </a:r>
            <a:endParaRPr sz="24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0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25" dirty="0">
                <a:solidFill>
                  <a:srgbClr val="C00000"/>
                </a:solidFill>
                <a:latin typeface="EB Garamond 12"/>
                <a:cs typeface="EB Garamond 12"/>
              </a:rPr>
              <a:t>Maximising </a:t>
            </a:r>
            <a:r>
              <a:rPr sz="2400" spc="110" dirty="0">
                <a:solidFill>
                  <a:srgbClr val="C00000"/>
                </a:solidFill>
                <a:latin typeface="EB Garamond 12"/>
                <a:cs typeface="EB Garamond 12"/>
              </a:rPr>
              <a:t>inputs </a:t>
            </a:r>
            <a:r>
              <a:rPr sz="2400" spc="40" dirty="0">
                <a:solidFill>
                  <a:srgbClr val="C00000"/>
                </a:solidFill>
                <a:latin typeface="EB Garamond 12"/>
                <a:cs typeface="EB Garamond 12"/>
              </a:rPr>
              <a:t>of </a:t>
            </a:r>
            <a:r>
              <a:rPr sz="2400" spc="140" dirty="0">
                <a:solidFill>
                  <a:srgbClr val="C00000"/>
                </a:solidFill>
                <a:latin typeface="EB Garamond 12"/>
                <a:cs typeface="EB Garamond 12"/>
              </a:rPr>
              <a:t>organic matter </a:t>
            </a:r>
            <a:r>
              <a:rPr sz="2400" spc="85" dirty="0">
                <a:solidFill>
                  <a:srgbClr val="C00000"/>
                </a:solidFill>
                <a:latin typeface="EB Garamond 12"/>
                <a:cs typeface="EB Garamond 12"/>
              </a:rPr>
              <a:t>by </a:t>
            </a:r>
            <a:r>
              <a:rPr sz="2400" spc="120" dirty="0">
                <a:solidFill>
                  <a:srgbClr val="C00000"/>
                </a:solidFill>
                <a:latin typeface="EB Garamond 12"/>
                <a:cs typeface="EB Garamond 12"/>
              </a:rPr>
              <a:t>incorporating </a:t>
            </a:r>
            <a:r>
              <a:rPr sz="2400" spc="30" dirty="0">
                <a:solidFill>
                  <a:srgbClr val="C00000"/>
                </a:solidFill>
                <a:latin typeface="EB Garamond 12"/>
                <a:cs typeface="EB Garamond 12"/>
              </a:rPr>
              <a:t>crop  </a:t>
            </a:r>
            <a:r>
              <a:rPr sz="2400" spc="155" dirty="0">
                <a:solidFill>
                  <a:srgbClr val="C00000"/>
                </a:solidFill>
                <a:latin typeface="EB Garamond 12"/>
                <a:cs typeface="EB Garamond 12"/>
              </a:rPr>
              <a:t>residues and </a:t>
            </a:r>
            <a:r>
              <a:rPr sz="2400" spc="125" dirty="0">
                <a:solidFill>
                  <a:srgbClr val="C00000"/>
                </a:solidFill>
                <a:latin typeface="EB Garamond 12"/>
                <a:cs typeface="EB Garamond 12"/>
              </a:rPr>
              <a:t>including </a:t>
            </a:r>
            <a:r>
              <a:rPr sz="2400" spc="165" dirty="0">
                <a:solidFill>
                  <a:srgbClr val="C00000"/>
                </a:solidFill>
                <a:latin typeface="EB Garamond 12"/>
                <a:cs typeface="EB Garamond 12"/>
              </a:rPr>
              <a:t>green </a:t>
            </a:r>
            <a:r>
              <a:rPr sz="2400" spc="155" dirty="0">
                <a:solidFill>
                  <a:srgbClr val="C00000"/>
                </a:solidFill>
                <a:latin typeface="EB Garamond 12"/>
                <a:cs typeface="EB Garamond 12"/>
              </a:rPr>
              <a:t>manures and </a:t>
            </a:r>
            <a:r>
              <a:rPr sz="2400" spc="145" dirty="0">
                <a:solidFill>
                  <a:srgbClr val="C00000"/>
                </a:solidFill>
                <a:latin typeface="EB Garamond 12"/>
                <a:cs typeface="EB Garamond 12"/>
              </a:rPr>
              <a:t>pastures </a:t>
            </a:r>
            <a:r>
              <a:rPr sz="2400" spc="110" dirty="0">
                <a:solidFill>
                  <a:srgbClr val="C00000"/>
                </a:solidFill>
                <a:latin typeface="EB Garamond 12"/>
                <a:cs typeface="EB Garamond 12"/>
              </a:rPr>
              <a:t>in </a:t>
            </a:r>
            <a:r>
              <a:rPr sz="2400" spc="150" dirty="0">
                <a:solidFill>
                  <a:srgbClr val="C00000"/>
                </a:solidFill>
                <a:latin typeface="EB Garamond 12"/>
                <a:cs typeface="EB Garamond 12"/>
              </a:rPr>
              <a:t>the  </a:t>
            </a:r>
            <a:r>
              <a:rPr sz="2400" spc="105" dirty="0">
                <a:solidFill>
                  <a:srgbClr val="C00000"/>
                </a:solidFill>
                <a:latin typeface="EB Garamond 12"/>
                <a:cs typeface="EB Garamond 12"/>
              </a:rPr>
              <a:t>rotation,</a:t>
            </a:r>
            <a:r>
              <a:rPr sz="2400" spc="40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50" dirty="0">
                <a:solidFill>
                  <a:srgbClr val="C00000"/>
                </a:solidFill>
                <a:latin typeface="EB Garamond 12"/>
                <a:cs typeface="EB Garamond 12"/>
              </a:rPr>
              <a:t>where</a:t>
            </a:r>
            <a:r>
              <a:rPr sz="2400" spc="35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C00000"/>
                </a:solidFill>
                <a:latin typeface="EB Garamond 12"/>
                <a:cs typeface="EB Garamond 12"/>
              </a:rPr>
              <a:t>practical,</a:t>
            </a:r>
            <a:r>
              <a:rPr sz="2400" spc="65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C00000"/>
                </a:solidFill>
                <a:latin typeface="EB Garamond 12"/>
                <a:cs typeface="EB Garamond 12"/>
              </a:rPr>
              <a:t>should</a:t>
            </a:r>
            <a:r>
              <a:rPr sz="2400" spc="110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50" dirty="0">
                <a:solidFill>
                  <a:srgbClr val="C00000"/>
                </a:solidFill>
                <a:latin typeface="EB Garamond 12"/>
                <a:cs typeface="EB Garamond 12"/>
              </a:rPr>
              <a:t>be</a:t>
            </a:r>
            <a:r>
              <a:rPr sz="2400" spc="15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90" dirty="0">
                <a:solidFill>
                  <a:srgbClr val="C00000"/>
                </a:solidFill>
                <a:latin typeface="EB Garamond 12"/>
                <a:cs typeface="EB Garamond 12"/>
              </a:rPr>
              <a:t>a</a:t>
            </a:r>
            <a:r>
              <a:rPr sz="2400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C00000"/>
                </a:solidFill>
                <a:latin typeface="EB Garamond 12"/>
                <a:cs typeface="EB Garamond 12"/>
              </a:rPr>
              <a:t>goal</a:t>
            </a:r>
            <a:r>
              <a:rPr sz="2400" spc="110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60" dirty="0">
                <a:solidFill>
                  <a:srgbClr val="C00000"/>
                </a:solidFill>
                <a:latin typeface="EB Garamond 12"/>
                <a:cs typeface="EB Garamond 12"/>
              </a:rPr>
              <a:t>for</a:t>
            </a:r>
            <a:r>
              <a:rPr sz="2400" spc="-35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C00000"/>
                </a:solidFill>
                <a:latin typeface="EB Garamond 12"/>
                <a:cs typeface="EB Garamond 12"/>
              </a:rPr>
              <a:t>all</a:t>
            </a:r>
            <a:r>
              <a:rPr sz="2400" spc="114" dirty="0">
                <a:solidFill>
                  <a:srgbClr val="C00000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C00000"/>
                </a:solidFill>
                <a:latin typeface="EB Garamond 12"/>
                <a:cs typeface="EB Garamond 12"/>
              </a:rPr>
              <a:t>farmers.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Thanks</a:t>
            </a:r>
          </a:p>
        </p:txBody>
      </p:sp>
      <p:sp>
        <p:nvSpPr>
          <p:cNvPr id="9" name="object 9"/>
          <p:cNvSpPr/>
          <p:nvPr/>
        </p:nvSpPr>
        <p:spPr>
          <a:xfrm>
            <a:off x="2362200" y="2209800"/>
            <a:ext cx="4286250" cy="4286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0604" y="5154244"/>
            <a:ext cx="6369050" cy="90805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15"/>
              </a:spcBef>
            </a:pPr>
            <a:r>
              <a:rPr sz="1700" spc="50" dirty="0">
                <a:solidFill>
                  <a:srgbClr val="FFFFFF"/>
                </a:solidFill>
                <a:latin typeface="EB Garamond 12"/>
                <a:cs typeface="EB Garamond 12"/>
              </a:rPr>
              <a:t>The </a:t>
            </a:r>
            <a:r>
              <a:rPr sz="1700" spc="90" dirty="0">
                <a:solidFill>
                  <a:srgbClr val="FFFFFF"/>
                </a:solidFill>
                <a:latin typeface="EB Garamond 12"/>
                <a:cs typeface="EB Garamond 12"/>
              </a:rPr>
              <a:t>pie </a:t>
            </a:r>
            <a:r>
              <a:rPr sz="1700" spc="105" dirty="0">
                <a:solidFill>
                  <a:srgbClr val="FFFFFF"/>
                </a:solidFill>
                <a:latin typeface="EB Garamond 12"/>
                <a:cs typeface="EB Garamond 12"/>
              </a:rPr>
              <a:t>chart represents </a:t>
            </a:r>
            <a:r>
              <a:rPr sz="1700" spc="95" dirty="0">
                <a:solidFill>
                  <a:srgbClr val="FFFFFF"/>
                </a:solidFill>
                <a:latin typeface="EB Garamond 12"/>
                <a:cs typeface="EB Garamond 12"/>
              </a:rPr>
              <a:t>organic matter </a:t>
            </a:r>
            <a:r>
              <a:rPr sz="1700" spc="75" dirty="0">
                <a:solidFill>
                  <a:srgbClr val="FFFFFF"/>
                </a:solidFill>
                <a:latin typeface="EB Garamond 12"/>
                <a:cs typeface="EB Garamond 12"/>
              </a:rPr>
              <a:t>in </a:t>
            </a:r>
            <a:r>
              <a:rPr sz="1700" spc="85" dirty="0">
                <a:solidFill>
                  <a:srgbClr val="FFFFFF"/>
                </a:solidFill>
                <a:latin typeface="EB Garamond 12"/>
                <a:cs typeface="EB Garamond 12"/>
              </a:rPr>
              <a:t>soil </a:t>
            </a:r>
            <a:r>
              <a:rPr sz="1700" spc="75" dirty="0">
                <a:solidFill>
                  <a:srgbClr val="FFFFFF"/>
                </a:solidFill>
                <a:latin typeface="EB Garamond 12"/>
                <a:cs typeface="EB Garamond 12"/>
              </a:rPr>
              <a:t>before cultivation.  </a:t>
            </a:r>
            <a:r>
              <a:rPr sz="1700" spc="45" dirty="0">
                <a:solidFill>
                  <a:srgbClr val="FFFFFF"/>
                </a:solidFill>
                <a:latin typeface="EB Garamond 12"/>
                <a:cs typeface="EB Garamond 12"/>
              </a:rPr>
              <a:t>After </a:t>
            </a:r>
            <a:r>
              <a:rPr sz="1700" spc="95" dirty="0">
                <a:solidFill>
                  <a:srgbClr val="FFFFFF"/>
                </a:solidFill>
                <a:latin typeface="EB Garamond 12"/>
                <a:cs typeface="EB Garamond 12"/>
              </a:rPr>
              <a:t>land </a:t>
            </a:r>
            <a:r>
              <a:rPr sz="1700" spc="125" dirty="0">
                <a:solidFill>
                  <a:srgbClr val="FFFFFF"/>
                </a:solidFill>
                <a:latin typeface="EB Garamond 12"/>
                <a:cs typeface="EB Garamond 12"/>
              </a:rPr>
              <a:t>has </a:t>
            </a:r>
            <a:r>
              <a:rPr sz="1700" spc="110" dirty="0">
                <a:solidFill>
                  <a:srgbClr val="FFFFFF"/>
                </a:solidFill>
                <a:latin typeface="EB Garamond 12"/>
                <a:cs typeface="EB Garamond 12"/>
              </a:rPr>
              <a:t>been </a:t>
            </a:r>
            <a:r>
              <a:rPr sz="1700" spc="85" dirty="0">
                <a:solidFill>
                  <a:srgbClr val="FFFFFF"/>
                </a:solidFill>
                <a:latin typeface="EB Garamond 12"/>
                <a:cs typeface="EB Garamond 12"/>
              </a:rPr>
              <a:t>cultivated </a:t>
            </a:r>
            <a:r>
              <a:rPr sz="1700" spc="40" dirty="0">
                <a:solidFill>
                  <a:srgbClr val="FFFFFF"/>
                </a:solidFill>
                <a:latin typeface="EB Garamond 12"/>
                <a:cs typeface="EB Garamond 12"/>
              </a:rPr>
              <a:t>for </a:t>
            </a:r>
            <a:r>
              <a:rPr sz="1700" spc="105" dirty="0">
                <a:solidFill>
                  <a:srgbClr val="FFFFFF"/>
                </a:solidFill>
                <a:latin typeface="EB Garamond 12"/>
                <a:cs typeface="EB Garamond 12"/>
              </a:rPr>
              <a:t>one </a:t>
            </a:r>
            <a:r>
              <a:rPr sz="1700" spc="80" dirty="0">
                <a:solidFill>
                  <a:srgbClr val="FFFFFF"/>
                </a:solidFill>
                <a:latin typeface="EB Garamond 12"/>
                <a:cs typeface="EB Garamond 12"/>
              </a:rPr>
              <a:t>or </a:t>
            </a:r>
            <a:r>
              <a:rPr sz="1700" spc="60" dirty="0">
                <a:solidFill>
                  <a:srgbClr val="FFFFFF"/>
                </a:solidFill>
                <a:latin typeface="EB Garamond 12"/>
                <a:cs typeface="EB Garamond 12"/>
              </a:rPr>
              <a:t>two </a:t>
            </a:r>
            <a:r>
              <a:rPr sz="1700" spc="114" dirty="0">
                <a:solidFill>
                  <a:srgbClr val="FFFFFF"/>
                </a:solidFill>
                <a:latin typeface="EB Garamond 12"/>
                <a:cs typeface="EB Garamond 12"/>
              </a:rPr>
              <a:t>decades, </a:t>
            </a:r>
            <a:r>
              <a:rPr sz="1700" spc="110" dirty="0">
                <a:solidFill>
                  <a:srgbClr val="FFFFFF"/>
                </a:solidFill>
                <a:latin typeface="EB Garamond 12"/>
                <a:cs typeface="EB Garamond 12"/>
              </a:rPr>
              <a:t>much </a:t>
            </a:r>
            <a:r>
              <a:rPr sz="1700" spc="30" dirty="0">
                <a:solidFill>
                  <a:srgbClr val="FFFFFF"/>
                </a:solidFill>
                <a:latin typeface="EB Garamond 12"/>
                <a:cs typeface="EB Garamond 12"/>
              </a:rPr>
              <a:t>of </a:t>
            </a:r>
            <a:r>
              <a:rPr sz="1700" spc="105" dirty="0">
                <a:solidFill>
                  <a:srgbClr val="FFFFFF"/>
                </a:solidFill>
                <a:latin typeface="EB Garamond 12"/>
                <a:cs typeface="EB Garamond 12"/>
              </a:rPr>
              <a:t>the  </a:t>
            </a:r>
            <a:r>
              <a:rPr sz="1700" spc="95" dirty="0">
                <a:solidFill>
                  <a:srgbClr val="FFFFFF"/>
                </a:solidFill>
                <a:latin typeface="EB Garamond 12"/>
                <a:cs typeface="EB Garamond 12"/>
              </a:rPr>
              <a:t>active </a:t>
            </a:r>
            <a:r>
              <a:rPr sz="1700" spc="75" dirty="0">
                <a:solidFill>
                  <a:srgbClr val="FFFFFF"/>
                </a:solidFill>
                <a:latin typeface="EB Garamond 12"/>
                <a:cs typeface="EB Garamond 12"/>
              </a:rPr>
              <a:t>fraction </a:t>
            </a:r>
            <a:r>
              <a:rPr sz="1700" spc="100" dirty="0">
                <a:solidFill>
                  <a:srgbClr val="FFFFFF"/>
                </a:solidFill>
                <a:latin typeface="EB Garamond 12"/>
                <a:cs typeface="EB Garamond 12"/>
              </a:rPr>
              <a:t>is </a:t>
            </a:r>
            <a:r>
              <a:rPr sz="1700" spc="85" dirty="0">
                <a:solidFill>
                  <a:srgbClr val="FFFFFF"/>
                </a:solidFill>
                <a:latin typeface="EB Garamond 12"/>
                <a:cs typeface="EB Garamond 12"/>
              </a:rPr>
              <a:t>lost </a:t>
            </a:r>
            <a:r>
              <a:rPr sz="1700" spc="105" dirty="0">
                <a:solidFill>
                  <a:srgbClr val="FFFFFF"/>
                </a:solidFill>
                <a:latin typeface="EB Garamond 12"/>
                <a:cs typeface="EB Garamond 12"/>
              </a:rPr>
              <a:t>and </a:t>
            </a:r>
            <a:r>
              <a:rPr sz="1700" spc="100" dirty="0">
                <a:solidFill>
                  <a:srgbClr val="FFFFFF"/>
                </a:solidFill>
                <a:latin typeface="EB Garamond 12"/>
                <a:cs typeface="EB Garamond 12"/>
              </a:rPr>
              <a:t>stabilized </a:t>
            </a:r>
            <a:r>
              <a:rPr sz="1700" spc="95" dirty="0">
                <a:solidFill>
                  <a:srgbClr val="FFFFFF"/>
                </a:solidFill>
                <a:latin typeface="EB Garamond 12"/>
                <a:cs typeface="EB Garamond 12"/>
              </a:rPr>
              <a:t>organic matter </a:t>
            </a:r>
            <a:r>
              <a:rPr sz="1700" spc="130" dirty="0">
                <a:solidFill>
                  <a:srgbClr val="FFFFFF"/>
                </a:solidFill>
                <a:latin typeface="EB Garamond 12"/>
                <a:cs typeface="EB Garamond 12"/>
              </a:rPr>
              <a:t>makes </a:t>
            </a:r>
            <a:r>
              <a:rPr sz="1700" spc="65" dirty="0">
                <a:solidFill>
                  <a:srgbClr val="FFFFFF"/>
                </a:solidFill>
                <a:latin typeface="EB Garamond 12"/>
                <a:cs typeface="EB Garamond 12"/>
              </a:rPr>
              <a:t>up </a:t>
            </a:r>
            <a:r>
              <a:rPr sz="1700" spc="105" dirty="0">
                <a:solidFill>
                  <a:srgbClr val="FFFFFF"/>
                </a:solidFill>
                <a:latin typeface="EB Garamond 12"/>
                <a:cs typeface="EB Garamond 12"/>
              </a:rPr>
              <a:t>more  </a:t>
            </a:r>
            <a:r>
              <a:rPr sz="1700" spc="100" dirty="0">
                <a:solidFill>
                  <a:srgbClr val="FFFFFF"/>
                </a:solidFill>
                <a:latin typeface="EB Garamond 12"/>
                <a:cs typeface="EB Garamond 12"/>
              </a:rPr>
              <a:t>than </a:t>
            </a:r>
            <a:r>
              <a:rPr sz="1700" spc="70" dirty="0">
                <a:solidFill>
                  <a:srgbClr val="FFFFFF"/>
                </a:solidFill>
                <a:latin typeface="EB Garamond 12"/>
                <a:cs typeface="EB Garamond 12"/>
              </a:rPr>
              <a:t>half </a:t>
            </a:r>
            <a:r>
              <a:rPr sz="1700" spc="30" dirty="0">
                <a:solidFill>
                  <a:srgbClr val="FFFFFF"/>
                </a:solidFill>
                <a:latin typeface="EB Garamond 12"/>
                <a:cs typeface="EB Garamond 12"/>
              </a:rPr>
              <a:t>of </a:t>
            </a:r>
            <a:r>
              <a:rPr sz="1700" spc="105" dirty="0">
                <a:solidFill>
                  <a:srgbClr val="FFFFFF"/>
                </a:solidFill>
                <a:latin typeface="EB Garamond 12"/>
                <a:cs typeface="EB Garamond 12"/>
              </a:rPr>
              <a:t>the </a:t>
            </a:r>
            <a:r>
              <a:rPr sz="1700" spc="85" dirty="0">
                <a:solidFill>
                  <a:srgbClr val="FFFFFF"/>
                </a:solidFill>
                <a:latin typeface="EB Garamond 12"/>
                <a:cs typeface="EB Garamond 12"/>
              </a:rPr>
              <a:t>soil </a:t>
            </a:r>
            <a:r>
              <a:rPr sz="1700" spc="100" dirty="0">
                <a:solidFill>
                  <a:srgbClr val="FFFFFF"/>
                </a:solidFill>
                <a:latin typeface="EB Garamond 12"/>
                <a:cs typeface="EB Garamond 12"/>
              </a:rPr>
              <a:t>organic</a:t>
            </a:r>
            <a:r>
              <a:rPr sz="1700" spc="-75" dirty="0">
                <a:solidFill>
                  <a:srgbClr val="FFFFFF"/>
                </a:solidFill>
                <a:latin typeface="EB Garamond 12"/>
                <a:cs typeface="EB Garamond 12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EB Garamond 12"/>
                <a:cs typeface="EB Garamond 12"/>
              </a:rPr>
              <a:t>matter.</a:t>
            </a:r>
            <a:endParaRPr sz="1700">
              <a:latin typeface="EB Garamond 12"/>
              <a:cs typeface="EB Garamond 1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7800" y="914400"/>
            <a:ext cx="5616321" cy="4010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47700" y="752475"/>
            <a:ext cx="4914900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401826"/>
            <a:ext cx="7600315" cy="39103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SOM's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effects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on soil functioning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includes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improvements 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related to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8"/>
              </a:rPr>
              <a:t>soil structure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aggregation,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water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retention,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soil </a:t>
            </a:r>
            <a:r>
              <a:rPr sz="2600" u="heavy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9"/>
              </a:rPr>
              <a:t>biodiversity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absorption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retention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0"/>
              </a:rPr>
              <a:t>pollutants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,  buffering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capacity,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the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1"/>
              </a:rPr>
              <a:t>cycling</a:t>
            </a:r>
            <a:r>
              <a:rPr sz="2600" spc="-5" dirty="0">
                <a:solidFill>
                  <a:srgbClr val="E1D600"/>
                </a:solidFill>
                <a:latin typeface="Carlito"/>
                <a:cs typeface="Carlito"/>
                <a:hlinkClick r:id="rId11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storage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2"/>
              </a:rPr>
              <a:t>plant </a:t>
            </a:r>
            <a:r>
              <a:rPr sz="2600" spc="-10" dirty="0">
                <a:solidFill>
                  <a:srgbClr val="E1D600"/>
                </a:solidFill>
                <a:latin typeface="Carlito"/>
                <a:cs typeface="Carlito"/>
              </a:rPr>
              <a:t>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2"/>
              </a:rPr>
              <a:t>nutrients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SOM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increases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3"/>
              </a:rPr>
              <a:t>soil </a:t>
            </a:r>
            <a:r>
              <a:rPr sz="26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3"/>
              </a:rPr>
              <a:t>fertility</a:t>
            </a:r>
            <a:r>
              <a:rPr sz="2600" spc="-10" dirty="0">
                <a:solidFill>
                  <a:srgbClr val="E1D600"/>
                </a:solidFill>
                <a:latin typeface="Carlito"/>
                <a:cs typeface="Carlito"/>
                <a:hlinkClick r:id="rId13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providing </a:t>
            </a:r>
            <a:r>
              <a:rPr sz="26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4"/>
              </a:rPr>
              <a:t>cation </a:t>
            </a:r>
            <a:r>
              <a:rPr sz="2600" spc="-10" dirty="0">
                <a:solidFill>
                  <a:srgbClr val="E1D600"/>
                </a:solidFill>
                <a:latin typeface="Carlito"/>
                <a:cs typeface="Carlito"/>
              </a:rPr>
              <a:t> </a:t>
            </a:r>
            <a:r>
              <a:rPr sz="2600" u="heavy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4"/>
              </a:rPr>
              <a:t>exchange</a:t>
            </a:r>
            <a:r>
              <a:rPr sz="2600" spc="-15" dirty="0">
                <a:solidFill>
                  <a:srgbClr val="E1D600"/>
                </a:solidFill>
                <a:latin typeface="Carlito"/>
                <a:cs typeface="Carlito"/>
                <a:hlinkClick r:id="rId14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sites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acting as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reserve of essential  nutrients,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especially </a:t>
            </a:r>
            <a:r>
              <a:rPr sz="26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5"/>
              </a:rPr>
              <a:t>nitrogen</a:t>
            </a:r>
            <a:r>
              <a:rPr sz="2600" spc="-10" dirty="0">
                <a:solidFill>
                  <a:srgbClr val="E1D600"/>
                </a:solidFill>
                <a:latin typeface="Carlito"/>
                <a:cs typeface="Carlito"/>
                <a:hlinkClick r:id="rId15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(N),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6"/>
              </a:rPr>
              <a:t>phosphorus</a:t>
            </a:r>
            <a:r>
              <a:rPr sz="2600" spc="-5" dirty="0">
                <a:solidFill>
                  <a:srgbClr val="E1D600"/>
                </a:solidFill>
                <a:latin typeface="Carlito"/>
                <a:cs typeface="Carlito"/>
                <a:hlinkClick r:id="rId16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(P),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7"/>
              </a:rPr>
              <a:t>sulfur</a:t>
            </a:r>
            <a:r>
              <a:rPr sz="2600" spc="-5" dirty="0">
                <a:solidFill>
                  <a:srgbClr val="E1D600"/>
                </a:solidFill>
                <a:latin typeface="Carlito"/>
                <a:cs typeface="Carlito"/>
                <a:hlinkClick r:id="rId17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(S),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along with </a:t>
            </a: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8"/>
              </a:rPr>
              <a:t>micronutrients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slowly  released upon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SOM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19"/>
              </a:rPr>
              <a:t>mineralization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rlito"/>
              <a:cs typeface="Carlito"/>
            </a:endParaRPr>
          </a:p>
          <a:p>
            <a:pPr marL="12700" marR="217170">
              <a:lnSpc>
                <a:spcPct val="80000"/>
              </a:lnSpc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such, there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significant correlation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SOM 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content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soil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fertility.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900" y="971550"/>
            <a:ext cx="8058150" cy="4895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300" y="1034541"/>
            <a:ext cx="825817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The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mass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of SOM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soils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as a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percent generally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ranges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from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1 </a:t>
            </a:r>
            <a:r>
              <a:rPr sz="2400" spc="-25" dirty="0">
                <a:solidFill>
                  <a:srgbClr val="04607A"/>
                </a:solidFill>
                <a:latin typeface="Carlito"/>
                <a:cs typeface="Carlito"/>
              </a:rPr>
              <a:t>to 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6%    of    the    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total     </a:t>
            </a:r>
            <a:r>
              <a:rPr sz="2400" u="heavy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7"/>
              </a:rPr>
              <a:t>topsoil</a:t>
            </a:r>
            <a:r>
              <a:rPr sz="2400" spc="-15" dirty="0">
                <a:solidFill>
                  <a:srgbClr val="E1D600"/>
                </a:solidFill>
                <a:latin typeface="Carlito"/>
                <a:cs typeface="Carlito"/>
              </a:rPr>
              <a:t>    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mass    </a:t>
            </a:r>
            <a:r>
              <a:rPr sz="2400" spc="-20" dirty="0">
                <a:solidFill>
                  <a:srgbClr val="04607A"/>
                </a:solidFill>
                <a:latin typeface="Carlito"/>
                <a:cs typeface="Carlito"/>
              </a:rPr>
              <a:t>for    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most    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upland   soils.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Soils whose upper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horizons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consist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less than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1%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organic </a:t>
            </a:r>
            <a:r>
              <a:rPr sz="2400" spc="-20" dirty="0">
                <a:solidFill>
                  <a:srgbClr val="04607A"/>
                </a:solidFill>
                <a:latin typeface="Carlito"/>
                <a:cs typeface="Carlito"/>
              </a:rPr>
              <a:t>matter 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are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mostly limited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to </a:t>
            </a:r>
            <a:r>
              <a:rPr sz="24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8"/>
              </a:rPr>
              <a:t>desert</a:t>
            </a:r>
            <a:r>
              <a:rPr sz="2400" spc="-5" dirty="0">
                <a:solidFill>
                  <a:srgbClr val="E1D600"/>
                </a:solidFill>
                <a:latin typeface="Carlito"/>
                <a:cs typeface="Carlito"/>
                <a:hlinkClick r:id="rId8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areas,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while the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SOM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content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of soils  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in    </a:t>
            </a:r>
            <a:r>
              <a:rPr sz="2400" spc="13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low-lying,    </a:t>
            </a:r>
            <a:r>
              <a:rPr sz="2400" spc="16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wet    </a:t>
            </a:r>
            <a:r>
              <a:rPr sz="2400" spc="16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areas    </a:t>
            </a:r>
            <a:r>
              <a:rPr sz="2400" spc="17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can    </a:t>
            </a:r>
            <a:r>
              <a:rPr sz="2400" spc="20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be    </a:t>
            </a:r>
            <a:r>
              <a:rPr sz="2400" spc="16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as    </a:t>
            </a:r>
            <a:r>
              <a:rPr sz="2400" spc="14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high    </a:t>
            </a:r>
            <a:r>
              <a:rPr sz="2400" spc="15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5" dirty="0">
                <a:solidFill>
                  <a:srgbClr val="04607A"/>
                </a:solidFill>
                <a:latin typeface="Carlito"/>
                <a:cs typeface="Carlito"/>
              </a:rPr>
              <a:t>as    </a:t>
            </a:r>
            <a:r>
              <a:rPr sz="2400" spc="10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90%.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tabLst>
                <a:tab pos="699135" algn="l"/>
                <a:tab pos="2130425" algn="l"/>
                <a:tab pos="3199130" algn="l"/>
                <a:tab pos="3843654" algn="l"/>
                <a:tab pos="4383405" algn="l"/>
                <a:tab pos="5652770" algn="l"/>
                <a:tab pos="6921500" algn="l"/>
                <a:tab pos="7326630" algn="l"/>
              </a:tabLst>
            </a:pP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Soil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s	</a:t>
            </a:r>
            <a:r>
              <a:rPr sz="2400" spc="-20" dirty="0">
                <a:solidFill>
                  <a:srgbClr val="04607A"/>
                </a:solidFill>
                <a:latin typeface="Carlito"/>
                <a:cs typeface="Carlito"/>
              </a:rPr>
              <a:t>c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o</a:t>
            </a:r>
            <a:r>
              <a:rPr sz="2400" spc="-35" dirty="0">
                <a:solidFill>
                  <a:srgbClr val="04607A"/>
                </a:solidFill>
                <a:latin typeface="Carlito"/>
                <a:cs typeface="Carlito"/>
              </a:rPr>
              <a:t>n</a:t>
            </a:r>
            <a:r>
              <a:rPr sz="2400" spc="-25" dirty="0">
                <a:solidFill>
                  <a:srgbClr val="04607A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a</a:t>
            </a:r>
            <a:r>
              <a:rPr sz="2400" spc="-15" dirty="0">
                <a:solidFill>
                  <a:srgbClr val="04607A"/>
                </a:solidFill>
                <a:latin typeface="Carlito"/>
                <a:cs typeface="Carlito"/>
              </a:rPr>
              <a:t>i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nin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g	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12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-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1</a:t>
            </a:r>
            <a:r>
              <a:rPr sz="2400" spc="5" dirty="0">
                <a:solidFill>
                  <a:srgbClr val="04607A"/>
                </a:solidFill>
                <a:latin typeface="Carlito"/>
                <a:cs typeface="Carlito"/>
              </a:rPr>
              <a:t>8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%	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SO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C	a</a:t>
            </a:r>
            <a:r>
              <a:rPr sz="2400" spc="-35" dirty="0">
                <a:solidFill>
                  <a:srgbClr val="04607A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e	</a:t>
            </a:r>
            <a:r>
              <a:rPr sz="2400" spc="-30" dirty="0">
                <a:solidFill>
                  <a:srgbClr val="04607A"/>
                </a:solidFill>
                <a:latin typeface="Carlito"/>
                <a:cs typeface="Carlito"/>
              </a:rPr>
              <a:t>g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ene</a:t>
            </a:r>
            <a:r>
              <a:rPr sz="2400" spc="-40" dirty="0">
                <a:solidFill>
                  <a:srgbClr val="04607A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ally	c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l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assif</a:t>
            </a:r>
            <a:r>
              <a:rPr sz="2400" spc="-10" dirty="0">
                <a:solidFill>
                  <a:srgbClr val="04607A"/>
                </a:solidFill>
                <a:latin typeface="Carlito"/>
                <a:cs typeface="Carlito"/>
              </a:rPr>
              <a:t>i</a:t>
            </a:r>
            <a:r>
              <a:rPr sz="2400" dirty="0">
                <a:solidFill>
                  <a:srgbClr val="04607A"/>
                </a:solidFill>
                <a:latin typeface="Carlito"/>
                <a:cs typeface="Carlito"/>
              </a:rPr>
              <a:t>ed	as	</a:t>
            </a:r>
            <a:r>
              <a:rPr sz="24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9"/>
              </a:rPr>
              <a:t>o</a:t>
            </a:r>
            <a:r>
              <a:rPr sz="2400" u="heavy" spc="-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9"/>
              </a:rPr>
              <a:t>r</a:t>
            </a:r>
            <a:r>
              <a:rPr sz="2400" u="heavy" spc="-5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9"/>
              </a:rPr>
              <a:t>g</a:t>
            </a:r>
            <a:r>
              <a:rPr sz="2400" u="heavy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9"/>
              </a:rPr>
              <a:t>anic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arlito"/>
                <a:cs typeface="Carlito"/>
                <a:hlinkClick r:id="rId9"/>
              </a:rPr>
              <a:t>soils</a:t>
            </a:r>
            <a:r>
              <a:rPr sz="2400" spc="-5" dirty="0">
                <a:solidFill>
                  <a:srgbClr val="04607A"/>
                </a:solidFill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AF50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00AF50"/>
                </a:solidFill>
                <a:latin typeface="Carlito"/>
                <a:cs typeface="Carlito"/>
              </a:rPr>
              <a:t>good </a:t>
            </a:r>
            <a:r>
              <a:rPr sz="2400" spc="-5" dirty="0">
                <a:solidFill>
                  <a:srgbClr val="00AF50"/>
                </a:solidFill>
                <a:latin typeface="Carlito"/>
                <a:cs typeface="Carlito"/>
              </a:rPr>
              <a:t>soil should </a:t>
            </a:r>
            <a:r>
              <a:rPr sz="2400" spc="-20" dirty="0">
                <a:solidFill>
                  <a:srgbClr val="00AF50"/>
                </a:solidFill>
                <a:latin typeface="Carlito"/>
                <a:cs typeface="Carlito"/>
              </a:rPr>
              <a:t>have  </a:t>
            </a:r>
            <a:r>
              <a:rPr sz="2400" dirty="0">
                <a:solidFill>
                  <a:srgbClr val="00AF50"/>
                </a:solidFill>
                <a:latin typeface="Carlito"/>
                <a:cs typeface="Carlito"/>
              </a:rPr>
              <a:t>an </a:t>
            </a:r>
            <a:r>
              <a:rPr sz="2400" spc="-15" dirty="0">
                <a:solidFill>
                  <a:srgbClr val="00AF50"/>
                </a:solidFill>
                <a:latin typeface="Carlito"/>
                <a:cs typeface="Carlito"/>
              </a:rPr>
              <a:t>organic  matter  </a:t>
            </a:r>
            <a:r>
              <a:rPr sz="2400" spc="-20" dirty="0">
                <a:solidFill>
                  <a:srgbClr val="00AF50"/>
                </a:solidFill>
                <a:latin typeface="Carlito"/>
                <a:cs typeface="Carlito"/>
              </a:rPr>
              <a:t>content  </a:t>
            </a:r>
            <a:r>
              <a:rPr sz="2400" spc="-5" dirty="0">
                <a:solidFill>
                  <a:srgbClr val="00AF50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00AF50"/>
                </a:solidFill>
                <a:latin typeface="Carlito"/>
                <a:cs typeface="Carlito"/>
              </a:rPr>
              <a:t>more </a:t>
            </a:r>
            <a:r>
              <a:rPr sz="2400" spc="18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AF50"/>
                </a:solidFill>
                <a:latin typeface="Carlito"/>
                <a:cs typeface="Carlito"/>
              </a:rPr>
              <a:t>than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tabLst>
                <a:tab pos="696595" algn="l"/>
                <a:tab pos="1588135" algn="l"/>
                <a:tab pos="2344420" algn="l"/>
                <a:tab pos="3149600" algn="l"/>
                <a:tab pos="3964940" algn="l"/>
                <a:tab pos="4643120" algn="l"/>
                <a:tab pos="5429250" algn="l"/>
                <a:tab pos="5800090" algn="l"/>
                <a:tab pos="6235700" algn="l"/>
                <a:tab pos="7356475" algn="l"/>
              </a:tabLst>
            </a:pPr>
            <a:r>
              <a:rPr sz="2400" spc="-5" dirty="0">
                <a:solidFill>
                  <a:srgbClr val="00AF50"/>
                </a:solidFill>
                <a:latin typeface="Carlito"/>
                <a:cs typeface="Carlito"/>
              </a:rPr>
              <a:t>3.5 per </a:t>
            </a:r>
            <a:r>
              <a:rPr sz="2400" spc="-10" dirty="0">
                <a:solidFill>
                  <a:srgbClr val="00AF50"/>
                </a:solidFill>
                <a:latin typeface="Carlito"/>
                <a:cs typeface="Carlito"/>
              </a:rPr>
              <a:t>cent.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But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Bangladesh,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most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soils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have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less than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1.7%, 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and	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som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e	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so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ls	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h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v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e	e</a:t>
            </a:r>
            <a:r>
              <a:rPr sz="2400" spc="-35" dirty="0">
                <a:solidFill>
                  <a:srgbClr val="FF0000"/>
                </a:solidFill>
                <a:latin typeface="Carlito"/>
                <a:cs typeface="Carlito"/>
              </a:rPr>
              <a:t>v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en	less	than	1	%	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2400" spc="-50" dirty="0">
                <a:solidFill>
                  <a:srgbClr val="FF0000"/>
                </a:solidFill>
                <a:latin typeface="Carlito"/>
                <a:cs typeface="Carlito"/>
              </a:rPr>
              <a:t>g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anic	m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z="2400" spc="-40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2400" spc="-24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73632" y="762000"/>
            <a:ext cx="6170295" cy="5904865"/>
            <a:chOff x="1373632" y="762000"/>
            <a:chExt cx="6170295" cy="5904865"/>
          </a:xfrm>
        </p:grpSpPr>
        <p:sp>
          <p:nvSpPr>
            <p:cNvPr id="9" name="object 9"/>
            <p:cNvSpPr/>
            <p:nvPr/>
          </p:nvSpPr>
          <p:spPr>
            <a:xfrm>
              <a:off x="1373632" y="762000"/>
              <a:ext cx="6170168" cy="2743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200" y="3505200"/>
              <a:ext cx="4438650" cy="31614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14502"/>
            <a:ext cx="69094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F81BC"/>
                </a:solidFill>
                <a:latin typeface="Loma"/>
                <a:cs typeface="Loma"/>
              </a:rPr>
              <a:t>The</a:t>
            </a:r>
            <a:r>
              <a:rPr sz="2800" b="1" spc="-190" dirty="0">
                <a:solidFill>
                  <a:srgbClr val="4F81BC"/>
                </a:solidFill>
                <a:latin typeface="Loma"/>
                <a:cs typeface="Loma"/>
              </a:rPr>
              <a:t> </a:t>
            </a:r>
            <a:r>
              <a:rPr sz="2800" b="1" dirty="0">
                <a:solidFill>
                  <a:srgbClr val="4F81BC"/>
                </a:solidFill>
                <a:latin typeface="Loma"/>
                <a:cs typeface="Loma"/>
              </a:rPr>
              <a:t>Changing</a:t>
            </a:r>
            <a:r>
              <a:rPr sz="2800" b="1" spc="-220" dirty="0">
                <a:solidFill>
                  <a:srgbClr val="4F81BC"/>
                </a:solidFill>
                <a:latin typeface="Loma"/>
                <a:cs typeface="Loma"/>
              </a:rPr>
              <a:t> </a:t>
            </a:r>
            <a:r>
              <a:rPr sz="2800" b="1" dirty="0">
                <a:solidFill>
                  <a:srgbClr val="4F81BC"/>
                </a:solidFill>
                <a:latin typeface="Loma"/>
                <a:cs typeface="Loma"/>
              </a:rPr>
              <a:t>Forms</a:t>
            </a:r>
            <a:r>
              <a:rPr sz="2800" b="1" spc="-195" dirty="0">
                <a:solidFill>
                  <a:srgbClr val="4F81BC"/>
                </a:solidFill>
                <a:latin typeface="Loma"/>
                <a:cs typeface="Loma"/>
              </a:rPr>
              <a:t> </a:t>
            </a:r>
            <a:r>
              <a:rPr sz="2800" b="1" dirty="0">
                <a:solidFill>
                  <a:srgbClr val="4F81BC"/>
                </a:solidFill>
                <a:latin typeface="Loma"/>
                <a:cs typeface="Loma"/>
              </a:rPr>
              <a:t>of</a:t>
            </a:r>
            <a:r>
              <a:rPr sz="2800" b="1" spc="-180" dirty="0">
                <a:solidFill>
                  <a:srgbClr val="4F81BC"/>
                </a:solidFill>
                <a:latin typeface="Loma"/>
                <a:cs typeface="Loma"/>
              </a:rPr>
              <a:t> </a:t>
            </a:r>
            <a:r>
              <a:rPr sz="2800" b="1" spc="5" dirty="0">
                <a:solidFill>
                  <a:srgbClr val="4F81BC"/>
                </a:solidFill>
                <a:latin typeface="Loma"/>
                <a:cs typeface="Loma"/>
              </a:rPr>
              <a:t>Soil</a:t>
            </a:r>
            <a:r>
              <a:rPr sz="2800" b="1" spc="-185" dirty="0">
                <a:solidFill>
                  <a:srgbClr val="4F81BC"/>
                </a:solidFill>
                <a:latin typeface="Loma"/>
                <a:cs typeface="Loma"/>
              </a:rPr>
              <a:t> </a:t>
            </a:r>
            <a:r>
              <a:rPr sz="2800" b="1" dirty="0">
                <a:solidFill>
                  <a:srgbClr val="4F81BC"/>
                </a:solidFill>
                <a:latin typeface="Loma"/>
                <a:cs typeface="Loma"/>
              </a:rPr>
              <a:t>Organic</a:t>
            </a:r>
            <a:r>
              <a:rPr sz="2800" b="1" spc="-220" dirty="0">
                <a:solidFill>
                  <a:srgbClr val="4F81BC"/>
                </a:solidFill>
                <a:latin typeface="Loma"/>
                <a:cs typeface="Loma"/>
              </a:rPr>
              <a:t> </a:t>
            </a:r>
            <a:r>
              <a:rPr sz="2800" b="1" spc="5" dirty="0">
                <a:solidFill>
                  <a:srgbClr val="4F81BC"/>
                </a:solidFill>
                <a:latin typeface="Loma"/>
                <a:cs typeface="Loma"/>
              </a:rPr>
              <a:t>Matter</a:t>
            </a:r>
            <a:endParaRPr sz="2800">
              <a:latin typeface="Loma"/>
              <a:cs typeface="L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4353" y="3278587"/>
            <a:ext cx="6561455" cy="3180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5"/>
              </a:spcBef>
            </a:pP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Additions.</a:t>
            </a:r>
            <a:r>
              <a:rPr sz="1800" spc="2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roots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leaves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die,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they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become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part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2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soil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latin typeface="Carlito"/>
                <a:cs typeface="Carlito"/>
              </a:rPr>
              <a:t>organic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40" dirty="0">
                <a:latin typeface="Carlito"/>
                <a:cs typeface="Carlito"/>
              </a:rPr>
              <a:t>matter.</a:t>
            </a:r>
            <a:endParaRPr sz="1800">
              <a:latin typeface="Carlito"/>
              <a:cs typeface="Carlito"/>
            </a:endParaRPr>
          </a:p>
          <a:p>
            <a:pPr marL="12700" marR="5080" algn="just">
              <a:lnSpc>
                <a:spcPct val="114999"/>
              </a:lnSpc>
            </a:pPr>
            <a:r>
              <a:rPr sz="1800" spc="-20" dirty="0">
                <a:solidFill>
                  <a:srgbClr val="006FC0"/>
                </a:solidFill>
                <a:latin typeface="Carlito"/>
                <a:cs typeface="Carlito"/>
              </a:rPr>
              <a:t>Transformations.</a:t>
            </a:r>
            <a:r>
              <a:rPr sz="1800" spc="3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Soil </a:t>
            </a:r>
            <a:r>
              <a:rPr sz="1800" spc="-10" dirty="0">
                <a:latin typeface="Carlito"/>
                <a:cs typeface="Carlito"/>
              </a:rPr>
              <a:t>organisms continually </a:t>
            </a:r>
            <a:r>
              <a:rPr sz="1800" spc="-5" dirty="0">
                <a:latin typeface="Carlito"/>
                <a:cs typeface="Carlito"/>
              </a:rPr>
              <a:t>change </a:t>
            </a:r>
            <a:r>
              <a:rPr sz="1800" spc="-10" dirty="0">
                <a:latin typeface="Carlito"/>
                <a:cs typeface="Carlito"/>
              </a:rPr>
              <a:t>organic  </a:t>
            </a:r>
            <a:r>
              <a:rPr sz="1800" spc="-5" dirty="0">
                <a:latin typeface="Carlito"/>
                <a:cs typeface="Carlito"/>
              </a:rPr>
              <a:t>compounds </a:t>
            </a:r>
            <a:r>
              <a:rPr sz="1800" spc="-10" dirty="0">
                <a:latin typeface="Carlito"/>
                <a:cs typeface="Carlito"/>
              </a:rPr>
              <a:t>from </a:t>
            </a:r>
            <a:r>
              <a:rPr sz="1800" spc="-5" dirty="0">
                <a:latin typeface="Carlito"/>
                <a:cs typeface="Carlito"/>
              </a:rPr>
              <a:t>one </a:t>
            </a:r>
            <a:r>
              <a:rPr sz="1800" spc="-15" dirty="0">
                <a:latin typeface="Carlito"/>
                <a:cs typeface="Carlito"/>
              </a:rPr>
              <a:t>form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25" dirty="0">
                <a:latin typeface="Carlito"/>
                <a:cs typeface="Carlito"/>
              </a:rPr>
              <a:t>another. </a:t>
            </a:r>
            <a:r>
              <a:rPr sz="1800" spc="-5" dirty="0">
                <a:latin typeface="Carlito"/>
                <a:cs typeface="Carlito"/>
              </a:rPr>
              <a:t>They consume </a:t>
            </a:r>
            <a:r>
              <a:rPr sz="1800" spc="-10" dirty="0">
                <a:latin typeface="Carlito"/>
                <a:cs typeface="Carlito"/>
              </a:rPr>
              <a:t>plant </a:t>
            </a:r>
            <a:r>
              <a:rPr sz="1800" spc="-5" dirty="0">
                <a:latin typeface="Carlito"/>
                <a:cs typeface="Carlito"/>
              </a:rPr>
              <a:t>residue 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other </a:t>
            </a:r>
            <a:r>
              <a:rPr sz="1800" spc="-10" dirty="0">
                <a:latin typeface="Carlito"/>
                <a:cs typeface="Carlito"/>
              </a:rPr>
              <a:t>organic </a:t>
            </a:r>
            <a:r>
              <a:rPr sz="1800" spc="-35" dirty="0">
                <a:latin typeface="Carlito"/>
                <a:cs typeface="Carlito"/>
              </a:rPr>
              <a:t>matter, </a:t>
            </a:r>
            <a:r>
              <a:rPr sz="1800" dirty="0">
                <a:latin typeface="Carlito"/>
                <a:cs typeface="Carlito"/>
              </a:rPr>
              <a:t>and then </a:t>
            </a:r>
            <a:r>
              <a:rPr sz="1800" spc="-15" dirty="0">
                <a:latin typeface="Carlito"/>
                <a:cs typeface="Carlito"/>
              </a:rPr>
              <a:t>create </a:t>
            </a:r>
            <a:r>
              <a:rPr sz="1800" spc="-5" dirty="0">
                <a:latin typeface="Carlito"/>
                <a:cs typeface="Carlito"/>
              </a:rPr>
              <a:t>by-products, </a:t>
            </a:r>
            <a:r>
              <a:rPr sz="1800" spc="-15" dirty="0">
                <a:latin typeface="Carlito"/>
                <a:cs typeface="Carlito"/>
              </a:rPr>
              <a:t>wastes, </a:t>
            </a:r>
            <a:r>
              <a:rPr sz="1800" dirty="0">
                <a:latin typeface="Carlito"/>
                <a:cs typeface="Carlito"/>
              </a:rPr>
              <a:t>and  </a:t>
            </a:r>
            <a:r>
              <a:rPr sz="1800" spc="-5" dirty="0">
                <a:latin typeface="Carlito"/>
                <a:cs typeface="Carlito"/>
              </a:rPr>
              <a:t>cell tissue. </a:t>
            </a:r>
            <a:r>
              <a:rPr sz="1800" spc="-10" dirty="0">
                <a:latin typeface="Carlito"/>
                <a:cs typeface="Carlito"/>
              </a:rPr>
              <a:t>Microbes </a:t>
            </a:r>
            <a:r>
              <a:rPr sz="1800" spc="-15" dirty="0">
                <a:latin typeface="Carlito"/>
                <a:cs typeface="Carlito"/>
              </a:rPr>
              <a:t>feed </a:t>
            </a:r>
            <a:r>
              <a:rPr sz="1800" spc="-5" dirty="0">
                <a:latin typeface="Carlito"/>
                <a:cs typeface="Carlito"/>
              </a:rPr>
              <a:t>plants. Some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5" dirty="0">
                <a:latin typeface="Carlito"/>
                <a:cs typeface="Carlito"/>
              </a:rPr>
              <a:t>wastes </a:t>
            </a:r>
            <a:r>
              <a:rPr sz="1800" spc="-5" dirty="0">
                <a:latin typeface="Carlito"/>
                <a:cs typeface="Carlito"/>
              </a:rPr>
              <a:t>released </a:t>
            </a:r>
            <a:r>
              <a:rPr sz="1800" dirty="0">
                <a:latin typeface="Carlito"/>
                <a:cs typeface="Carlito"/>
              </a:rPr>
              <a:t>by </a:t>
            </a:r>
            <a:r>
              <a:rPr sz="1800" spc="-5" dirty="0">
                <a:latin typeface="Carlito"/>
                <a:cs typeface="Carlito"/>
              </a:rPr>
              <a:t>soil  </a:t>
            </a:r>
            <a:r>
              <a:rPr sz="1800" spc="-10" dirty="0">
                <a:latin typeface="Carlito"/>
                <a:cs typeface="Carlito"/>
              </a:rPr>
              <a:t>organisms are </a:t>
            </a:r>
            <a:r>
              <a:rPr sz="1800" spc="-5" dirty="0">
                <a:latin typeface="Carlito"/>
                <a:cs typeface="Carlito"/>
              </a:rPr>
              <a:t>nutrients that </a:t>
            </a:r>
            <a:r>
              <a:rPr sz="1800" spc="-10" dirty="0">
                <a:latin typeface="Carlito"/>
                <a:cs typeface="Carlito"/>
              </a:rPr>
              <a:t>can </a:t>
            </a:r>
            <a:r>
              <a:rPr sz="1800" dirty="0">
                <a:latin typeface="Carlito"/>
                <a:cs typeface="Carlito"/>
              </a:rPr>
              <a:t>be </a:t>
            </a:r>
            <a:r>
              <a:rPr sz="1800" spc="-5" dirty="0">
                <a:latin typeface="Carlito"/>
                <a:cs typeface="Carlito"/>
              </a:rPr>
              <a:t>used by plants. </a:t>
            </a:r>
            <a:r>
              <a:rPr sz="1800" spc="-10" dirty="0">
                <a:latin typeface="Carlito"/>
                <a:cs typeface="Carlito"/>
              </a:rPr>
              <a:t>Organisms </a:t>
            </a:r>
            <a:r>
              <a:rPr sz="1800" spc="-5" dirty="0">
                <a:latin typeface="Carlito"/>
                <a:cs typeface="Carlito"/>
              </a:rPr>
              <a:t>release  other compounds that </a:t>
            </a:r>
            <a:r>
              <a:rPr sz="1800" spc="-15" dirty="0">
                <a:latin typeface="Carlito"/>
                <a:cs typeface="Carlito"/>
              </a:rPr>
              <a:t>affect </a:t>
            </a:r>
            <a:r>
              <a:rPr sz="1800" spc="-10" dirty="0">
                <a:latin typeface="Carlito"/>
                <a:cs typeface="Carlito"/>
              </a:rPr>
              <a:t>plant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growth.</a:t>
            </a:r>
            <a:endParaRPr sz="1800">
              <a:latin typeface="Carlito"/>
              <a:cs typeface="Carlito"/>
            </a:endParaRPr>
          </a:p>
          <a:p>
            <a:pPr marL="12700" marR="7620" algn="just">
              <a:lnSpc>
                <a:spcPct val="114999"/>
              </a:lnSpc>
            </a:pP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Stabilization </a:t>
            </a: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organic </a:t>
            </a:r>
            <a:r>
              <a:rPr sz="1800" spc="-40" dirty="0">
                <a:solidFill>
                  <a:srgbClr val="006FC0"/>
                </a:solidFill>
                <a:latin typeface="Carlito"/>
                <a:cs typeface="Carlito"/>
              </a:rPr>
              <a:t>matter. </a:t>
            </a:r>
            <a:r>
              <a:rPr sz="1800" spc="-20" dirty="0">
                <a:latin typeface="Carlito"/>
                <a:cs typeface="Carlito"/>
              </a:rPr>
              <a:t>Eventually, </a:t>
            </a:r>
            <a:r>
              <a:rPr sz="1800" spc="-5" dirty="0">
                <a:latin typeface="Carlito"/>
                <a:cs typeface="Carlito"/>
              </a:rPr>
              <a:t>soil </a:t>
            </a:r>
            <a:r>
              <a:rPr sz="1800" spc="-10" dirty="0">
                <a:latin typeface="Carlito"/>
                <a:cs typeface="Carlito"/>
              </a:rPr>
              <a:t>organic </a:t>
            </a:r>
            <a:r>
              <a:rPr sz="1800" spc="-5" dirty="0">
                <a:latin typeface="Carlito"/>
                <a:cs typeface="Carlito"/>
              </a:rPr>
              <a:t>compounds  </a:t>
            </a:r>
            <a:r>
              <a:rPr sz="1800" spc="-10" dirty="0">
                <a:latin typeface="Carlito"/>
                <a:cs typeface="Carlito"/>
              </a:rPr>
              <a:t>become </a:t>
            </a:r>
            <a:r>
              <a:rPr sz="1800" spc="-15" dirty="0">
                <a:latin typeface="Carlito"/>
                <a:cs typeface="Carlito"/>
              </a:rPr>
              <a:t>stabilized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resistant to </a:t>
            </a:r>
            <a:r>
              <a:rPr sz="1800" spc="-5" dirty="0">
                <a:latin typeface="Carlito"/>
                <a:cs typeface="Carlito"/>
              </a:rPr>
              <a:t>further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changes.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90800" y="1295400"/>
            <a:ext cx="3733800" cy="1849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1760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030" y="50926"/>
              <a:ext cx="9146173" cy="904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9466" y="641045"/>
            <a:ext cx="6002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00AF50"/>
                </a:solidFill>
                <a:latin typeface="Carlito"/>
                <a:cs typeface="Carlito"/>
              </a:rPr>
              <a:t>Role </a:t>
            </a:r>
            <a:r>
              <a:rPr sz="4000" b="1" spc="-5" dirty="0">
                <a:solidFill>
                  <a:srgbClr val="00AF50"/>
                </a:solidFill>
                <a:latin typeface="Carlito"/>
                <a:cs typeface="Carlito"/>
              </a:rPr>
              <a:t>of </a:t>
            </a:r>
            <a:r>
              <a:rPr sz="4000" b="1" spc="-10" dirty="0">
                <a:solidFill>
                  <a:srgbClr val="00AF50"/>
                </a:solidFill>
                <a:latin typeface="Carlito"/>
                <a:cs typeface="Carlito"/>
              </a:rPr>
              <a:t>Soil </a:t>
            </a:r>
            <a:r>
              <a:rPr sz="4000" b="1" spc="-5" dirty="0">
                <a:solidFill>
                  <a:srgbClr val="00AF50"/>
                </a:solidFill>
                <a:latin typeface="Carlito"/>
                <a:cs typeface="Carlito"/>
              </a:rPr>
              <a:t>in </a:t>
            </a:r>
            <a:r>
              <a:rPr sz="4000" b="1" spc="-10" dirty="0">
                <a:solidFill>
                  <a:srgbClr val="00AF50"/>
                </a:solidFill>
                <a:latin typeface="Carlito"/>
                <a:cs typeface="Carlito"/>
              </a:rPr>
              <a:t>carbon</a:t>
            </a:r>
            <a:r>
              <a:rPr sz="4000" b="1" spc="3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4000" b="1" spc="-15" dirty="0">
                <a:solidFill>
                  <a:srgbClr val="00AF50"/>
                </a:solidFill>
                <a:latin typeface="Carlito"/>
                <a:cs typeface="Carlito"/>
              </a:rPr>
              <a:t>cycling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83409"/>
            <a:ext cx="8081645" cy="40500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635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00" dirty="0">
                <a:solidFill>
                  <a:srgbClr val="6F2F9F"/>
                </a:solidFill>
                <a:latin typeface="EB Garamond 12"/>
                <a:cs typeface="EB Garamond 12"/>
              </a:rPr>
              <a:t>Soil </a:t>
            </a:r>
            <a:r>
              <a:rPr sz="2400" spc="120" dirty="0">
                <a:solidFill>
                  <a:srgbClr val="6F2F9F"/>
                </a:solidFill>
                <a:latin typeface="EB Garamond 12"/>
                <a:cs typeface="EB Garamond 12"/>
              </a:rPr>
              <a:t>plays </a:t>
            </a:r>
            <a:r>
              <a:rPr sz="2400" spc="190" dirty="0">
                <a:solidFill>
                  <a:srgbClr val="6F2F9F"/>
                </a:solidFill>
                <a:latin typeface="EB Garamond 12"/>
                <a:cs typeface="EB Garamond 12"/>
              </a:rPr>
              <a:t>a </a:t>
            </a:r>
            <a:r>
              <a:rPr sz="2400" spc="145" dirty="0">
                <a:solidFill>
                  <a:srgbClr val="6F2F9F"/>
                </a:solidFill>
                <a:latin typeface="EB Garamond 12"/>
                <a:cs typeface="EB Garamond 12"/>
              </a:rPr>
              <a:t>major </a:t>
            </a:r>
            <a:r>
              <a:rPr sz="2400" spc="125" dirty="0">
                <a:solidFill>
                  <a:srgbClr val="6F2F9F"/>
                </a:solidFill>
                <a:latin typeface="EB Garamond 12"/>
                <a:cs typeface="EB Garamond 12"/>
              </a:rPr>
              <a:t>role </a:t>
            </a:r>
            <a:r>
              <a:rPr sz="2400" spc="110" dirty="0">
                <a:solidFill>
                  <a:srgbClr val="6F2F9F"/>
                </a:solidFill>
                <a:latin typeface="EB Garamond 12"/>
                <a:cs typeface="EB Garamond 12"/>
              </a:rPr>
              <a:t>in </a:t>
            </a:r>
            <a:r>
              <a:rPr sz="2400" spc="150" dirty="0">
                <a:solidFill>
                  <a:srgbClr val="6F2F9F"/>
                </a:solidFill>
                <a:latin typeface="EB Garamond 12"/>
                <a:cs typeface="EB Garamond 12"/>
              </a:rPr>
              <a:t>the </a:t>
            </a:r>
            <a:r>
              <a:rPr sz="2400" spc="125" dirty="0">
                <a:solidFill>
                  <a:srgbClr val="6F2F9F"/>
                </a:solidFill>
                <a:latin typeface="EB Garamond 12"/>
                <a:cs typeface="EB Garamond 12"/>
              </a:rPr>
              <a:t>global </a:t>
            </a:r>
            <a:r>
              <a:rPr sz="2400" spc="135" dirty="0">
                <a:solidFill>
                  <a:srgbClr val="6F2F9F"/>
                </a:solidFill>
                <a:latin typeface="EB Garamond 12"/>
                <a:cs typeface="EB Garamond 12"/>
              </a:rPr>
              <a:t>carbon cycle, </a:t>
            </a:r>
            <a:r>
              <a:rPr sz="2400" spc="110" dirty="0">
                <a:solidFill>
                  <a:srgbClr val="6F2F9F"/>
                </a:solidFill>
                <a:latin typeface="EB Garamond 12"/>
                <a:cs typeface="EB Garamond 12"/>
              </a:rPr>
              <a:t>with </a:t>
            </a:r>
            <a:r>
              <a:rPr sz="2400" spc="30" dirty="0">
                <a:solidFill>
                  <a:srgbClr val="6F2F9F"/>
                </a:solidFill>
                <a:latin typeface="EB Garamond 12"/>
                <a:cs typeface="EB Garamond 12"/>
              </a:rPr>
              <a:t>the  </a:t>
            </a:r>
            <a:r>
              <a:rPr sz="2400" spc="120" dirty="0">
                <a:solidFill>
                  <a:srgbClr val="6F2F9F"/>
                </a:solidFill>
                <a:latin typeface="EB Garamond 12"/>
                <a:cs typeface="EB Garamond 12"/>
              </a:rPr>
              <a:t>global soil </a:t>
            </a:r>
            <a:r>
              <a:rPr sz="2400" spc="135" dirty="0">
                <a:solidFill>
                  <a:srgbClr val="6F2F9F"/>
                </a:solidFill>
                <a:latin typeface="EB Garamond 12"/>
                <a:cs typeface="EB Garamond 12"/>
              </a:rPr>
              <a:t>carbon </a:t>
            </a:r>
            <a:r>
              <a:rPr sz="2400" spc="105" dirty="0">
                <a:solidFill>
                  <a:srgbClr val="6F2F9F"/>
                </a:solidFill>
                <a:latin typeface="EB Garamond 12"/>
                <a:cs typeface="EB Garamond 12"/>
              </a:rPr>
              <a:t>pool </a:t>
            </a:r>
            <a:r>
              <a:rPr sz="2400" spc="140" dirty="0">
                <a:solidFill>
                  <a:srgbClr val="6F2F9F"/>
                </a:solidFill>
                <a:latin typeface="EB Garamond 12"/>
                <a:cs typeface="EB Garamond 12"/>
              </a:rPr>
              <a:t>is </a:t>
            </a:r>
            <a:r>
              <a:rPr sz="2400" spc="155" dirty="0">
                <a:solidFill>
                  <a:srgbClr val="6F2F9F"/>
                </a:solidFill>
                <a:latin typeface="EB Garamond 12"/>
                <a:cs typeface="EB Garamond 12"/>
              </a:rPr>
              <a:t>estimated </a:t>
            </a:r>
            <a:r>
              <a:rPr sz="2400" spc="140" dirty="0">
                <a:solidFill>
                  <a:srgbClr val="6F2F9F"/>
                </a:solidFill>
                <a:latin typeface="EB Garamond 12"/>
                <a:cs typeface="EB Garamond 12"/>
              </a:rPr>
              <a:t>at </a:t>
            </a:r>
            <a:r>
              <a:rPr sz="2400" spc="135" dirty="0">
                <a:solidFill>
                  <a:srgbClr val="6F2F9F"/>
                </a:solidFill>
                <a:latin typeface="EB Garamond 12"/>
                <a:cs typeface="EB Garamond 12"/>
              </a:rPr>
              <a:t>2500 </a:t>
            </a:r>
            <a:r>
              <a:rPr sz="2400" spc="125" dirty="0">
                <a:solidFill>
                  <a:srgbClr val="6F2F9F"/>
                </a:solidFill>
                <a:latin typeface="EB Garamond 12"/>
                <a:cs typeface="EB Garamond 12"/>
              </a:rPr>
              <a:t>gigatons. </a:t>
            </a:r>
            <a:r>
              <a:rPr sz="2400" spc="80" dirty="0">
                <a:solidFill>
                  <a:srgbClr val="6F2F9F"/>
                </a:solidFill>
                <a:latin typeface="EB Garamond 12"/>
                <a:cs typeface="EB Garamond 12"/>
              </a:rPr>
              <a:t>This  </a:t>
            </a:r>
            <a:r>
              <a:rPr sz="2400" spc="140" dirty="0">
                <a:solidFill>
                  <a:srgbClr val="6F2F9F"/>
                </a:solidFill>
                <a:latin typeface="EB Garamond 12"/>
                <a:cs typeface="EB Garamond 12"/>
              </a:rPr>
              <a:t>is </a:t>
            </a:r>
            <a:r>
              <a:rPr sz="2400" spc="150" dirty="0">
                <a:solidFill>
                  <a:srgbClr val="6F2F9F"/>
                </a:solidFill>
                <a:latin typeface="EB Garamond 12"/>
                <a:cs typeface="EB Garamond 12"/>
              </a:rPr>
              <a:t>3.3 </a:t>
            </a:r>
            <a:r>
              <a:rPr sz="2400" spc="155" dirty="0">
                <a:solidFill>
                  <a:srgbClr val="6F2F9F"/>
                </a:solidFill>
                <a:latin typeface="EB Garamond 12"/>
                <a:cs typeface="EB Garamond 12"/>
              </a:rPr>
              <a:t>times </a:t>
            </a:r>
            <a:r>
              <a:rPr sz="2400" spc="150" dirty="0">
                <a:solidFill>
                  <a:srgbClr val="6F2F9F"/>
                </a:solidFill>
                <a:latin typeface="EB Garamond 12"/>
                <a:cs typeface="EB Garamond 12"/>
              </a:rPr>
              <a:t>the </a:t>
            </a:r>
            <a:r>
              <a:rPr sz="2400" spc="180" dirty="0">
                <a:solidFill>
                  <a:srgbClr val="6F2F9F"/>
                </a:solidFill>
                <a:latin typeface="EB Garamond 12"/>
                <a:cs typeface="EB Garamond 12"/>
              </a:rPr>
              <a:t>size </a:t>
            </a:r>
            <a:r>
              <a:rPr sz="2400" spc="40" dirty="0">
                <a:solidFill>
                  <a:srgbClr val="6F2F9F"/>
                </a:solidFill>
                <a:latin typeface="EB Garamond 12"/>
                <a:cs typeface="EB Garamond 12"/>
              </a:rPr>
              <a:t>of </a:t>
            </a:r>
            <a:r>
              <a:rPr sz="2400" spc="150" dirty="0">
                <a:solidFill>
                  <a:srgbClr val="6F2F9F"/>
                </a:solidFill>
                <a:latin typeface="EB Garamond 12"/>
                <a:cs typeface="EB Garamond 12"/>
              </a:rPr>
              <a:t>the atmospheric </a:t>
            </a:r>
            <a:r>
              <a:rPr sz="2400" spc="100" dirty="0">
                <a:solidFill>
                  <a:srgbClr val="6F2F9F"/>
                </a:solidFill>
                <a:latin typeface="EB Garamond 12"/>
                <a:cs typeface="EB Garamond 12"/>
              </a:rPr>
              <a:t>pool </a:t>
            </a:r>
            <a:r>
              <a:rPr sz="2400" spc="125" dirty="0">
                <a:solidFill>
                  <a:srgbClr val="6F2F9F"/>
                </a:solidFill>
                <a:latin typeface="EB Garamond 12"/>
                <a:cs typeface="EB Garamond 12"/>
              </a:rPr>
              <a:t>(750 </a:t>
            </a:r>
            <a:r>
              <a:rPr sz="2400" spc="135" dirty="0">
                <a:solidFill>
                  <a:srgbClr val="6F2F9F"/>
                </a:solidFill>
                <a:latin typeface="EB Garamond 12"/>
                <a:cs typeface="EB Garamond 12"/>
              </a:rPr>
              <a:t>gigatons)  </a:t>
            </a:r>
            <a:r>
              <a:rPr sz="2400" spc="155" dirty="0">
                <a:solidFill>
                  <a:srgbClr val="6F2F9F"/>
                </a:solidFill>
                <a:latin typeface="EB Garamond 12"/>
                <a:cs typeface="EB Garamond 12"/>
              </a:rPr>
              <a:t>and </a:t>
            </a:r>
            <a:r>
              <a:rPr sz="2400" spc="140" dirty="0">
                <a:solidFill>
                  <a:srgbClr val="6F2F9F"/>
                </a:solidFill>
                <a:latin typeface="EB Garamond 12"/>
                <a:cs typeface="EB Garamond 12"/>
              </a:rPr>
              <a:t>4.5 </a:t>
            </a:r>
            <a:r>
              <a:rPr sz="2400" spc="155" dirty="0">
                <a:solidFill>
                  <a:srgbClr val="6F2F9F"/>
                </a:solidFill>
                <a:latin typeface="EB Garamond 12"/>
                <a:cs typeface="EB Garamond 12"/>
              </a:rPr>
              <a:t>times </a:t>
            </a:r>
            <a:r>
              <a:rPr sz="2400" spc="150" dirty="0">
                <a:solidFill>
                  <a:srgbClr val="6F2F9F"/>
                </a:solidFill>
                <a:latin typeface="EB Garamond 12"/>
                <a:cs typeface="EB Garamond 12"/>
              </a:rPr>
              <a:t>the </a:t>
            </a:r>
            <a:r>
              <a:rPr sz="2400" spc="110" dirty="0">
                <a:solidFill>
                  <a:srgbClr val="6F2F9F"/>
                </a:solidFill>
                <a:latin typeface="EB Garamond 12"/>
                <a:cs typeface="EB Garamond 12"/>
              </a:rPr>
              <a:t>biotic </a:t>
            </a:r>
            <a:r>
              <a:rPr sz="2400" spc="100" dirty="0">
                <a:solidFill>
                  <a:srgbClr val="6F2F9F"/>
                </a:solidFill>
                <a:latin typeface="EB Garamond 12"/>
                <a:cs typeface="EB Garamond 12"/>
              </a:rPr>
              <a:t>pool </a:t>
            </a:r>
            <a:r>
              <a:rPr sz="2400" spc="145" dirty="0">
                <a:solidFill>
                  <a:srgbClr val="6F2F9F"/>
                </a:solidFill>
                <a:latin typeface="EB Garamond 12"/>
                <a:cs typeface="EB Garamond 12"/>
              </a:rPr>
              <a:t>(560</a:t>
            </a:r>
            <a:r>
              <a:rPr sz="2400" spc="-320" dirty="0">
                <a:solidFill>
                  <a:srgbClr val="6F2F9F"/>
                </a:solidFill>
                <a:latin typeface="EB Garamond 12"/>
                <a:cs typeface="EB Garamond 12"/>
              </a:rPr>
              <a:t> </a:t>
            </a:r>
            <a:r>
              <a:rPr sz="2400" spc="130" dirty="0">
                <a:solidFill>
                  <a:srgbClr val="6F2F9F"/>
                </a:solidFill>
                <a:latin typeface="EB Garamond 12"/>
                <a:cs typeface="EB Garamond 12"/>
              </a:rPr>
              <a:t>gigatons).</a:t>
            </a:r>
            <a:endParaRPr sz="24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70" dirty="0">
                <a:solidFill>
                  <a:srgbClr val="00AF50"/>
                </a:solidFill>
                <a:latin typeface="EB Garamond 12"/>
                <a:cs typeface="EB Garamond 12"/>
              </a:rPr>
              <a:t>The </a:t>
            </a:r>
            <a:r>
              <a:rPr sz="2400" spc="100" dirty="0">
                <a:solidFill>
                  <a:srgbClr val="00AF50"/>
                </a:solidFill>
                <a:latin typeface="EB Garamond 12"/>
                <a:cs typeface="EB Garamond 12"/>
              </a:rPr>
              <a:t>pool </a:t>
            </a:r>
            <a:r>
              <a:rPr sz="2400" spc="40" dirty="0">
                <a:solidFill>
                  <a:srgbClr val="00AF50"/>
                </a:solidFill>
                <a:latin typeface="EB Garamond 12"/>
                <a:cs typeface="EB Garamond 12"/>
              </a:rPr>
              <a:t>of</a:t>
            </a:r>
            <a:r>
              <a:rPr sz="2400" spc="40" dirty="0">
                <a:solidFill>
                  <a:srgbClr val="E1D600"/>
                </a:solidFill>
                <a:latin typeface="EB Garamond 12"/>
                <a:cs typeface="EB Garamond 12"/>
              </a:rPr>
              <a:t> </a:t>
            </a:r>
            <a:r>
              <a:rPr sz="2400" u="heavy" spc="14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EB Garamond 12"/>
                <a:cs typeface="EB Garamond 12"/>
                <a:hlinkClick r:id="rId7"/>
              </a:rPr>
              <a:t>organic </a:t>
            </a:r>
            <a:r>
              <a:rPr sz="2400" u="heavy" spc="1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EB Garamond 12"/>
                <a:cs typeface="EB Garamond 12"/>
                <a:hlinkClick r:id="rId7"/>
              </a:rPr>
              <a:t>carbon</a:t>
            </a:r>
            <a:r>
              <a:rPr sz="2400" spc="125" dirty="0">
                <a:solidFill>
                  <a:srgbClr val="00AF50"/>
                </a:solidFill>
                <a:latin typeface="EB Garamond 12"/>
                <a:cs typeface="EB Garamond 12"/>
              </a:rPr>
              <a:t>, </a:t>
            </a:r>
            <a:r>
              <a:rPr sz="2400" spc="135" dirty="0">
                <a:solidFill>
                  <a:srgbClr val="00AF50"/>
                </a:solidFill>
                <a:latin typeface="EB Garamond 12"/>
                <a:cs typeface="EB Garamond 12"/>
              </a:rPr>
              <a:t>which </a:t>
            </a:r>
            <a:r>
              <a:rPr sz="2400" spc="140" dirty="0">
                <a:solidFill>
                  <a:srgbClr val="00AF50"/>
                </a:solidFill>
                <a:latin typeface="EB Garamond 12"/>
                <a:cs typeface="EB Garamond 12"/>
              </a:rPr>
              <a:t>occurs </a:t>
            </a:r>
            <a:r>
              <a:rPr sz="2400" spc="114" dirty="0">
                <a:solidFill>
                  <a:srgbClr val="00AF50"/>
                </a:solidFill>
                <a:latin typeface="EB Garamond 12"/>
                <a:cs typeface="EB Garamond 12"/>
              </a:rPr>
              <a:t>primarily </a:t>
            </a:r>
            <a:r>
              <a:rPr sz="2400" spc="110" dirty="0">
                <a:solidFill>
                  <a:srgbClr val="00AF50"/>
                </a:solidFill>
                <a:latin typeface="EB Garamond 12"/>
                <a:cs typeface="EB Garamond 12"/>
              </a:rPr>
              <a:t>in </a:t>
            </a:r>
            <a:r>
              <a:rPr sz="2400" spc="40" dirty="0">
                <a:solidFill>
                  <a:srgbClr val="00AF50"/>
                </a:solidFill>
                <a:latin typeface="EB Garamond 12"/>
                <a:cs typeface="EB Garamond 12"/>
              </a:rPr>
              <a:t>the  </a:t>
            </a:r>
            <a:r>
              <a:rPr sz="2400" spc="100" dirty="0">
                <a:solidFill>
                  <a:srgbClr val="00AF50"/>
                </a:solidFill>
                <a:latin typeface="EB Garamond 12"/>
                <a:cs typeface="EB Garamond 12"/>
              </a:rPr>
              <a:t>form </a:t>
            </a:r>
            <a:r>
              <a:rPr sz="2400" spc="40" dirty="0">
                <a:solidFill>
                  <a:srgbClr val="00AF50"/>
                </a:solidFill>
                <a:latin typeface="EB Garamond 12"/>
                <a:cs typeface="EB Garamond 12"/>
              </a:rPr>
              <a:t>of </a:t>
            </a:r>
            <a:r>
              <a:rPr sz="2400" spc="60" dirty="0">
                <a:solidFill>
                  <a:srgbClr val="00AF50"/>
                </a:solidFill>
                <a:latin typeface="EB Garamond 12"/>
                <a:cs typeface="EB Garamond 12"/>
              </a:rPr>
              <a:t>SOM, </a:t>
            </a:r>
            <a:r>
              <a:rPr sz="2400" spc="140" dirty="0">
                <a:solidFill>
                  <a:srgbClr val="00AF50"/>
                </a:solidFill>
                <a:latin typeface="EB Garamond 12"/>
                <a:cs typeface="EB Garamond 12"/>
              </a:rPr>
              <a:t>accounts </a:t>
            </a:r>
            <a:r>
              <a:rPr sz="2400" spc="110" dirty="0">
                <a:solidFill>
                  <a:srgbClr val="00AF50"/>
                </a:solidFill>
                <a:latin typeface="EB Garamond 12"/>
                <a:cs typeface="EB Garamond 12"/>
              </a:rPr>
              <a:t>roughly </a:t>
            </a:r>
            <a:r>
              <a:rPr sz="2400" spc="155" dirty="0">
                <a:solidFill>
                  <a:srgbClr val="00AF50"/>
                </a:solidFill>
                <a:latin typeface="EB Garamond 12"/>
                <a:cs typeface="EB Garamond 12"/>
              </a:rPr>
              <a:t>1550 </a:t>
            </a:r>
            <a:r>
              <a:rPr sz="2400" spc="135" dirty="0">
                <a:solidFill>
                  <a:srgbClr val="00AF50"/>
                </a:solidFill>
                <a:latin typeface="EB Garamond 12"/>
                <a:cs typeface="EB Garamond 12"/>
              </a:rPr>
              <a:t>gigatons </a:t>
            </a:r>
            <a:r>
              <a:rPr sz="2400" spc="40" dirty="0">
                <a:solidFill>
                  <a:srgbClr val="00AF50"/>
                </a:solidFill>
                <a:latin typeface="EB Garamond 12"/>
                <a:cs typeface="EB Garamond 12"/>
              </a:rPr>
              <a:t>of </a:t>
            </a:r>
            <a:r>
              <a:rPr sz="2400" spc="150" dirty="0">
                <a:solidFill>
                  <a:srgbClr val="00AF50"/>
                </a:solidFill>
                <a:latin typeface="EB Garamond 12"/>
                <a:cs typeface="EB Garamond 12"/>
              </a:rPr>
              <a:t>the </a:t>
            </a:r>
            <a:r>
              <a:rPr sz="2400" spc="105" dirty="0">
                <a:solidFill>
                  <a:srgbClr val="00AF50"/>
                </a:solidFill>
                <a:latin typeface="EB Garamond 12"/>
                <a:cs typeface="EB Garamond 12"/>
              </a:rPr>
              <a:t>total  </a:t>
            </a:r>
            <a:r>
              <a:rPr sz="2400" spc="120" dirty="0">
                <a:solidFill>
                  <a:srgbClr val="00AF50"/>
                </a:solidFill>
                <a:latin typeface="EB Garamond 12"/>
                <a:cs typeface="EB Garamond 12"/>
              </a:rPr>
              <a:t>global </a:t>
            </a:r>
            <a:r>
              <a:rPr sz="2400" spc="25" dirty="0">
                <a:solidFill>
                  <a:srgbClr val="00AF50"/>
                </a:solidFill>
                <a:latin typeface="EB Garamond 12"/>
                <a:cs typeface="EB Garamond 12"/>
              </a:rPr>
              <a:t>C </a:t>
            </a:r>
            <a:r>
              <a:rPr sz="2400" spc="95" dirty="0">
                <a:solidFill>
                  <a:srgbClr val="00AF50"/>
                </a:solidFill>
                <a:latin typeface="EB Garamond 12"/>
                <a:cs typeface="EB Garamond 12"/>
              </a:rPr>
              <a:t>pool, </a:t>
            </a:r>
            <a:r>
              <a:rPr sz="2400" spc="110" dirty="0">
                <a:solidFill>
                  <a:srgbClr val="00AF50"/>
                </a:solidFill>
                <a:latin typeface="EB Garamond 12"/>
                <a:cs typeface="EB Garamond 12"/>
              </a:rPr>
              <a:t>with </a:t>
            </a:r>
            <a:r>
              <a:rPr sz="2400" spc="150" dirty="0">
                <a:solidFill>
                  <a:srgbClr val="00AF50"/>
                </a:solidFill>
                <a:latin typeface="EB Garamond 12"/>
                <a:cs typeface="EB Garamond 12"/>
              </a:rPr>
              <a:t>the </a:t>
            </a:r>
            <a:r>
              <a:rPr sz="2400" spc="155" dirty="0">
                <a:solidFill>
                  <a:srgbClr val="00AF50"/>
                </a:solidFill>
                <a:latin typeface="EB Garamond 12"/>
                <a:cs typeface="EB Garamond 12"/>
              </a:rPr>
              <a:t>remainder </a:t>
            </a:r>
            <a:r>
              <a:rPr sz="2400" spc="140" dirty="0">
                <a:solidFill>
                  <a:srgbClr val="00AF50"/>
                </a:solidFill>
                <a:latin typeface="EB Garamond 12"/>
                <a:cs typeface="EB Garamond 12"/>
              </a:rPr>
              <a:t>accounted </a:t>
            </a:r>
            <a:r>
              <a:rPr sz="2400" spc="65" dirty="0">
                <a:solidFill>
                  <a:srgbClr val="00AF50"/>
                </a:solidFill>
                <a:latin typeface="EB Garamond 12"/>
                <a:cs typeface="EB Garamond 12"/>
              </a:rPr>
              <a:t>for </a:t>
            </a:r>
            <a:r>
              <a:rPr sz="2400" spc="85" dirty="0">
                <a:solidFill>
                  <a:srgbClr val="00AF50"/>
                </a:solidFill>
                <a:latin typeface="EB Garamond 12"/>
                <a:cs typeface="EB Garamond 12"/>
              </a:rPr>
              <a:t>by </a:t>
            </a:r>
            <a:r>
              <a:rPr sz="2400" spc="125" dirty="0">
                <a:solidFill>
                  <a:srgbClr val="00AF50"/>
                </a:solidFill>
                <a:latin typeface="EB Garamond 12"/>
                <a:cs typeface="EB Garamond 12"/>
              </a:rPr>
              <a:t>soil  </a:t>
            </a:r>
            <a:r>
              <a:rPr sz="2400" spc="130" dirty="0">
                <a:solidFill>
                  <a:srgbClr val="00AF50"/>
                </a:solidFill>
                <a:latin typeface="EB Garamond 12"/>
                <a:cs typeface="EB Garamond 12"/>
              </a:rPr>
              <a:t>inorganic carbon</a:t>
            </a:r>
            <a:r>
              <a:rPr sz="2400" spc="-30" dirty="0">
                <a:solidFill>
                  <a:srgbClr val="00AF50"/>
                </a:solidFill>
                <a:latin typeface="EB Garamond 12"/>
                <a:cs typeface="EB Garamond 12"/>
              </a:rPr>
              <a:t> </a:t>
            </a:r>
            <a:r>
              <a:rPr sz="2400" spc="75" dirty="0">
                <a:solidFill>
                  <a:srgbClr val="00AF50"/>
                </a:solidFill>
                <a:latin typeface="EB Garamond 12"/>
                <a:cs typeface="EB Garamond 12"/>
              </a:rPr>
              <a:t>(SIC).</a:t>
            </a:r>
            <a:endParaRPr sz="2400">
              <a:latin typeface="EB Garamond 12"/>
              <a:cs typeface="EB Garamond 12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70" dirty="0">
                <a:solidFill>
                  <a:srgbClr val="00AFEF"/>
                </a:solidFill>
                <a:latin typeface="EB Garamond 12"/>
                <a:cs typeface="EB Garamond 12"/>
              </a:rPr>
              <a:t>The </a:t>
            </a:r>
            <a:r>
              <a:rPr sz="2400" spc="100" dirty="0">
                <a:solidFill>
                  <a:srgbClr val="00AFEF"/>
                </a:solidFill>
                <a:latin typeface="EB Garamond 12"/>
                <a:cs typeface="EB Garamond 12"/>
              </a:rPr>
              <a:t>pool </a:t>
            </a:r>
            <a:r>
              <a:rPr sz="2400" spc="40" dirty="0">
                <a:solidFill>
                  <a:srgbClr val="00AFEF"/>
                </a:solidFill>
                <a:latin typeface="EB Garamond 12"/>
                <a:cs typeface="EB Garamond 12"/>
              </a:rPr>
              <a:t>of </a:t>
            </a:r>
            <a:r>
              <a:rPr sz="2400" spc="140" dirty="0">
                <a:solidFill>
                  <a:srgbClr val="00AFEF"/>
                </a:solidFill>
                <a:latin typeface="EB Garamond 12"/>
                <a:cs typeface="EB Garamond 12"/>
              </a:rPr>
              <a:t>organic  </a:t>
            </a:r>
            <a:r>
              <a:rPr sz="2400" spc="25" dirty="0">
                <a:solidFill>
                  <a:srgbClr val="00AFEF"/>
                </a:solidFill>
                <a:latin typeface="EB Garamond 12"/>
                <a:cs typeface="EB Garamond 12"/>
              </a:rPr>
              <a:t>C </a:t>
            </a:r>
            <a:r>
              <a:rPr sz="2400" spc="150" dirty="0">
                <a:solidFill>
                  <a:srgbClr val="00AFEF"/>
                </a:solidFill>
                <a:latin typeface="EB Garamond 12"/>
                <a:cs typeface="EB Garamond 12"/>
              </a:rPr>
              <a:t>exists </a:t>
            </a:r>
            <a:r>
              <a:rPr sz="2400" spc="110" dirty="0">
                <a:solidFill>
                  <a:srgbClr val="00AFEF"/>
                </a:solidFill>
                <a:latin typeface="EB Garamond 12"/>
                <a:cs typeface="EB Garamond 12"/>
              </a:rPr>
              <a:t>in </a:t>
            </a:r>
            <a:r>
              <a:rPr sz="2400" spc="145" dirty="0">
                <a:solidFill>
                  <a:srgbClr val="00AFEF"/>
                </a:solidFill>
                <a:latin typeface="EB Garamond 12"/>
                <a:cs typeface="EB Garamond 12"/>
              </a:rPr>
              <a:t>dynamic </a:t>
            </a:r>
            <a:r>
              <a:rPr sz="2400" spc="80" dirty="0">
                <a:solidFill>
                  <a:srgbClr val="00AFEF"/>
                </a:solidFill>
                <a:latin typeface="EB Garamond 12"/>
                <a:cs typeface="EB Garamond 12"/>
              </a:rPr>
              <a:t>equilibrium  </a:t>
            </a:r>
            <a:r>
              <a:rPr sz="2400" spc="140" dirty="0">
                <a:solidFill>
                  <a:srgbClr val="00AFEF"/>
                </a:solidFill>
                <a:latin typeface="EB Garamond 12"/>
                <a:cs typeface="EB Garamond 12"/>
              </a:rPr>
              <a:t>between </a:t>
            </a:r>
            <a:r>
              <a:rPr sz="2400" spc="155" dirty="0">
                <a:solidFill>
                  <a:srgbClr val="00AFEF"/>
                </a:solidFill>
                <a:latin typeface="EB Garamond 12"/>
                <a:cs typeface="EB Garamond 12"/>
              </a:rPr>
              <a:t>gains and losses; </a:t>
            </a:r>
            <a:r>
              <a:rPr sz="2400" spc="120" dirty="0">
                <a:solidFill>
                  <a:srgbClr val="00AFEF"/>
                </a:solidFill>
                <a:latin typeface="EB Garamond 12"/>
                <a:cs typeface="EB Garamond 12"/>
              </a:rPr>
              <a:t>soil </a:t>
            </a:r>
            <a:r>
              <a:rPr sz="2400" spc="150" dirty="0">
                <a:solidFill>
                  <a:srgbClr val="00AFEF"/>
                </a:solidFill>
                <a:latin typeface="EB Garamond 12"/>
                <a:cs typeface="EB Garamond 12"/>
              </a:rPr>
              <a:t>may </a:t>
            </a:r>
            <a:r>
              <a:rPr sz="2400" spc="120" dirty="0">
                <a:solidFill>
                  <a:srgbClr val="00AFEF"/>
                </a:solidFill>
                <a:latin typeface="EB Garamond 12"/>
                <a:cs typeface="EB Garamond 12"/>
              </a:rPr>
              <a:t>therefore </a:t>
            </a:r>
            <a:r>
              <a:rPr sz="2400" spc="165" dirty="0">
                <a:solidFill>
                  <a:srgbClr val="00AFEF"/>
                </a:solidFill>
                <a:latin typeface="EB Garamond 12"/>
                <a:cs typeface="EB Garamond 12"/>
              </a:rPr>
              <a:t>serve </a:t>
            </a:r>
            <a:r>
              <a:rPr sz="2400" spc="195" dirty="0">
                <a:solidFill>
                  <a:srgbClr val="00AFEF"/>
                </a:solidFill>
                <a:latin typeface="EB Garamond 12"/>
                <a:cs typeface="EB Garamond 12"/>
              </a:rPr>
              <a:t>as</a:t>
            </a:r>
            <a:r>
              <a:rPr sz="2400" spc="20" dirty="0">
                <a:solidFill>
                  <a:srgbClr val="00AFEF"/>
                </a:solidFill>
                <a:latin typeface="EB Garamond 12"/>
                <a:cs typeface="EB Garamond 12"/>
              </a:rPr>
              <a:t> </a:t>
            </a:r>
            <a:r>
              <a:rPr sz="2400" spc="140" dirty="0">
                <a:solidFill>
                  <a:srgbClr val="00AFEF"/>
                </a:solidFill>
                <a:latin typeface="EB Garamond 12"/>
                <a:cs typeface="EB Garamond 12"/>
              </a:rPr>
              <a:t>either  </a:t>
            </a:r>
            <a:r>
              <a:rPr sz="2400" spc="190" dirty="0">
                <a:solidFill>
                  <a:srgbClr val="00AFEF"/>
                </a:solidFill>
                <a:latin typeface="EB Garamond 12"/>
                <a:cs typeface="EB Garamond 12"/>
              </a:rPr>
              <a:t>a </a:t>
            </a:r>
            <a:r>
              <a:rPr sz="2400" spc="140" dirty="0">
                <a:solidFill>
                  <a:srgbClr val="00AFEF"/>
                </a:solidFill>
                <a:latin typeface="EB Garamond 12"/>
                <a:cs typeface="EB Garamond 12"/>
              </a:rPr>
              <a:t>sink </a:t>
            </a:r>
            <a:r>
              <a:rPr sz="2400" spc="110" dirty="0">
                <a:solidFill>
                  <a:srgbClr val="00AFEF"/>
                </a:solidFill>
                <a:latin typeface="EB Garamond 12"/>
                <a:cs typeface="EB Garamond 12"/>
              </a:rPr>
              <a:t>or </a:t>
            </a:r>
            <a:r>
              <a:rPr sz="2400" spc="140" dirty="0">
                <a:solidFill>
                  <a:srgbClr val="00AFEF"/>
                </a:solidFill>
                <a:latin typeface="EB Garamond 12"/>
                <a:cs typeface="EB Garamond 12"/>
              </a:rPr>
              <a:t>source </a:t>
            </a:r>
            <a:r>
              <a:rPr sz="2400" spc="40" dirty="0">
                <a:solidFill>
                  <a:srgbClr val="00AFEF"/>
                </a:solidFill>
                <a:latin typeface="EB Garamond 12"/>
                <a:cs typeface="EB Garamond 12"/>
              </a:rPr>
              <a:t>of C, </a:t>
            </a:r>
            <a:r>
              <a:rPr sz="2400" spc="120" dirty="0">
                <a:solidFill>
                  <a:srgbClr val="00AFEF"/>
                </a:solidFill>
                <a:latin typeface="EB Garamond 12"/>
                <a:cs typeface="EB Garamond 12"/>
              </a:rPr>
              <a:t>through </a:t>
            </a:r>
            <a:r>
              <a:rPr sz="2400" spc="135" dirty="0">
                <a:solidFill>
                  <a:srgbClr val="00AFEF"/>
                </a:solidFill>
                <a:latin typeface="EB Garamond 12"/>
                <a:cs typeface="EB Garamond 12"/>
              </a:rPr>
              <a:t>sequestration </a:t>
            </a:r>
            <a:r>
              <a:rPr sz="2400" spc="110" dirty="0">
                <a:solidFill>
                  <a:srgbClr val="00AFEF"/>
                </a:solidFill>
                <a:latin typeface="EB Garamond 12"/>
                <a:cs typeface="EB Garamond 12"/>
              </a:rPr>
              <a:t>or</a:t>
            </a:r>
            <a:r>
              <a:rPr sz="2400" spc="110" dirty="0">
                <a:solidFill>
                  <a:srgbClr val="E1D600"/>
                </a:solidFill>
                <a:latin typeface="EB Garamond 12"/>
                <a:cs typeface="EB Garamond 12"/>
              </a:rPr>
              <a:t> </a:t>
            </a:r>
            <a:r>
              <a:rPr sz="2400" u="heavy" spc="15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EB Garamond 12"/>
                <a:cs typeface="EB Garamond 12"/>
                <a:hlinkClick r:id="rId8"/>
              </a:rPr>
              <a:t>greenhouse  </a:t>
            </a:r>
            <a:r>
              <a:rPr sz="2400" u="heavy" spc="18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EB Garamond 12"/>
                <a:cs typeface="EB Garamond 12"/>
                <a:hlinkClick r:id="rId8"/>
              </a:rPr>
              <a:t>gas </a:t>
            </a:r>
            <a:r>
              <a:rPr sz="2400" u="heavy" spc="1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EB Garamond 12"/>
                <a:cs typeface="EB Garamond 12"/>
                <a:hlinkClick r:id="rId8"/>
              </a:rPr>
              <a:t>emissions</a:t>
            </a:r>
            <a:r>
              <a:rPr sz="2400" spc="145" dirty="0">
                <a:solidFill>
                  <a:srgbClr val="00AFEF"/>
                </a:solidFill>
                <a:latin typeface="EB Garamond 12"/>
                <a:cs typeface="EB Garamond 12"/>
              </a:rPr>
              <a:t>, </a:t>
            </a:r>
            <a:r>
              <a:rPr sz="2400" spc="110" dirty="0">
                <a:solidFill>
                  <a:srgbClr val="00AFEF"/>
                </a:solidFill>
                <a:latin typeface="EB Garamond 12"/>
                <a:cs typeface="EB Garamond 12"/>
              </a:rPr>
              <a:t>respectively, </a:t>
            </a:r>
            <a:r>
              <a:rPr sz="2400" spc="140" dirty="0">
                <a:solidFill>
                  <a:srgbClr val="00AFEF"/>
                </a:solidFill>
                <a:latin typeface="EB Garamond 12"/>
                <a:cs typeface="EB Garamond 12"/>
              </a:rPr>
              <a:t>depending  </a:t>
            </a:r>
            <a:r>
              <a:rPr sz="2400" spc="120" dirty="0">
                <a:solidFill>
                  <a:srgbClr val="00AFEF"/>
                </a:solidFill>
                <a:latin typeface="EB Garamond 12"/>
                <a:cs typeface="EB Garamond 12"/>
              </a:rPr>
              <a:t>on </a:t>
            </a:r>
            <a:r>
              <a:rPr sz="2400" spc="135" dirty="0">
                <a:solidFill>
                  <a:srgbClr val="00AFEF"/>
                </a:solidFill>
                <a:latin typeface="EB Garamond 12"/>
                <a:cs typeface="EB Garamond 12"/>
              </a:rPr>
              <a:t>exogenous  </a:t>
            </a:r>
            <a:r>
              <a:rPr sz="2400" spc="120" dirty="0">
                <a:solidFill>
                  <a:srgbClr val="00AFEF"/>
                </a:solidFill>
                <a:latin typeface="EB Garamond 12"/>
                <a:cs typeface="EB Garamond 12"/>
              </a:rPr>
              <a:t>factors </a:t>
            </a:r>
            <a:r>
              <a:rPr sz="2400" spc="90" dirty="0">
                <a:solidFill>
                  <a:srgbClr val="00AFEF"/>
                </a:solidFill>
                <a:latin typeface="EB Garamond 12"/>
                <a:cs typeface="EB Garamond 12"/>
              </a:rPr>
              <a:t>(Lal,</a:t>
            </a:r>
            <a:r>
              <a:rPr sz="2400" spc="60" dirty="0">
                <a:solidFill>
                  <a:srgbClr val="00AFEF"/>
                </a:solidFill>
                <a:latin typeface="EB Garamond 12"/>
                <a:cs typeface="EB Garamond 12"/>
              </a:rPr>
              <a:t> </a:t>
            </a:r>
            <a:r>
              <a:rPr sz="2400" spc="90" dirty="0">
                <a:solidFill>
                  <a:srgbClr val="00AFEF"/>
                </a:solidFill>
                <a:latin typeface="EB Garamond 12"/>
                <a:cs typeface="EB Garamond 12"/>
              </a:rPr>
              <a:t>2004).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1777</Words>
  <Application>Microsoft Office PowerPoint</Application>
  <PresentationFormat>On-screen Show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What is Soil Organic Matter?</vt:lpstr>
      <vt:lpstr>Slide 3</vt:lpstr>
      <vt:lpstr>Slide 4</vt:lpstr>
      <vt:lpstr>Slide 5</vt:lpstr>
      <vt:lpstr>Slide 6</vt:lpstr>
      <vt:lpstr>Slide 7</vt:lpstr>
      <vt:lpstr>The Changing Forms of Soil Organic Matter</vt:lpstr>
      <vt:lpstr>Role of Soil in carbon cycling</vt:lpstr>
      <vt:lpstr>What Does Organic Matter Do In Soil?</vt:lpstr>
      <vt:lpstr>What Are the Benefits of Organic Matter?</vt:lpstr>
      <vt:lpstr>Slide 12</vt:lpstr>
      <vt:lpstr>Slide 13</vt:lpstr>
      <vt:lpstr>Slide 14</vt:lpstr>
      <vt:lpstr>Slide 15</vt:lpstr>
      <vt:lpstr>How Much Organic Matter Is in the Soil?</vt:lpstr>
      <vt:lpstr>Measuring soil organic matter</vt:lpstr>
      <vt:lpstr>Building soil organic matter is a long-term process but  can be beneficial.</vt:lpstr>
      <vt:lpstr>Slide 19</vt:lpstr>
      <vt:lpstr>What Determines Soil Organic Matter Levels?</vt:lpstr>
      <vt:lpstr>Slide 21</vt:lpstr>
      <vt:lpstr>Slide 22</vt:lpstr>
      <vt:lpstr>Slide 23</vt:lpstr>
      <vt:lpstr>Slide 24</vt:lpstr>
      <vt:lpstr>How do organic matter levels change?</vt:lpstr>
      <vt:lpstr>Slide 26</vt:lpstr>
      <vt:lpstr>Does more carbon mean that crops grow better?</vt:lpstr>
      <vt:lpstr>Summary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2</cp:revision>
  <dcterms:created xsi:type="dcterms:W3CDTF">2021-04-25T08:18:33Z</dcterms:created>
  <dcterms:modified xsi:type="dcterms:W3CDTF">2021-04-25T09:06:05Z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2021-04-25T00:00:00Z</vt:filetime>
  </property>
</Properties>
</file>