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68" r:id="rId2"/>
    <p:sldId id="314" r:id="rId3"/>
    <p:sldId id="259" r:id="rId4"/>
    <p:sldId id="369" r:id="rId5"/>
    <p:sldId id="409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419" r:id="rId16"/>
    <p:sldId id="420" r:id="rId17"/>
    <p:sldId id="421" r:id="rId18"/>
    <p:sldId id="422" r:id="rId19"/>
    <p:sldId id="423" r:id="rId20"/>
    <p:sldId id="424" r:id="rId21"/>
    <p:sldId id="425" r:id="rId22"/>
    <p:sldId id="427" r:id="rId23"/>
    <p:sldId id="428" r:id="rId24"/>
    <p:sldId id="429" r:id="rId25"/>
    <p:sldId id="430" r:id="rId26"/>
    <p:sldId id="431" r:id="rId27"/>
    <p:sldId id="407" r:id="rId28"/>
  </p:sldIdLst>
  <p:sldSz cx="12192000" cy="6858000"/>
  <p:notesSz cx="6858000" cy="9144000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909FF"/>
    <a:srgbClr val="99FF66"/>
    <a:srgbClr val="BAE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74" autoAdjust="0"/>
    <p:restoredTop sz="91606" autoAdjust="0"/>
  </p:normalViewPr>
  <p:slideViewPr>
    <p:cSldViewPr snapToGrid="0">
      <p:cViewPr varScale="1">
        <p:scale>
          <a:sx n="70" d="100"/>
          <a:sy n="70" d="100"/>
        </p:scale>
        <p:origin x="960" y="-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715FAD-64B3-4F5E-A89D-AE875CBE3766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63F58B-5D27-498B-9377-11989BB33762}">
      <dgm:prSet custT="1"/>
      <dgm:spPr/>
      <dgm:t>
        <a:bodyPr/>
        <a:lstStyle/>
        <a:p>
          <a:pPr rtl="0"/>
          <a:r>
            <a:rPr lang="en-US" sz="2800" b="1" u="sng" baseline="0" dirty="0" smtClean="0">
              <a:uFill>
                <a:solidFill>
                  <a:srgbClr val="0000FF"/>
                </a:solidFill>
              </a:uFill>
            </a:rPr>
            <a:t>Pharmacy Student</a:t>
          </a:r>
          <a:r>
            <a:rPr lang="en-US" sz="2800" b="1" u="none" baseline="0" dirty="0" smtClean="0">
              <a:uFill>
                <a:solidFill>
                  <a:srgbClr val="0000FF"/>
                </a:solidFill>
              </a:uFill>
            </a:rPr>
            <a:t> </a:t>
          </a:r>
          <a:r>
            <a:rPr lang="en-US" sz="2800" b="1" u="sng" dirty="0" smtClean="0">
              <a:solidFill>
                <a:srgbClr val="0000FF"/>
              </a:solidFill>
            </a:rPr>
            <a:t>!</a:t>
          </a:r>
          <a:endParaRPr lang="en-US" sz="2800" u="sng" dirty="0">
            <a:solidFill>
              <a:srgbClr val="0000FF"/>
            </a:solidFill>
          </a:endParaRPr>
        </a:p>
      </dgm:t>
    </dgm:pt>
    <dgm:pt modelId="{114EB0DA-65C1-437D-8F9F-BEBA137EFE94}" type="parTrans" cxnId="{513F722A-CA0A-4CA9-BBB1-16BD52092084}">
      <dgm:prSet/>
      <dgm:spPr/>
      <dgm:t>
        <a:bodyPr/>
        <a:lstStyle/>
        <a:p>
          <a:endParaRPr lang="en-US"/>
        </a:p>
      </dgm:t>
    </dgm:pt>
    <dgm:pt modelId="{11036A33-6467-432A-B26D-74B6C57FDE3C}" type="sibTrans" cxnId="{513F722A-CA0A-4CA9-BBB1-16BD52092084}">
      <dgm:prSet/>
      <dgm:spPr/>
      <dgm:t>
        <a:bodyPr/>
        <a:lstStyle/>
        <a:p>
          <a:endParaRPr lang="en-US"/>
        </a:p>
      </dgm:t>
    </dgm:pt>
    <dgm:pt modelId="{8B415D3F-6340-4935-9A08-AAF994C95012}" type="pres">
      <dgm:prSet presAssocID="{92715FAD-64B3-4F5E-A89D-AE875CBE37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BE3D47-D196-47C8-9BB6-02F48F7F5107}" type="pres">
      <dgm:prSet presAssocID="{1B63F58B-5D27-498B-9377-11989BB33762}" presName="parentText" presStyleLbl="node1" presStyleIdx="0" presStyleCnt="1" custLinFactNeighborY="-420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1BB1BB-D2B0-41F7-948D-1E1F92D60E96}" type="presOf" srcId="{1B63F58B-5D27-498B-9377-11989BB33762}" destId="{2FBE3D47-D196-47C8-9BB6-02F48F7F5107}" srcOrd="0" destOrd="0" presId="urn:microsoft.com/office/officeart/2005/8/layout/vList2"/>
    <dgm:cxn modelId="{513F722A-CA0A-4CA9-BBB1-16BD52092084}" srcId="{92715FAD-64B3-4F5E-A89D-AE875CBE3766}" destId="{1B63F58B-5D27-498B-9377-11989BB33762}" srcOrd="0" destOrd="0" parTransId="{114EB0DA-65C1-437D-8F9F-BEBA137EFE94}" sibTransId="{11036A33-6467-432A-B26D-74B6C57FDE3C}"/>
    <dgm:cxn modelId="{65B482FA-ABD6-4796-9AD6-484E48BC4C8F}" type="presOf" srcId="{92715FAD-64B3-4F5E-A89D-AE875CBE3766}" destId="{8B415D3F-6340-4935-9A08-AAF994C95012}" srcOrd="0" destOrd="0" presId="urn:microsoft.com/office/officeart/2005/8/layout/vList2"/>
    <dgm:cxn modelId="{8138373F-32E0-4681-A4D7-0F9CE3330E99}" type="presParOf" srcId="{8B415D3F-6340-4935-9A08-AAF994C95012}" destId="{2FBE3D47-D196-47C8-9BB6-02F48F7F510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E20109-5229-455D-8DF7-6E682BE2475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56CC36-438C-4748-9A19-4F5D42B0D8EE}" type="pres">
      <dgm:prSet presAssocID="{09E20109-5229-455D-8DF7-6E682BE247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9B737C3-2FB1-4CD7-B680-109772F31E4D}" type="presOf" srcId="{09E20109-5229-455D-8DF7-6E682BE24758}" destId="{0E56CC36-438C-4748-9A19-4F5D42B0D8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E3D47-D196-47C8-9BB6-02F48F7F5107}">
      <dsp:nvSpPr>
        <dsp:cNvPr id="0" name=""/>
        <dsp:cNvSpPr/>
      </dsp:nvSpPr>
      <dsp:spPr>
        <a:xfrm>
          <a:off x="0" y="0"/>
          <a:ext cx="3570617" cy="5707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baseline="0" dirty="0" smtClean="0">
              <a:uFill>
                <a:solidFill>
                  <a:srgbClr val="0000FF"/>
                </a:solidFill>
              </a:uFill>
            </a:rPr>
            <a:t>Pharmacy Student</a:t>
          </a:r>
          <a:r>
            <a:rPr lang="en-US" sz="2800" b="1" u="none" kern="1200" baseline="0" dirty="0" smtClean="0">
              <a:uFill>
                <a:solidFill>
                  <a:srgbClr val="0000FF"/>
                </a:solidFill>
              </a:uFill>
            </a:rPr>
            <a:t> </a:t>
          </a:r>
          <a:r>
            <a:rPr lang="en-US" sz="2800" b="1" u="sng" kern="1200" dirty="0" smtClean="0">
              <a:solidFill>
                <a:srgbClr val="0000FF"/>
              </a:solidFill>
            </a:rPr>
            <a:t>!</a:t>
          </a:r>
          <a:endParaRPr lang="en-US" sz="2800" u="sng" kern="1200" dirty="0">
            <a:solidFill>
              <a:srgbClr val="0000FF"/>
            </a:solidFill>
          </a:endParaRPr>
        </a:p>
      </dsp:txBody>
      <dsp:txXfrm>
        <a:off x="27863" y="27863"/>
        <a:ext cx="3514891" cy="515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DC888-BEA8-441A-96C1-D4F1D7C27E13}" type="datetimeFigureOut">
              <a:rPr lang="en-US" smtClean="0"/>
              <a:t>20-Oct-20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39889-D125-401D-B7AF-55D9106F2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9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BFC2A7-C6E0-4CC0-B18F-CDA3B1E08CEB}" type="slidenum">
              <a:rPr lang="en-US" smtClean="0">
                <a:latin typeface="Times New Roman" pitchFamily="18" charset="0"/>
              </a:rPr>
              <a:pPr/>
              <a:t>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587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B9E656-7CD8-4C75-8D79-B87C175BB00B}" type="slidenum">
              <a:rPr lang="en-US" smtClean="0">
                <a:latin typeface="Times New Roman" pitchFamily="18" charset="0"/>
              </a:rPr>
              <a:pPr/>
              <a:t>20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39941" name="Footer Placeholder 7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BY Muhammad Muneem Akhtar</a:t>
            </a:r>
          </a:p>
        </p:txBody>
      </p:sp>
    </p:spTree>
    <p:extLst>
      <p:ext uri="{BB962C8B-B14F-4D97-AF65-F5344CB8AC3E}">
        <p14:creationId xmlns:p14="http://schemas.microsoft.com/office/powerpoint/2010/main" val="3178256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308297-8F0F-47BB-BCFD-A16CAEEDD019}" type="slidenum">
              <a:rPr lang="en-US" smtClean="0">
                <a:latin typeface="Times New Roman" pitchFamily="18" charset="0"/>
              </a:rPr>
              <a:pPr/>
              <a:t>22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09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40965" name="Footer Placeholder 7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BY Muhammad Muneem Akhtar</a:t>
            </a:r>
          </a:p>
        </p:txBody>
      </p:sp>
    </p:spTree>
    <p:extLst>
      <p:ext uri="{BB962C8B-B14F-4D97-AF65-F5344CB8AC3E}">
        <p14:creationId xmlns:p14="http://schemas.microsoft.com/office/powerpoint/2010/main" val="290779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0F2EA9-76FE-440C-B83E-FC8EA66502AE}" type="slidenum">
              <a:rPr lang="en-US" smtClean="0">
                <a:latin typeface="Times New Roman" pitchFamily="18" charset="0"/>
              </a:rPr>
              <a:pPr/>
              <a:t>23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41989" name="Footer Placeholder 7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BY Muhammad Muneem Akhtar</a:t>
            </a:r>
          </a:p>
        </p:txBody>
      </p:sp>
    </p:spTree>
    <p:extLst>
      <p:ext uri="{BB962C8B-B14F-4D97-AF65-F5344CB8AC3E}">
        <p14:creationId xmlns:p14="http://schemas.microsoft.com/office/powerpoint/2010/main" val="3287757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708172-0037-494A-82D3-6ECFE8BA2DA8}" type="slidenum">
              <a:rPr lang="en-US" smtClean="0">
                <a:latin typeface="Times New Roman" pitchFamily="18" charset="0"/>
              </a:rPr>
              <a:pPr/>
              <a:t>24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43013" name="Footer Placeholder 7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BY Muhammad Muneem Akhtar</a:t>
            </a:r>
          </a:p>
        </p:txBody>
      </p:sp>
    </p:spTree>
    <p:extLst>
      <p:ext uri="{BB962C8B-B14F-4D97-AF65-F5344CB8AC3E}">
        <p14:creationId xmlns:p14="http://schemas.microsoft.com/office/powerpoint/2010/main" val="450772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895126-C55F-4038-A768-EC7B6A90A142}" type="slidenum">
              <a:rPr lang="en-US" smtClean="0">
                <a:latin typeface="Times New Roman" pitchFamily="18" charset="0"/>
              </a:rPr>
              <a:pPr/>
              <a:t>25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44037" name="Footer Placeholder 7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BY Muhammad Muneem Akhtar</a:t>
            </a:r>
          </a:p>
        </p:txBody>
      </p:sp>
    </p:spTree>
    <p:extLst>
      <p:ext uri="{BB962C8B-B14F-4D97-AF65-F5344CB8AC3E}">
        <p14:creationId xmlns:p14="http://schemas.microsoft.com/office/powerpoint/2010/main" val="4253602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87DB82-FAD0-46A1-A6AF-D0BAFB467398}" type="slidenum">
              <a:rPr lang="en-US" smtClean="0">
                <a:latin typeface="Times New Roman" pitchFamily="18" charset="0"/>
              </a:rPr>
              <a:pPr/>
              <a:t>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32773" name="Footer Placeholder 7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BY Muhammad Muneem Akhtar</a:t>
            </a:r>
          </a:p>
        </p:txBody>
      </p:sp>
    </p:spTree>
    <p:extLst>
      <p:ext uri="{BB962C8B-B14F-4D97-AF65-F5344CB8AC3E}">
        <p14:creationId xmlns:p14="http://schemas.microsoft.com/office/powerpoint/2010/main" val="3837237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64623D-90BA-485F-9B6A-904877AA5DAB}" type="slidenum">
              <a:rPr lang="en-US" smtClean="0">
                <a:latin typeface="Times New Roman" pitchFamily="18" charset="0"/>
              </a:rPr>
              <a:pPr/>
              <a:t>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674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F5D888-1459-4B86-B177-A717130DA91E}" type="slidenum">
              <a:rPr lang="en-US" smtClean="0">
                <a:latin typeface="Times New Roman" pitchFamily="18" charset="0"/>
              </a:rPr>
              <a:pPr/>
              <a:t>10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33797" name="Footer Placeholder 7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BY Muhammad Muneem Akhtar</a:t>
            </a:r>
          </a:p>
        </p:txBody>
      </p:sp>
    </p:spTree>
    <p:extLst>
      <p:ext uri="{BB962C8B-B14F-4D97-AF65-F5344CB8AC3E}">
        <p14:creationId xmlns:p14="http://schemas.microsoft.com/office/powerpoint/2010/main" val="611649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0EF34-41E2-444D-8439-F17A9347264C}" type="slidenum">
              <a:rPr lang="en-US" smtClean="0">
                <a:latin typeface="Times New Roman" pitchFamily="18" charset="0"/>
              </a:rPr>
              <a:pPr/>
              <a:t>12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34821" name="Footer Placeholder 7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BY Muhammad Muneem Akhtar</a:t>
            </a:r>
          </a:p>
        </p:txBody>
      </p:sp>
    </p:spTree>
    <p:extLst>
      <p:ext uri="{BB962C8B-B14F-4D97-AF65-F5344CB8AC3E}">
        <p14:creationId xmlns:p14="http://schemas.microsoft.com/office/powerpoint/2010/main" val="703749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0EF34-41E2-444D-8439-F17A9347264C}" type="slidenum">
              <a:rPr lang="en-US" smtClean="0">
                <a:latin typeface="Times New Roman" pitchFamily="18" charset="0"/>
              </a:rPr>
              <a:pPr/>
              <a:t>13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34821" name="Footer Placeholder 7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BY Muhammad Muneem Akhtar</a:t>
            </a:r>
          </a:p>
        </p:txBody>
      </p:sp>
    </p:spTree>
    <p:extLst>
      <p:ext uri="{BB962C8B-B14F-4D97-AF65-F5344CB8AC3E}">
        <p14:creationId xmlns:p14="http://schemas.microsoft.com/office/powerpoint/2010/main" val="260185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1FAC34-3585-414B-9FE3-B4295C526D31}" type="slidenum">
              <a:rPr lang="en-US" smtClean="0">
                <a:latin typeface="Times New Roman" pitchFamily="18" charset="0"/>
              </a:rPr>
              <a:pPr/>
              <a:t>14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35845" name="Footer Placeholder 7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BY Muhammad Muneem Akhtar</a:t>
            </a:r>
          </a:p>
        </p:txBody>
      </p:sp>
    </p:spTree>
    <p:extLst>
      <p:ext uri="{BB962C8B-B14F-4D97-AF65-F5344CB8AC3E}">
        <p14:creationId xmlns:p14="http://schemas.microsoft.com/office/powerpoint/2010/main" val="2670201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966573-FDDD-487E-A3A3-5D317A7FC9D8}" type="slidenum">
              <a:rPr lang="en-US" smtClean="0">
                <a:latin typeface="Times New Roman" pitchFamily="18" charset="0"/>
              </a:rPr>
              <a:pPr/>
              <a:t>15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37893" name="Footer Placeholder 7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BY Muhammad Muneem Akhtar</a:t>
            </a:r>
          </a:p>
        </p:txBody>
      </p:sp>
    </p:spTree>
    <p:extLst>
      <p:ext uri="{BB962C8B-B14F-4D97-AF65-F5344CB8AC3E}">
        <p14:creationId xmlns:p14="http://schemas.microsoft.com/office/powerpoint/2010/main" val="4222455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F9B49E-02F5-4B7A-B882-F75A7E1DC85E}" type="slidenum">
              <a:rPr lang="en-US" smtClean="0">
                <a:latin typeface="Times New Roman" pitchFamily="18" charset="0"/>
              </a:rPr>
              <a:pPr/>
              <a:t>16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  <p:sp>
        <p:nvSpPr>
          <p:cNvPr id="38917" name="Footer Placeholder 7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BY Muhammad Muneem Akhtar</a:t>
            </a:r>
          </a:p>
        </p:txBody>
      </p:sp>
    </p:spTree>
    <p:extLst>
      <p:ext uri="{BB962C8B-B14F-4D97-AF65-F5344CB8AC3E}">
        <p14:creationId xmlns:p14="http://schemas.microsoft.com/office/powerpoint/2010/main" val="3307883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187" y="938098"/>
            <a:ext cx="10450168" cy="1175716"/>
          </a:xfrm>
        </p:spPr>
        <p:txBody>
          <a:bodyPr bIns="0" anchor="b">
            <a:normAutofit/>
          </a:bodyPr>
          <a:lstStyle>
            <a:lvl1pPr algn="l">
              <a:defRPr sz="6600"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7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18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F70A749C-E149-4757-8FE4-336D57044410}" type="datetime1">
              <a:rPr lang="en-US" smtClean="0"/>
              <a:t>20-Oct-20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1" y="329310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5" y="798973"/>
            <a:ext cx="811019" cy="503579"/>
          </a:xfrm>
        </p:spPr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67425" y="1978928"/>
            <a:ext cx="10136707" cy="684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296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C176726E-9AA3-4CEA-9224-0080A4A969B5}" type="datetime1">
              <a:rPr lang="en-US" smtClean="0"/>
              <a:t>20-Oct-20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321132" y="1164700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415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E0F8CBD9-A0A5-46CD-9231-B42E3804E009}" type="datetime1">
              <a:rPr lang="en-US" smtClean="0"/>
              <a:t>20-Oct-20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8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585" y="681689"/>
            <a:ext cx="9603275" cy="6829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273" y="1769154"/>
            <a:ext cx="9603275" cy="3450613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9D03B682-69EC-43A9-AF91-E5A1816FFFC1}" type="datetime1">
              <a:rPr lang="en-US" smtClean="0"/>
              <a:t>20-Oct-20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585156" y="1179721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012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5F61814E-AEAF-452C-AB0A-6D930BE1CBCC}" type="datetime1">
              <a:rPr lang="en-US" smtClean="0"/>
              <a:t>20-Oct-20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04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93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80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B17F9466-5FB8-4851-82CB-B6178F9CEE8F}" type="datetime1">
              <a:rPr lang="en-US" smtClean="0"/>
              <a:t>20-Oct-20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480061" y="1302551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790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2" y="804166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53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73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3" y="2023006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3" y="2821492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A971549C-BA5D-44B6-BB42-6A74880553BF}" type="datetime1">
              <a:rPr lang="en-US" smtClean="0"/>
              <a:t>20-Oct-20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826100" y="1302551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618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7AD277F1-21B5-45C6-AC27-EA83AAADCF6C}" type="datetime1">
              <a:rPr lang="en-US" smtClean="0"/>
              <a:t>20-Oct-20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558061" y="1137404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534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63BA4B94-440D-41FB-9265-8C6F120EB329}" type="datetime1">
              <a:rPr lang="en-US" smtClean="0"/>
              <a:t>20-Oct-20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96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977DE313-902C-474A-94D4-D877E83A309C}" type="datetime1">
              <a:rPr lang="en-US" smtClean="0"/>
              <a:t>20-Oct-20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50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5" y="5469859"/>
            <a:ext cx="5527351" cy="32012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4F4B4887-91F9-42F1-850D-38E0BF80A341}" type="datetime1">
              <a:rPr lang="en-US" smtClean="0"/>
              <a:t>20-Oct-20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3" y="318642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09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BAE18F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019477"/>
            <a:ext cx="12192000" cy="418761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81" y="695338"/>
            <a:ext cx="9603275" cy="682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81" y="2015735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1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1" y="798973"/>
            <a:ext cx="811019" cy="5035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007" y="77637"/>
            <a:ext cx="1540476" cy="16833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891" y="6183274"/>
            <a:ext cx="1001679" cy="62708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1549698" y="6348333"/>
            <a:ext cx="9196063" cy="525988"/>
            <a:chOff x="1858791" y="6464243"/>
            <a:chExt cx="9196063" cy="525988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8" b="-1538"/>
            <a:stretch/>
          </p:blipFill>
          <p:spPr bwMode="black">
            <a:xfrm>
              <a:off x="1858791" y="6464243"/>
              <a:ext cx="8968614" cy="4892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reflection blurRad="12700" stA="38000" endPos="28000" dist="5000" dir="5400000" sy="-100000" algn="bl" rotWithShape="0"/>
              <a:softEdge rad="63500"/>
            </a:effectLst>
          </p:spPr>
        </p:pic>
        <p:sp>
          <p:nvSpPr>
            <p:cNvPr id="13" name="TextBox 12"/>
            <p:cNvSpPr txBox="1"/>
            <p:nvPr userDrawn="1"/>
          </p:nvSpPr>
          <p:spPr>
            <a:xfrm>
              <a:off x="1858791" y="6467011"/>
              <a:ext cx="9196063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0" cap="none" spc="0" dirty="0" smtClean="0">
                  <a:ln w="0"/>
                  <a:solidFill>
                    <a:srgbClr val="0909FF"/>
                  </a:solidFill>
                  <a:effectLst/>
                </a:rPr>
                <a:t>Computer</a:t>
              </a:r>
              <a:r>
                <a:rPr lang="en-US" sz="2800" b="0" cap="none" spc="0" baseline="0" dirty="0" smtClean="0">
                  <a:ln w="0"/>
                  <a:solidFill>
                    <a:srgbClr val="0909FF"/>
                  </a:solidFill>
                  <a:effectLst/>
                </a:rPr>
                <a:t> &amp; its Applications in Pharmacy with Munim Akhtar</a:t>
              </a:r>
              <a:endParaRPr lang="en-US" sz="2800" b="0" cap="none" spc="0" dirty="0">
                <a:ln w="0"/>
                <a:solidFill>
                  <a:srgbClr val="0909FF"/>
                </a:solidFill>
                <a:effectLst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6" b="28508"/>
          <a:stretch/>
        </p:blipFill>
        <p:spPr>
          <a:xfrm>
            <a:off x="489395" y="6207095"/>
            <a:ext cx="976348" cy="65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8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2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click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rgbClr val="FF0000"/>
          </a:solidFill>
          <a:effectLst/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2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png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audio" Target="../media/audio1.wav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2.bin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4247" y="203261"/>
            <a:ext cx="9462327" cy="9848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altLang="en-US" sz="5800" b="1" dirty="0" smtClean="0"/>
              <a:t>System Analysis &amp; Design</a:t>
            </a:r>
            <a:endParaRPr lang="en-US" altLang="en-US" sz="5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72850" y="3966140"/>
            <a:ext cx="8013331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0000"/>
                </a:solidFill>
              </a:rPr>
              <a:t>Pharm-D</a:t>
            </a:r>
            <a:r>
              <a:rPr lang="en-US" sz="3600" b="1" dirty="0">
                <a:ln/>
              </a:rPr>
              <a:t> (Doctor of Pharmacy),</a:t>
            </a:r>
          </a:p>
          <a:p>
            <a:r>
              <a:rPr lang="en-US" sz="3600" b="1" dirty="0">
                <a:ln/>
                <a:solidFill>
                  <a:srgbClr val="FF0000"/>
                </a:solidFill>
              </a:rPr>
              <a:t>DPT</a:t>
            </a:r>
            <a:r>
              <a:rPr lang="en-US" sz="3600" b="1" dirty="0">
                <a:ln/>
              </a:rPr>
              <a:t> (Doctor of Physiotherapy) &amp;</a:t>
            </a:r>
          </a:p>
          <a:p>
            <a:r>
              <a:rPr lang="en-US" sz="3600" b="1" dirty="0">
                <a:ln/>
                <a:solidFill>
                  <a:srgbClr val="FF0000"/>
                </a:solidFill>
              </a:rPr>
              <a:t>Pharmacy Technician</a:t>
            </a:r>
            <a:r>
              <a:rPr lang="en-US" sz="3600" b="1" dirty="0">
                <a:ln/>
              </a:rPr>
              <a:t>. </a:t>
            </a:r>
          </a:p>
          <a:p>
            <a:r>
              <a:rPr lang="en-US" sz="3600" b="1" dirty="0">
                <a:ln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640343" y="1704328"/>
            <a:ext cx="2267909" cy="2261812"/>
            <a:chOff x="7264416" y="1417109"/>
            <a:chExt cx="2267909" cy="22618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264416" y="1417109"/>
              <a:ext cx="2267909" cy="226181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699792" y="1702104"/>
              <a:ext cx="139715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solidFill>
                    <a:srgbClr val="FF0000"/>
                  </a:solidFill>
                </a:rPr>
                <a:t>17</a:t>
              </a:r>
              <a:endParaRPr lang="en-US" sz="80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96095" y="2763933"/>
              <a:ext cx="10045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u="sng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Part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3846186" y="2626759"/>
            <a:ext cx="3120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n/>
                <a:solidFill>
                  <a:srgbClr val="0000FF"/>
                </a:solidFill>
              </a:rPr>
              <a:t>Recommended For  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93850241"/>
              </p:ext>
            </p:extLst>
          </p:nvPr>
        </p:nvGraphicFramePr>
        <p:xfrm>
          <a:off x="3846186" y="3138427"/>
          <a:ext cx="3570617" cy="571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49027" y="2740644"/>
            <a:ext cx="2788637" cy="3218491"/>
            <a:chOff x="9932690" y="3861331"/>
            <a:chExt cx="2094122" cy="225371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74" t="9549" r="3382" b="5169"/>
            <a:stretch/>
          </p:blipFill>
          <p:spPr>
            <a:xfrm rot="5400000">
              <a:off x="9852896" y="3967845"/>
              <a:ext cx="2253712" cy="20406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0" name="Group 9"/>
            <p:cNvGrpSpPr/>
            <p:nvPr/>
          </p:nvGrpSpPr>
          <p:grpSpPr>
            <a:xfrm>
              <a:off x="9932690" y="5781425"/>
              <a:ext cx="2094122" cy="333619"/>
              <a:chOff x="7309311" y="6013526"/>
              <a:chExt cx="2094122" cy="333619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367" t="55653" r="3733" b="17993"/>
              <a:stretch/>
            </p:blipFill>
            <p:spPr>
              <a:xfrm rot="5400000">
                <a:off x="8216491" y="5186921"/>
                <a:ext cx="333619" cy="198682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7309311" y="6133574"/>
                <a:ext cx="2094122" cy="188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51" b="1" cap="all" dirty="0">
                    <a:ln w="0"/>
                    <a:solidFill>
                      <a:schemeClr val="bg1"/>
                    </a:solidFill>
                    <a:effectLst>
                      <a:reflection blurRad="12700" stA="50000" endPos="50000" dist="5000" dir="5400000" sy="-100000" rotWithShape="0"/>
                    </a:effectLst>
                  </a:rPr>
                  <a:t>Muhammad Munim Akhtar</a:t>
                </a:r>
              </a:p>
            </p:txBody>
          </p:sp>
        </p:grp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2260" b="6605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37" t="14903" r="837" b="30353"/>
          <a:stretch/>
        </p:blipFill>
        <p:spPr>
          <a:xfrm>
            <a:off x="2381871" y="1022392"/>
            <a:ext cx="2084529" cy="20287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9047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272956" y="914401"/>
            <a:ext cx="1029041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An </a:t>
            </a:r>
            <a:r>
              <a:rPr lang="en-US" sz="2800" b="1" dirty="0"/>
              <a:t>information system</a:t>
            </a:r>
            <a:r>
              <a:rPr lang="en-US" sz="2800" dirty="0"/>
              <a:t> is software that helps you </a:t>
            </a:r>
            <a:r>
              <a:rPr lang="en-US" sz="2800" dirty="0" smtClean="0"/>
              <a:t>to organize </a:t>
            </a:r>
            <a:r>
              <a:rPr lang="en-US" sz="2800" dirty="0"/>
              <a:t>and analyze data. </a:t>
            </a:r>
            <a:endParaRPr lang="en-US" sz="2800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The purpose </a:t>
            </a:r>
            <a:r>
              <a:rPr lang="en-US" sz="2800" dirty="0"/>
              <a:t>of an </a:t>
            </a:r>
            <a:r>
              <a:rPr lang="en-US" sz="2800" dirty="0"/>
              <a:t>IS </a:t>
            </a:r>
            <a:r>
              <a:rPr lang="en-US" sz="2800" dirty="0" smtClean="0"/>
              <a:t>to </a:t>
            </a:r>
            <a:r>
              <a:rPr lang="en-US" sz="2800" dirty="0"/>
              <a:t>turn raw data into useful information that can be used for decision making in an organization</a:t>
            </a:r>
            <a:r>
              <a:rPr lang="en-US" sz="2800" dirty="0" smtClean="0"/>
              <a:t>.</a:t>
            </a:r>
            <a:endParaRPr lang="en-US" sz="2800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272955" y="152400"/>
            <a:ext cx="993784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What is information System.</a:t>
            </a:r>
            <a:endParaRPr lang="en-US" sz="4400" b="1" dirty="0"/>
          </a:p>
        </p:txBody>
      </p:sp>
      <p:pic>
        <p:nvPicPr>
          <p:cNvPr id="1166" name="Picture 142" descr="527_Components of Information Syste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492" y="3209914"/>
            <a:ext cx="51816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728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25356" y="252485"/>
            <a:ext cx="8077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A Building Network </a:t>
            </a:r>
            <a:r>
              <a:rPr lang="en-US" sz="4400" b="1" dirty="0" smtClean="0"/>
              <a:t>System</a:t>
            </a:r>
            <a:endParaRPr lang="en-US" sz="4400" b="1" dirty="0"/>
          </a:p>
        </p:txBody>
      </p:sp>
      <p:pic>
        <p:nvPicPr>
          <p:cNvPr id="5122" name="Picture 2" descr="https://upload.wikimedia.org/wikipedia/commons/9/9f/Information_Systems_Architectur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11" y="1021925"/>
            <a:ext cx="9998361" cy="527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840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313899" y="1585953"/>
            <a:ext cx="816136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r>
              <a:rPr lang="en-US" sz="2400" dirty="0">
                <a:latin typeface="Times New Roman" charset="0"/>
              </a:rPr>
              <a:t>An Information System is an organized combination of people,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dirty="0">
                <a:latin typeface="Times New Roman" charset="0"/>
              </a:rPr>
              <a:t>Hardware,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dirty="0">
                <a:latin typeface="Times New Roman" charset="0"/>
              </a:rPr>
              <a:t>Software,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dirty="0">
                <a:latin typeface="Times New Roman" charset="0"/>
              </a:rPr>
              <a:t>Communication </a:t>
            </a:r>
            <a:r>
              <a:rPr lang="en-US" sz="2400" dirty="0">
                <a:latin typeface="Times New Roman" charset="0"/>
              </a:rPr>
              <a:t>networks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400" dirty="0" smtClean="0">
                <a:latin typeface="Times New Roman" charset="0"/>
              </a:rPr>
              <a:t>People</a:t>
            </a:r>
            <a:endParaRPr lang="en-US" sz="2400" dirty="0">
              <a:latin typeface="Times New Roman" charset="0"/>
            </a:endParaRPr>
          </a:p>
          <a:p>
            <a:pPr marL="457200" lvl="1">
              <a:defRPr/>
            </a:pPr>
            <a:endParaRPr lang="en-US" sz="1200" dirty="0">
              <a:latin typeface="Times New Roman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charset="0"/>
              </a:rPr>
              <a:t>IS system collects</a:t>
            </a:r>
            <a:r>
              <a:rPr lang="en-US" sz="2400" dirty="0">
                <a:latin typeface="Times New Roman" charset="0"/>
              </a:rPr>
              <a:t>, </a:t>
            </a:r>
            <a:r>
              <a:rPr lang="en-US" sz="2400" dirty="0">
                <a:latin typeface="Times New Roman" charset="0"/>
              </a:rPr>
              <a:t>transforms, distribute / </a:t>
            </a:r>
            <a:r>
              <a:rPr lang="en-US" sz="2400" dirty="0">
                <a:latin typeface="Times New Roman" charset="0"/>
              </a:rPr>
              <a:t>broadcast information in a </a:t>
            </a:r>
            <a:r>
              <a:rPr lang="en-US" sz="2400" dirty="0">
                <a:latin typeface="Times New Roman" charset="0"/>
              </a:rPr>
              <a:t>organization</a:t>
            </a:r>
            <a:r>
              <a:rPr lang="en-US" sz="2400" dirty="0">
                <a:latin typeface="Times New Roman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endParaRPr lang="en-US" sz="2400" b="1" dirty="0">
              <a:latin typeface="Times New Roman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52985" y="373441"/>
            <a:ext cx="7144603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charset="0"/>
              </a:rPr>
              <a:t>Main components of </a:t>
            </a:r>
            <a:r>
              <a:rPr lang="en-US" b="1" dirty="0" smtClean="0">
                <a:solidFill>
                  <a:srgbClr val="0000FF"/>
                </a:solidFill>
                <a:latin typeface="Times New Roman" charset="0"/>
              </a:rPr>
              <a:t>IS</a:t>
            </a:r>
            <a:r>
              <a:rPr lang="en-US" b="1" dirty="0" smtClean="0">
                <a:solidFill>
                  <a:schemeClr val="tx1"/>
                </a:solidFill>
                <a:latin typeface="Times New Roman" charset="0"/>
              </a:rPr>
              <a:t> system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Times New Roman" charset="0"/>
              </a:rPr>
            </a:br>
            <a:endParaRPr lang="en-US" sz="2400" dirty="0">
              <a:solidFill>
                <a:schemeClr val="tx1"/>
              </a:solidFill>
              <a:latin typeface="Times New Roman" charset="0"/>
            </a:endParaRPr>
          </a:p>
        </p:txBody>
      </p:sp>
      <p:graphicFrame>
        <p:nvGraphicFramePr>
          <p:cNvPr id="205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361752"/>
              </p:ext>
            </p:extLst>
          </p:nvPr>
        </p:nvGraphicFramePr>
        <p:xfrm>
          <a:off x="7356142" y="2212072"/>
          <a:ext cx="4669209" cy="3861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Bitmap Image" r:id="rId5" imgW="3848040" imgH="1924200" progId="Paint.Picture">
                  <p:embed/>
                </p:oleObj>
              </mc:Choice>
              <mc:Fallback>
                <p:oleObj name="Bitmap Image" r:id="rId5" imgW="3848040" imgH="1924200" progId="Paint.Picture">
                  <p:embed/>
                  <p:pic>
                    <p:nvPicPr>
                      <p:cNvPr id="205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6142" y="2212072"/>
                        <a:ext cx="4669209" cy="38611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2166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-1" y="1195317"/>
            <a:ext cx="10713493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90513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 </a:t>
            </a:r>
            <a:r>
              <a:rPr lang="en-US" sz="2400" dirty="0" smtClean="0"/>
              <a:t>Information technology </a:t>
            </a:r>
            <a:r>
              <a:rPr lang="en-US" sz="2400" dirty="0"/>
              <a:t>is the application of computers and </a:t>
            </a:r>
            <a:r>
              <a:rPr lang="en-US" sz="2400" dirty="0"/>
              <a:t>telecommunications</a:t>
            </a:r>
          </a:p>
          <a:p>
            <a:pPr marL="290513">
              <a:defRPr/>
            </a:pPr>
            <a:r>
              <a:rPr lang="en-US" sz="2400" dirty="0"/>
              <a:t> </a:t>
            </a:r>
            <a:r>
              <a:rPr lang="en-US" sz="2400" dirty="0"/>
              <a:t> equipment </a:t>
            </a:r>
            <a:r>
              <a:rPr lang="en-US" sz="2400" dirty="0"/>
              <a:t>to </a:t>
            </a:r>
            <a:endParaRPr lang="en-US" sz="2400" dirty="0"/>
          </a:p>
          <a:p>
            <a:pPr marL="1257300" lvl="1" indent="-342900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/>
              <a:t>store, </a:t>
            </a:r>
          </a:p>
          <a:p>
            <a:pPr marL="1257300" lvl="1" indent="-342900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/>
              <a:t>retrieve</a:t>
            </a:r>
            <a:r>
              <a:rPr lang="en-US" sz="2400" dirty="0"/>
              <a:t>, </a:t>
            </a:r>
            <a:endParaRPr lang="en-US" sz="2400" dirty="0"/>
          </a:p>
          <a:p>
            <a:pPr marL="1257300" lvl="1" indent="-342900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transmit </a:t>
            </a:r>
            <a:r>
              <a:rPr lang="en-US" sz="2400" dirty="0"/>
              <a:t>and </a:t>
            </a:r>
            <a:endParaRPr lang="en-US" sz="2400" dirty="0"/>
          </a:p>
          <a:p>
            <a:pPr marL="1257300" lvl="1" indent="-342900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smtClean="0"/>
              <a:t>manipulate data, often in the context of a business.</a:t>
            </a:r>
            <a:endParaRPr lang="en-US" sz="2400" b="1" dirty="0" smtClean="0">
              <a:latin typeface="Times New Roman" charset="0"/>
            </a:endParaRPr>
          </a:p>
          <a:p>
            <a:pPr marL="46355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FF"/>
                </a:solidFill>
              </a:rPr>
              <a:t>IT </a:t>
            </a:r>
            <a:r>
              <a:rPr lang="en-US" sz="2400" dirty="0">
                <a:solidFill>
                  <a:srgbClr val="0000FF"/>
                </a:solidFill>
              </a:rPr>
              <a:t>includes 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920738" lvl="2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network </a:t>
            </a:r>
            <a:r>
              <a:rPr lang="en-US" sz="2400" dirty="0"/>
              <a:t>administration, </a:t>
            </a:r>
            <a:endParaRPr lang="en-US" sz="2400" dirty="0" smtClean="0"/>
          </a:p>
          <a:p>
            <a:pPr marL="920738" lvl="2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computer </a:t>
            </a:r>
            <a:r>
              <a:rPr lang="en-US" sz="2400" dirty="0"/>
              <a:t>engineering, </a:t>
            </a:r>
            <a:endParaRPr lang="en-US" sz="2400" dirty="0" smtClean="0"/>
          </a:p>
          <a:p>
            <a:pPr marL="920738" lvl="2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Web </a:t>
            </a:r>
            <a:r>
              <a:rPr lang="en-US" sz="2400" dirty="0"/>
              <a:t>development</a:t>
            </a:r>
            <a:r>
              <a:rPr lang="en-US" sz="2400" dirty="0" smtClean="0"/>
              <a:t>,</a:t>
            </a:r>
          </a:p>
          <a:p>
            <a:pPr marL="920738" lvl="2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technical support.</a:t>
            </a:r>
            <a:endParaRPr lang="en-US" sz="2400" dirty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304800"/>
            <a:ext cx="7554036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5300" b="1" dirty="0" smtClean="0">
                <a:solidFill>
                  <a:schemeClr val="tx1"/>
                </a:solidFill>
                <a:latin typeface="Times New Roman" charset="0"/>
              </a:rPr>
              <a:t>What is </a:t>
            </a:r>
            <a:r>
              <a:rPr lang="en-US" sz="5300" b="1" dirty="0" smtClean="0">
                <a:latin typeface="Times New Roman" charset="0"/>
              </a:rPr>
              <a:t>IT</a:t>
            </a:r>
            <a:r>
              <a:rPr lang="en-US" sz="2400" dirty="0">
                <a:solidFill>
                  <a:schemeClr val="tx1"/>
                </a:solidFill>
                <a:latin typeface="Times New Roman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Times New Roman" charset="0"/>
              </a:rPr>
            </a:br>
            <a:endParaRPr lang="en-US" sz="2400" dirty="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4102" name="Picture 6" descr="http://comps.canstockphoto.com/can-stock-photo_csp1493320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6" t="8510" r="7143" b="12669"/>
          <a:stretch/>
        </p:blipFill>
        <p:spPr bwMode="auto">
          <a:xfrm>
            <a:off x="7939584" y="2271636"/>
            <a:ext cx="4152331" cy="39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757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1" name="Text Box 21"/>
          <p:cNvSpPr txBox="1">
            <a:spLocks noChangeArrowheads="1"/>
          </p:cNvSpPr>
          <p:nvPr/>
        </p:nvSpPr>
        <p:spPr bwMode="auto">
          <a:xfrm>
            <a:off x="4191000" y="2743200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are used to build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077200" y="304800"/>
            <a:ext cx="1828800" cy="6030218"/>
            <a:chOff x="6553200" y="304800"/>
            <a:chExt cx="1828800" cy="6030218"/>
          </a:xfrm>
        </p:grpSpPr>
        <p:sp>
          <p:nvSpPr>
            <p:cNvPr id="14340" name="Rectangle 6"/>
            <p:cNvSpPr>
              <a:spLocks noChangeArrowheads="1"/>
            </p:cNvSpPr>
            <p:nvPr/>
          </p:nvSpPr>
          <p:spPr bwMode="auto">
            <a:xfrm>
              <a:off x="7162800" y="304800"/>
              <a:ext cx="1219200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1" name="Rectangle 7"/>
            <p:cNvSpPr>
              <a:spLocks noChangeArrowheads="1"/>
            </p:cNvSpPr>
            <p:nvPr/>
          </p:nvSpPr>
          <p:spPr bwMode="auto">
            <a:xfrm>
              <a:off x="7162800" y="1828800"/>
              <a:ext cx="1219200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2" name="Rectangle 8"/>
            <p:cNvSpPr>
              <a:spLocks noChangeArrowheads="1"/>
            </p:cNvSpPr>
            <p:nvPr/>
          </p:nvSpPr>
          <p:spPr bwMode="auto">
            <a:xfrm>
              <a:off x="7162800" y="3429000"/>
              <a:ext cx="1219200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3" name="Rectangle 9"/>
            <p:cNvSpPr>
              <a:spLocks noChangeArrowheads="1"/>
            </p:cNvSpPr>
            <p:nvPr/>
          </p:nvSpPr>
          <p:spPr bwMode="auto">
            <a:xfrm>
              <a:off x="7162800" y="5029200"/>
              <a:ext cx="1219200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5" name="Line 12"/>
            <p:cNvSpPr>
              <a:spLocks noChangeShapeType="1"/>
            </p:cNvSpPr>
            <p:nvPr/>
          </p:nvSpPr>
          <p:spPr bwMode="auto">
            <a:xfrm flipH="1">
              <a:off x="6553200" y="838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Line 13"/>
            <p:cNvSpPr>
              <a:spLocks noChangeShapeType="1"/>
            </p:cNvSpPr>
            <p:nvPr/>
          </p:nvSpPr>
          <p:spPr bwMode="auto">
            <a:xfrm>
              <a:off x="6553200" y="838200"/>
              <a:ext cx="0" cy="464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Line 14"/>
            <p:cNvSpPr>
              <a:spLocks noChangeShapeType="1"/>
            </p:cNvSpPr>
            <p:nvPr/>
          </p:nvSpPr>
          <p:spPr bwMode="auto">
            <a:xfrm>
              <a:off x="6553200" y="5486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Line 17"/>
            <p:cNvSpPr>
              <a:spLocks noChangeShapeType="1"/>
            </p:cNvSpPr>
            <p:nvPr/>
          </p:nvSpPr>
          <p:spPr bwMode="auto">
            <a:xfrm>
              <a:off x="6553200" y="2438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Line 18"/>
            <p:cNvSpPr>
              <a:spLocks noChangeShapeType="1"/>
            </p:cNvSpPr>
            <p:nvPr/>
          </p:nvSpPr>
          <p:spPr bwMode="auto">
            <a:xfrm>
              <a:off x="6553200" y="3962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Text Box 25"/>
            <p:cNvSpPr txBox="1">
              <a:spLocks noChangeArrowheads="1"/>
            </p:cNvSpPr>
            <p:nvPr/>
          </p:nvSpPr>
          <p:spPr bwMode="auto">
            <a:xfrm>
              <a:off x="7239000" y="533400"/>
              <a:ext cx="10668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FF0000"/>
                  </a:solidFill>
                </a:rPr>
                <a:t>Payroll System</a:t>
              </a:r>
            </a:p>
          </p:txBody>
        </p:sp>
        <p:sp>
          <p:nvSpPr>
            <p:cNvPr id="14356" name="Text Box 26"/>
            <p:cNvSpPr txBox="1">
              <a:spLocks noChangeArrowheads="1"/>
            </p:cNvSpPr>
            <p:nvPr/>
          </p:nvSpPr>
          <p:spPr bwMode="auto">
            <a:xfrm>
              <a:off x="7315200" y="2057400"/>
              <a:ext cx="9906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FF0000"/>
                  </a:solidFill>
                </a:rPr>
                <a:t>Inventory System</a:t>
              </a:r>
            </a:p>
          </p:txBody>
        </p:sp>
        <p:sp>
          <p:nvSpPr>
            <p:cNvPr id="14357" name="Text Box 27"/>
            <p:cNvSpPr txBox="1">
              <a:spLocks noChangeArrowheads="1"/>
            </p:cNvSpPr>
            <p:nvPr/>
          </p:nvSpPr>
          <p:spPr bwMode="auto">
            <a:xfrm>
              <a:off x="7239000" y="3657600"/>
              <a:ext cx="10668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FF0000"/>
                  </a:solidFill>
                </a:rPr>
                <a:t>Marketing System</a:t>
              </a:r>
            </a:p>
          </p:txBody>
        </p:sp>
        <p:sp>
          <p:nvSpPr>
            <p:cNvPr id="14358" name="Text Box 28"/>
            <p:cNvSpPr txBox="1">
              <a:spLocks noChangeArrowheads="1"/>
            </p:cNvSpPr>
            <p:nvPr/>
          </p:nvSpPr>
          <p:spPr bwMode="auto">
            <a:xfrm>
              <a:off x="7239000" y="5257800"/>
              <a:ext cx="106680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FF0000"/>
                  </a:solidFill>
                </a:rPr>
                <a:t>Customer Service </a:t>
              </a:r>
              <a:r>
                <a:rPr lang="en-US" sz="1600" dirty="0">
                  <a:solidFill>
                    <a:srgbClr val="FF0000"/>
                  </a:solidFill>
                </a:rPr>
                <a:t>System. </a:t>
              </a:r>
              <a:r>
                <a:rPr lang="en-US" sz="1600" dirty="0"/>
                <a:t>etc.</a:t>
              </a:r>
              <a:endParaRPr lang="en-US" sz="1600" dirty="0"/>
            </a:p>
          </p:txBody>
        </p:sp>
      </p:grpSp>
      <p:sp>
        <p:nvSpPr>
          <p:cNvPr id="14359" name="Rectangle 30"/>
          <p:cNvSpPr>
            <a:spLocks noGrp="1" noChangeArrowheads="1"/>
          </p:cNvSpPr>
          <p:nvPr>
            <p:ph type="title"/>
          </p:nvPr>
        </p:nvSpPr>
        <p:spPr>
          <a:xfrm>
            <a:off x="873457" y="76200"/>
            <a:ext cx="8311486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</a:t>
            </a:r>
            <a:r>
              <a:rPr lang="en-US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b/w  </a:t>
            </a:r>
            <a:r>
              <a:rPr lang="en-US" sz="53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</a:t>
            </a:r>
            <a:r>
              <a:rPr lang="en-US" sz="5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</a:p>
        </p:txBody>
      </p:sp>
      <p:sp>
        <p:nvSpPr>
          <p:cNvPr id="14361" name="TextBox 24"/>
          <p:cNvSpPr txBox="1">
            <a:spLocks noChangeArrowheads="1"/>
          </p:cNvSpPr>
          <p:nvPr/>
        </p:nvSpPr>
        <p:spPr bwMode="auto">
          <a:xfrm>
            <a:off x="206422" y="5607050"/>
            <a:ext cx="89785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Technology: </a:t>
            </a:r>
            <a:r>
              <a:rPr lang="en-US" sz="2000" dirty="0"/>
              <a:t>The scientific </a:t>
            </a:r>
            <a:r>
              <a:rPr lang="en-US" sz="2000" dirty="0">
                <a:solidFill>
                  <a:srgbClr val="00B050"/>
                </a:solidFill>
              </a:rPr>
              <a:t>method and material </a:t>
            </a:r>
            <a:r>
              <a:rPr lang="en-US" sz="2000" dirty="0"/>
              <a:t>used </a:t>
            </a:r>
            <a:r>
              <a:rPr lang="en-US" sz="2000" dirty="0" smtClean="0"/>
              <a:t>to achieve </a:t>
            </a:r>
            <a:r>
              <a:rPr lang="en-US" sz="2000" dirty="0"/>
              <a:t>a goal/ objective.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905000" y="1103248"/>
            <a:ext cx="4267200" cy="3714412"/>
            <a:chOff x="381000" y="912176"/>
            <a:chExt cx="4267200" cy="3714412"/>
          </a:xfrm>
        </p:grpSpPr>
        <p:sp>
          <p:nvSpPr>
            <p:cNvPr id="14338" name="Rectangle 4"/>
            <p:cNvSpPr>
              <a:spLocks noChangeArrowheads="1"/>
            </p:cNvSpPr>
            <p:nvPr/>
          </p:nvSpPr>
          <p:spPr bwMode="auto">
            <a:xfrm>
              <a:off x="609600" y="1600200"/>
              <a:ext cx="1905000" cy="30263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4" name="Line 11"/>
            <p:cNvSpPr>
              <a:spLocks noChangeShapeType="1"/>
            </p:cNvSpPr>
            <p:nvPr/>
          </p:nvSpPr>
          <p:spPr bwMode="auto">
            <a:xfrm>
              <a:off x="2514600" y="3200400"/>
              <a:ext cx="2133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Text Box 20"/>
            <p:cNvSpPr txBox="1">
              <a:spLocks noChangeArrowheads="1"/>
            </p:cNvSpPr>
            <p:nvPr/>
          </p:nvSpPr>
          <p:spPr bwMode="auto">
            <a:xfrm>
              <a:off x="685800" y="1828800"/>
              <a:ext cx="1981200" cy="265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00B050"/>
                  </a:solidFill>
                  <a:latin typeface="Times New Roman" charset="0"/>
                </a:rPr>
                <a:t>Information technology</a:t>
              </a:r>
            </a:p>
            <a:p>
              <a:pPr marL="342900" indent="-342900">
                <a:spcBef>
                  <a:spcPct val="50000"/>
                </a:spcBef>
                <a:buFont typeface="+mj-lt"/>
                <a:buAutoNum type="arabicPeriod"/>
                <a:defRPr/>
              </a:pPr>
              <a:r>
                <a:rPr lang="en-US" sz="1600" dirty="0">
                  <a:latin typeface="Times New Roman" charset="0"/>
                </a:rPr>
                <a:t>Hardware</a:t>
              </a:r>
              <a:endParaRPr lang="en-US" sz="1600" dirty="0">
                <a:latin typeface="Times New Roman" charset="0"/>
              </a:endParaRPr>
            </a:p>
            <a:p>
              <a:pPr marL="342900" indent="-342900">
                <a:spcBef>
                  <a:spcPct val="50000"/>
                </a:spcBef>
                <a:buFont typeface="+mj-lt"/>
                <a:buAutoNum type="arabicPeriod"/>
                <a:defRPr/>
              </a:pPr>
              <a:r>
                <a:rPr lang="en-US" sz="1600" dirty="0">
                  <a:latin typeface="Times New Roman" charset="0"/>
                </a:rPr>
                <a:t>Software</a:t>
              </a:r>
            </a:p>
            <a:p>
              <a:pPr marL="342900" indent="-342900">
                <a:spcBef>
                  <a:spcPct val="50000"/>
                </a:spcBef>
                <a:buFont typeface="+mj-lt"/>
                <a:buAutoNum type="arabicPeriod"/>
                <a:defRPr/>
              </a:pPr>
              <a:r>
                <a:rPr lang="en-US" sz="1600" dirty="0">
                  <a:latin typeface="Times New Roman" charset="0"/>
                </a:rPr>
                <a:t>Databases</a:t>
              </a:r>
            </a:p>
            <a:p>
              <a:pPr marL="342900" indent="-342900">
                <a:spcBef>
                  <a:spcPct val="50000"/>
                </a:spcBef>
                <a:buFont typeface="+mj-lt"/>
                <a:buAutoNum type="arabicPeriod"/>
                <a:defRPr/>
              </a:pPr>
              <a:r>
                <a:rPr lang="en-US" sz="1600" dirty="0">
                  <a:latin typeface="Times New Roman" charset="0"/>
                </a:rPr>
                <a:t>Networks</a:t>
              </a:r>
            </a:p>
            <a:p>
              <a:pPr marL="342900" indent="-342900">
                <a:spcBef>
                  <a:spcPct val="50000"/>
                </a:spcBef>
                <a:buFont typeface="+mj-lt"/>
                <a:buAutoNum type="arabicPeriod"/>
                <a:defRPr/>
              </a:pPr>
              <a:r>
                <a:rPr lang="en-US" sz="1600" dirty="0">
                  <a:latin typeface="Times New Roman" charset="0"/>
                </a:rPr>
                <a:t>Other related components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381000" y="912176"/>
              <a:ext cx="762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00B050"/>
                  </a:solidFill>
                  <a:cs typeface="Times New Roman" pitchFamily="18" charset="0"/>
                </a:rPr>
                <a:t>IT</a:t>
              </a:r>
              <a:endParaRPr lang="en-US" sz="36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96000" y="1760692"/>
            <a:ext cx="1981200" cy="2201708"/>
            <a:chOff x="4572000" y="1760692"/>
            <a:chExt cx="1981200" cy="2201708"/>
          </a:xfrm>
        </p:grpSpPr>
        <p:sp>
          <p:nvSpPr>
            <p:cNvPr id="14339" name="Rectangle 5"/>
            <p:cNvSpPr>
              <a:spLocks noChangeArrowheads="1"/>
            </p:cNvSpPr>
            <p:nvPr/>
          </p:nvSpPr>
          <p:spPr bwMode="auto">
            <a:xfrm>
              <a:off x="4648200" y="2514600"/>
              <a:ext cx="1524000" cy="1447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Text Box 23"/>
            <p:cNvSpPr txBox="1">
              <a:spLocks noChangeArrowheads="1"/>
            </p:cNvSpPr>
            <p:nvPr/>
          </p:nvSpPr>
          <p:spPr bwMode="auto">
            <a:xfrm>
              <a:off x="4572000" y="2971800"/>
              <a:ext cx="16764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 dirty="0">
                  <a:solidFill>
                    <a:srgbClr val="00B050"/>
                  </a:solidFill>
                </a:rPr>
                <a:t>Information Systems</a:t>
              </a:r>
              <a:endParaRPr lang="en-US" sz="1600" b="1" dirty="0">
                <a:solidFill>
                  <a:srgbClr val="00B050"/>
                </a:solidFill>
              </a:endParaRPr>
            </a:p>
          </p:txBody>
        </p:sp>
        <p:sp>
          <p:nvSpPr>
            <p:cNvPr id="14354" name="Line 24"/>
            <p:cNvSpPr>
              <a:spLocks noChangeShapeType="1"/>
            </p:cNvSpPr>
            <p:nvPr/>
          </p:nvSpPr>
          <p:spPr bwMode="auto">
            <a:xfrm>
              <a:off x="6172200" y="32004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29200" y="1760692"/>
              <a:ext cx="762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00B050"/>
                  </a:solidFill>
                  <a:cs typeface="Times New Roman" pitchFamily="18" charset="0"/>
                </a:rPr>
                <a:t>IS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921633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1" grpId="0"/>
      <p:bldP spid="143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85066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1676400" y="4724400"/>
            <a:ext cx="1219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Text Box 25"/>
          <p:cNvSpPr txBox="1">
            <a:spLocks noChangeArrowheads="1"/>
          </p:cNvSpPr>
          <p:nvPr/>
        </p:nvSpPr>
        <p:spPr bwMode="auto">
          <a:xfrm>
            <a:off x="1828800" y="4953000"/>
            <a:ext cx="76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B0F0"/>
                </a:solidFill>
              </a:rPr>
              <a:t>TPS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53905" y="1600395"/>
            <a:ext cx="8534400" cy="3962205"/>
            <a:chOff x="457200" y="1600395"/>
            <a:chExt cx="8534400" cy="3962205"/>
          </a:xfrm>
        </p:grpSpPr>
        <p:sp>
          <p:nvSpPr>
            <p:cNvPr id="17414" name="Rectangle 8"/>
            <p:cNvSpPr>
              <a:spLocks noChangeArrowheads="1"/>
            </p:cNvSpPr>
            <p:nvPr/>
          </p:nvSpPr>
          <p:spPr bwMode="auto">
            <a:xfrm>
              <a:off x="1524000" y="4724400"/>
              <a:ext cx="1371600" cy="838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5" name="Rectangle 9"/>
            <p:cNvSpPr>
              <a:spLocks noChangeArrowheads="1"/>
            </p:cNvSpPr>
            <p:nvPr/>
          </p:nvSpPr>
          <p:spPr bwMode="auto">
            <a:xfrm>
              <a:off x="3048000" y="4724400"/>
              <a:ext cx="1371600" cy="838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6" name="Rectangle 10"/>
            <p:cNvSpPr>
              <a:spLocks noChangeArrowheads="1"/>
            </p:cNvSpPr>
            <p:nvPr/>
          </p:nvSpPr>
          <p:spPr bwMode="auto">
            <a:xfrm>
              <a:off x="4800600" y="4724400"/>
              <a:ext cx="1371600" cy="838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Rectangle 11"/>
            <p:cNvSpPr>
              <a:spLocks noChangeArrowheads="1"/>
            </p:cNvSpPr>
            <p:nvPr/>
          </p:nvSpPr>
          <p:spPr bwMode="auto">
            <a:xfrm>
              <a:off x="6248400" y="4724400"/>
              <a:ext cx="1371600" cy="838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Rectangle 12"/>
            <p:cNvSpPr>
              <a:spLocks noChangeArrowheads="1"/>
            </p:cNvSpPr>
            <p:nvPr/>
          </p:nvSpPr>
          <p:spPr bwMode="auto">
            <a:xfrm>
              <a:off x="7772400" y="4724400"/>
              <a:ext cx="1219200" cy="838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9" name="Text Box 14"/>
            <p:cNvSpPr txBox="1">
              <a:spLocks noChangeArrowheads="1"/>
            </p:cNvSpPr>
            <p:nvPr/>
          </p:nvSpPr>
          <p:spPr bwMode="auto">
            <a:xfrm>
              <a:off x="3657600" y="1600395"/>
              <a:ext cx="2220035" cy="3693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B050"/>
                  </a:solidFill>
                </a:rPr>
                <a:t>Information Systems</a:t>
              </a:r>
            </a:p>
          </p:txBody>
        </p:sp>
        <p:sp>
          <p:nvSpPr>
            <p:cNvPr id="17420" name="Text Box 17"/>
            <p:cNvSpPr txBox="1">
              <a:spLocks noChangeArrowheads="1"/>
            </p:cNvSpPr>
            <p:nvPr/>
          </p:nvSpPr>
          <p:spPr bwMode="auto">
            <a:xfrm>
              <a:off x="1080448" y="3163670"/>
              <a:ext cx="2514600" cy="6463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Operations Support System</a:t>
              </a:r>
            </a:p>
          </p:txBody>
        </p:sp>
        <p:sp>
          <p:nvSpPr>
            <p:cNvPr id="17423" name="Text Box 24"/>
            <p:cNvSpPr txBox="1">
              <a:spLocks noChangeArrowheads="1"/>
            </p:cNvSpPr>
            <p:nvPr/>
          </p:nvSpPr>
          <p:spPr bwMode="auto">
            <a:xfrm>
              <a:off x="5943600" y="2895600"/>
              <a:ext cx="2362200" cy="6463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Management Support System</a:t>
              </a:r>
            </a:p>
          </p:txBody>
        </p:sp>
        <p:sp>
          <p:nvSpPr>
            <p:cNvPr id="17425" name="Text Box 26"/>
            <p:cNvSpPr txBox="1">
              <a:spLocks noChangeArrowheads="1"/>
            </p:cNvSpPr>
            <p:nvPr/>
          </p:nvSpPr>
          <p:spPr bwMode="auto">
            <a:xfrm>
              <a:off x="1905000" y="4953000"/>
              <a:ext cx="9906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B0F0"/>
                  </a:solidFill>
                </a:rPr>
                <a:t>PCS</a:t>
              </a:r>
            </a:p>
          </p:txBody>
        </p:sp>
        <p:sp>
          <p:nvSpPr>
            <p:cNvPr id="17426" name="Text Box 27"/>
            <p:cNvSpPr txBox="1">
              <a:spLocks noChangeArrowheads="1"/>
            </p:cNvSpPr>
            <p:nvPr/>
          </p:nvSpPr>
          <p:spPr bwMode="auto">
            <a:xfrm>
              <a:off x="3352800" y="4953000"/>
              <a:ext cx="7620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00B0F0"/>
                  </a:solidFill>
                </a:rPr>
                <a:t>OAS</a:t>
              </a:r>
            </a:p>
          </p:txBody>
        </p:sp>
        <p:sp>
          <p:nvSpPr>
            <p:cNvPr id="17427" name="Text Box 28"/>
            <p:cNvSpPr txBox="1">
              <a:spLocks noChangeArrowheads="1"/>
            </p:cNvSpPr>
            <p:nvPr/>
          </p:nvSpPr>
          <p:spPr bwMode="auto">
            <a:xfrm>
              <a:off x="5181600" y="4953000"/>
              <a:ext cx="7620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7030A0"/>
                  </a:solidFill>
                </a:rPr>
                <a:t>MIS</a:t>
              </a:r>
            </a:p>
          </p:txBody>
        </p:sp>
        <p:sp>
          <p:nvSpPr>
            <p:cNvPr id="17428" name="Text Box 29"/>
            <p:cNvSpPr txBox="1">
              <a:spLocks noChangeArrowheads="1"/>
            </p:cNvSpPr>
            <p:nvPr/>
          </p:nvSpPr>
          <p:spPr bwMode="auto">
            <a:xfrm>
              <a:off x="6705600" y="4953000"/>
              <a:ext cx="6858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solidFill>
                    <a:srgbClr val="7030A0"/>
                  </a:solidFill>
                </a:rPr>
                <a:t>DSS</a:t>
              </a:r>
            </a:p>
          </p:txBody>
        </p:sp>
        <p:sp>
          <p:nvSpPr>
            <p:cNvPr id="17429" name="Text Box 30"/>
            <p:cNvSpPr txBox="1">
              <a:spLocks noChangeArrowheads="1"/>
            </p:cNvSpPr>
            <p:nvPr/>
          </p:nvSpPr>
          <p:spPr bwMode="auto">
            <a:xfrm>
              <a:off x="8229600" y="4953000"/>
              <a:ext cx="6096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7030A0"/>
                  </a:solidFill>
                </a:rPr>
                <a:t>EIS</a:t>
              </a:r>
            </a:p>
          </p:txBody>
        </p:sp>
        <p:sp>
          <p:nvSpPr>
            <p:cNvPr id="17430" name="Line 31"/>
            <p:cNvSpPr>
              <a:spLocks noChangeShapeType="1"/>
            </p:cNvSpPr>
            <p:nvPr/>
          </p:nvSpPr>
          <p:spPr bwMode="auto">
            <a:xfrm>
              <a:off x="2057400" y="2362200"/>
              <a:ext cx="502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Line 32"/>
            <p:cNvSpPr>
              <a:spLocks noChangeShapeType="1"/>
            </p:cNvSpPr>
            <p:nvPr/>
          </p:nvSpPr>
          <p:spPr bwMode="auto">
            <a:xfrm>
              <a:off x="2057400" y="2362200"/>
              <a:ext cx="0" cy="801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Line 33"/>
            <p:cNvSpPr>
              <a:spLocks noChangeShapeType="1"/>
            </p:cNvSpPr>
            <p:nvPr/>
          </p:nvSpPr>
          <p:spPr bwMode="auto">
            <a:xfrm>
              <a:off x="7086600" y="23622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Line 36"/>
            <p:cNvSpPr>
              <a:spLocks noChangeShapeType="1"/>
            </p:cNvSpPr>
            <p:nvPr/>
          </p:nvSpPr>
          <p:spPr bwMode="auto">
            <a:xfrm>
              <a:off x="7086600" y="23622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Line 39"/>
            <p:cNvSpPr>
              <a:spLocks noChangeShapeType="1"/>
            </p:cNvSpPr>
            <p:nvPr/>
          </p:nvSpPr>
          <p:spPr bwMode="auto">
            <a:xfrm>
              <a:off x="4648200" y="20574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Line 40"/>
            <p:cNvSpPr>
              <a:spLocks noChangeShapeType="1"/>
            </p:cNvSpPr>
            <p:nvPr/>
          </p:nvSpPr>
          <p:spPr bwMode="auto">
            <a:xfrm>
              <a:off x="457200" y="4267200"/>
              <a:ext cx="3352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Line 41"/>
            <p:cNvSpPr>
              <a:spLocks noChangeShapeType="1"/>
            </p:cNvSpPr>
            <p:nvPr/>
          </p:nvSpPr>
          <p:spPr bwMode="auto">
            <a:xfrm>
              <a:off x="457200" y="42672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42"/>
            <p:cNvSpPr>
              <a:spLocks noChangeShapeType="1"/>
            </p:cNvSpPr>
            <p:nvPr/>
          </p:nvSpPr>
          <p:spPr bwMode="auto">
            <a:xfrm>
              <a:off x="3810000" y="42672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43"/>
            <p:cNvSpPr>
              <a:spLocks noChangeShapeType="1"/>
            </p:cNvSpPr>
            <p:nvPr/>
          </p:nvSpPr>
          <p:spPr bwMode="auto">
            <a:xfrm>
              <a:off x="2057400" y="38862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Line 44"/>
            <p:cNvSpPr>
              <a:spLocks noChangeShapeType="1"/>
            </p:cNvSpPr>
            <p:nvPr/>
          </p:nvSpPr>
          <p:spPr bwMode="auto">
            <a:xfrm>
              <a:off x="5410200" y="4267200"/>
              <a:ext cx="3124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Line 45"/>
            <p:cNvSpPr>
              <a:spLocks noChangeShapeType="1"/>
            </p:cNvSpPr>
            <p:nvPr/>
          </p:nvSpPr>
          <p:spPr bwMode="auto">
            <a:xfrm>
              <a:off x="5410200" y="42672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Line 46"/>
            <p:cNvSpPr>
              <a:spLocks noChangeShapeType="1"/>
            </p:cNvSpPr>
            <p:nvPr/>
          </p:nvSpPr>
          <p:spPr bwMode="auto">
            <a:xfrm>
              <a:off x="8534400" y="42672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Line 47"/>
            <p:cNvSpPr>
              <a:spLocks noChangeShapeType="1"/>
            </p:cNvSpPr>
            <p:nvPr/>
          </p:nvSpPr>
          <p:spPr bwMode="auto">
            <a:xfrm>
              <a:off x="7010400" y="3541931"/>
              <a:ext cx="0" cy="11824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8189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895600" y="685800"/>
            <a:ext cx="5715000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13898" y="699391"/>
            <a:ext cx="10158484" cy="69711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FontTx/>
              <a:buAutoNum type="arabicPeriod"/>
              <a:defRPr/>
            </a:pPr>
            <a:r>
              <a:rPr lang="en-US" sz="3600" b="1" dirty="0">
                <a:solidFill>
                  <a:srgbClr val="00B050"/>
                </a:solidFill>
                <a:latin typeface="Times New Roman" charset="0"/>
              </a:rPr>
              <a:t>Operations Support System</a:t>
            </a:r>
          </a:p>
          <a:p>
            <a:pPr marL="514350" indent="-514350">
              <a:spcBef>
                <a:spcPct val="50000"/>
              </a:spcBef>
              <a:buFontTx/>
              <a:buAutoNum type="romanLcParenR"/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charset="0"/>
              </a:rPr>
              <a:t>TPS:</a:t>
            </a:r>
            <a:r>
              <a:rPr lang="en-US" sz="2400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sz="2400" dirty="0" smtClean="0">
                <a:latin typeface="Times New Roman" charset="0"/>
              </a:rPr>
              <a:t>Transaction processing system can collect</a:t>
            </a:r>
            <a:r>
              <a:rPr lang="en-US" sz="2400" dirty="0">
                <a:latin typeface="Times New Roman" charset="0"/>
              </a:rPr>
              <a:t>, store, </a:t>
            </a:r>
            <a:r>
              <a:rPr lang="en-US" sz="2400" dirty="0" smtClean="0">
                <a:latin typeface="Times New Roman" charset="0"/>
              </a:rPr>
              <a:t>modify, </a:t>
            </a:r>
            <a:r>
              <a:rPr lang="en-US" sz="2400" dirty="0">
                <a:latin typeface="Times New Roman" charset="0"/>
              </a:rPr>
              <a:t>and retrieve </a:t>
            </a:r>
            <a:r>
              <a:rPr lang="en-US" sz="2400" dirty="0" smtClean="0">
                <a:latin typeface="Times New Roman" charset="0"/>
              </a:rPr>
              <a:t>transactional data about any </a:t>
            </a:r>
            <a:r>
              <a:rPr lang="en-US" sz="2400" dirty="0">
                <a:latin typeface="Times New Roman" charset="0"/>
              </a:rPr>
              <a:t>organization. </a:t>
            </a:r>
            <a:endParaRPr lang="en-US" sz="2400" dirty="0" smtClean="0">
              <a:latin typeface="Times New Roman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charset="0"/>
              </a:rPr>
              <a:t>e.g</a:t>
            </a:r>
            <a:r>
              <a:rPr lang="en-US" sz="2400" dirty="0">
                <a:latin typeface="Times New Roman" charset="0"/>
              </a:rPr>
              <a:t>.  </a:t>
            </a:r>
            <a:endParaRPr lang="en-US" sz="2400" dirty="0" smtClean="0">
              <a:latin typeface="Times New Roman" charset="0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imes New Roman" charset="0"/>
              </a:rPr>
              <a:t>Systems</a:t>
            </a:r>
            <a:r>
              <a:rPr lang="en-US" sz="2400" dirty="0">
                <a:latin typeface="Times New Roman" charset="0"/>
              </a:rPr>
              <a:t> that manage sales order </a:t>
            </a:r>
            <a:r>
              <a:rPr lang="en-US" sz="2400" dirty="0" smtClean="0">
                <a:latin typeface="Times New Roman" charset="0"/>
              </a:rPr>
              <a:t>entry,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imes New Roman" charset="0"/>
              </a:rPr>
              <a:t>Airline reservations</a:t>
            </a:r>
            <a:r>
              <a:rPr lang="en-US" sz="2400" dirty="0">
                <a:latin typeface="Times New Roman" charset="0"/>
              </a:rPr>
              <a:t>, </a:t>
            </a:r>
            <a:endParaRPr lang="en-US" sz="2400" dirty="0" smtClean="0">
              <a:latin typeface="Times New Roman" charset="0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imes New Roman" charset="0"/>
              </a:rPr>
              <a:t>Payroll,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imes New Roman" charset="0"/>
              </a:rPr>
              <a:t>Employee records</a:t>
            </a:r>
            <a:r>
              <a:rPr lang="en-US" sz="2400" dirty="0">
                <a:latin typeface="Times New Roman" charset="0"/>
              </a:rPr>
              <a:t>, </a:t>
            </a:r>
            <a:endParaRPr lang="en-US" sz="2400" dirty="0" smtClean="0">
              <a:latin typeface="Times New Roman" charset="0"/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Times New Roman" charset="0"/>
              </a:rPr>
              <a:t>Manufacturing etc.</a:t>
            </a:r>
            <a:endParaRPr lang="en-US" sz="2400" dirty="0">
              <a:latin typeface="Times New Roman" charset="0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en-US" b="1" dirty="0">
              <a:latin typeface="Times New Roman" charset="0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en-US" dirty="0">
              <a:latin typeface="Times New Roman" charset="0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en-US" dirty="0">
              <a:latin typeface="Times New Roman" charset="0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en-US" dirty="0">
              <a:latin typeface="Times New Roman" charset="0"/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en-US" dirty="0">
              <a:latin typeface="Times New Roman" charset="0"/>
            </a:endParaRPr>
          </a:p>
          <a:p>
            <a:pPr marL="457200" indent="-457200">
              <a:spcBef>
                <a:spcPct val="50000"/>
              </a:spcBef>
              <a:defRPr/>
            </a:pPr>
            <a:endParaRPr lang="en-US" dirty="0">
              <a:latin typeface="Times New Roman" charset="0"/>
            </a:endParaRPr>
          </a:p>
        </p:txBody>
      </p:sp>
      <p:pic>
        <p:nvPicPr>
          <p:cNvPr id="18437" name="Picture 6" descr="http://upload.wikimedia.org/wikipedia/en/thumb/6/6d/Transaction_at_a_Farmers%27_Market.JPG/275px-Transaction_at_a_Farmers%27_Mark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284" y="3051412"/>
            <a:ext cx="3862614" cy="290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6429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177421" y="1409131"/>
            <a:ext cx="11778018" cy="424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600" dirty="0">
                <a:solidFill>
                  <a:srgbClr val="FF0000"/>
                </a:solidFill>
              </a:rPr>
              <a:t>ii) </a:t>
            </a:r>
            <a:r>
              <a:rPr lang="en-US" sz="3600" b="1" dirty="0">
                <a:solidFill>
                  <a:srgbClr val="FF0000"/>
                </a:solidFill>
              </a:rPr>
              <a:t>Process </a:t>
            </a:r>
            <a:r>
              <a:rPr lang="en-US" sz="3600" b="1" dirty="0">
                <a:solidFill>
                  <a:srgbClr val="FF0000"/>
                </a:solidFill>
              </a:rPr>
              <a:t>Control Systems:  </a:t>
            </a:r>
            <a:endParaRPr lang="en-US" sz="3600" b="1" dirty="0">
              <a:solidFill>
                <a:srgbClr val="FF0000"/>
              </a:solidFill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</a:pPr>
            <a:endParaRPr lang="en-US" sz="2800" b="1" dirty="0"/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800" dirty="0"/>
              <a:t>Monitor and control industrial processes. </a:t>
            </a:r>
            <a:r>
              <a:rPr lang="en-US" sz="2800" dirty="0"/>
              <a:t>Or </a:t>
            </a:r>
            <a:r>
              <a:rPr lang="en-US" sz="2800" dirty="0" smtClean="0"/>
              <a:t>a </a:t>
            </a:r>
            <a:r>
              <a:rPr lang="en-US" sz="2800" dirty="0"/>
              <a:t>system </a:t>
            </a:r>
            <a:r>
              <a:rPr lang="en-US" sz="2800" dirty="0"/>
              <a:t>that </a:t>
            </a:r>
            <a:r>
              <a:rPr lang="en-US" sz="2800" dirty="0" smtClean="0"/>
              <a:t>deals with</a:t>
            </a:r>
            <a:r>
              <a:rPr lang="en-US" sz="2800" dirty="0"/>
              <a:t> </a:t>
            </a:r>
            <a:r>
              <a:rPr lang="en-US" sz="2800" dirty="0"/>
              <a:t>architecture,</a:t>
            </a:r>
            <a:r>
              <a:rPr lang="en-US" sz="2800" dirty="0"/>
              <a:t> </a:t>
            </a:r>
            <a:r>
              <a:rPr lang="en-US" sz="2800" dirty="0"/>
              <a:t>mechanisms and</a:t>
            </a:r>
            <a:r>
              <a:rPr lang="en-US" sz="2800" dirty="0"/>
              <a:t> </a:t>
            </a:r>
            <a:r>
              <a:rPr lang="en-US" sz="2800" dirty="0"/>
              <a:t>algorithm for maintaining </a:t>
            </a:r>
            <a:r>
              <a:rPr lang="en-US" sz="2800" dirty="0" smtClean="0"/>
              <a:t>the output </a:t>
            </a:r>
            <a:r>
              <a:rPr lang="en-US" sz="2800" dirty="0"/>
              <a:t>of a specific </a:t>
            </a:r>
            <a:r>
              <a:rPr lang="en-US" sz="2800" dirty="0"/>
              <a:t>process</a:t>
            </a:r>
            <a:r>
              <a:rPr lang="en-US" sz="2800" dirty="0"/>
              <a:t> within a desired </a:t>
            </a:r>
            <a:r>
              <a:rPr lang="en-US" sz="2800" dirty="0"/>
              <a:t>range.</a:t>
            </a:r>
            <a:endParaRPr lang="en-US" sz="2800" dirty="0"/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</a:pPr>
            <a:endParaRPr lang="en-US" sz="2800" dirty="0"/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800" dirty="0">
                <a:solidFill>
                  <a:srgbClr val="FF0000"/>
                </a:solidFill>
              </a:rPr>
              <a:t>e.g. </a:t>
            </a:r>
            <a:r>
              <a:rPr lang="en-US" sz="2800" dirty="0"/>
              <a:t>Heating system in </a:t>
            </a:r>
            <a:r>
              <a:rPr lang="en-US" sz="2800" dirty="0"/>
              <a:t>a </a:t>
            </a:r>
            <a:r>
              <a:rPr lang="en-US" sz="2800" dirty="0"/>
              <a:t>room etc.</a:t>
            </a:r>
            <a:endParaRPr lang="en-US" sz="2800" dirty="0">
              <a:solidFill>
                <a:srgbClr val="FF0000"/>
              </a:solidFill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</a:pPr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1193711" y="471748"/>
            <a:ext cx="42598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>
              <a:spcBef>
                <a:spcPct val="50000"/>
              </a:spcBef>
              <a:buFontTx/>
              <a:buAutoNum type="arabicPeriod"/>
            </a:pPr>
            <a:r>
              <a:rPr lang="en-US" sz="2000" b="1" dirty="0">
                <a:solidFill>
                  <a:srgbClr val="00B050"/>
                </a:solidFill>
              </a:rPr>
              <a:t>Operations Support System…</a:t>
            </a:r>
          </a:p>
        </p:txBody>
      </p:sp>
    </p:spTree>
    <p:extLst>
      <p:ext uri="{BB962C8B-B14F-4D97-AF65-F5344CB8AC3E}">
        <p14:creationId xmlns:p14="http://schemas.microsoft.com/office/powerpoint/2010/main" val="2222721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409432" y="1143000"/>
            <a:ext cx="11041039" cy="336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4000" dirty="0">
                <a:solidFill>
                  <a:srgbClr val="FF0000"/>
                </a:solidFill>
              </a:rPr>
              <a:t>iii) </a:t>
            </a:r>
            <a:r>
              <a:rPr lang="en-US" sz="4000" b="1" dirty="0">
                <a:solidFill>
                  <a:srgbClr val="FF0000"/>
                </a:solidFill>
              </a:rPr>
              <a:t>Office Automation Systems 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400" dirty="0"/>
              <a:t>OA are office procedures </a:t>
            </a:r>
            <a:r>
              <a:rPr lang="en-US" sz="2400" dirty="0"/>
              <a:t>that </a:t>
            </a:r>
            <a:r>
              <a:rPr lang="en-US" sz="2400" dirty="0"/>
              <a:t>enhance office </a:t>
            </a:r>
            <a:r>
              <a:rPr lang="en-US" sz="2400" dirty="0" smtClean="0"/>
              <a:t>communications and </a:t>
            </a:r>
            <a:r>
              <a:rPr lang="en-US" sz="2400" dirty="0"/>
              <a:t>productivity. </a:t>
            </a:r>
            <a:r>
              <a:rPr lang="en-US" sz="2400" dirty="0"/>
              <a:t>OR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</a:pPr>
            <a:endParaRPr lang="en-US" sz="2400" dirty="0"/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sz="2400" dirty="0"/>
              <a:t>Refers to the varied </a:t>
            </a:r>
            <a:r>
              <a:rPr lang="en-US" sz="2400" dirty="0"/>
              <a:t>computer hardware </a:t>
            </a:r>
            <a:r>
              <a:rPr lang="en-US" sz="2400" dirty="0"/>
              <a:t>and </a:t>
            </a:r>
            <a:r>
              <a:rPr lang="en-US" sz="2400" dirty="0"/>
              <a:t>software used </a:t>
            </a:r>
            <a:r>
              <a:rPr lang="en-US" sz="2400" dirty="0" smtClean="0"/>
              <a:t>to digitally </a:t>
            </a:r>
            <a:r>
              <a:rPr lang="en-US" sz="2400" dirty="0"/>
              <a:t>create, collect, store, manipulate for accomplishing </a:t>
            </a:r>
            <a:r>
              <a:rPr lang="en-US" sz="2400" dirty="0"/>
              <a:t>tasks</a:t>
            </a:r>
            <a:r>
              <a:rPr lang="en-US" sz="2400" dirty="0"/>
              <a:t>.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</a:pPr>
            <a:endParaRPr lang="en-US" sz="2400" dirty="0"/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400" b="1" dirty="0">
                <a:solidFill>
                  <a:srgbClr val="FF0000"/>
                </a:solidFill>
              </a:rPr>
              <a:t>e.g. </a:t>
            </a:r>
            <a:r>
              <a:rPr lang="en-US" sz="2400" dirty="0"/>
              <a:t>ATM, Payroll </a:t>
            </a:r>
            <a:r>
              <a:rPr lang="en-US" sz="2400" dirty="0" smtClean="0"/>
              <a:t>system, </a:t>
            </a:r>
            <a:r>
              <a:rPr lang="en-US" sz="2400" dirty="0"/>
              <a:t>etc..</a:t>
            </a:r>
            <a:endParaRPr lang="en-US" sz="2400" dirty="0"/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1531426" y="228600"/>
            <a:ext cx="38986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>
              <a:spcBef>
                <a:spcPct val="50000"/>
              </a:spcBef>
              <a:buFontTx/>
              <a:buAutoNum type="arabicPeriod"/>
            </a:pPr>
            <a:r>
              <a:rPr lang="en-US" b="1" dirty="0">
                <a:solidFill>
                  <a:srgbClr val="00B050"/>
                </a:solidFill>
              </a:rPr>
              <a:t>Operations Support System…</a:t>
            </a:r>
          </a:p>
        </p:txBody>
      </p:sp>
    </p:spTree>
    <p:extLst>
      <p:ext uri="{BB962C8B-B14F-4D97-AF65-F5344CB8AC3E}">
        <p14:creationId xmlns:p14="http://schemas.microsoft.com/office/powerpoint/2010/main" val="863655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382137" y="807494"/>
            <a:ext cx="1119116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95300" indent="-495300" algn="ctr">
              <a:spcBef>
                <a:spcPct val="50000"/>
              </a:spcBef>
            </a:pPr>
            <a:r>
              <a:rPr lang="en-US" sz="3600" b="1" dirty="0">
                <a:solidFill>
                  <a:srgbClr val="00B050"/>
                </a:solidFill>
              </a:rPr>
              <a:t>2. Management Support Systems </a:t>
            </a:r>
            <a:endParaRPr lang="en-US" sz="3600" b="1" dirty="0">
              <a:solidFill>
                <a:srgbClr val="00B050"/>
              </a:solidFill>
            </a:endParaRPr>
          </a:p>
          <a:p>
            <a:pPr marL="495300" indent="-495300">
              <a:lnSpc>
                <a:spcPct val="150000"/>
              </a:lnSpc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</a:rPr>
              <a:t>i</a:t>
            </a:r>
            <a:r>
              <a:rPr lang="en-US" sz="4000" b="1" dirty="0">
                <a:solidFill>
                  <a:srgbClr val="FF0000"/>
                </a:solidFill>
              </a:rPr>
              <a:t>-Decision Support system: </a:t>
            </a:r>
            <a:r>
              <a:rPr lang="en-US" sz="2800" dirty="0"/>
              <a:t>Provide information and support needed for </a:t>
            </a:r>
            <a:r>
              <a:rPr lang="en-US" sz="2800" dirty="0">
                <a:solidFill>
                  <a:srgbClr val="00B050"/>
                </a:solidFill>
              </a:rPr>
              <a:t>effective decision making by managers</a:t>
            </a:r>
            <a:r>
              <a:rPr lang="en-US" sz="2800" dirty="0"/>
              <a:t>.</a:t>
            </a:r>
          </a:p>
          <a:p>
            <a:pPr marL="495300" indent="-495300">
              <a:lnSpc>
                <a:spcPct val="150000"/>
              </a:lnSpc>
              <a:spcBef>
                <a:spcPct val="50000"/>
              </a:spcBef>
            </a:pPr>
            <a:r>
              <a:rPr lang="en-US" sz="2800" dirty="0"/>
              <a:t>Or DSS applications are systems that help people make decisions based on data that is collect from a  wide range of sources. </a:t>
            </a:r>
          </a:p>
          <a:p>
            <a:pPr marL="495300" indent="-495300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</a:rPr>
              <a:t>e.g. </a:t>
            </a:r>
            <a:r>
              <a:rPr lang="en-US" sz="3600" dirty="0">
                <a:solidFill>
                  <a:srgbClr val="00B050"/>
                </a:solidFill>
              </a:rPr>
              <a:t>on-line book seller, Chain Pharmacy, Chain stores </a:t>
            </a:r>
            <a:r>
              <a:rPr lang="en-US" sz="3600" dirty="0">
                <a:solidFill>
                  <a:srgbClr val="FF0000"/>
                </a:solidFill>
              </a:rPr>
              <a:t>etc.</a:t>
            </a:r>
          </a:p>
          <a:p>
            <a:pPr marL="495300" indent="-495300"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01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0841" y="2484847"/>
            <a:ext cx="117258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Computer &amp; its Application in Pharmacy with Munim Akhtar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04738" y="494044"/>
            <a:ext cx="821552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chemeClr val="accent3"/>
                </a:solidFill>
              </a:rPr>
              <a:t>Welcome to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397" y="5504135"/>
            <a:ext cx="11725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Free online </a:t>
            </a:r>
            <a:r>
              <a:rPr lang="en-US" sz="2800" b="1" dirty="0">
                <a:solidFill>
                  <a:srgbClr val="FF0000"/>
                </a:solidFill>
              </a:rPr>
              <a:t>quality educational tutorials about Computer in Pharmacy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1" r="16362"/>
          <a:stretch/>
        </p:blipFill>
        <p:spPr>
          <a:xfrm>
            <a:off x="204395" y="1096936"/>
            <a:ext cx="2166272" cy="13766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31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19681" y="752699"/>
            <a:ext cx="10721454" cy="480131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95300" indent="-495300">
              <a:spcBef>
                <a:spcPct val="50000"/>
              </a:spcBef>
            </a:pPr>
            <a:endParaRPr lang="en-US" dirty="0"/>
          </a:p>
          <a:p>
            <a:pPr marL="495300" indent="-495300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</a:rPr>
              <a:t>ii. </a:t>
            </a:r>
            <a:r>
              <a:rPr lang="en-US" sz="3600" b="1" dirty="0">
                <a:solidFill>
                  <a:srgbClr val="FF0000"/>
                </a:solidFill>
              </a:rPr>
              <a:t>Management </a:t>
            </a:r>
            <a:r>
              <a:rPr lang="en-US" sz="3600" b="1" dirty="0">
                <a:solidFill>
                  <a:srgbClr val="FF0000"/>
                </a:solidFill>
              </a:rPr>
              <a:t>Support Systems: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marL="495300" indent="-495300">
              <a:spcBef>
                <a:spcPct val="50000"/>
              </a:spcBef>
            </a:pPr>
            <a:r>
              <a:rPr lang="en-US" sz="2400" dirty="0" smtClean="0"/>
              <a:t>Provide </a:t>
            </a:r>
            <a:r>
              <a:rPr lang="en-US" sz="2400" dirty="0"/>
              <a:t>information and support needed for effective </a:t>
            </a:r>
            <a:r>
              <a:rPr lang="en-US" sz="2400" dirty="0" smtClean="0"/>
              <a:t>decision making </a:t>
            </a:r>
            <a:r>
              <a:rPr lang="en-US" sz="2400" dirty="0"/>
              <a:t>by managers </a:t>
            </a:r>
            <a:r>
              <a:rPr lang="en-US" sz="2400" dirty="0">
                <a:solidFill>
                  <a:srgbClr val="FF0000"/>
                </a:solidFill>
              </a:rPr>
              <a:t>OR</a:t>
            </a:r>
          </a:p>
          <a:p>
            <a:pPr indent="495300">
              <a:buFont typeface="Arial" panose="020B0604020202020204" pitchFamily="34" charset="0"/>
              <a:buChar char="•"/>
            </a:pPr>
            <a:r>
              <a:rPr lang="en-US" sz="2400" dirty="0"/>
              <a:t> Is a computer-based </a:t>
            </a:r>
            <a:r>
              <a:rPr lang="en-US" sz="2400" dirty="0"/>
              <a:t>information system that supports </a:t>
            </a:r>
            <a:r>
              <a:rPr lang="en-US" sz="2400" dirty="0" smtClean="0"/>
              <a:t>business </a:t>
            </a:r>
            <a:r>
              <a:rPr lang="en-US" sz="2400" dirty="0" err="1" smtClean="0"/>
              <a:t>rganizational</a:t>
            </a:r>
            <a:r>
              <a:rPr lang="en-US" sz="2400" dirty="0"/>
              <a:t> for decision making activities. </a:t>
            </a:r>
          </a:p>
          <a:p>
            <a:pPr marL="495300" indent="-495300">
              <a:spcBef>
                <a:spcPct val="50000"/>
              </a:spcBef>
            </a:pPr>
            <a:endParaRPr lang="en-US" sz="2400" dirty="0">
              <a:solidFill>
                <a:srgbClr val="FF0000"/>
              </a:solidFill>
            </a:endParaRPr>
          </a:p>
          <a:p>
            <a:pPr marL="495300" indent="-495300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e.g</a:t>
            </a:r>
            <a:r>
              <a:rPr lang="en-US" sz="2400" b="1" dirty="0">
                <a:solidFill>
                  <a:srgbClr val="FF0000"/>
                </a:solidFill>
              </a:rPr>
              <a:t>. </a:t>
            </a:r>
            <a:r>
              <a:rPr lang="en-US" sz="2400" dirty="0"/>
              <a:t>Comparative sales figures between one period </a:t>
            </a:r>
            <a:r>
              <a:rPr lang="en-US" sz="2400" dirty="0"/>
              <a:t>to </a:t>
            </a:r>
            <a:r>
              <a:rPr lang="en-US" sz="2400" dirty="0"/>
              <a:t>the next.</a:t>
            </a:r>
          </a:p>
          <a:p>
            <a:pPr marL="495300" indent="-495300">
              <a:spcBef>
                <a:spcPct val="50000"/>
              </a:spcBef>
              <a:buFontTx/>
              <a:buAutoNum type="romanLcParenR"/>
            </a:pPr>
            <a:endParaRPr lang="en-US" dirty="0"/>
          </a:p>
          <a:p>
            <a:pPr marL="495300" indent="-495300">
              <a:spcBef>
                <a:spcPct val="50000"/>
              </a:spcBef>
            </a:pPr>
            <a:endParaRPr lang="en-US" dirty="0"/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958742" y="568033"/>
            <a:ext cx="40802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95300" indent="-495300" algn="ctr">
              <a:spcBef>
                <a:spcPct val="50000"/>
              </a:spcBef>
            </a:pPr>
            <a:r>
              <a:rPr lang="en-US" b="1" dirty="0">
                <a:solidFill>
                  <a:srgbClr val="00B050"/>
                </a:solidFill>
              </a:rPr>
              <a:t>2. Management Support Systems… 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3995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721013" y="627797"/>
            <a:ext cx="45148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95300" indent="-495300" algn="ctr">
              <a:spcBef>
                <a:spcPct val="50000"/>
              </a:spcBef>
            </a:pPr>
            <a:r>
              <a:rPr lang="en-US" sz="2000" b="1" dirty="0">
                <a:solidFill>
                  <a:srgbClr val="00B050"/>
                </a:solidFill>
              </a:rPr>
              <a:t>2. Management Support Systems… 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545911" y="1367051"/>
            <a:ext cx="10699844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iii- Executive information system</a:t>
            </a:r>
            <a:r>
              <a:rPr lang="en-US" sz="2800" dirty="0">
                <a:solidFill>
                  <a:srgbClr val="FF0000"/>
                </a:solidFill>
              </a:rPr>
              <a:t> (</a:t>
            </a:r>
            <a:r>
              <a:rPr lang="en-US" sz="2800" b="1" dirty="0">
                <a:solidFill>
                  <a:srgbClr val="FF0000"/>
                </a:solidFill>
              </a:rPr>
              <a:t>EIS</a:t>
            </a:r>
            <a:r>
              <a:rPr lang="en-US" sz="2800" dirty="0">
                <a:solidFill>
                  <a:srgbClr val="FF0000"/>
                </a:solidFill>
              </a:rPr>
              <a:t>):  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EIS </a:t>
            </a:r>
            <a:r>
              <a:rPr lang="en-US" sz="2000" dirty="0" smtClean="0"/>
              <a:t>is </a:t>
            </a:r>
            <a:r>
              <a:rPr lang="en-US" sz="2000" dirty="0"/>
              <a:t>a type of management information system that facilitates and supports senior executive for  </a:t>
            </a:r>
            <a:r>
              <a:rPr lang="en-US" sz="2000" dirty="0"/>
              <a:t>decision making . 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solidFill>
                  <a:srgbClr val="FF0000"/>
                </a:solidFill>
              </a:rPr>
              <a:t>EIS </a:t>
            </a:r>
            <a:r>
              <a:rPr lang="en-US" sz="2000" dirty="0">
                <a:solidFill>
                  <a:srgbClr val="FF0000"/>
                </a:solidFill>
              </a:rPr>
              <a:t>may </a:t>
            </a:r>
            <a:r>
              <a:rPr lang="en-US" sz="2000" dirty="0">
                <a:solidFill>
                  <a:srgbClr val="FF0000"/>
                </a:solidFill>
              </a:rPr>
              <a:t>include: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Financial Information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Work in process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Sales figures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Market trends etc.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It </a:t>
            </a:r>
            <a:r>
              <a:rPr lang="en-US" sz="2000" dirty="0"/>
              <a:t>may even suggest what </a:t>
            </a:r>
            <a:r>
              <a:rPr lang="en-US" sz="2000" dirty="0"/>
              <a:t>need </a:t>
            </a:r>
            <a:r>
              <a:rPr lang="en-US" sz="2000" dirty="0"/>
              <a:t>to be done, but differs from </a:t>
            </a:r>
            <a:r>
              <a:rPr lang="en-US" sz="2000" dirty="0" smtClean="0"/>
              <a:t>DSS</a:t>
            </a:r>
            <a:r>
              <a:rPr lang="en-US" sz="2000" dirty="0"/>
              <a:t>, it </a:t>
            </a:r>
            <a:r>
              <a:rPr lang="en-US" sz="2000" dirty="0"/>
              <a:t>is targeted at </a:t>
            </a:r>
            <a:r>
              <a:rPr lang="en-US" sz="2000" dirty="0"/>
              <a:t>executives.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4616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</a:rPr>
              <a:t>IS Development Cycle</a:t>
            </a:r>
          </a:p>
        </p:txBody>
      </p:sp>
      <p:graphicFrame>
        <p:nvGraphicFramePr>
          <p:cNvPr id="3074" name="Object 3" descr="Fig01-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606790"/>
              </p:ext>
            </p:extLst>
          </p:nvPr>
        </p:nvGraphicFramePr>
        <p:xfrm>
          <a:off x="3542731" y="647700"/>
          <a:ext cx="4419600" cy="547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Image" r:id="rId5" imgW="3443699" imgH="5997882" progId="Photoshop.Image.7">
                  <p:embed/>
                </p:oleObj>
              </mc:Choice>
              <mc:Fallback>
                <p:oleObj name="Image" r:id="rId5" imgW="3443699" imgH="5997882" progId="Photoshop.Image.7">
                  <p:embed/>
                  <p:pic>
                    <p:nvPicPr>
                      <p:cNvPr id="3074" name="Object 3" descr="Fig01-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2731" y="647700"/>
                        <a:ext cx="4419600" cy="54721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329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Challenges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24580" name="Text Box 35"/>
          <p:cNvSpPr txBox="1">
            <a:spLocks noChangeArrowheads="1"/>
          </p:cNvSpPr>
          <p:nvPr/>
        </p:nvSpPr>
        <p:spPr bwMode="auto">
          <a:xfrm>
            <a:off x="1974376" y="1808329"/>
            <a:ext cx="57150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800" dirty="0"/>
              <a:t>Workforce downsizing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800" dirty="0"/>
              <a:t>Information overload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800" dirty="0"/>
              <a:t>Employee </a:t>
            </a:r>
            <a:r>
              <a:rPr lang="en-US" sz="2800" dirty="0"/>
              <a:t>mistrust</a:t>
            </a:r>
            <a:endParaRPr lang="en-US" sz="2800" dirty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800" dirty="0"/>
              <a:t>Difficult to built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800" dirty="0"/>
              <a:t>Security </a:t>
            </a:r>
            <a:r>
              <a:rPr lang="en-US" sz="2800" dirty="0"/>
              <a:t>breaks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0848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56230" y="529988"/>
            <a:ext cx="77724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Opportunities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25604" name="Text Box 13"/>
          <p:cNvSpPr txBox="1">
            <a:spLocks noChangeArrowheads="1"/>
          </p:cNvSpPr>
          <p:nvPr/>
        </p:nvSpPr>
        <p:spPr bwMode="auto">
          <a:xfrm>
            <a:off x="1744639" y="1807191"/>
            <a:ext cx="7699612" cy="366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 dirty="0"/>
              <a:t>Enhanced global competitiveness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 dirty="0"/>
              <a:t>Capture market opportunities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 dirty="0"/>
              <a:t>Support corporate strategy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 dirty="0"/>
              <a:t>Enhance worker productivity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Tx/>
              <a:buAutoNum type="arabicPeriod"/>
            </a:pPr>
            <a:r>
              <a:rPr lang="en-US" sz="2800" dirty="0"/>
              <a:t>Improve quality of goods and </a:t>
            </a:r>
            <a:r>
              <a:rPr lang="en-US" sz="2800" dirty="0"/>
              <a:t>services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2918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2407" y="623248"/>
            <a:ext cx="3665628" cy="5334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Conclusion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1256731" y="1660479"/>
            <a:ext cx="9647830" cy="212365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Times New Roman" charset="0"/>
              </a:rPr>
              <a:t>Information </a:t>
            </a:r>
            <a:r>
              <a:rPr lang="en-US" sz="2400" dirty="0">
                <a:latin typeface="Times New Roman" charset="0"/>
              </a:rPr>
              <a:t>System is crucial for all area in </a:t>
            </a:r>
            <a:r>
              <a:rPr lang="en-US" sz="2400" dirty="0" smtClean="0">
                <a:latin typeface="Times New Roman" charset="0"/>
              </a:rPr>
              <a:t>world </a:t>
            </a:r>
            <a:r>
              <a:rPr lang="en-US" sz="2400" dirty="0">
                <a:latin typeface="Times New Roman" charset="0"/>
              </a:rPr>
              <a:t>business</a:t>
            </a:r>
            <a:r>
              <a:rPr lang="en-US" sz="2400" dirty="0">
                <a:latin typeface="Times New Roman" charset="0"/>
              </a:rPr>
              <a:t>.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400" dirty="0">
                <a:latin typeface="Times New Roman" charset="0"/>
              </a:rPr>
              <a:t>Industry, </a:t>
            </a:r>
            <a:endParaRPr lang="en-US" sz="2400" dirty="0">
              <a:latin typeface="Times New Roman" charset="0"/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400" dirty="0">
                <a:latin typeface="Times New Roman" charset="0"/>
              </a:rPr>
              <a:t>Academia 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sz="2400" dirty="0">
                <a:latin typeface="Times New Roman" charset="0"/>
              </a:rPr>
              <a:t>any organization to meet the future </a:t>
            </a:r>
            <a:r>
              <a:rPr lang="en-US" sz="2400" dirty="0">
                <a:latin typeface="Times New Roman" charset="0"/>
              </a:rPr>
              <a:t>challenges</a:t>
            </a:r>
            <a:r>
              <a:rPr lang="en-US" sz="2400" dirty="0">
                <a:latin typeface="Times New Roman" charset="0"/>
              </a:rPr>
              <a:t> </a:t>
            </a:r>
            <a:r>
              <a:rPr lang="en-US" sz="2400" dirty="0">
                <a:latin typeface="Times New Roman" charset="0"/>
              </a:rPr>
              <a:t>etc.</a:t>
            </a:r>
            <a:endParaRPr lang="en-US" sz="24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33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1696" y="3105835"/>
            <a:ext cx="10727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"Only </a:t>
            </a:r>
            <a:r>
              <a:rPr lang="en-US" sz="3600" dirty="0"/>
              <a:t>a life lived for others is a life worthwhile</a:t>
            </a:r>
            <a:r>
              <a:rPr lang="en-US" sz="3600" dirty="0" smtClean="0"/>
              <a:t>."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1044054" y="1728338"/>
            <a:ext cx="2790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Adobe Garamond Pro" panose="02020502060506020403" pitchFamily="18" charset="0"/>
              </a:rPr>
              <a:t>Today 	quote</a:t>
            </a:r>
            <a:endParaRPr lang="en-US" sz="3600" dirty="0">
              <a:solidFill>
                <a:srgbClr val="0000FF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96813" y="4190944"/>
            <a:ext cx="25430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-</a:t>
            </a:r>
            <a:r>
              <a:rPr lang="en-US" sz="3200" i="1" dirty="0">
                <a:solidFill>
                  <a:srgbClr val="FF0000"/>
                </a:solidFill>
              </a:rPr>
              <a:t>Albert Einstein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48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0455" y="1626650"/>
            <a:ext cx="4436631" cy="345061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28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942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2060622" y="381002"/>
          <a:ext cx="220658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6" t="9266" r="8375" b="8361"/>
          <a:stretch/>
        </p:blipFill>
        <p:spPr>
          <a:xfrm>
            <a:off x="508903" y="937883"/>
            <a:ext cx="9847928" cy="50452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88536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1503527" y="2920620"/>
            <a:ext cx="8745941" cy="75062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5400" dirty="0" smtClean="0"/>
              <a:t>What is system</a:t>
            </a:r>
            <a:endParaRPr lang="en-US" sz="54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79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752" y="346881"/>
            <a:ext cx="6182436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 dirty="0"/>
              <a:t>What </a:t>
            </a:r>
            <a:r>
              <a:rPr lang="en-US" sz="4400" dirty="0"/>
              <a:t>i</a:t>
            </a:r>
            <a:r>
              <a:rPr lang="en-US" sz="4400" dirty="0"/>
              <a:t>s System?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77421" y="1329520"/>
            <a:ext cx="11796215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group of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interacting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interrelated, or interdependent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elements.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 parts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that function together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as a whole to accomplish a goal.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computer system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refers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hardware &amp; software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components that run a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computer.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Large systems contain many sub-systems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system has structure, behavior and has interconnectivity.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e.g.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Earth is a subsystem of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solar system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which is a subsystem of the Galaxy,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which is a subsystem of the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universe.  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904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idx="1"/>
          </p:nvPr>
        </p:nvSpPr>
        <p:spPr>
          <a:xfrm>
            <a:off x="195618" y="1542198"/>
            <a:ext cx="11081982" cy="5791200"/>
          </a:xfrm>
        </p:spPr>
        <p:txBody>
          <a:bodyPr>
            <a:noAutofit/>
          </a:bodyPr>
          <a:lstStyle/>
          <a:p>
            <a:pPr marL="274002">
              <a:lnSpc>
                <a:spcPct val="90000"/>
              </a:lnSpc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A System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dirty="0">
                <a:solidFill>
                  <a:srgbClr val="00B050"/>
                </a:solidFill>
              </a:rPr>
              <a:t>A set of components </a:t>
            </a:r>
            <a:r>
              <a:rPr lang="en-US" sz="2400" dirty="0"/>
              <a:t>that work together to achieve a common goal.</a:t>
            </a:r>
          </a:p>
          <a:p>
            <a:pPr marL="274002">
              <a:lnSpc>
                <a:spcPct val="90000"/>
              </a:lnSpc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A Subsystem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dirty="0"/>
              <a:t>A subsystem are units that make up a bigger system so that a system can be able to achieve its goals.</a:t>
            </a:r>
          </a:p>
          <a:p>
            <a:pPr marL="274002">
              <a:lnSpc>
                <a:spcPct val="90000"/>
              </a:lnSpc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A Closed </a:t>
            </a:r>
            <a:r>
              <a:rPr lang="en-US" sz="2400" b="1" dirty="0">
                <a:solidFill>
                  <a:srgbClr val="FF0000"/>
                </a:solidFill>
              </a:rPr>
              <a:t>System/ isolated: </a:t>
            </a:r>
            <a:r>
              <a:rPr lang="en-US" sz="2400" dirty="0">
                <a:solidFill>
                  <a:srgbClr val="00B050"/>
                </a:solidFill>
              </a:rPr>
              <a:t>Stand-alone</a:t>
            </a:r>
            <a:r>
              <a:rPr lang="en-US" sz="2400" dirty="0"/>
              <a:t> system that has no contact with other systems</a:t>
            </a:r>
            <a:r>
              <a:rPr lang="en-US" sz="2400" dirty="0"/>
              <a:t>. </a:t>
            </a:r>
            <a:r>
              <a:rPr lang="en-US" sz="2400" dirty="0"/>
              <a:t>In the business world closed systems do not exist. </a:t>
            </a:r>
            <a:endParaRPr lang="en-US" sz="2400" dirty="0"/>
          </a:p>
          <a:p>
            <a:pPr marL="102552" indent="0">
              <a:lnSpc>
                <a:spcPct val="90000"/>
              </a:lnSpc>
              <a:spcBef>
                <a:spcPts val="370"/>
              </a:spcBef>
              <a:buNone/>
              <a:defRPr/>
            </a:pPr>
            <a:endParaRPr lang="en-US" sz="2400" dirty="0"/>
          </a:p>
          <a:p>
            <a:pPr marL="274002">
              <a:lnSpc>
                <a:spcPct val="90000"/>
              </a:lnSpc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An Open </a:t>
            </a:r>
            <a:r>
              <a:rPr lang="en-US" sz="2400" b="1" dirty="0">
                <a:solidFill>
                  <a:srgbClr val="FF0000"/>
                </a:solidFill>
              </a:rPr>
              <a:t>system: </a:t>
            </a:r>
            <a:r>
              <a:rPr lang="en-US" sz="2400" dirty="0">
                <a:solidFill>
                  <a:srgbClr val="00B050"/>
                </a:solidFill>
              </a:rPr>
              <a:t>System that interact with other systems </a:t>
            </a:r>
            <a:r>
              <a:rPr lang="en-US" sz="2400" dirty="0">
                <a:solidFill>
                  <a:srgbClr val="FF0000"/>
                </a:solidFill>
              </a:rPr>
              <a:t>e.g.</a:t>
            </a:r>
            <a:r>
              <a:rPr lang="en-US" sz="2400" dirty="0"/>
              <a:t> </a:t>
            </a:r>
            <a:r>
              <a:rPr lang="en-US" sz="2400" dirty="0"/>
              <a:t>living </a:t>
            </a:r>
            <a:r>
              <a:rPr lang="en-US" sz="2400" dirty="0"/>
              <a:t>organisms such as food and </a:t>
            </a:r>
            <a:r>
              <a:rPr lang="en-US" sz="2400" dirty="0"/>
              <a:t>air.</a:t>
            </a:r>
            <a:r>
              <a:rPr lang="en-US" sz="2400" dirty="0"/>
              <a:t> </a:t>
            </a:r>
            <a:r>
              <a:rPr lang="en-US" sz="2400" dirty="0"/>
              <a:t>etc.</a:t>
            </a:r>
          </a:p>
          <a:p>
            <a:pPr marL="952" indent="0">
              <a:lnSpc>
                <a:spcPct val="90000"/>
              </a:lnSpc>
              <a:spcBef>
                <a:spcPts val="370"/>
              </a:spcBef>
              <a:buNone/>
              <a:defRPr/>
            </a:pPr>
            <a:endParaRPr lang="en-US" sz="1200" dirty="0"/>
          </a:p>
          <a:p>
            <a:pPr marL="952" indent="0">
              <a:lnSpc>
                <a:spcPct val="90000"/>
              </a:lnSpc>
              <a:spcBef>
                <a:spcPts val="370"/>
              </a:spcBef>
              <a:buNone/>
              <a:defRPr/>
            </a:pPr>
            <a:r>
              <a:rPr lang="en-US" sz="2400" b="1" dirty="0">
                <a:solidFill>
                  <a:srgbClr val="FF0000"/>
                </a:solidFill>
              </a:rPr>
              <a:t>Note: </a:t>
            </a:r>
            <a:r>
              <a:rPr lang="en-US" sz="2400" dirty="0"/>
              <a:t>Being </a:t>
            </a:r>
            <a:r>
              <a:rPr lang="en-US" sz="2400" dirty="0"/>
              <a:t>a Muslim and believer of Almighty Allah, could be one example of closed system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195618" y="370764"/>
            <a:ext cx="57912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sz="4800" b="1" dirty="0"/>
              <a:t>Types of System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402838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ocsinventory-ng.org/fr/assets/images/network-devic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114" y="2552668"/>
            <a:ext cx="3429000" cy="257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639465" y="1454131"/>
            <a:ext cx="3907466" cy="10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Open system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73457" y="17929"/>
            <a:ext cx="86515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Close and open 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</a:t>
            </a:r>
            <a:endParaRPr lang="en-US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62659" y="3840161"/>
            <a:ext cx="171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Universe system</a:t>
            </a:r>
            <a:endParaRPr lang="en-US" dirty="0"/>
          </a:p>
        </p:txBody>
      </p:sp>
      <p:pic>
        <p:nvPicPr>
          <p:cNvPr id="4" name="Picture 2" descr="Universe - Urdu translation and meaning - The Urdu Diction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747" y="2646569"/>
            <a:ext cx="3658231" cy="244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33600" y="5127654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Computer System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363865" y="1447952"/>
            <a:ext cx="3907466" cy="10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Close </a:t>
            </a:r>
            <a:r>
              <a:rPr lang="en-US" b="1" dirty="0">
                <a:solidFill>
                  <a:srgbClr val="FF0000"/>
                </a:solidFill>
              </a:rPr>
              <a:t>system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883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930323" y="308621"/>
            <a:ext cx="8502554" cy="762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</a:p>
        </p:txBody>
      </p:sp>
      <p:sp>
        <p:nvSpPr>
          <p:cNvPr id="13316" name="Text Box 1027"/>
          <p:cNvSpPr txBox="1">
            <a:spLocks noChangeArrowheads="1"/>
          </p:cNvSpPr>
          <p:nvPr/>
        </p:nvSpPr>
        <p:spPr bwMode="auto">
          <a:xfrm>
            <a:off x="300250" y="1224679"/>
            <a:ext cx="1079537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1- Data: </a:t>
            </a:r>
            <a:r>
              <a:rPr lang="en-US" sz="2400" dirty="0">
                <a:solidFill>
                  <a:srgbClr val="00B050"/>
                </a:solidFill>
              </a:rPr>
              <a:t>Raw </a:t>
            </a:r>
            <a:r>
              <a:rPr lang="en-US" sz="2400" dirty="0">
                <a:solidFill>
                  <a:srgbClr val="00B050"/>
                </a:solidFill>
              </a:rPr>
              <a:t>facts </a:t>
            </a:r>
            <a:r>
              <a:rPr lang="en-US" sz="2400" dirty="0"/>
              <a:t>such as an employee’s name and number of hours worked in a </a:t>
            </a:r>
            <a:endParaRPr lang="en-US" sz="2400" dirty="0" smtClean="0"/>
          </a:p>
          <a:p>
            <a:pPr>
              <a:spcBef>
                <a:spcPct val="50000"/>
              </a:spcBef>
            </a:pPr>
            <a:r>
              <a:rPr lang="en-US" sz="2400" dirty="0"/>
              <a:t> </a:t>
            </a:r>
            <a:r>
              <a:rPr lang="en-US" sz="2400" dirty="0" smtClean="0"/>
              <a:t>                         week</a:t>
            </a:r>
            <a:r>
              <a:rPr lang="en-US" sz="2400" dirty="0"/>
              <a:t>, inventory part numbers or sales orders</a:t>
            </a:r>
            <a:r>
              <a:rPr lang="en-US" sz="2400" dirty="0"/>
              <a:t>.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2- Processing</a:t>
            </a:r>
            <a:r>
              <a:rPr lang="en-US" sz="2400" b="1" dirty="0">
                <a:solidFill>
                  <a:srgbClr val="FF0000"/>
                </a:solidFill>
              </a:rPr>
              <a:t>: </a:t>
            </a:r>
            <a:r>
              <a:rPr lang="en-US" sz="2400" dirty="0"/>
              <a:t> Manipulation of data by a computer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3- Information: </a:t>
            </a:r>
            <a:r>
              <a:rPr lang="en-US" sz="2400" dirty="0"/>
              <a:t>A </a:t>
            </a:r>
            <a:r>
              <a:rPr lang="en-US" sz="2400" dirty="0"/>
              <a:t>collection of facts </a:t>
            </a:r>
            <a:r>
              <a:rPr lang="en-US" sz="2400" dirty="0">
                <a:solidFill>
                  <a:srgbClr val="00B050"/>
                </a:solidFill>
              </a:rPr>
              <a:t>organized in such a way that they </a:t>
            </a:r>
            <a:r>
              <a:rPr lang="en-US" sz="2400" dirty="0" smtClean="0">
                <a:solidFill>
                  <a:srgbClr val="00B050"/>
                </a:solidFill>
              </a:rPr>
              <a:t>have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                          additional </a:t>
            </a:r>
            <a:r>
              <a:rPr lang="en-US" sz="2400" dirty="0">
                <a:solidFill>
                  <a:srgbClr val="00B050"/>
                </a:solidFill>
              </a:rPr>
              <a:t>value </a:t>
            </a:r>
            <a:r>
              <a:rPr lang="en-US" sz="2400" dirty="0"/>
              <a:t>beyond the value of the facts themselves.</a:t>
            </a:r>
          </a:p>
        </p:txBody>
      </p:sp>
      <p:sp>
        <p:nvSpPr>
          <p:cNvPr id="13320" name="Text Box 1032"/>
          <p:cNvSpPr txBox="1">
            <a:spLocks noChangeArrowheads="1"/>
          </p:cNvSpPr>
          <p:nvPr/>
        </p:nvSpPr>
        <p:spPr bwMode="auto">
          <a:xfrm>
            <a:off x="7772400" y="3886200"/>
            <a:ext cx="213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Information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28636" y="4298771"/>
            <a:ext cx="2895600" cy="1809929"/>
            <a:chOff x="304800" y="4038600"/>
            <a:chExt cx="2895600" cy="1809929"/>
          </a:xfrm>
        </p:grpSpPr>
        <p:sp>
          <p:nvSpPr>
            <p:cNvPr id="13319" name="Text Box 1031"/>
            <p:cNvSpPr txBox="1">
              <a:spLocks noChangeArrowheads="1"/>
            </p:cNvSpPr>
            <p:nvPr/>
          </p:nvSpPr>
          <p:spPr bwMode="auto">
            <a:xfrm>
              <a:off x="685800" y="4038600"/>
              <a:ext cx="2514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FF0000"/>
                  </a:solidFill>
                </a:rPr>
                <a:t>Data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sz="2000" i="1" dirty="0"/>
                <a:t>(Raw data)</a:t>
              </a:r>
            </a:p>
          </p:txBody>
        </p:sp>
        <p:sp>
          <p:nvSpPr>
            <p:cNvPr id="13321" name="Text Box 1033"/>
            <p:cNvSpPr txBox="1">
              <a:spLocks noChangeArrowheads="1"/>
            </p:cNvSpPr>
            <p:nvPr/>
          </p:nvSpPr>
          <p:spPr bwMode="auto">
            <a:xfrm>
              <a:off x="304800" y="4648200"/>
              <a:ext cx="2819400" cy="12003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$35,000  12 Units $12,000  J. Jones Western Region $100,000  100 Units</a:t>
              </a:r>
            </a:p>
            <a:p>
              <a:r>
                <a:rPr lang="en-US" dirty="0"/>
                <a:t>Units $147  	</a:t>
              </a:r>
            </a:p>
          </p:txBody>
        </p:sp>
      </p:grpSp>
      <p:sp>
        <p:nvSpPr>
          <p:cNvPr id="13322" name="Text Box 1034"/>
          <p:cNvSpPr txBox="1">
            <a:spLocks noChangeArrowheads="1"/>
          </p:cNvSpPr>
          <p:nvPr/>
        </p:nvSpPr>
        <p:spPr bwMode="auto">
          <a:xfrm>
            <a:off x="5181600" y="5329535"/>
            <a:ext cx="167640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Processing</a:t>
            </a:r>
            <a:endParaRPr lang="en-US" dirty="0"/>
          </a:p>
        </p:txBody>
      </p:sp>
      <p:sp>
        <p:nvSpPr>
          <p:cNvPr id="13323" name="Text Box 1035"/>
          <p:cNvSpPr txBox="1">
            <a:spLocks noChangeArrowheads="1"/>
          </p:cNvSpPr>
          <p:nvPr/>
        </p:nvSpPr>
        <p:spPr bwMode="auto">
          <a:xfrm>
            <a:off x="7482382" y="4620905"/>
            <a:ext cx="3628029" cy="16158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Salesperson: J. </a:t>
            </a:r>
            <a:r>
              <a:rPr lang="en-US" dirty="0"/>
              <a:t>Jones </a:t>
            </a:r>
            <a:r>
              <a:rPr lang="en-US" dirty="0" smtClean="0"/>
              <a:t>Sales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 </a:t>
            </a:r>
            <a:r>
              <a:rPr lang="en-US" dirty="0"/>
              <a:t>Territory: Western Region </a:t>
            </a: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/>
              <a:t>Current </a:t>
            </a:r>
            <a:r>
              <a:rPr lang="en-US" dirty="0"/>
              <a:t>Sales: 147 </a:t>
            </a:r>
            <a:r>
              <a:rPr lang="en-US" dirty="0" smtClean="0"/>
              <a:t>Units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Sale </a:t>
            </a:r>
            <a:r>
              <a:rPr lang="en-US" dirty="0"/>
              <a:t>= $147,000</a:t>
            </a:r>
          </a:p>
        </p:txBody>
      </p:sp>
      <p:sp>
        <p:nvSpPr>
          <p:cNvPr id="13325" name="Line 1037"/>
          <p:cNvSpPr>
            <a:spLocks noChangeShapeType="1"/>
          </p:cNvSpPr>
          <p:nvPr/>
        </p:nvSpPr>
        <p:spPr bwMode="auto">
          <a:xfrm>
            <a:off x="4495800" y="5562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6" name="Line 1038"/>
          <p:cNvSpPr>
            <a:spLocks noChangeShapeType="1"/>
          </p:cNvSpPr>
          <p:nvPr/>
        </p:nvSpPr>
        <p:spPr bwMode="auto">
          <a:xfrm>
            <a:off x="6858000" y="5562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87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22" grpId="0" animBg="1"/>
      <p:bldP spid="13323" grpId="0" animBg="1"/>
      <p:bldP spid="13325" grpId="0" animBg="1"/>
      <p:bldP spid="133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808" y="575481"/>
            <a:ext cx="10656627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elements of all systems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00501" y="1595651"/>
            <a:ext cx="10454185" cy="50292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580"/>
              </a:spcBef>
              <a:buNone/>
              <a:defRPr/>
            </a:pPr>
            <a:r>
              <a:rPr lang="en-US" sz="2800" b="1" dirty="0"/>
              <a:t>Input - </a:t>
            </a:r>
            <a:r>
              <a:rPr lang="en-US" sz="2800" dirty="0">
                <a:solidFill>
                  <a:srgbClr val="FF0000"/>
                </a:solidFill>
              </a:rPr>
              <a:t>Give raw material </a:t>
            </a:r>
            <a:r>
              <a:rPr lang="en-US" sz="2800" dirty="0"/>
              <a:t>transformed by the system.</a:t>
            </a:r>
          </a:p>
          <a:p>
            <a:pPr marL="0" indent="0">
              <a:lnSpc>
                <a:spcPct val="90000"/>
              </a:lnSpc>
              <a:spcBef>
                <a:spcPts val="580"/>
              </a:spcBef>
              <a:buNone/>
              <a:defRPr/>
            </a:pPr>
            <a:endParaRPr lang="en-US" sz="2800" dirty="0"/>
          </a:p>
          <a:p>
            <a:pPr marL="0" indent="0">
              <a:lnSpc>
                <a:spcPct val="90000"/>
              </a:lnSpc>
              <a:spcBef>
                <a:spcPts val="580"/>
              </a:spcBef>
              <a:buNone/>
              <a:defRPr/>
            </a:pPr>
            <a:r>
              <a:rPr lang="en-US" sz="2800" b="1" dirty="0"/>
              <a:t>Output -</a:t>
            </a:r>
            <a:r>
              <a:rPr lang="en-US" sz="2400" b="1" dirty="0"/>
              <a:t> </a:t>
            </a:r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product of a system’s processing </a:t>
            </a:r>
            <a:r>
              <a:rPr lang="en-US" sz="2800" dirty="0"/>
              <a:t>of input.</a:t>
            </a:r>
          </a:p>
          <a:p>
            <a:pPr marL="0" indent="0">
              <a:lnSpc>
                <a:spcPct val="90000"/>
              </a:lnSpc>
              <a:spcBef>
                <a:spcPts val="580"/>
              </a:spcBef>
              <a:buNone/>
              <a:defRPr/>
            </a:pPr>
            <a:endParaRPr lang="en-US" sz="2800" dirty="0"/>
          </a:p>
          <a:p>
            <a:pPr marL="0" indent="0">
              <a:lnSpc>
                <a:spcPct val="90000"/>
              </a:lnSpc>
              <a:spcBef>
                <a:spcPts val="580"/>
              </a:spcBef>
              <a:buNone/>
              <a:defRPr/>
            </a:pPr>
            <a:r>
              <a:rPr lang="en-US" sz="2800" b="1" dirty="0"/>
              <a:t>Processing/ Throughput -</a:t>
            </a:r>
            <a:r>
              <a:rPr lang="en-US" sz="2800" dirty="0"/>
              <a:t> </a:t>
            </a:r>
            <a:r>
              <a:rPr lang="en-US" sz="2800" dirty="0"/>
              <a:t>Processes used by the </a:t>
            </a:r>
            <a:r>
              <a:rPr lang="en-US" sz="2800" dirty="0" smtClean="0"/>
              <a:t>system </a:t>
            </a:r>
            <a:r>
              <a:rPr lang="en-US" sz="2800" dirty="0"/>
              <a:t>to </a:t>
            </a:r>
            <a:r>
              <a:rPr lang="en-US" sz="2800" dirty="0">
                <a:solidFill>
                  <a:srgbClr val="FF0000"/>
                </a:solidFill>
              </a:rPr>
              <a:t>convert raw materials into information/ products</a:t>
            </a:r>
            <a:r>
              <a:rPr lang="en-US" sz="2800" dirty="0"/>
              <a:t> that are usable by either the system itself.</a:t>
            </a:r>
          </a:p>
        </p:txBody>
      </p:sp>
    </p:spTree>
    <p:extLst>
      <p:ext uri="{BB962C8B-B14F-4D97-AF65-F5344CB8AC3E}">
        <p14:creationId xmlns:p14="http://schemas.microsoft.com/office/powerpoint/2010/main" val="1252942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4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5|1.4|1.3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1790</TotalTime>
  <Words>814</Words>
  <Application>Microsoft Office PowerPoint</Application>
  <PresentationFormat>Widescreen</PresentationFormat>
  <Paragraphs>204</Paragraphs>
  <Slides>27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Adobe Garamond Pro</vt:lpstr>
      <vt:lpstr>Arial</vt:lpstr>
      <vt:lpstr>Calibri</vt:lpstr>
      <vt:lpstr>Gill Sans MT</vt:lpstr>
      <vt:lpstr>Tahoma</vt:lpstr>
      <vt:lpstr>Times New Roman</vt:lpstr>
      <vt:lpstr>Wingdings</vt:lpstr>
      <vt:lpstr>Wingdings 2</vt:lpstr>
      <vt:lpstr>Gallery</vt:lpstr>
      <vt:lpstr>Paintbrush Picture</vt:lpstr>
      <vt:lpstr>Image</vt:lpstr>
      <vt:lpstr>PowerPoint Presentation</vt:lpstr>
      <vt:lpstr>PowerPoint Presentation</vt:lpstr>
      <vt:lpstr>PowerPoint Presentation</vt:lpstr>
      <vt:lpstr>What is system</vt:lpstr>
      <vt:lpstr>What is System?</vt:lpstr>
      <vt:lpstr>PowerPoint Presentation</vt:lpstr>
      <vt:lpstr>PowerPoint Presentation</vt:lpstr>
      <vt:lpstr>What is Computer system</vt:lpstr>
      <vt:lpstr>Common elements of all systems</vt:lpstr>
      <vt:lpstr>PowerPoint Presentation</vt:lpstr>
      <vt:lpstr>PowerPoint Presentation</vt:lpstr>
      <vt:lpstr>Main components of IS system </vt:lpstr>
      <vt:lpstr>What is IT </vt:lpstr>
      <vt:lpstr>Difference b/w  IT Vs. IS</vt:lpstr>
      <vt:lpstr>Classification of 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Development Cycle</vt:lpstr>
      <vt:lpstr>Challenges</vt:lpstr>
      <vt:lpstr>Opportunities </vt:lpstr>
      <vt:lpstr>Conclusion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Netwotrking topology</dc:title>
  <dc:subject>Application of Computer in Pharmacy</dc:subject>
  <dc:creator>Munim Akhtar</dc:creator>
  <cp:lastModifiedBy>Muneem Akhtar</cp:lastModifiedBy>
  <cp:revision>203</cp:revision>
  <dcterms:created xsi:type="dcterms:W3CDTF">2019-02-24T16:43:22Z</dcterms:created>
  <dcterms:modified xsi:type="dcterms:W3CDTF">2020-10-20T04:01:24Z</dcterms:modified>
</cp:coreProperties>
</file>