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92"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293" r:id="rId58"/>
    <p:sldId id="257" r:id="rId59"/>
    <p:sldId id="286" r:id="rId60"/>
    <p:sldId id="284" r:id="rId61"/>
    <p:sldId id="260" r:id="rId62"/>
    <p:sldId id="261" r:id="rId63"/>
    <p:sldId id="282" r:id="rId64"/>
    <p:sldId id="283" r:id="rId65"/>
    <p:sldId id="264" r:id="rId66"/>
    <p:sldId id="265" r:id="rId67"/>
    <p:sldId id="266" r:id="rId68"/>
    <p:sldId id="267" r:id="rId69"/>
    <p:sldId id="269" r:id="rId70"/>
    <p:sldId id="290" r:id="rId71"/>
    <p:sldId id="271" r:id="rId72"/>
    <p:sldId id="291" r:id="rId73"/>
    <p:sldId id="272" r:id="rId74"/>
    <p:sldId id="273" r:id="rId75"/>
    <p:sldId id="274" r:id="rId76"/>
    <p:sldId id="275"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280"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F2D59-DDE6-451A-9BA4-D9E5D317A42A}"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8DB5E-44A5-4917-9A16-420CC132EF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Qualitative_research"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FDD6B6E-8DA5-4101-BD4B-6306CBF332C2}" type="slidenum">
              <a:rPr lang="en-US" smtClean="0">
                <a:latin typeface="Arial" pitchFamily="34" charset="0"/>
              </a:rPr>
              <a:pPr/>
              <a:t>3</a:t>
            </a:fld>
            <a:endParaRPr lang="en-US" smtClean="0">
              <a:latin typeface="Arial" pitchFamily="34" charset="0"/>
            </a:endParaRPr>
          </a:p>
        </p:txBody>
      </p:sp>
      <p:sp>
        <p:nvSpPr>
          <p:cNvPr id="63491" name="Rectangle 2"/>
          <p:cNvSpPr>
            <a:spLocks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A4E4CC-4AB9-4732-9259-FC8A4DBB7448}" type="slidenum">
              <a:rPr lang="en-US" sz="1200"/>
              <a:pPr algn="r"/>
              <a:t>34</a:t>
            </a:fld>
            <a:endParaRPr lang="en-US" sz="1200"/>
          </a:p>
        </p:txBody>
      </p:sp>
      <p:sp>
        <p:nvSpPr>
          <p:cNvPr id="72707" name="Rectangle 2"/>
          <p:cNvSpPr>
            <a:spLocks noRot="1" noChangeArrowheads="1" noTextEdit="1"/>
          </p:cNvSpPr>
          <p:nvPr>
            <p:ph type="sldImg"/>
          </p:nvPr>
        </p:nvSpPr>
        <p:spPr bwMode="auto">
          <a:xfrm>
            <a:off x="1150938" y="692150"/>
            <a:ext cx="4556125" cy="3416300"/>
          </a:xfrm>
          <a:noFill/>
          <a:ln>
            <a:solidFill>
              <a:srgbClr val="000000"/>
            </a:solidFill>
            <a:miter lim="800000"/>
            <a:headEnd/>
            <a:tailEnd/>
          </a:ln>
        </p:spPr>
      </p:sp>
      <p:sp>
        <p:nvSpPr>
          <p:cNvPr id="7270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058B1A-A9CB-455B-8D0E-DDBE424D83EE}" type="slidenum">
              <a:rPr lang="en-US" sz="1200"/>
              <a:pPr algn="r"/>
              <a:t>38</a:t>
            </a:fld>
            <a:endParaRPr lang="en-US" sz="1200"/>
          </a:p>
        </p:txBody>
      </p:sp>
      <p:sp>
        <p:nvSpPr>
          <p:cNvPr id="73731" name="Rectangle 2"/>
          <p:cNvSpPr>
            <a:spLocks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another diagram that shows you the ideal work zone on a table or work surface.  This is where most work should be done while in a seated posture.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D399B05-4402-4733-8F71-6648E30EA15C}" type="slidenum">
              <a:rPr lang="en-US" sz="1200"/>
              <a:pPr algn="r"/>
              <a:t>41</a:t>
            </a:fld>
            <a:endParaRPr lang="en-US" sz="1200"/>
          </a:p>
        </p:txBody>
      </p:sp>
      <p:sp>
        <p:nvSpPr>
          <p:cNvPr id="74755" name="Rectangle 2"/>
          <p:cNvSpPr>
            <a:spLocks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another example of work surface height guidelines.  You can find these type of guidelines in several textbooks or other references.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Activity 2</a:t>
            </a:r>
          </a:p>
          <a:p>
            <a:pPr eaLnBrk="1" hangingPunct="1">
              <a:spcBef>
                <a:spcPct val="0"/>
              </a:spcBef>
            </a:pPr>
            <a:endParaRPr lang="en-US" smtClean="0"/>
          </a:p>
          <a:p>
            <a:pPr eaLnBrk="1" hangingPunct="1">
              <a:spcBef>
                <a:spcPct val="0"/>
              </a:spcBef>
            </a:pPr>
            <a:r>
              <a:rPr lang="en-US" smtClean="0"/>
              <a:t>How tall should you make an offline rework station?  It involves some fairly detailed cuts to salvage as much breast meat as possible.  If workers are working out of totes, where would you locate them so that they are easy to reach.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385B97-C292-4405-BE2D-5C237A091998}" type="slidenum">
              <a:rPr lang="en-US" sz="1200"/>
              <a:pPr algn="r"/>
              <a:t>49</a:t>
            </a:fld>
            <a:endParaRPr lang="en-US" sz="1200"/>
          </a:p>
        </p:txBody>
      </p:sp>
      <p:sp>
        <p:nvSpPr>
          <p:cNvPr id="75779" name="Rectangle 2"/>
          <p:cNvSpPr>
            <a:spLocks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students should be reminded of the posture definitions above.  In the diagram above it shows several types of postures.  The most important concept is the idea of the neutral posture.  This is where the body has the least amount of stress.  Notice both the hand postures and the arm postures.  There are similar drawings to used to define trunk and leg postures.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F7B447-120B-433C-96A2-5E7ED764448B}" type="slidenum">
              <a:rPr lang="en-US" sz="1200"/>
              <a:pPr algn="r"/>
              <a:t>50</a:t>
            </a:fld>
            <a:endParaRPr lang="en-US" sz="1200"/>
          </a:p>
        </p:txBody>
      </p:sp>
      <p:sp>
        <p:nvSpPr>
          <p:cNvPr id="76803" name="Rectangle 2"/>
          <p:cNvSpPr>
            <a:spLocks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shows some additional affects of posture.  Not only are the body parts at least stress in the neutral postures, they are also at their strongest.  The pictures above show that when people deviate, flex, or extend their hands and wrists they are not able to exert as much grip force (squeezing a handle like pliers).  If work requires a person to work in one of these postures and they have to use tools that require a certain amount of force, it is possible that they will not be able to perform the work due to the reduction in strength that the person is able to apply.  You can find similar diagrams for pinch forces.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256EE6-3F90-416C-9FE6-2740D83EB2A2}" type="slidenum">
              <a:rPr lang="en-US" sz="1200"/>
              <a:pPr algn="r"/>
              <a:t>51</a:t>
            </a:fld>
            <a:endParaRPr lang="en-US" sz="1200"/>
          </a:p>
        </p:txBody>
      </p:sp>
      <p:sp>
        <p:nvSpPr>
          <p:cNvPr id="77827" name="Rectangle 2"/>
          <p:cNvSpPr>
            <a:spLocks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concept that we are trying to reinforce here is that work needs to be in front of the employee.  We need to design tasks in this manner.  Reaching behind the body or working with the upper arm raised should be avoided.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E8A604-F5FA-4F0B-9935-9D32A646AA05}" type="slidenum">
              <a:rPr lang="en-US" sz="1200"/>
              <a:pPr algn="r"/>
              <a:t>52</a:t>
            </a:fld>
            <a:endParaRPr lang="en-US" sz="1200"/>
          </a:p>
        </p:txBody>
      </p:sp>
      <p:sp>
        <p:nvSpPr>
          <p:cNvPr id="78851" name="Rectangle 2"/>
          <p:cNvSpPr>
            <a:spLocks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slide you can see the effects of work station design on posture.  If this were a task where a person was placing chicken parts in totes or removing products from a conveyor you could see the impact of orientation and height.  Totes placed too high can cause poor hand and wrist postures.  If it is too high it can also cause poor arm postures as well.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8D027A-4565-4584-B22E-07C8D703B563}" type="slidenum">
              <a:rPr lang="en-US" sz="1200"/>
              <a:pPr algn="r"/>
              <a:t>55</a:t>
            </a:fld>
            <a:endParaRPr lang="en-US" sz="1200"/>
          </a:p>
        </p:txBody>
      </p:sp>
      <p:sp>
        <p:nvSpPr>
          <p:cNvPr id="79875" name="Rectangle 2"/>
          <p:cNvSpPr>
            <a:spLocks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two diagrams show the ranges for work station heights for both seated and standing work.  As you will notice the heights vary based on the type of task being performed.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F417C-5619-415A-9922-B276963BE8A1}" type="slidenum">
              <a:rPr lang="en-GB"/>
              <a:pPr/>
              <a:t>63</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8E431-578F-4D01-9939-5B49B3D1EDA9}" type="slidenum">
              <a:rPr lang="en-GB"/>
              <a:pPr/>
              <a:t>64</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541463" y="26988"/>
            <a:ext cx="3638550" cy="2730500"/>
          </a:xfrm>
          <a:noFill/>
          <a:ln w="9525">
            <a:noFill/>
          </a:ln>
        </p:spPr>
      </p:sp>
      <p:sp>
        <p:nvSpPr>
          <p:cNvPr id="64515" name="Rectangle 3"/>
          <p:cNvSpPr>
            <a:spLocks noChangeArrowheads="1"/>
          </p:cNvSpPr>
          <p:nvPr/>
        </p:nvSpPr>
        <p:spPr bwMode="auto">
          <a:xfrm>
            <a:off x="-68263" y="2347913"/>
            <a:ext cx="7167563" cy="5259387"/>
          </a:xfrm>
          <a:prstGeom prst="rect">
            <a:avLst/>
          </a:prstGeom>
          <a:noFill/>
          <a:ln w="12700">
            <a:noFill/>
            <a:miter lim="800000"/>
            <a:headEnd/>
            <a:tailEnd/>
          </a:ln>
        </p:spPr>
        <p:txBody>
          <a:bodyPr wrap="none" lIns="61899" tIns="25394" rIns="61899" bIns="25394">
            <a:spAutoFit/>
          </a:bodyPr>
          <a:lstStyle/>
          <a:p>
            <a:pPr defTabSz="893763" eaLnBrk="0" hangingPunct="0">
              <a:lnSpc>
                <a:spcPct val="87000"/>
              </a:lnSpc>
            </a:pPr>
            <a:r>
              <a:rPr lang="en-US" sz="2400" b="1"/>
              <a:t>Anthropometry is a technique for measuring </a:t>
            </a:r>
          </a:p>
          <a:p>
            <a:pPr defTabSz="893763" eaLnBrk="0" hangingPunct="0">
              <a:lnSpc>
                <a:spcPct val="87000"/>
              </a:lnSpc>
            </a:pPr>
            <a:r>
              <a:rPr lang="en-US" sz="2400" b="1"/>
              <a:t>various human physical traits (i.e., size,</a:t>
            </a:r>
          </a:p>
          <a:p>
            <a:pPr defTabSz="893763" eaLnBrk="0" hangingPunct="0">
              <a:lnSpc>
                <a:spcPct val="87000"/>
              </a:lnSpc>
            </a:pPr>
            <a:r>
              <a:rPr lang="en-US" sz="2400" b="1"/>
              <a:t>mobility, strength) applied to equipment</a:t>
            </a:r>
          </a:p>
          <a:p>
            <a:pPr defTabSz="893763" eaLnBrk="0" hangingPunct="0">
              <a:lnSpc>
                <a:spcPct val="87000"/>
              </a:lnSpc>
            </a:pPr>
            <a:r>
              <a:rPr lang="en-US" sz="2400" b="1"/>
              <a:t>design, workstation/workplace design, clothing</a:t>
            </a:r>
          </a:p>
          <a:p>
            <a:pPr defTabSz="893763" eaLnBrk="0" hangingPunct="0">
              <a:lnSpc>
                <a:spcPct val="87000"/>
              </a:lnSpc>
            </a:pPr>
            <a:r>
              <a:rPr lang="en-US" sz="2400" b="1"/>
              <a:t>design.</a:t>
            </a:r>
          </a:p>
          <a:p>
            <a:pPr defTabSz="893763" eaLnBrk="0" hangingPunct="0">
              <a:lnSpc>
                <a:spcPct val="87000"/>
              </a:lnSpc>
            </a:pPr>
            <a:endParaRPr lang="en-US" sz="2400" b="1"/>
          </a:p>
          <a:p>
            <a:pPr defTabSz="893763" eaLnBrk="0" hangingPunct="0">
              <a:lnSpc>
                <a:spcPct val="87000"/>
              </a:lnSpc>
            </a:pPr>
            <a:r>
              <a:rPr lang="en-US" sz="2400" b="1"/>
              <a:t>Science fo the measurement of body size.</a:t>
            </a:r>
          </a:p>
          <a:p>
            <a:pPr defTabSz="893763" eaLnBrk="0" hangingPunct="0">
              <a:lnSpc>
                <a:spcPct val="87000"/>
              </a:lnSpc>
            </a:pPr>
            <a:endParaRPr lang="en-US" sz="2400" b="1"/>
          </a:p>
          <a:p>
            <a:pPr defTabSz="893763" eaLnBrk="0" hangingPunct="0">
              <a:lnSpc>
                <a:spcPct val="87000"/>
              </a:lnSpc>
            </a:pPr>
            <a:r>
              <a:rPr lang="en-US" sz="2400" b="1"/>
              <a:t>The use of body dimensions and measurements</a:t>
            </a:r>
          </a:p>
          <a:p>
            <a:pPr defTabSz="893763" eaLnBrk="0" hangingPunct="0">
              <a:lnSpc>
                <a:spcPct val="87000"/>
              </a:lnSpc>
            </a:pPr>
            <a:r>
              <a:rPr lang="en-US" sz="2400" b="1"/>
              <a:t>to design the system to fit the operator.  It </a:t>
            </a:r>
            <a:r>
              <a:rPr lang="en-US" sz="2400" b="1" u="sng"/>
              <a:t>does</a:t>
            </a:r>
          </a:p>
          <a:p>
            <a:pPr defTabSz="893763" eaLnBrk="0" hangingPunct="0">
              <a:lnSpc>
                <a:spcPct val="87000"/>
              </a:lnSpc>
            </a:pPr>
            <a:r>
              <a:rPr lang="en-US" sz="2400" b="1" u="sng"/>
              <a:t>not</a:t>
            </a:r>
            <a:r>
              <a:rPr lang="en-US" sz="2400" b="1"/>
              <a:t> mean the selection of a population to fit the</a:t>
            </a:r>
          </a:p>
          <a:p>
            <a:pPr defTabSz="893763" eaLnBrk="0" hangingPunct="0">
              <a:lnSpc>
                <a:spcPct val="87000"/>
              </a:lnSpc>
            </a:pPr>
            <a:r>
              <a:rPr lang="en-US" sz="2400" b="1"/>
              <a:t>system (using selection in place of or to over-</a:t>
            </a:r>
          </a:p>
          <a:p>
            <a:pPr defTabSz="893763" eaLnBrk="0" hangingPunct="0">
              <a:lnSpc>
                <a:spcPct val="87000"/>
              </a:lnSpc>
            </a:pPr>
            <a:r>
              <a:rPr lang="en-US" sz="2400" b="1"/>
              <a:t>come poor design).  It is defining the job</a:t>
            </a:r>
          </a:p>
          <a:p>
            <a:pPr defTabSz="893763" eaLnBrk="0" hangingPunct="0">
              <a:lnSpc>
                <a:spcPct val="87000"/>
              </a:lnSpc>
            </a:pPr>
            <a:r>
              <a:rPr lang="en-US" sz="2400" b="1"/>
              <a:t>requirements, assessing human physical</a:t>
            </a:r>
          </a:p>
          <a:p>
            <a:pPr defTabSz="893763" eaLnBrk="0" hangingPunct="0">
              <a:lnSpc>
                <a:spcPct val="87000"/>
              </a:lnSpc>
            </a:pPr>
            <a:r>
              <a:rPr lang="en-US" sz="2400" b="1"/>
              <a:t>capabilities, and incorporating these data into</a:t>
            </a:r>
          </a:p>
          <a:p>
            <a:pPr defTabSz="893763" eaLnBrk="0" hangingPunct="0">
              <a:lnSpc>
                <a:spcPct val="87000"/>
              </a:lnSpc>
            </a:pPr>
            <a:r>
              <a:rPr lang="en-US" sz="2400" b="1"/>
              <a:t>system design.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Measuring the light directed toward a person or an object gives a better estimate of the light source;</a:t>
            </a:r>
          </a:p>
          <a:p>
            <a:endParaRPr lang="en-US" dirty="0"/>
          </a:p>
        </p:txBody>
      </p:sp>
      <p:sp>
        <p:nvSpPr>
          <p:cNvPr id="4" name="Slide Number Placeholder 3"/>
          <p:cNvSpPr>
            <a:spLocks noGrp="1"/>
          </p:cNvSpPr>
          <p:nvPr>
            <p:ph type="sldNum" sz="quarter" idx="10"/>
          </p:nvPr>
        </p:nvSpPr>
        <p:spPr/>
        <p:txBody>
          <a:bodyPr/>
          <a:lstStyle/>
          <a:p>
            <a:fld id="{BCF8DB5E-44A5-4917-9A16-420CC132EFBC}" type="slidenum">
              <a:rPr lang="en-US" smtClean="0"/>
              <a:pPr/>
              <a:t>66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Prototype:: </a:t>
            </a:r>
            <a:r>
              <a:rPr lang="en-US" dirty="0" smtClean="0"/>
              <a:t>a sample of any object/drug</a:t>
            </a:r>
            <a:r>
              <a:rPr lang="en-US" baseline="0" dirty="0" smtClean="0"/>
              <a:t> used in experiments to see how it acts &amp;whether or not it does what it supposed to do. </a:t>
            </a:r>
          </a:p>
          <a:p>
            <a:r>
              <a:rPr lang="en-US" b="1" baseline="0" dirty="0" smtClean="0"/>
              <a:t>Validity: object or experiment measures what it supposed to measure.</a:t>
            </a:r>
          </a:p>
          <a:p>
            <a:r>
              <a:rPr lang="en-US" b="1" baseline="0" dirty="0" smtClean="0"/>
              <a:t>Reliability: </a:t>
            </a:r>
            <a:r>
              <a:rPr lang="en-US" b="0" baseline="0" dirty="0" smtClean="0"/>
              <a:t>under same circumstances and conditions same experiment/product will produce the same results.</a:t>
            </a:r>
            <a:endParaRPr lang="en-US" b="0"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79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HALLWAY TESTING: Another </a:t>
            </a:r>
            <a:r>
              <a:rPr lang="en-US" dirty="0" smtClean="0"/>
              <a:t>type of usability testing, in which randomly choose six</a:t>
            </a:r>
            <a:r>
              <a:rPr lang="en-US" baseline="0" dirty="0" smtClean="0"/>
              <a:t> people passing in hallway to take their opinion about product…</a:t>
            </a:r>
          </a:p>
          <a:p>
            <a:r>
              <a:rPr lang="en-US" baseline="0" dirty="0" smtClean="0"/>
              <a:t>GATHERING OPINION IS ALSO A usability testing is a type of </a:t>
            </a:r>
            <a:r>
              <a:rPr lang="en-US" baseline="0" dirty="0" err="1" smtClean="0"/>
              <a:t>qualtitative</a:t>
            </a:r>
            <a:r>
              <a:rPr lang="en-US" baseline="0" dirty="0" smtClean="0"/>
              <a:t> research than usability testing which involves systemic observation under controlled condition.</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centered</a:t>
            </a:r>
            <a:r>
              <a:rPr lang="en-US" baseline="0" dirty="0" smtClean="0"/>
              <a:t> design:: user in each phase of rehabilitation… important point when making client centered </a:t>
            </a:r>
            <a:r>
              <a:rPr lang="en-US" baseline="0" dirty="0" err="1" smtClean="0"/>
              <a:t>approch</a:t>
            </a:r>
            <a:r>
              <a:rPr lang="en-US" baseline="0" dirty="0" smtClean="0"/>
              <a:t>: 1: listen &amp; try to understand pt/client </a:t>
            </a:r>
            <a:r>
              <a:rPr lang="en-US" baseline="0" dirty="0" err="1" smtClean="0"/>
              <a:t>poiny</a:t>
            </a:r>
            <a:r>
              <a:rPr lang="en-US" baseline="0" dirty="0" smtClean="0"/>
              <a:t> of view. 2: check patient understanding about your points. 3: give </a:t>
            </a:r>
            <a:r>
              <a:rPr lang="en-US" baseline="0" dirty="0" err="1" smtClean="0"/>
              <a:t>repect</a:t>
            </a:r>
            <a:r>
              <a:rPr lang="en-US" baseline="0" dirty="0" smtClean="0"/>
              <a:t> and regard to patient. 4: decide intervention according to patient preferences. </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SMEs: a valid judge of design on basis of his/her </a:t>
            </a:r>
            <a:r>
              <a:rPr lang="en-US" dirty="0" err="1" smtClean="0"/>
              <a:t>experinece</a:t>
            </a:r>
            <a:r>
              <a:rPr lang="en-US" dirty="0" smtClean="0"/>
              <a:t>, </a:t>
            </a:r>
            <a:r>
              <a:rPr lang="en-US" dirty="0" err="1" smtClean="0"/>
              <a:t>education,knowledge</a:t>
            </a:r>
            <a:r>
              <a:rPr lang="en-US" dirty="0" smtClean="0"/>
              <a:t>,  research system operation, job </a:t>
            </a:r>
            <a:r>
              <a:rPr lang="en-US" dirty="0" err="1" smtClean="0"/>
              <a:t>performace</a:t>
            </a:r>
            <a:r>
              <a:rPr lang="en-US" dirty="0" smtClean="0"/>
              <a:t> etc. </a:t>
            </a:r>
          </a:p>
          <a:p>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milestone: :</a:t>
            </a:r>
            <a:r>
              <a:rPr lang="en-US" sz="1200" b="0" i="0" kern="1200" dirty="0" smtClean="0">
                <a:solidFill>
                  <a:schemeClr val="tx1"/>
                </a:solidFill>
                <a:latin typeface="+mn-lt"/>
                <a:ea typeface="+mn-ea"/>
                <a:cs typeface="+mn-cs"/>
              </a:rPr>
              <a:t>Important point in developmental stages from neonates to adolescence.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focus group</a:t>
            </a:r>
            <a:r>
              <a:rPr lang="en-US" sz="1200" b="0" i="0" kern="1200" dirty="0" smtClean="0">
                <a:solidFill>
                  <a:schemeClr val="tx1"/>
                </a:solidFill>
                <a:latin typeface="+mn-lt"/>
                <a:ea typeface="+mn-ea"/>
                <a:cs typeface="+mn-cs"/>
              </a:rPr>
              <a:t> is a form of </a:t>
            </a:r>
            <a:r>
              <a:rPr lang="en-US" sz="1200" b="0" i="0" u="none" strike="noStrike" kern="1200" dirty="0" smtClean="0">
                <a:solidFill>
                  <a:schemeClr val="tx1"/>
                </a:solidFill>
                <a:latin typeface="+mn-lt"/>
                <a:ea typeface="+mn-ea"/>
                <a:cs typeface="+mn-cs"/>
                <a:hlinkClick r:id="rId3" tooltip="Qualitative research"/>
              </a:rPr>
              <a:t>qualitative research</a:t>
            </a:r>
            <a:r>
              <a:rPr lang="en-US" sz="1200" b="0" i="0" kern="1200" dirty="0" smtClean="0">
                <a:solidFill>
                  <a:schemeClr val="tx1"/>
                </a:solidFill>
                <a:latin typeface="+mn-lt"/>
                <a:ea typeface="+mn-ea"/>
                <a:cs typeface="+mn-cs"/>
              </a:rPr>
              <a:t> in which a group of people are asked about their perceptions, opinions, beliefs, and attitudes towards a product, service, concept, advertisement, idea, or packaging.</a:t>
            </a:r>
            <a:endParaRPr lang="en-US" dirty="0" smtClean="0"/>
          </a:p>
          <a:p>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ase" latinLnBrk="0" hangingPunct="1"/>
            <a:r>
              <a:rPr lang="en-US" sz="1200" b="1" i="0" u="none" strike="noStrike" kern="1200" baseline="0" dirty="0" smtClean="0">
                <a:solidFill>
                  <a:schemeClr val="tx1"/>
                </a:solidFill>
                <a:latin typeface="+mn-lt"/>
                <a:ea typeface="+mn-ea"/>
                <a:cs typeface="+mn-cs"/>
              </a:rPr>
              <a:t>Qualitative</a:t>
            </a:r>
            <a:r>
              <a:rPr lang="en-US" sz="1200" b="0" i="0" u="none" strike="noStrike" kern="1200" baseline="0" dirty="0" smtClean="0">
                <a:solidFill>
                  <a:schemeClr val="tx1"/>
                </a:solidFill>
                <a:latin typeface="+mn-lt"/>
                <a:ea typeface="+mn-ea"/>
                <a:cs typeface="+mn-cs"/>
              </a:rPr>
              <a:t>: Non-numerical: Non-</a:t>
            </a:r>
            <a:r>
              <a:rPr lang="en-US" sz="1200" b="0" i="0" u="none" strike="noStrike" kern="1200" baseline="0" dirty="0" err="1" smtClean="0">
                <a:solidFill>
                  <a:schemeClr val="tx1"/>
                </a:solidFill>
                <a:latin typeface="+mn-lt"/>
                <a:ea typeface="+mn-ea"/>
                <a:cs typeface="+mn-cs"/>
              </a:rPr>
              <a:t>generalizable</a:t>
            </a:r>
            <a:r>
              <a:rPr lang="en-US" sz="1200" b="0" i="0" u="none" strike="noStrike" kern="1200" baseline="0" dirty="0" smtClean="0">
                <a:solidFill>
                  <a:schemeClr val="tx1"/>
                </a:solidFill>
                <a:latin typeface="+mn-lt"/>
                <a:ea typeface="+mn-ea"/>
                <a:cs typeface="+mn-cs"/>
              </a:rPr>
              <a:t>: Answers Why? How?:</a:t>
            </a:r>
            <a:r>
              <a:rPr lang="en-US" sz="1200" b="1" i="0" u="none" strike="noStrike" kern="1200" baseline="0" dirty="0" smtClean="0">
                <a:solidFill>
                  <a:schemeClr val="tx1"/>
                </a:solidFill>
                <a:latin typeface="+mn-lt"/>
                <a:ea typeface="+mn-ea"/>
                <a:cs typeface="+mn-cs"/>
              </a:rPr>
              <a:t> Formative</a:t>
            </a:r>
            <a:r>
              <a:rPr lang="en-US" sz="1200" b="0" i="0" u="none" strike="noStrike" kern="1200" baseline="0" dirty="0" smtClean="0">
                <a:solidFill>
                  <a:schemeClr val="tx1"/>
                </a:solidFill>
                <a:latin typeface="+mn-lt"/>
                <a:ea typeface="+mn-ea"/>
                <a:cs typeface="+mn-cs"/>
              </a:rPr>
              <a:t>, earlier phases:: </a:t>
            </a:r>
            <a:r>
              <a:rPr lang="en-US" sz="1200" b="1" i="0" u="none" strike="noStrike" kern="1200" baseline="0" dirty="0" smtClean="0">
                <a:solidFill>
                  <a:schemeClr val="tx1"/>
                </a:solidFill>
                <a:latin typeface="+mn-lt"/>
                <a:ea typeface="+mn-ea"/>
                <a:cs typeface="+mn-cs"/>
              </a:rPr>
              <a:t>Data </a:t>
            </a:r>
            <a:r>
              <a:rPr lang="en-US" sz="1200" b="0" i="0" u="none" strike="noStrike" kern="1200" baseline="0" dirty="0" smtClean="0">
                <a:solidFill>
                  <a:schemeClr val="tx1"/>
                </a:solidFill>
                <a:latin typeface="+mn-lt"/>
                <a:ea typeface="+mn-ea"/>
                <a:cs typeface="+mn-cs"/>
              </a:rPr>
              <a:t>are “rich” and time-consuming to analyze::(Usually) Non-probability based sample:: Instruments are not applied</a:t>
            </a:r>
          </a:p>
          <a:p>
            <a:pPr rtl="0" eaLnBrk="1" fontAlgn="base" latinLnBrk="0" hangingPunct="1"/>
            <a:r>
              <a:rPr lang="en-US" sz="1200" b="1" i="0" u="none" strike="noStrike" kern="1200" baseline="0" dirty="0" smtClean="0">
                <a:solidFill>
                  <a:schemeClr val="tx1"/>
                </a:solidFill>
                <a:latin typeface="+mn-lt"/>
                <a:ea typeface="+mn-ea"/>
                <a:cs typeface="+mn-cs"/>
              </a:rPr>
              <a:t>Quantitative</a:t>
            </a:r>
            <a:r>
              <a:rPr lang="en-US" sz="1200" b="0" i="0" u="none" strike="noStrike" kern="1200" baseline="0" dirty="0" smtClean="0">
                <a:solidFill>
                  <a:schemeClr val="tx1"/>
                </a:solidFill>
                <a:latin typeface="+mn-lt"/>
                <a:ea typeface="+mn-ea"/>
                <a:cs typeface="+mn-cs"/>
              </a:rPr>
              <a:t>::Numerical : </a:t>
            </a:r>
            <a:r>
              <a:rPr lang="en-US" sz="1200" b="0" i="0" u="none" strike="noStrike" kern="1200" baseline="0" dirty="0" err="1" smtClean="0">
                <a:solidFill>
                  <a:schemeClr val="tx1"/>
                </a:solidFill>
                <a:latin typeface="+mn-lt"/>
                <a:ea typeface="+mn-ea"/>
                <a:cs typeface="+mn-cs"/>
              </a:rPr>
              <a:t>Generalizable</a:t>
            </a:r>
            <a:r>
              <a:rPr lang="en-US" sz="1200" b="0" i="0" u="none" strike="noStrike" kern="1200" baseline="0" dirty="0" smtClean="0">
                <a:solidFill>
                  <a:schemeClr val="tx1"/>
                </a:solidFill>
                <a:latin typeface="+mn-lt"/>
                <a:ea typeface="+mn-ea"/>
                <a:cs typeface="+mn-cs"/>
              </a:rPr>
              <a:t>: Answers How many? When? Where?::Tests hypotheses, latter phases</a:t>
            </a:r>
            <a:endParaRPr lang="en-US" sz="1200" b="0" i="0" u="none" strike="noStrike" kern="1200" dirty="0" smtClean="0">
              <a:solidFill>
                <a:schemeClr val="tx1"/>
              </a:solidFill>
              <a:latin typeface="+mn-lt"/>
              <a:ea typeface="+mn-ea"/>
              <a:cs typeface="+mn-cs"/>
            </a:endParaRPr>
          </a:p>
          <a:p>
            <a:pPr rtl="0" eaLnBrk="1" fontAlgn="base" latinLnBrk="0" hangingPunct="1"/>
            <a:r>
              <a:rPr lang="en-US" sz="1200" b="0" i="0" u="none" strike="noStrike" kern="1200" baseline="0" dirty="0" smtClean="0">
                <a:solidFill>
                  <a:schemeClr val="tx1"/>
                </a:solidFill>
                <a:latin typeface="+mn-lt"/>
                <a:ea typeface="+mn-ea"/>
                <a:cs typeface="+mn-cs"/>
              </a:rPr>
              <a:t>Data are more efficient, but may miss contextual detail :;Typically a probability-based sample:;Various tools, instruments employed.</a:t>
            </a:r>
            <a:endParaRPr lang="en-US" sz="1200" b="0" i="0" u="none" strike="noStrike" kern="1200" dirty="0" smtClean="0">
              <a:solidFill>
                <a:schemeClr val="tx1"/>
              </a:solidFill>
              <a:latin typeface="+mn-lt"/>
              <a:ea typeface="+mn-ea"/>
              <a:cs typeface="+mn-cs"/>
            </a:endParaRPr>
          </a:p>
          <a:p>
            <a:pPr rtl="0" eaLnBrk="1" fontAlgn="base" latinLnBrk="0" hangingPunct="1"/>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 </a:t>
            </a:r>
            <a:r>
              <a:rPr lang="en-US" sz="1200" dirty="0" smtClean="0"/>
              <a:t>Performance criteria should closely resemble the requirements of the task and should be performance oriented (action oriented). </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Formal assessments </a:t>
            </a:r>
            <a:r>
              <a:rPr lang="en-US" dirty="0" smtClean="0"/>
              <a:t>have definite procedures and are well defined; </a:t>
            </a:r>
            <a:r>
              <a:rPr lang="en-US" b="1" dirty="0" smtClean="0">
                <a:solidFill>
                  <a:srgbClr val="FF0000"/>
                </a:solidFill>
              </a:rPr>
              <a:t>informal assessments </a:t>
            </a:r>
            <a:r>
              <a:rPr lang="en-US" dirty="0" smtClean="0"/>
              <a:t>have less well defined objectives and procedures.(</a:t>
            </a:r>
            <a:r>
              <a:rPr lang="en-US" b="1" dirty="0" smtClean="0"/>
              <a:t>questionnaire</a:t>
            </a:r>
            <a:r>
              <a:rPr lang="en-US" b="1" dirty="0" smtClean="0">
                <a:solidFill>
                  <a:srgbClr val="FF0000"/>
                </a:solidFill>
              </a:rPr>
              <a:t> </a:t>
            </a:r>
            <a:r>
              <a:rPr lang="en-US" b="1" dirty="0" err="1" smtClean="0">
                <a:solidFill>
                  <a:srgbClr val="FF0000"/>
                </a:solidFill>
              </a:rPr>
              <a:t>vs</a:t>
            </a:r>
            <a:r>
              <a:rPr lang="en-US" b="1" dirty="0" smtClean="0">
                <a:solidFill>
                  <a:srgbClr val="FF0000"/>
                </a:solidFill>
              </a:rPr>
              <a:t> </a:t>
            </a:r>
            <a:r>
              <a:rPr lang="en-US" b="1" dirty="0" smtClean="0"/>
              <a:t>open ended group discussions)</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721648F-25F1-4C54-B145-2E25DAF5B9C5}" type="slidenum">
              <a:rPr lang="en-US" smtClean="0">
                <a:latin typeface="Arial" pitchFamily="34" charset="0"/>
              </a:rPr>
              <a:pPr/>
              <a:t>9</a:t>
            </a:fld>
            <a:endParaRPr lang="en-US" smtClean="0">
              <a:latin typeface="Arial" pitchFamily="34" charset="0"/>
            </a:endParaRPr>
          </a:p>
        </p:txBody>
      </p:sp>
      <p:sp>
        <p:nvSpPr>
          <p:cNvPr id="65539" name="Rectangle 2"/>
          <p:cNvSpPr>
            <a:spLocks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Effectiveness: capability</a:t>
            </a:r>
            <a:r>
              <a:rPr lang="en-US" baseline="0" dirty="0" smtClean="0"/>
              <a:t> of producing an effect,,, </a:t>
            </a:r>
            <a:r>
              <a:rPr lang="en-US" baseline="0" dirty="0" err="1" smtClean="0"/>
              <a:t>E</a:t>
            </a:r>
            <a:r>
              <a:rPr lang="en-US" dirty="0" err="1" smtClean="0"/>
              <a:t>fficacy:whether</a:t>
            </a:r>
            <a:r>
              <a:rPr lang="en-US" dirty="0" smtClean="0"/>
              <a:t> it works work or not.</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89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Pilot testing: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0E058CA-B2A9-4E2B-BDA8-D4D3B50B289F}" type="slidenum">
              <a:rPr lang="en-US" smtClean="0"/>
              <a:pPr/>
              <a:t>91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lIns="91418" tIns="45709" rIns="91418" bIns="45709" numCol="1" anchor="t" anchorCtr="0" compatLnSpc="1">
            <a:prstTxWarp prst="textNoShape">
              <a:avLst/>
            </a:prstTxWarp>
          </a:bodyPr>
          <a:lstStyle/>
          <a:p>
            <a:pPr eaLnBrk="1" hangingPunct="1">
              <a:spcBef>
                <a:spcPct val="0"/>
              </a:spcBef>
            </a:pPr>
            <a:r>
              <a:rPr lang="en-US" smtClean="0">
                <a:cs typeface="Times New Roman" pitchFamily="18" charset="0"/>
              </a:rPr>
              <a:t>This picture is intended to demonstrate the difference in size between a man’s and a latin woman’s hand. It can also be inferred from this picture that a tool designed for a male population will not be adequate for female use.</a:t>
            </a:r>
          </a:p>
          <a:p>
            <a:pPr eaLnBrk="1" hangingPunct="1">
              <a:spcBef>
                <a:spcPct val="0"/>
              </a:spcBef>
            </a:pPr>
            <a:r>
              <a:rPr lang="en-US" smtClean="0">
                <a:cs typeface="Times New Roman" pitchFamily="18" charset="0"/>
              </a:rPr>
              <a:t>The  inADequacy of tools and equipment to female body dimensions is a  problem that needs to be addressed with priority, the first step to address this problem is to collect anthropometric data for the female population.</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 and strength data need to be collected for the female population (Hoag, 1982). </a:t>
            </a:r>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A9E50A-1DAF-4876-92CE-5727B2CA05C2}" type="slidenum">
              <a:rPr lang="en-US" smtClean="0">
                <a:latin typeface="Arial" pitchFamily="34" charset="0"/>
              </a:rPr>
              <a:pPr/>
              <a:t>19</a:t>
            </a:fld>
            <a:endParaRPr lang="en-US" smtClean="0">
              <a:latin typeface="Arial" pitchFamily="34" charset="0"/>
            </a:endParaRPr>
          </a:p>
        </p:txBody>
      </p:sp>
      <p:sp>
        <p:nvSpPr>
          <p:cNvPr id="67587" name="Rectangle 2"/>
          <p:cNvSpPr>
            <a:spLocks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E009B7-8CC6-452F-A417-4145F65207F1}" type="slidenum">
              <a:rPr lang="en-US" smtClean="0">
                <a:latin typeface="Arial" pitchFamily="34" charset="0"/>
              </a:rPr>
              <a:pPr/>
              <a:t>22</a:t>
            </a:fld>
            <a:endParaRPr lang="en-US" smtClean="0">
              <a:latin typeface="Arial" pitchFamily="34" charset="0"/>
            </a:endParaRPr>
          </a:p>
        </p:txBody>
      </p:sp>
      <p:sp>
        <p:nvSpPr>
          <p:cNvPr id="68611" name="Rectangle 2"/>
          <p:cNvSpPr>
            <a:spLocks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will notice that there are dimensions for both males and females.  When designing workstations we would like to accommodate a large part of the population.  One way to do that is to design workstations to fit workers from very small (5</a:t>
            </a:r>
            <a:r>
              <a:rPr lang="en-US" baseline="30000" smtClean="0"/>
              <a:t>th</a:t>
            </a:r>
            <a:r>
              <a:rPr lang="en-US" smtClean="0"/>
              <a:t> percentile female) to very large (95</a:t>
            </a:r>
            <a:r>
              <a:rPr lang="en-US" baseline="30000" smtClean="0"/>
              <a:t>th</a:t>
            </a:r>
            <a:r>
              <a:rPr lang="en-US" smtClean="0"/>
              <a:t> percentile male).  Tall people will define clearances and small people will define reaches.  </a:t>
            </a:r>
          </a:p>
          <a:p>
            <a:pPr eaLnBrk="1" hangingPunct="1">
              <a:spcBef>
                <a:spcPct val="0"/>
              </a:spcBef>
            </a:pPr>
            <a:endParaRPr lang="en-US" smtClean="0"/>
          </a:p>
          <a:p>
            <a:pPr eaLnBrk="1" hangingPunct="1">
              <a:spcBef>
                <a:spcPct val="0"/>
              </a:spcBef>
            </a:pPr>
            <a:r>
              <a:rPr lang="en-US" smtClean="0"/>
              <a:t>The above data is for a person in a standing posture.  Some key dimensions to consider are elbow height and eye height.  The elbow height dimension can be used to help us determine work surface heights or ranges of heights.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43F117-A0CD-4F7C-9957-F7C9E0973FE7}" type="slidenum">
              <a:rPr lang="en-US" smtClean="0">
                <a:latin typeface="Arial" pitchFamily="34" charset="0"/>
              </a:rPr>
              <a:pPr/>
              <a:t>23</a:t>
            </a:fld>
            <a:endParaRPr lang="en-US" smtClean="0">
              <a:latin typeface="Arial" pitchFamily="34" charset="0"/>
            </a:endParaRPr>
          </a:p>
        </p:txBody>
      </p:sp>
      <p:sp>
        <p:nvSpPr>
          <p:cNvPr id="69635" name="Rectangle 2"/>
          <p:cNvSpPr>
            <a:spLocks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similar data for seated people.  You could use this data again to determine work surface height and seating dimensions.  You could could also use data like knee height to determine clearances for bottom of workstations.  </a:t>
            </a:r>
          </a:p>
          <a:p>
            <a:pPr eaLnBrk="1" hangingPunct="1">
              <a:spcBef>
                <a:spcPct val="0"/>
              </a:spcBef>
            </a:pPr>
            <a:endParaRPr lang="en-US" smtClean="0"/>
          </a:p>
          <a:p>
            <a:pPr eaLnBrk="1" hangingPunct="1">
              <a:spcBef>
                <a:spcPct val="0"/>
              </a:spcBef>
            </a:pPr>
            <a:r>
              <a:rPr lang="en-US" smtClean="0"/>
              <a:t>Activity One</a:t>
            </a:r>
          </a:p>
          <a:p>
            <a:pPr eaLnBrk="1" hangingPunct="1">
              <a:spcBef>
                <a:spcPct val="0"/>
              </a:spcBef>
            </a:pPr>
            <a:endParaRPr lang="en-US" smtClean="0"/>
          </a:p>
          <a:p>
            <a:pPr eaLnBrk="1" hangingPunct="1">
              <a:spcBef>
                <a:spcPct val="0"/>
              </a:spcBef>
            </a:pPr>
            <a:r>
              <a:rPr lang="en-US" smtClean="0"/>
              <a:t>Your company is putting in a new deboning line that will have both male and female workers on the line.  If the highest cuts are made at the top of the cone, how would you determine how tall the highest platform height should be and how high the lowest platform should be?  What measurements would you use to determine these dimensions?</a:t>
            </a:r>
          </a:p>
          <a:p>
            <a:pPr eaLnBrk="1" hangingPunct="1">
              <a:spcBef>
                <a:spcPct val="0"/>
              </a:spcBef>
            </a:pPr>
            <a:endParaRPr lang="en-US" smtClean="0"/>
          </a:p>
          <a:p>
            <a:pPr eaLnBrk="1" hangingPunct="1">
              <a:spcBef>
                <a:spcPct val="0"/>
              </a:spcBef>
            </a:pPr>
            <a:r>
              <a:rPr lang="en-US" smtClean="0"/>
              <a:t>Elbow height would be a good place to start.  Range based on this example could be 36.9 to 46.9 inches below the top of the cone.</a:t>
            </a:r>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33E53F1-2D84-4BF7-B8B7-5DA10480551B}" type="slidenum">
              <a:rPr lang="en-US" sz="1200"/>
              <a:pPr algn="r"/>
              <a:t>32</a:t>
            </a:fld>
            <a:endParaRPr lang="en-US" sz="1200"/>
          </a:p>
        </p:txBody>
      </p:sp>
      <p:sp>
        <p:nvSpPr>
          <p:cNvPr id="70659" name="Rectangle 2"/>
          <p:cNvSpPr>
            <a:spLocks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pictures show reaches for employees.  The first picture shows the overhead shot of a worker at a work station.  It defines acceptable reaches and work zones for people.  </a:t>
            </a:r>
          </a:p>
          <a:p>
            <a:pPr eaLnBrk="1" hangingPunct="1">
              <a:spcBef>
                <a:spcPct val="0"/>
              </a:spcBef>
            </a:pPr>
            <a:endParaRPr lang="en-US" smtClean="0"/>
          </a:p>
          <a:p>
            <a:pPr eaLnBrk="1" hangingPunct="1">
              <a:spcBef>
                <a:spcPct val="0"/>
              </a:spcBef>
            </a:pPr>
            <a:r>
              <a:rPr lang="en-US" smtClean="0"/>
              <a:t>The next shot shows the side view for a seated person.  It shows the acceptable reaches for a person who has to grasp an object.  You will notice that both pictures express the reaches in arcs.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3E4258-46B0-49B3-8A12-0316D30550FB}" type="slidenum">
              <a:rPr lang="en-US" sz="1200"/>
              <a:pPr algn="r"/>
              <a:t>33</a:t>
            </a:fld>
            <a:endParaRPr lang="en-US" sz="1200"/>
          </a:p>
        </p:txBody>
      </p:sp>
      <p:sp>
        <p:nvSpPr>
          <p:cNvPr id="71683" name="Rectangle 2"/>
          <p:cNvSpPr>
            <a:spLocks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another diagram that displays reaches of workers standing and sitting.  It shows how for this reach would be if the workers reached straight in front, 30 degrees to the right , or 45 degrees to the right.  You can find several diagrams with similar information in various textbooks or design handbooks.  You can also find design guidelines like this for individuals with special needs like those in in wheelchairs.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Word_97_-_2003_Document2.doc"/><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Office_Word_97_-_2003_Document3.doc"/><Relationship Id="rId5" Type="http://schemas.openxmlformats.org/officeDocument/2006/relationships/image" Target="../media/image15.wmf"/><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anda\Desktop\imagesCAN1B4UY.jpg"/>
          <p:cNvPicPr>
            <a:picLocks noChangeAspect="1" noChangeArrowheads="1"/>
          </p:cNvPicPr>
          <p:nvPr/>
        </p:nvPicPr>
        <p:blipFill>
          <a:blip r:embed="rId2" cstate="print"/>
          <a:srcRect/>
          <a:stretch>
            <a:fillRect/>
          </a:stretch>
        </p:blipFill>
        <p:spPr bwMode="auto">
          <a:xfrm>
            <a:off x="0" y="0"/>
            <a:ext cx="9144000" cy="1600200"/>
          </a:xfrm>
          <a:prstGeom prst="rect">
            <a:avLst/>
          </a:prstGeom>
          <a:noFill/>
          <a:ln w="9525">
            <a:noFill/>
            <a:miter lim="800000"/>
            <a:headEnd/>
            <a:tailEnd/>
          </a:ln>
        </p:spPr>
      </p:pic>
      <p:pic>
        <p:nvPicPr>
          <p:cNvPr id="52226" name="Picture 2" descr="C:\Users\Qamar\Desktop\c542b38a953eacca66c6066787aabadf.jpg"/>
          <p:cNvPicPr>
            <a:picLocks noChangeAspect="1" noChangeArrowheads="1"/>
          </p:cNvPicPr>
          <p:nvPr/>
        </p:nvPicPr>
        <p:blipFill>
          <a:blip r:embed="rId3"/>
          <a:srcRect/>
          <a:stretch>
            <a:fillRect/>
          </a:stretch>
        </p:blipFill>
        <p:spPr bwMode="auto">
          <a:xfrm>
            <a:off x="762000" y="1524000"/>
            <a:ext cx="7086600" cy="510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1000"/>
            <a:ext cx="8229600" cy="742950"/>
          </a:xfrm>
        </p:spPr>
        <p:txBody>
          <a:bodyPr/>
          <a:lstStyle/>
          <a:p>
            <a:pPr eaLnBrk="1" hangingPunct="1"/>
            <a:r>
              <a:rPr lang="en-US" sz="3600" b="1" smtClean="0">
                <a:solidFill>
                  <a:schemeClr val="tx1"/>
                </a:solidFill>
              </a:rPr>
              <a:t>                    Gender Differences</a:t>
            </a:r>
            <a:endParaRPr lang="en-US" sz="3600" smtClean="0">
              <a:solidFill>
                <a:schemeClr val="tx1"/>
              </a:solidFill>
            </a:endParaRPr>
          </a:p>
        </p:txBody>
      </p:sp>
      <p:sp>
        <p:nvSpPr>
          <p:cNvPr id="17411" name="Content Placeholder 2"/>
          <p:cNvSpPr>
            <a:spLocks noGrp="1"/>
          </p:cNvSpPr>
          <p:nvPr>
            <p:ph idx="1"/>
          </p:nvPr>
        </p:nvSpPr>
        <p:spPr>
          <a:xfrm>
            <a:off x="228600" y="1295400"/>
            <a:ext cx="8458200" cy="4953000"/>
          </a:xfrm>
        </p:spPr>
        <p:txBody>
          <a:bodyPr>
            <a:normAutofit fontScale="92500" lnSpcReduction="20000"/>
          </a:bodyPr>
          <a:lstStyle/>
          <a:p>
            <a:pPr eaLnBrk="1" hangingPunct="1"/>
            <a:r>
              <a:rPr lang="en-US" smtClean="0"/>
              <a:t>The differences between men and women are more than skin deep.</a:t>
            </a:r>
          </a:p>
          <a:p>
            <a:pPr eaLnBrk="1" hangingPunct="1"/>
            <a:r>
              <a:rPr lang="en-US" b="1" smtClean="0"/>
              <a:t>Men</a:t>
            </a:r>
            <a:r>
              <a:rPr lang="en-US" smtClean="0"/>
              <a:t> generally are larger than women, both overall and in limb length. </a:t>
            </a:r>
          </a:p>
          <a:p>
            <a:pPr eaLnBrk="1" hangingPunct="1"/>
            <a:r>
              <a:rPr lang="en-US" smtClean="0"/>
              <a:t>Less of male body weight is composed of </a:t>
            </a:r>
            <a:r>
              <a:rPr lang="en-US" b="1" smtClean="0"/>
              <a:t>fat tissue</a:t>
            </a:r>
            <a:r>
              <a:rPr lang="en-US" smtClean="0"/>
              <a:t>, and what fat men have tends to accumulate at the abdomen.</a:t>
            </a:r>
          </a:p>
          <a:p>
            <a:pPr eaLnBrk="1" hangingPunct="1"/>
            <a:r>
              <a:rPr lang="en-US" smtClean="0"/>
              <a:t>A </a:t>
            </a:r>
            <a:r>
              <a:rPr lang="en-US" b="1" smtClean="0"/>
              <a:t>woman’s</a:t>
            </a:r>
            <a:r>
              <a:rPr lang="en-US" smtClean="0"/>
              <a:t> fat tends to accumulate at the hips, thighs, and buttocks.</a:t>
            </a:r>
          </a:p>
          <a:p>
            <a:pPr eaLnBrk="1" hangingPunct="1"/>
            <a:r>
              <a:rPr lang="en-US" smtClean="0"/>
              <a:t>It is interesting to note that </a:t>
            </a:r>
            <a:r>
              <a:rPr lang="en-US" b="1" smtClean="0"/>
              <a:t>obesity</a:t>
            </a:r>
            <a:r>
              <a:rPr lang="en-US" smtClean="0"/>
              <a:t> in women has not significantly increased since 1999, but obesity has increased in men.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819150"/>
          </a:xfrm>
        </p:spPr>
        <p:txBody>
          <a:bodyPr/>
          <a:lstStyle/>
          <a:p>
            <a:pPr eaLnBrk="1" hangingPunct="1"/>
            <a:r>
              <a:rPr lang="en-US" sz="3200" b="1" smtClean="0">
                <a:solidFill>
                  <a:schemeClr val="tx1"/>
                </a:solidFill>
              </a:rPr>
              <a:t>Ethnic Differences</a:t>
            </a:r>
            <a:endParaRPr lang="en-US" sz="3200" smtClean="0">
              <a:solidFill>
                <a:schemeClr val="tx1"/>
              </a:solidFill>
            </a:endParaRPr>
          </a:p>
        </p:txBody>
      </p:sp>
      <p:sp>
        <p:nvSpPr>
          <p:cNvPr id="18435" name="Content Placeholder 2"/>
          <p:cNvSpPr>
            <a:spLocks noGrp="1"/>
          </p:cNvSpPr>
          <p:nvPr>
            <p:ph idx="1"/>
          </p:nvPr>
        </p:nvSpPr>
        <p:spPr>
          <a:xfrm>
            <a:off x="381000" y="1752600"/>
            <a:ext cx="8229600" cy="4389438"/>
          </a:xfrm>
        </p:spPr>
        <p:txBody>
          <a:bodyPr>
            <a:normAutofit fontScale="85000" lnSpcReduction="10000"/>
          </a:bodyPr>
          <a:lstStyle/>
          <a:p>
            <a:pPr algn="just" eaLnBrk="1" hangingPunct="1">
              <a:lnSpc>
                <a:spcPct val="90000"/>
              </a:lnSpc>
            </a:pPr>
            <a:r>
              <a:rPr lang="en-US" smtClean="0"/>
              <a:t>Different ethnic groups have different anthropometric measurements. </a:t>
            </a:r>
          </a:p>
          <a:p>
            <a:pPr algn="just" eaLnBrk="1" hangingPunct="1">
              <a:lnSpc>
                <a:spcPct val="90000"/>
              </a:lnSpc>
            </a:pPr>
            <a:r>
              <a:rPr lang="en-US" smtClean="0"/>
              <a:t>A general rule of thumb is that ethnic groups that live primarily in </a:t>
            </a:r>
            <a:r>
              <a:rPr lang="en-US" b="1" smtClean="0"/>
              <a:t>tropical climates</a:t>
            </a:r>
            <a:r>
              <a:rPr lang="en-US" smtClean="0"/>
              <a:t> have a lower body weight than groups that live in colder temperatures.</a:t>
            </a:r>
          </a:p>
          <a:p>
            <a:pPr algn="just" eaLnBrk="1" hangingPunct="1">
              <a:lnSpc>
                <a:spcPct val="90000"/>
              </a:lnSpc>
            </a:pPr>
            <a:r>
              <a:rPr lang="en-US" smtClean="0"/>
              <a:t>Body proportions vary among ethnic groups; for example, </a:t>
            </a:r>
            <a:r>
              <a:rPr lang="en-US" b="1" smtClean="0"/>
              <a:t>black Africans</a:t>
            </a:r>
            <a:r>
              <a:rPr lang="en-US" smtClean="0"/>
              <a:t> have proportionally longer lower limbs than Europeans, whereas Asians have proportionally shorter limbs.</a:t>
            </a:r>
          </a:p>
          <a:p>
            <a:pPr algn="just" eaLnBrk="1" hangingPunct="1">
              <a:lnSpc>
                <a:spcPct val="90000"/>
              </a:lnSpc>
            </a:pPr>
            <a:r>
              <a:rPr lang="en-US" smtClean="0"/>
              <a:t>Differences resulting from ethnicity, however, tend to diminish as populations </a:t>
            </a:r>
            <a:r>
              <a:rPr lang="en-US" b="1" smtClean="0"/>
              <a:t>migrate and commingle.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143000" y="1143000"/>
            <a:ext cx="7104063" cy="585788"/>
          </a:xfrm>
        </p:spPr>
        <p:txBody>
          <a:bodyPr>
            <a:normAutofit fontScale="90000"/>
          </a:bodyPr>
          <a:lstStyle/>
          <a:p>
            <a:pPr eaLnBrk="1" fontAlgn="auto" hangingPunct="1">
              <a:spcAft>
                <a:spcPts val="0"/>
              </a:spcAft>
              <a:defRPr/>
            </a:pPr>
            <a:r>
              <a:rPr lang="en-US" sz="3600" b="1" dirty="0">
                <a:solidFill>
                  <a:schemeClr val="tx1"/>
                </a:solidFill>
              </a:rPr>
              <a:t>Latin Man versus Latin woman hand</a:t>
            </a:r>
          </a:p>
        </p:txBody>
      </p:sp>
      <p:pic>
        <p:nvPicPr>
          <p:cNvPr id="19459" name="Picture 3" descr="MVC-005S"/>
          <p:cNvPicPr>
            <a:picLocks noChangeAspect="1" noChangeArrowheads="1"/>
          </p:cNvPicPr>
          <p:nvPr/>
        </p:nvPicPr>
        <p:blipFill>
          <a:blip r:embed="rId3"/>
          <a:srcRect/>
          <a:stretch>
            <a:fillRect/>
          </a:stretch>
        </p:blipFill>
        <p:spPr bwMode="auto">
          <a:xfrm>
            <a:off x="1524000" y="2286000"/>
            <a:ext cx="6400800"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400" b="1" smtClean="0">
                <a:solidFill>
                  <a:schemeClr val="tx1"/>
                </a:solidFill>
              </a:rPr>
              <a:t>Aging</a:t>
            </a:r>
            <a:endParaRPr lang="en-US" sz="4400" smtClean="0">
              <a:solidFill>
                <a:schemeClr val="tx1"/>
              </a:solidFill>
            </a:endParaRPr>
          </a:p>
        </p:txBody>
      </p:sp>
      <p:sp>
        <p:nvSpPr>
          <p:cNvPr id="20483" name="Content Placeholder 2"/>
          <p:cNvSpPr>
            <a:spLocks noGrp="1"/>
          </p:cNvSpPr>
          <p:nvPr>
            <p:ph idx="1"/>
          </p:nvPr>
        </p:nvSpPr>
        <p:spPr/>
        <p:txBody>
          <a:bodyPr>
            <a:normAutofit lnSpcReduction="10000"/>
          </a:bodyPr>
          <a:lstStyle/>
          <a:p>
            <a:pPr eaLnBrk="1" hangingPunct="1"/>
            <a:r>
              <a:rPr lang="en-US" smtClean="0"/>
              <a:t>It is easy to see the difference age makes in body size and shape when comparing a child with an adult.</a:t>
            </a:r>
          </a:p>
          <a:p>
            <a:pPr eaLnBrk="1" hangingPunct="1"/>
            <a:r>
              <a:rPr lang="en-US" smtClean="0"/>
              <a:t>Anthropometric changes during adulthood, however, are more subtle.</a:t>
            </a:r>
          </a:p>
          <a:p>
            <a:pPr eaLnBrk="1" hangingPunct="1"/>
            <a:r>
              <a:rPr lang="en-US" smtClean="0"/>
              <a:t> As people pass 30”s ,stature decreases and body weight increases.</a:t>
            </a:r>
          </a:p>
          <a:p>
            <a:pPr eaLnBrk="1" hangingPunct="1"/>
            <a:r>
              <a:rPr lang="en-US" smtClean="0"/>
              <a:t> After age 50 for men and 60 for women, body weight again decreases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200" b="1" smtClean="0">
                <a:solidFill>
                  <a:schemeClr val="tx1"/>
                </a:solidFill>
              </a:rPr>
              <a:t>Occupational Differences</a:t>
            </a:r>
            <a:endParaRPr lang="en-US" sz="3200" smtClean="0">
              <a:solidFill>
                <a:schemeClr val="tx1"/>
              </a:solidFill>
            </a:endParaRPr>
          </a:p>
        </p:txBody>
      </p:sp>
      <p:sp>
        <p:nvSpPr>
          <p:cNvPr id="21507" name="Content Placeholder 2"/>
          <p:cNvSpPr>
            <a:spLocks noGrp="1"/>
          </p:cNvSpPr>
          <p:nvPr>
            <p:ph idx="1"/>
          </p:nvPr>
        </p:nvSpPr>
        <p:spPr>
          <a:xfrm>
            <a:off x="228600" y="1935163"/>
            <a:ext cx="8458200" cy="4389437"/>
          </a:xfrm>
        </p:spPr>
        <p:txBody>
          <a:bodyPr>
            <a:normAutofit fontScale="92500" lnSpcReduction="20000"/>
          </a:bodyPr>
          <a:lstStyle/>
          <a:p>
            <a:pPr eaLnBrk="1" hangingPunct="1"/>
            <a:r>
              <a:rPr lang="en-US" smtClean="0"/>
              <a:t>The tendency for people of different occupations to have different anthropometric proportions is poorly understood. </a:t>
            </a:r>
          </a:p>
          <a:p>
            <a:pPr eaLnBrk="1" hangingPunct="1"/>
            <a:r>
              <a:rPr lang="en-US" smtClean="0"/>
              <a:t>Some occupations, such as soldier or jockey, are self-selective—a specific size or weight is necessary to perform the job.</a:t>
            </a:r>
          </a:p>
          <a:p>
            <a:pPr eaLnBrk="1" hangingPunct="1"/>
            <a:r>
              <a:rPr lang="en-US" smtClean="0"/>
              <a:t>Why other occupations should be stratified by size is a bit of a mystery.</a:t>
            </a:r>
          </a:p>
          <a:p>
            <a:pPr eaLnBrk="1" hangingPunct="1"/>
            <a:r>
              <a:rPr lang="en-US" smtClean="0"/>
              <a:t> Does the job shape the person, or does the correctly sized person select the job?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704850"/>
            <a:ext cx="7162800" cy="514350"/>
          </a:xfrm>
        </p:spPr>
        <p:txBody>
          <a:bodyPr>
            <a:normAutofit fontScale="90000"/>
          </a:bodyPr>
          <a:lstStyle/>
          <a:p>
            <a:pPr eaLnBrk="1" hangingPunct="1"/>
            <a:r>
              <a:rPr lang="en-US" sz="2800" b="1" smtClean="0">
                <a:solidFill>
                  <a:schemeClr val="tx1"/>
                </a:solidFill>
              </a:rPr>
              <a:t>PERSONS WITH DISABILITIES</a:t>
            </a:r>
            <a:endParaRPr lang="en-US" sz="2800" smtClean="0">
              <a:solidFill>
                <a:schemeClr val="tx1"/>
              </a:solidFill>
            </a:endParaRPr>
          </a:p>
        </p:txBody>
      </p:sp>
      <p:sp>
        <p:nvSpPr>
          <p:cNvPr id="22531" name="Content Placeholder 2"/>
          <p:cNvSpPr>
            <a:spLocks noGrp="1"/>
          </p:cNvSpPr>
          <p:nvPr>
            <p:ph idx="1"/>
          </p:nvPr>
        </p:nvSpPr>
        <p:spPr>
          <a:xfrm>
            <a:off x="152400" y="1295400"/>
            <a:ext cx="8686800" cy="5105400"/>
          </a:xfrm>
        </p:spPr>
        <p:txBody>
          <a:bodyPr>
            <a:normAutofit fontScale="92500" lnSpcReduction="10000"/>
          </a:bodyPr>
          <a:lstStyle/>
          <a:p>
            <a:pPr algn="just" eaLnBrk="1" hangingPunct="1"/>
            <a:r>
              <a:rPr lang="en-US" smtClean="0"/>
              <a:t>The presence of a disability is often an </a:t>
            </a:r>
            <a:r>
              <a:rPr lang="en-US" b="1" smtClean="0"/>
              <a:t>overlooked</a:t>
            </a:r>
            <a:r>
              <a:rPr lang="en-US" smtClean="0"/>
              <a:t> factor in workstation design.</a:t>
            </a:r>
          </a:p>
          <a:p>
            <a:pPr algn="just" eaLnBrk="1" hangingPunct="1"/>
            <a:r>
              <a:rPr lang="en-US" smtClean="0"/>
              <a:t>Disability alters not only the </a:t>
            </a:r>
            <a:r>
              <a:rPr lang="en-US" b="1" smtClean="0"/>
              <a:t>size and shape of individuals but also their capacity to perform activities</a:t>
            </a:r>
            <a:r>
              <a:rPr lang="en-US" smtClean="0"/>
              <a:t> that may be taken for granted by the general population.</a:t>
            </a:r>
          </a:p>
          <a:p>
            <a:pPr algn="just" eaLnBrk="1" hangingPunct="1"/>
            <a:r>
              <a:rPr lang="en-US" smtClean="0"/>
              <a:t>Consider people who use wheeled mobility devices:</a:t>
            </a:r>
          </a:p>
          <a:p>
            <a:pPr lvl="1" algn="just" eaLnBrk="1" hangingPunct="1"/>
            <a:r>
              <a:rPr lang="en-US" smtClean="0"/>
              <a:t>They have to </a:t>
            </a:r>
            <a:r>
              <a:rPr lang="en-US" smtClean="0">
                <a:solidFill>
                  <a:schemeClr val="hlink"/>
                </a:solidFill>
              </a:rPr>
              <a:t>cope with the impairments</a:t>
            </a:r>
            <a:r>
              <a:rPr lang="en-US" smtClean="0"/>
              <a:t> that placed them in their devices</a:t>
            </a:r>
          </a:p>
          <a:p>
            <a:pPr lvl="1" algn="just" eaLnBrk="1" hangingPunct="1"/>
            <a:r>
              <a:rPr lang="en-US" smtClean="0"/>
              <a:t>Added anthropometric disadvantage of being anywhere from </a:t>
            </a:r>
            <a:r>
              <a:rPr lang="en-US" smtClean="0">
                <a:solidFill>
                  <a:schemeClr val="hlink"/>
                </a:solidFill>
              </a:rPr>
              <a:t>10 to 18 inches lower</a:t>
            </a:r>
            <a:r>
              <a:rPr lang="en-US" smtClean="0"/>
              <a:t> than other adults in situations in which standing is needed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1143000"/>
            <a:ext cx="8534400" cy="4572000"/>
          </a:xfrm>
        </p:spPr>
        <p:txBody>
          <a:bodyPr/>
          <a:lstStyle/>
          <a:p>
            <a:pPr eaLnBrk="1" hangingPunct="1">
              <a:lnSpc>
                <a:spcPct val="90000"/>
              </a:lnSpc>
            </a:pPr>
            <a:r>
              <a:rPr lang="en-US" sz="2400" smtClean="0"/>
              <a:t>In addition, their overall breadth is up to </a:t>
            </a:r>
            <a:r>
              <a:rPr lang="en-US" sz="2400" b="1" smtClean="0"/>
              <a:t>five times</a:t>
            </a:r>
            <a:r>
              <a:rPr lang="en-US" sz="2400" smtClean="0"/>
              <a:t> that of a person without a device, and thus they are much larger and bulkier. </a:t>
            </a:r>
          </a:p>
          <a:p>
            <a:pPr eaLnBrk="1" hangingPunct="1">
              <a:lnSpc>
                <a:spcPct val="90000"/>
              </a:lnSpc>
            </a:pPr>
            <a:r>
              <a:rPr lang="en-US" sz="2400" smtClean="0"/>
              <a:t>Consider individuals who have an impairment may lack full motion or strength because of a mild disability.</a:t>
            </a:r>
          </a:p>
          <a:p>
            <a:pPr eaLnBrk="1" hangingPunct="1">
              <a:lnSpc>
                <a:spcPct val="90000"/>
              </a:lnSpc>
            </a:pPr>
            <a:r>
              <a:rPr lang="en-US" sz="2400" smtClean="0"/>
              <a:t>In a well-designed environment, these individuals may be able to function fully. </a:t>
            </a:r>
          </a:p>
          <a:p>
            <a:pPr eaLnBrk="1" hangingPunct="1">
              <a:lnSpc>
                <a:spcPct val="90000"/>
              </a:lnSpc>
            </a:pPr>
            <a:r>
              <a:rPr lang="en-US" sz="2400" smtClean="0"/>
              <a:t>If placed in a poorly designed environment, these individuals may be totally disabled. </a:t>
            </a:r>
          </a:p>
          <a:p>
            <a:pPr eaLnBrk="1" hangingPunct="1">
              <a:lnSpc>
                <a:spcPct val="90000"/>
              </a:lnSpc>
            </a:pPr>
            <a:r>
              <a:rPr lang="en-US" sz="2400" smtClean="0"/>
              <a:t>Need of designing the optimal environment for people with disabilities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762000"/>
            <a:ext cx="8382000" cy="5638800"/>
          </a:xfrm>
        </p:spPr>
        <p:txBody>
          <a:bodyPr/>
          <a:lstStyle/>
          <a:p>
            <a:pPr algn="just" eaLnBrk="1" hangingPunct="1"/>
            <a:endParaRPr lang="en-US" smtClean="0"/>
          </a:p>
          <a:p>
            <a:pPr algn="just" eaLnBrk="1" hangingPunct="1"/>
            <a:endParaRPr lang="en-US" smtClean="0"/>
          </a:p>
          <a:p>
            <a:pPr algn="just" eaLnBrk="1" hangingPunct="1"/>
            <a:r>
              <a:rPr lang="en-US" smtClean="0"/>
              <a:t>When designing for people with disabilities (particularly those with </a:t>
            </a:r>
            <a:r>
              <a:rPr lang="en-US" b="1" smtClean="0"/>
              <a:t>physical challenges</a:t>
            </a:r>
            <a:r>
              <a:rPr lang="en-US" smtClean="0"/>
              <a:t> such as kyphosis, axial rotation, or limb discrepancies), the use of standard anthropometric measurement and techniques is difficult because of the </a:t>
            </a:r>
            <a:r>
              <a:rPr lang="en-US" b="1" smtClean="0"/>
              <a:t>high degree of statistical variability in this population</a:t>
            </a:r>
            <a:r>
              <a:rPr lang="en-US" smtClean="0"/>
              <a:t>. </a:t>
            </a:r>
          </a:p>
          <a:p>
            <a:pPr algn="just" eaLnBrk="1" hangingPunct="1"/>
            <a:r>
              <a:rPr lang="en-US" b="1" smtClean="0"/>
              <a:t>Type of disability</a:t>
            </a:r>
            <a:r>
              <a:rPr lang="en-US" smtClean="0"/>
              <a:t> can markedly affect the distributions of body dimensions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b="1" smtClean="0"/>
              <a:t>Anthropometric Data</a:t>
            </a:r>
          </a:p>
        </p:txBody>
      </p:sp>
      <p:sp>
        <p:nvSpPr>
          <p:cNvPr id="25603" name="Rectangle 3"/>
          <p:cNvSpPr>
            <a:spLocks noChangeArrowheads="1"/>
          </p:cNvSpPr>
          <p:nvPr/>
        </p:nvSpPr>
        <p:spPr bwMode="auto">
          <a:xfrm>
            <a:off x="304800" y="4648200"/>
            <a:ext cx="2209800" cy="2057400"/>
          </a:xfrm>
          <a:prstGeom prst="rect">
            <a:avLst/>
          </a:prstGeom>
          <a:noFill/>
          <a:ln w="76200" cmpd="tri">
            <a:solidFill>
              <a:srgbClr val="666699"/>
            </a:solidFill>
            <a:miter lim="800000"/>
            <a:headEnd/>
            <a:tailEnd/>
          </a:ln>
        </p:spPr>
        <p:txBody>
          <a:bodyPr wrap="none" anchor="ctr"/>
          <a:lstStyle/>
          <a:p>
            <a:pPr algn="ctr" eaLnBrk="0" hangingPunct="0"/>
            <a:r>
              <a:rPr lang="en-US" sz="2400" u="sng">
                <a:latin typeface="Times New Roman" pitchFamily="18" charset="0"/>
              </a:rPr>
              <a:t>Standing</a:t>
            </a:r>
          </a:p>
          <a:p>
            <a:pPr algn="ctr" eaLnBrk="0" hangingPunct="0"/>
            <a:r>
              <a:rPr lang="en-US" sz="2400">
                <a:latin typeface="Times New Roman" pitchFamily="18" charset="0"/>
              </a:rPr>
              <a:t>Standing Height</a:t>
            </a:r>
          </a:p>
          <a:p>
            <a:pPr algn="ctr" eaLnBrk="0" hangingPunct="0"/>
            <a:r>
              <a:rPr lang="en-US" sz="2400">
                <a:latin typeface="Times New Roman" pitchFamily="18" charset="0"/>
              </a:rPr>
              <a:t>Eye Height</a:t>
            </a:r>
          </a:p>
          <a:p>
            <a:pPr algn="ctr" eaLnBrk="0" hangingPunct="0"/>
            <a:r>
              <a:rPr lang="en-US" sz="2400">
                <a:latin typeface="Times New Roman" pitchFamily="18" charset="0"/>
              </a:rPr>
              <a:t>Elbow Height</a:t>
            </a:r>
          </a:p>
          <a:p>
            <a:pPr algn="ctr" eaLnBrk="0" hangingPunct="0"/>
            <a:r>
              <a:rPr lang="en-US" sz="2400">
                <a:latin typeface="Times New Roman" pitchFamily="18" charset="0"/>
              </a:rPr>
              <a:t>Ankle Height</a:t>
            </a:r>
          </a:p>
        </p:txBody>
      </p:sp>
      <p:sp>
        <p:nvSpPr>
          <p:cNvPr id="25604" name="Rectangle 4"/>
          <p:cNvSpPr>
            <a:spLocks noChangeArrowheads="1"/>
          </p:cNvSpPr>
          <p:nvPr/>
        </p:nvSpPr>
        <p:spPr bwMode="auto">
          <a:xfrm>
            <a:off x="3429000" y="4648200"/>
            <a:ext cx="2209800" cy="2057400"/>
          </a:xfrm>
          <a:prstGeom prst="rect">
            <a:avLst/>
          </a:prstGeom>
          <a:noFill/>
          <a:ln w="76200" cmpd="tri">
            <a:solidFill>
              <a:srgbClr val="666699"/>
            </a:solidFill>
            <a:miter lim="800000"/>
            <a:headEnd/>
            <a:tailEnd/>
          </a:ln>
        </p:spPr>
        <p:txBody>
          <a:bodyPr wrap="none" anchor="ctr"/>
          <a:lstStyle/>
          <a:p>
            <a:pPr algn="ctr" eaLnBrk="0" hangingPunct="0"/>
            <a:r>
              <a:rPr lang="en-US" sz="2400" u="sng">
                <a:latin typeface="Times New Roman" pitchFamily="18" charset="0"/>
              </a:rPr>
              <a:t>Seated</a:t>
            </a:r>
          </a:p>
          <a:p>
            <a:pPr algn="ctr" eaLnBrk="0" hangingPunct="0"/>
            <a:r>
              <a:rPr lang="en-US" sz="2400">
                <a:latin typeface="Times New Roman" pitchFamily="18" charset="0"/>
              </a:rPr>
              <a:t>Sitting Height</a:t>
            </a:r>
          </a:p>
          <a:p>
            <a:pPr algn="ctr" eaLnBrk="0" hangingPunct="0"/>
            <a:r>
              <a:rPr lang="en-US" sz="2400">
                <a:latin typeface="Times New Roman" pitchFamily="18" charset="0"/>
              </a:rPr>
              <a:t>Eye Height</a:t>
            </a:r>
          </a:p>
          <a:p>
            <a:pPr algn="ctr" eaLnBrk="0" hangingPunct="0"/>
            <a:r>
              <a:rPr lang="en-US" sz="2400">
                <a:latin typeface="Times New Roman" pitchFamily="18" charset="0"/>
              </a:rPr>
              <a:t>Elbow Height</a:t>
            </a:r>
          </a:p>
          <a:p>
            <a:pPr algn="ctr" eaLnBrk="0" hangingPunct="0"/>
            <a:r>
              <a:rPr lang="en-US" sz="2400">
                <a:latin typeface="Times New Roman" pitchFamily="18" charset="0"/>
              </a:rPr>
              <a:t>Knee Height</a:t>
            </a:r>
          </a:p>
        </p:txBody>
      </p:sp>
      <p:sp>
        <p:nvSpPr>
          <p:cNvPr id="25605" name="Rectangle 5"/>
          <p:cNvSpPr>
            <a:spLocks noChangeArrowheads="1"/>
          </p:cNvSpPr>
          <p:nvPr/>
        </p:nvSpPr>
        <p:spPr bwMode="auto">
          <a:xfrm>
            <a:off x="2971800" y="2057400"/>
            <a:ext cx="2971800" cy="2057400"/>
          </a:xfrm>
          <a:prstGeom prst="rect">
            <a:avLst/>
          </a:prstGeom>
          <a:noFill/>
          <a:ln w="76200" cmpd="tri">
            <a:solidFill>
              <a:srgbClr val="666699"/>
            </a:solidFill>
            <a:miter lim="800000"/>
            <a:headEnd/>
            <a:tailEnd/>
          </a:ln>
        </p:spPr>
        <p:txBody>
          <a:bodyPr wrap="none" anchor="ctr"/>
          <a:lstStyle/>
          <a:p>
            <a:pPr algn="ctr" eaLnBrk="0" hangingPunct="0"/>
            <a:r>
              <a:rPr lang="en-US" sz="2400" u="sng">
                <a:latin typeface="Times New Roman" pitchFamily="18" charset="0"/>
              </a:rPr>
              <a:t>Hand</a:t>
            </a:r>
          </a:p>
          <a:p>
            <a:pPr algn="ctr" eaLnBrk="0" hangingPunct="0"/>
            <a:r>
              <a:rPr lang="en-US" sz="2400">
                <a:latin typeface="Times New Roman" pitchFamily="18" charset="0"/>
              </a:rPr>
              <a:t>Breadth</a:t>
            </a:r>
          </a:p>
          <a:p>
            <a:pPr algn="ctr" eaLnBrk="0" hangingPunct="0"/>
            <a:r>
              <a:rPr lang="en-US" sz="2400">
                <a:latin typeface="Times New Roman" pitchFamily="18" charset="0"/>
              </a:rPr>
              <a:t>Length</a:t>
            </a:r>
          </a:p>
          <a:p>
            <a:pPr algn="ctr" eaLnBrk="0" hangingPunct="0"/>
            <a:r>
              <a:rPr lang="en-US" sz="2400">
                <a:latin typeface="Times New Roman" pitchFamily="18" charset="0"/>
              </a:rPr>
              <a:t>Thickness</a:t>
            </a:r>
          </a:p>
          <a:p>
            <a:pPr algn="ctr" eaLnBrk="0" hangingPunct="0"/>
            <a:r>
              <a:rPr lang="en-US" sz="2400">
                <a:latin typeface="Times New Roman" pitchFamily="18" charset="0"/>
              </a:rPr>
              <a:t>Breadth Across Thumb</a:t>
            </a:r>
          </a:p>
        </p:txBody>
      </p:sp>
      <p:sp>
        <p:nvSpPr>
          <p:cNvPr id="25606" name="Rectangle 6"/>
          <p:cNvSpPr>
            <a:spLocks noChangeArrowheads="1"/>
          </p:cNvSpPr>
          <p:nvPr/>
        </p:nvSpPr>
        <p:spPr bwMode="auto">
          <a:xfrm>
            <a:off x="6629400" y="4648200"/>
            <a:ext cx="2362200" cy="2057400"/>
          </a:xfrm>
          <a:prstGeom prst="rect">
            <a:avLst/>
          </a:prstGeom>
          <a:noFill/>
          <a:ln w="76200" cmpd="tri">
            <a:solidFill>
              <a:srgbClr val="666699"/>
            </a:solidFill>
            <a:miter lim="800000"/>
            <a:headEnd/>
            <a:tailEnd/>
          </a:ln>
        </p:spPr>
        <p:txBody>
          <a:bodyPr wrap="none" anchor="ctr"/>
          <a:lstStyle/>
          <a:p>
            <a:pPr algn="ctr" eaLnBrk="0" hangingPunct="0"/>
            <a:r>
              <a:rPr lang="en-US" sz="2400" u="sng">
                <a:latin typeface="Times New Roman" pitchFamily="18" charset="0"/>
              </a:rPr>
              <a:t>Other</a:t>
            </a:r>
          </a:p>
          <a:p>
            <a:pPr algn="ctr" eaLnBrk="0" hangingPunct="0"/>
            <a:r>
              <a:rPr lang="en-US" sz="2400">
                <a:latin typeface="Times New Roman" pitchFamily="18" charset="0"/>
              </a:rPr>
              <a:t>Body Weight</a:t>
            </a:r>
          </a:p>
          <a:p>
            <a:pPr algn="ctr" eaLnBrk="0" hangingPunct="0"/>
            <a:r>
              <a:rPr lang="en-US" sz="2400">
                <a:latin typeface="Times New Roman" pitchFamily="18" charset="0"/>
              </a:rPr>
              <a:t>Arm Reach</a:t>
            </a:r>
          </a:p>
          <a:p>
            <a:pPr algn="ctr" eaLnBrk="0" hangingPunct="0"/>
            <a:r>
              <a:rPr lang="en-US" sz="2400">
                <a:latin typeface="Times New Roman" pitchFamily="18" charset="0"/>
              </a:rPr>
              <a:t>Foot Length</a:t>
            </a:r>
          </a:p>
          <a:p>
            <a:pPr algn="ctr" eaLnBrk="0" hangingPunct="0"/>
            <a:r>
              <a:rPr lang="en-US" sz="2400">
                <a:latin typeface="Times New Roman" pitchFamily="18" charset="0"/>
              </a:rPr>
              <a:t>Shoulder Breadth</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ph type="body" idx="1"/>
          </p:nvPr>
        </p:nvSpPr>
        <p:spPr>
          <a:xfrm>
            <a:off x="1600200" y="2438400"/>
            <a:ext cx="5735638" cy="2963863"/>
          </a:xfrm>
        </p:spPr>
        <p:txBody>
          <a:bodyPr/>
          <a:lstStyle/>
          <a:p>
            <a:pPr eaLnBrk="1" hangingPunct="1">
              <a:lnSpc>
                <a:spcPct val="90000"/>
              </a:lnSpc>
              <a:buClr>
                <a:schemeClr val="tx1"/>
              </a:buClr>
            </a:pPr>
            <a:r>
              <a:rPr lang="en-US" sz="2800" smtClean="0">
                <a:latin typeface="Helvetica" charset="0"/>
              </a:rPr>
              <a:t>Design for the extremes</a:t>
            </a:r>
          </a:p>
          <a:p>
            <a:pPr eaLnBrk="1" hangingPunct="1">
              <a:lnSpc>
                <a:spcPct val="90000"/>
              </a:lnSpc>
              <a:buClr>
                <a:schemeClr val="tx1"/>
              </a:buClr>
            </a:pPr>
            <a:endParaRPr lang="en-US" sz="2800" smtClean="0">
              <a:latin typeface="Helvetica" charset="0"/>
            </a:endParaRPr>
          </a:p>
          <a:p>
            <a:pPr eaLnBrk="1" hangingPunct="1">
              <a:lnSpc>
                <a:spcPct val="90000"/>
              </a:lnSpc>
              <a:buClr>
                <a:schemeClr val="tx1"/>
              </a:buClr>
            </a:pPr>
            <a:r>
              <a:rPr lang="en-US" sz="2800" smtClean="0">
                <a:latin typeface="Helvetica" charset="0"/>
              </a:rPr>
              <a:t>Design for an adjustable range</a:t>
            </a:r>
          </a:p>
          <a:p>
            <a:pPr eaLnBrk="1" hangingPunct="1">
              <a:lnSpc>
                <a:spcPct val="90000"/>
              </a:lnSpc>
              <a:buClr>
                <a:schemeClr val="tx1"/>
              </a:buClr>
            </a:pPr>
            <a:endParaRPr lang="en-US" sz="2800" smtClean="0">
              <a:latin typeface="Helvetica" charset="0"/>
            </a:endParaRPr>
          </a:p>
          <a:p>
            <a:pPr eaLnBrk="1" hangingPunct="1">
              <a:lnSpc>
                <a:spcPct val="90000"/>
              </a:lnSpc>
              <a:buClr>
                <a:schemeClr val="tx1"/>
              </a:buClr>
            </a:pPr>
            <a:r>
              <a:rPr lang="en-US" sz="2800" smtClean="0">
                <a:latin typeface="Helvetica" charset="0"/>
              </a:rPr>
              <a:t>Design for the average?</a:t>
            </a:r>
          </a:p>
        </p:txBody>
      </p:sp>
      <p:sp>
        <p:nvSpPr>
          <p:cNvPr id="26627" name="Rectangle 5"/>
          <p:cNvSpPr>
            <a:spLocks noChangeArrowheads="1"/>
          </p:cNvSpPr>
          <p:nvPr/>
        </p:nvSpPr>
        <p:spPr bwMode="auto">
          <a:xfrm>
            <a:off x="347663" y="838200"/>
            <a:ext cx="8796337" cy="762000"/>
          </a:xfrm>
          <a:prstGeom prst="rect">
            <a:avLst/>
          </a:prstGeom>
          <a:noFill/>
          <a:ln w="9525">
            <a:noFill/>
            <a:miter lim="800000"/>
            <a:headEnd/>
            <a:tailEnd/>
          </a:ln>
        </p:spPr>
        <p:txBody>
          <a:bodyPr>
            <a:spAutoFit/>
          </a:bodyPr>
          <a:lstStyle/>
          <a:p>
            <a:pPr algn="ctr"/>
            <a:r>
              <a:rPr lang="en-US" sz="4400">
                <a:latin typeface="Helvetica" charset="0"/>
              </a:rPr>
              <a:t>Using Anthropometric Data</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1143000"/>
            <a:ext cx="8610600" cy="4648200"/>
          </a:xfrm>
        </p:spPr>
        <p:txBody>
          <a:bodyPr>
            <a:normAutofit fontScale="92500" lnSpcReduction="10000"/>
          </a:bodyPr>
          <a:lstStyle/>
          <a:p>
            <a:pPr eaLnBrk="1" hangingPunct="1">
              <a:buFont typeface="Wingdings 2" pitchFamily="18" charset="2"/>
              <a:buNone/>
            </a:pPr>
            <a:r>
              <a:rPr lang="en-US" b="1" smtClean="0"/>
              <a:t>    After reading this chapter, the reader should be able to do the following:</a:t>
            </a:r>
          </a:p>
          <a:p>
            <a:pPr lvl="1" eaLnBrk="1" hangingPunct="1"/>
            <a:r>
              <a:rPr lang="en-US" smtClean="0"/>
              <a:t>Identify the strengths and weaknesses of the science of anthropometry.</a:t>
            </a:r>
          </a:p>
          <a:p>
            <a:pPr lvl="1" eaLnBrk="1" hangingPunct="1"/>
            <a:r>
              <a:rPr lang="en-US" smtClean="0"/>
              <a:t>Describe factors that influence human size and shape.</a:t>
            </a:r>
          </a:p>
          <a:p>
            <a:pPr lvl="1" eaLnBrk="1" hangingPunct="1"/>
            <a:r>
              <a:rPr lang="en-US" smtClean="0"/>
              <a:t>Use static anthropometric tables to help guide design parameters.</a:t>
            </a:r>
          </a:p>
          <a:p>
            <a:pPr lvl="1" eaLnBrk="1" hangingPunct="1"/>
            <a:r>
              <a:rPr lang="en-US" smtClean="0"/>
              <a:t>Understand the key concepts of reach, clearance, and posture.</a:t>
            </a:r>
          </a:p>
          <a:p>
            <a:pPr lvl="1" eaLnBrk="1" hangingPunct="1"/>
            <a:r>
              <a:rPr lang="en-US" smtClean="0"/>
              <a:t>Identify the effect that the environment plays on the performance components of precision and strength.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704850"/>
            <a:ext cx="7696200" cy="666750"/>
          </a:xfrm>
        </p:spPr>
        <p:txBody>
          <a:bodyPr/>
          <a:lstStyle/>
          <a:p>
            <a:pPr eaLnBrk="1" hangingPunct="1"/>
            <a:r>
              <a:rPr lang="en-US" sz="3200" b="1" smtClean="0"/>
              <a:t>Static anthropometric measurements</a:t>
            </a:r>
            <a:endParaRPr lang="en-US" sz="3200" smtClean="0"/>
          </a:p>
        </p:txBody>
      </p:sp>
      <p:sp>
        <p:nvSpPr>
          <p:cNvPr id="27651" name="Content Placeholder 2"/>
          <p:cNvSpPr>
            <a:spLocks noGrp="1"/>
          </p:cNvSpPr>
          <p:nvPr>
            <p:ph idx="1"/>
          </p:nvPr>
        </p:nvSpPr>
        <p:spPr>
          <a:xfrm>
            <a:off x="228600" y="1935163"/>
            <a:ext cx="8458200" cy="4389437"/>
          </a:xfrm>
        </p:spPr>
        <p:txBody>
          <a:bodyPr/>
          <a:lstStyle/>
          <a:p>
            <a:pPr algn="just" eaLnBrk="1" hangingPunct="1"/>
            <a:r>
              <a:rPr lang="en-US" smtClean="0"/>
              <a:t>Like most sciences, static anthropometry has conventions.</a:t>
            </a:r>
          </a:p>
          <a:p>
            <a:pPr algn="just" eaLnBrk="1" hangingPunct="1"/>
            <a:r>
              <a:rPr lang="en-US" smtClean="0"/>
              <a:t>Static anthropometry always looks at human dimensions in either the sagittal plane or the coronal plane. </a:t>
            </a:r>
          </a:p>
          <a:p>
            <a:pPr algn="just" eaLnBrk="1" hangingPunct="1"/>
            <a:r>
              <a:rPr lang="en-US" smtClean="0"/>
              <a:t>Static anthropometry also uses two standard postures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52400" y="685800"/>
            <a:ext cx="8839200" cy="5867400"/>
          </a:xfrm>
        </p:spPr>
        <p:txBody>
          <a:bodyPr/>
          <a:lstStyle/>
          <a:p>
            <a:pPr algn="just" eaLnBrk="1" hangingPunct="1">
              <a:lnSpc>
                <a:spcPct val="80000"/>
              </a:lnSpc>
            </a:pPr>
            <a:r>
              <a:rPr lang="en-US" sz="2400" b="1" u="sng" smtClean="0"/>
              <a:t>Standing posture: </a:t>
            </a:r>
            <a:r>
              <a:rPr lang="en-US" sz="2400" smtClean="0"/>
              <a:t>The person stands erect and looks straight ahead, with his or her arms in a relaxed posture at the side </a:t>
            </a:r>
          </a:p>
          <a:p>
            <a:pPr algn="just" eaLnBrk="1" hangingPunct="1">
              <a:lnSpc>
                <a:spcPct val="80000"/>
              </a:lnSpc>
            </a:pPr>
            <a:r>
              <a:rPr lang="en-US" sz="2400" smtClean="0"/>
              <a:t> </a:t>
            </a:r>
            <a:r>
              <a:rPr lang="en-US" sz="2400" b="1" u="sng" smtClean="0"/>
              <a:t>Seated posture: </a:t>
            </a:r>
            <a:r>
              <a:rPr lang="en-US" sz="2400" smtClean="0"/>
              <a:t>The person sits erect and looks straight ahead. </a:t>
            </a:r>
          </a:p>
          <a:p>
            <a:pPr algn="just" eaLnBrk="1" hangingPunct="1">
              <a:lnSpc>
                <a:spcPct val="80000"/>
              </a:lnSpc>
            </a:pPr>
            <a:r>
              <a:rPr lang="en-US" sz="2400" smtClean="0"/>
              <a:t>The </a:t>
            </a:r>
            <a:r>
              <a:rPr lang="en-US" sz="2400" b="1" smtClean="0"/>
              <a:t>sitting surface</a:t>
            </a:r>
            <a:r>
              <a:rPr lang="en-US" sz="2400" smtClean="0"/>
              <a:t> is adjusted so that the person’s thighs are parallel to the floor and the knees are bent to a 90-degree angle with the feet flat on the floor. </a:t>
            </a:r>
          </a:p>
          <a:p>
            <a:pPr algn="just" eaLnBrk="1" hangingPunct="1">
              <a:lnSpc>
                <a:spcPct val="80000"/>
              </a:lnSpc>
            </a:pPr>
            <a:r>
              <a:rPr lang="en-US" sz="2400" smtClean="0"/>
              <a:t>The </a:t>
            </a:r>
            <a:r>
              <a:rPr lang="en-US" sz="2400" b="1" smtClean="0"/>
              <a:t>upper arm</a:t>
            </a:r>
            <a:r>
              <a:rPr lang="en-US" sz="2400" smtClean="0"/>
              <a:t> is relaxed and perpendicular to the horizontal plane, and the </a:t>
            </a:r>
            <a:r>
              <a:rPr lang="en-US" sz="2400" b="1" smtClean="0"/>
              <a:t>forearm</a:t>
            </a:r>
            <a:r>
              <a:rPr lang="en-US" sz="2400" smtClean="0"/>
              <a:t> is at a right angle to the upper arm and thus also parallel to the floor.</a:t>
            </a:r>
          </a:p>
          <a:p>
            <a:pPr algn="just" eaLnBrk="1" hangingPunct="1">
              <a:lnSpc>
                <a:spcPct val="80000"/>
              </a:lnSpc>
            </a:pPr>
            <a:r>
              <a:rPr lang="en-US" sz="2400" smtClean="0"/>
              <a:t>Measurements in sitting are made using a horizontal reference point, either the ground or the seat, and a vertical reference point, an imaginary line that touches the back of the uncompressed buttocks and shoulder blades of the subject.</a:t>
            </a:r>
          </a:p>
          <a:p>
            <a:pPr algn="just" eaLnBrk="1" hangingPunct="1">
              <a:lnSpc>
                <a:spcPct val="80000"/>
              </a:lnSpc>
            </a:pPr>
            <a:r>
              <a:rPr lang="en-US" sz="2400" smtClean="0"/>
              <a:t>Thus, in the standard seated posture, the person is measured with most joints, the ankle, knees, hip, and elbows at 90-degree angles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
          <p:cNvSpPr>
            <a:spLocks noChangeArrowheads="1"/>
          </p:cNvSpPr>
          <p:nvPr/>
        </p:nvSpPr>
        <p:spPr bwMode="auto">
          <a:xfrm>
            <a:off x="609600" y="1636713"/>
            <a:ext cx="8305800" cy="3898900"/>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1028" name="Picture 2" descr="\\BRYAN LAPTOP\C\WINDOWS\DESKTOP\anthro1.jpg"/>
          <p:cNvPicPr>
            <a:picLocks noChangeAspect="1" noChangeArrowheads="1"/>
          </p:cNvPicPr>
          <p:nvPr/>
        </p:nvPicPr>
        <p:blipFill>
          <a:blip r:embed="rId4"/>
          <a:srcRect/>
          <a:stretch>
            <a:fillRect/>
          </a:stretch>
        </p:blipFill>
        <p:spPr bwMode="auto">
          <a:xfrm>
            <a:off x="838200" y="1905000"/>
            <a:ext cx="2282825" cy="3430588"/>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3441700" y="1773238"/>
          <a:ext cx="5688013" cy="3898900"/>
        </p:xfrm>
        <a:graphic>
          <a:graphicData uri="http://schemas.openxmlformats.org/presentationml/2006/ole">
            <p:oleObj spid="_x0000_s1026" name="Document" r:id="rId5" imgW="6241629" imgH="4023656" progId="Word.Document.8">
              <p:embed/>
            </p:oleObj>
          </a:graphicData>
        </a:graphic>
      </p:graphicFrame>
      <p:sp>
        <p:nvSpPr>
          <p:cNvPr id="1029" name="Rectangle 8"/>
          <p:cNvSpPr>
            <a:spLocks noChangeArrowheads="1"/>
          </p:cNvSpPr>
          <p:nvPr/>
        </p:nvSpPr>
        <p:spPr bwMode="auto">
          <a:xfrm>
            <a:off x="533400" y="838200"/>
            <a:ext cx="8305800" cy="762000"/>
          </a:xfrm>
          <a:prstGeom prst="rect">
            <a:avLst/>
          </a:prstGeom>
          <a:noFill/>
          <a:ln w="9525">
            <a:noFill/>
            <a:miter lim="800000"/>
            <a:headEnd/>
            <a:tailEnd/>
          </a:ln>
        </p:spPr>
        <p:txBody>
          <a:bodyPr>
            <a:spAutoFit/>
          </a:bodyPr>
          <a:lstStyle/>
          <a:p>
            <a:pPr algn="ctr"/>
            <a:r>
              <a:rPr lang="en-US" sz="4400">
                <a:latin typeface="Helvetica" charset="0"/>
              </a:rPr>
              <a:t>Anthropometric Data</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381000" y="1752600"/>
            <a:ext cx="8534400" cy="4365625"/>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2052" name="Picture 2" descr="\\BRYAN LAPTOP\C\WINDOWS\DESKTOP\anthro2.jpg"/>
          <p:cNvPicPr>
            <a:picLocks noChangeAspect="1" noChangeArrowheads="1"/>
          </p:cNvPicPr>
          <p:nvPr/>
        </p:nvPicPr>
        <p:blipFill>
          <a:blip r:embed="rId4"/>
          <a:srcRect/>
          <a:stretch>
            <a:fillRect/>
          </a:stretch>
        </p:blipFill>
        <p:spPr bwMode="auto">
          <a:xfrm>
            <a:off x="533400" y="1828800"/>
            <a:ext cx="2971800" cy="3382963"/>
          </a:xfrm>
          <a:prstGeom prst="rect">
            <a:avLst/>
          </a:prstGeom>
          <a:noFill/>
          <a:ln w="9525">
            <a:noFill/>
            <a:miter lim="800000"/>
            <a:headEnd/>
            <a:tailEnd/>
          </a:ln>
        </p:spPr>
      </p:pic>
      <p:graphicFrame>
        <p:nvGraphicFramePr>
          <p:cNvPr id="2050" name="Object 3"/>
          <p:cNvGraphicFramePr>
            <a:graphicFrameLocks noChangeAspect="1"/>
          </p:cNvGraphicFramePr>
          <p:nvPr/>
        </p:nvGraphicFramePr>
        <p:xfrm>
          <a:off x="3581400" y="1371600"/>
          <a:ext cx="5418138" cy="4673600"/>
        </p:xfrm>
        <a:graphic>
          <a:graphicData uri="http://schemas.openxmlformats.org/presentationml/2006/ole">
            <p:oleObj spid="_x0000_s2050" name="Document" r:id="rId5" imgW="5442480" imgH="4695840" progId="Word.Document.8">
              <p:embed/>
            </p:oleObj>
          </a:graphicData>
        </a:graphic>
      </p:graphicFrame>
      <p:sp>
        <p:nvSpPr>
          <p:cNvPr id="2053" name="Rectangle 6"/>
          <p:cNvSpPr>
            <a:spLocks noChangeArrowheads="1"/>
          </p:cNvSpPr>
          <p:nvPr/>
        </p:nvSpPr>
        <p:spPr bwMode="auto">
          <a:xfrm>
            <a:off x="347663" y="609600"/>
            <a:ext cx="8415337" cy="762000"/>
          </a:xfrm>
          <a:prstGeom prst="rect">
            <a:avLst/>
          </a:prstGeom>
          <a:noFill/>
          <a:ln w="9525">
            <a:noFill/>
            <a:miter lim="800000"/>
            <a:headEnd/>
            <a:tailEnd/>
          </a:ln>
        </p:spPr>
        <p:txBody>
          <a:bodyPr>
            <a:spAutoFit/>
          </a:bodyPr>
          <a:lstStyle/>
          <a:p>
            <a:pPr algn="ctr"/>
            <a:r>
              <a:rPr lang="en-US" sz="4400">
                <a:latin typeface="Helvetica" charset="0"/>
              </a:rPr>
              <a:t>Anthropometric Data</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eaLnBrk="1" hangingPunct="1"/>
            <a:r>
              <a:rPr lang="en-US" smtClean="0"/>
              <a:t>Many of these measurements would be similar in a seated population except that the height and breadth of the wheelchair must be taken into consideration.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normAutofit fontScale="90000"/>
          </a:bodyPr>
          <a:lstStyle/>
          <a:p>
            <a:pPr eaLnBrk="1" fontAlgn="auto" hangingPunct="1">
              <a:spcAft>
                <a:spcPts val="0"/>
              </a:spcAft>
              <a:defRPr/>
            </a:pPr>
            <a:r>
              <a:rPr lang="en-US" sz="3200" b="1" dirty="0" smtClean="0">
                <a:solidFill>
                  <a:schemeClr val="tx1"/>
                </a:solidFill>
              </a:rPr>
              <a:t>Limitations of the static anthropometric estimates</a:t>
            </a:r>
            <a:endParaRPr lang="en-US" sz="3200" dirty="0">
              <a:solidFill>
                <a:schemeClr val="tx1"/>
              </a:solidFill>
            </a:endParaRPr>
          </a:p>
        </p:txBody>
      </p:sp>
      <p:sp>
        <p:nvSpPr>
          <p:cNvPr id="30723" name="Content Placeholder 2"/>
          <p:cNvSpPr>
            <a:spLocks noGrp="1"/>
          </p:cNvSpPr>
          <p:nvPr>
            <p:ph idx="1"/>
          </p:nvPr>
        </p:nvSpPr>
        <p:spPr>
          <a:xfrm>
            <a:off x="304800" y="1935163"/>
            <a:ext cx="8382000" cy="4389437"/>
          </a:xfrm>
        </p:spPr>
        <p:txBody>
          <a:bodyPr/>
          <a:lstStyle/>
          <a:p>
            <a:pPr eaLnBrk="1" hangingPunct="1">
              <a:buFont typeface="Wingdings 2" pitchFamily="18" charset="2"/>
              <a:buNone/>
            </a:pPr>
            <a:r>
              <a:rPr lang="en-US" b="1" smtClean="0"/>
              <a:t>A. Accuracy</a:t>
            </a:r>
          </a:p>
          <a:p>
            <a:pPr algn="just" eaLnBrk="1" hangingPunct="1"/>
            <a:r>
              <a:rPr lang="en-US" smtClean="0"/>
              <a:t>Measuring the human form is a tricky business.</a:t>
            </a:r>
          </a:p>
          <a:p>
            <a:pPr algn="just" eaLnBrk="1" hangingPunct="1"/>
            <a:r>
              <a:rPr lang="en-US" smtClean="0"/>
              <a:t>Not only is the body composed of round, soft outlines that are prone to compression, but people also tend to slouch. </a:t>
            </a:r>
          </a:p>
          <a:p>
            <a:pPr algn="just" eaLnBrk="1" hangingPunct="1"/>
            <a:r>
              <a:rPr lang="en-US" smtClean="0"/>
              <a:t>Measurement methods may vary from study to study depending on the researchers. </a:t>
            </a:r>
          </a:p>
          <a:p>
            <a:pPr algn="just" eaLnBrk="1" hangingPunct="1"/>
            <a:r>
              <a:rPr lang="en-US" smtClean="0"/>
              <a:t>Sometimes, because of the time and expense of anthropometric research, estimates are made using mathematic equations based on stature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914400"/>
            <a:ext cx="8229600" cy="438150"/>
          </a:xfrm>
        </p:spPr>
        <p:txBody>
          <a:bodyPr/>
          <a:lstStyle/>
          <a:p>
            <a:pPr eaLnBrk="1" hangingPunct="1"/>
            <a:r>
              <a:rPr lang="en-US" sz="2400" b="1" smtClean="0">
                <a:solidFill>
                  <a:schemeClr val="tx1"/>
                </a:solidFill>
              </a:rPr>
              <a:t>B. Clothing</a:t>
            </a:r>
            <a:endParaRPr lang="en-US" sz="2400" smtClean="0">
              <a:solidFill>
                <a:schemeClr val="tx1"/>
              </a:solidFill>
            </a:endParaRPr>
          </a:p>
        </p:txBody>
      </p:sp>
      <p:sp>
        <p:nvSpPr>
          <p:cNvPr id="31747" name="Content Placeholder 2"/>
          <p:cNvSpPr>
            <a:spLocks noGrp="1"/>
          </p:cNvSpPr>
          <p:nvPr>
            <p:ph idx="1"/>
          </p:nvPr>
        </p:nvSpPr>
        <p:spPr>
          <a:xfrm>
            <a:off x="228600" y="1600200"/>
            <a:ext cx="8610600" cy="4724400"/>
          </a:xfrm>
        </p:spPr>
        <p:txBody>
          <a:bodyPr/>
          <a:lstStyle/>
          <a:p>
            <a:pPr algn="just" eaLnBrk="1" hangingPunct="1"/>
            <a:r>
              <a:rPr lang="en-US" smtClean="0"/>
              <a:t>One of the greatest flaws in anthropometric measurements, at least for workstation design, is that the measurements are often taken of unclothed, unshod persons. </a:t>
            </a:r>
          </a:p>
          <a:p>
            <a:pPr algn="just" eaLnBrk="1" hangingPunct="1"/>
            <a:r>
              <a:rPr lang="en-US" smtClean="0"/>
              <a:t>Fortunately, most clothing adds only minimal bulk, unless it is protective equipment or bulky outdoors clothing.</a:t>
            </a:r>
          </a:p>
          <a:p>
            <a:pPr algn="just" eaLnBrk="1" hangingPunct="1"/>
            <a:r>
              <a:rPr lang="en-US" smtClean="0"/>
              <a:t>If workers are likely to be wearing bulky clothing, adjust the measurements accordingly.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143000"/>
            <a:ext cx="8229600" cy="4389438"/>
          </a:xfrm>
        </p:spPr>
        <p:txBody>
          <a:bodyPr/>
          <a:lstStyle/>
          <a:p>
            <a:pPr eaLnBrk="1" hangingPunct="1"/>
            <a:r>
              <a:rPr lang="en-US" smtClean="0"/>
              <a:t>Shoes: Add approximately 1 inch (25 mm) for men and 1 to 2 inches (25 to 45 mm) for women to all measurements involving leg height</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3200" b="1" smtClean="0">
                <a:solidFill>
                  <a:schemeClr val="tx1"/>
                </a:solidFill>
              </a:rPr>
              <a:t>C. Population</a:t>
            </a:r>
            <a:endParaRPr lang="en-US" sz="3200" smtClean="0">
              <a:solidFill>
                <a:schemeClr val="tx1"/>
              </a:solidFill>
            </a:endParaRPr>
          </a:p>
        </p:txBody>
      </p:sp>
      <p:sp>
        <p:nvSpPr>
          <p:cNvPr id="33795" name="Content Placeholder 2"/>
          <p:cNvSpPr>
            <a:spLocks noGrp="1"/>
          </p:cNvSpPr>
          <p:nvPr>
            <p:ph idx="1"/>
          </p:nvPr>
        </p:nvSpPr>
        <p:spPr/>
        <p:txBody>
          <a:bodyPr/>
          <a:lstStyle/>
          <a:p>
            <a:pPr eaLnBrk="1" hangingPunct="1"/>
            <a:r>
              <a:rPr lang="en-US" smtClean="0"/>
              <a:t>As mentioned, people in different populations have different sizes.</a:t>
            </a:r>
          </a:p>
          <a:p>
            <a:pPr eaLnBrk="1" hangingPunct="1"/>
            <a:r>
              <a:rPr lang="en-US" smtClean="0"/>
              <a:t> Estimates should correspond with the population type of the people who will use the design. For example, if the population is predominantly Asian, using the information from a western group will result in measurements that are too large.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2800" b="1" smtClean="0">
                <a:solidFill>
                  <a:schemeClr val="tx1"/>
                </a:solidFill>
              </a:rPr>
              <a:t>D. Averages</a:t>
            </a:r>
            <a:endParaRPr lang="en-US" sz="2800" smtClean="0">
              <a:solidFill>
                <a:schemeClr val="tx1"/>
              </a:solidFill>
            </a:endParaRPr>
          </a:p>
        </p:txBody>
      </p:sp>
      <p:sp>
        <p:nvSpPr>
          <p:cNvPr id="34819" name="Content Placeholder 2"/>
          <p:cNvSpPr>
            <a:spLocks noGrp="1"/>
          </p:cNvSpPr>
          <p:nvPr>
            <p:ph idx="1"/>
          </p:nvPr>
        </p:nvSpPr>
        <p:spPr/>
        <p:txBody>
          <a:bodyPr/>
          <a:lstStyle/>
          <a:p>
            <a:pPr eaLnBrk="1" hangingPunct="1"/>
            <a:r>
              <a:rPr lang="en-US" smtClean="0"/>
              <a:t>All the measurements are averages of a large population.</a:t>
            </a:r>
          </a:p>
          <a:p>
            <a:pPr eaLnBrk="1" hangingPunct="1"/>
            <a:r>
              <a:rPr lang="en-US" smtClean="0"/>
              <a:t>Variations exist for all the measurements when applied to the individual level. </a:t>
            </a:r>
          </a:p>
          <a:p>
            <a:pPr eaLnBrk="1" hangingPunct="1"/>
            <a:r>
              <a:rPr lang="en-US" smtClean="0"/>
              <a:t>Using the average (50th percentile) creates workstations that are too large or too small for most people.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ph type="body" idx="1"/>
          </p:nvPr>
        </p:nvSpPr>
        <p:spPr>
          <a:xfrm>
            <a:off x="838200" y="1558925"/>
            <a:ext cx="7326313" cy="3086100"/>
          </a:xfrm>
        </p:spPr>
        <p:txBody>
          <a:bodyPr/>
          <a:lstStyle/>
          <a:p>
            <a:pPr eaLnBrk="1" hangingPunct="1">
              <a:buClr>
                <a:schemeClr val="tx1"/>
              </a:buClr>
            </a:pPr>
            <a:r>
              <a:rPr lang="en-US" sz="2800" smtClean="0">
                <a:solidFill>
                  <a:srgbClr val="000000"/>
                </a:solidFill>
                <a:latin typeface="Helvetica" charset="0"/>
              </a:rPr>
              <a:t>Measurement of human dimensions</a:t>
            </a:r>
          </a:p>
          <a:p>
            <a:pPr eaLnBrk="1" hangingPunct="1">
              <a:buClr>
                <a:schemeClr val="tx1"/>
              </a:buClr>
            </a:pPr>
            <a:endParaRPr lang="en-US" sz="2800" smtClean="0">
              <a:solidFill>
                <a:srgbClr val="000000"/>
              </a:solidFill>
              <a:latin typeface="Helvetica" charset="0"/>
            </a:endParaRPr>
          </a:p>
          <a:p>
            <a:pPr eaLnBrk="1" hangingPunct="1">
              <a:buClr>
                <a:schemeClr val="tx1"/>
              </a:buClr>
            </a:pPr>
            <a:r>
              <a:rPr lang="en-US" sz="2800" smtClean="0">
                <a:solidFill>
                  <a:srgbClr val="000000"/>
                </a:solidFill>
                <a:latin typeface="Helvetica" charset="0"/>
              </a:rPr>
              <a:t>Anthropos = Human</a:t>
            </a:r>
          </a:p>
          <a:p>
            <a:pPr eaLnBrk="1" hangingPunct="1">
              <a:buClr>
                <a:schemeClr val="tx1"/>
              </a:buClr>
            </a:pPr>
            <a:endParaRPr lang="en-US" sz="2800" smtClean="0">
              <a:solidFill>
                <a:srgbClr val="000000"/>
              </a:solidFill>
              <a:latin typeface="Helvetica" charset="0"/>
            </a:endParaRPr>
          </a:p>
          <a:p>
            <a:pPr eaLnBrk="1" hangingPunct="1">
              <a:buClr>
                <a:schemeClr val="tx1"/>
              </a:buClr>
            </a:pPr>
            <a:r>
              <a:rPr lang="en-US" sz="2800" smtClean="0">
                <a:solidFill>
                  <a:srgbClr val="000000"/>
                </a:solidFill>
                <a:latin typeface="Helvetica" charset="0"/>
              </a:rPr>
              <a:t>Metrikos = Measuring</a:t>
            </a:r>
          </a:p>
        </p:txBody>
      </p:sp>
      <p:sp>
        <p:nvSpPr>
          <p:cNvPr id="10243" name="Rectangle 4"/>
          <p:cNvSpPr>
            <a:spLocks noChangeArrowheads="1"/>
          </p:cNvSpPr>
          <p:nvPr/>
        </p:nvSpPr>
        <p:spPr bwMode="auto">
          <a:xfrm>
            <a:off x="381000" y="762000"/>
            <a:ext cx="7924800" cy="762000"/>
          </a:xfrm>
          <a:prstGeom prst="rect">
            <a:avLst/>
          </a:prstGeom>
          <a:noFill/>
          <a:ln w="9525">
            <a:noFill/>
            <a:miter lim="800000"/>
            <a:headEnd/>
            <a:tailEnd/>
          </a:ln>
        </p:spPr>
        <p:txBody>
          <a:bodyPr>
            <a:spAutoFit/>
          </a:bodyPr>
          <a:lstStyle/>
          <a:p>
            <a:pPr algn="ctr"/>
            <a:r>
              <a:rPr lang="en-US" sz="4400">
                <a:solidFill>
                  <a:srgbClr val="000000"/>
                </a:solidFill>
                <a:latin typeface="Helvetica" charset="0"/>
              </a:rPr>
              <a:t>Anthropometry</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3200" b="1" smtClean="0">
                <a:solidFill>
                  <a:schemeClr val="tx1"/>
                </a:solidFill>
              </a:rPr>
              <a:t>USES OF ANTHROPOMETRIC DATA</a:t>
            </a:r>
            <a:endParaRPr lang="en-US" sz="3200" smtClean="0">
              <a:solidFill>
                <a:schemeClr val="tx1"/>
              </a:solidFill>
            </a:endParaRPr>
          </a:p>
        </p:txBody>
      </p:sp>
      <p:sp>
        <p:nvSpPr>
          <p:cNvPr id="35843" name="Content Placeholder 2"/>
          <p:cNvSpPr>
            <a:spLocks noGrp="1"/>
          </p:cNvSpPr>
          <p:nvPr>
            <p:ph idx="1"/>
          </p:nvPr>
        </p:nvSpPr>
        <p:spPr/>
        <p:txBody>
          <a:bodyPr/>
          <a:lstStyle/>
          <a:p>
            <a:pPr eaLnBrk="1" hangingPunct="1"/>
            <a:r>
              <a:rPr lang="en-US" smtClean="0"/>
              <a:t>Always consider the overall population and the purpose of the workstation before using any measurement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742950"/>
          </a:xfrm>
        </p:spPr>
        <p:txBody>
          <a:bodyPr>
            <a:normAutofit fontScale="90000"/>
          </a:bodyPr>
          <a:lstStyle/>
          <a:p>
            <a:pPr eaLnBrk="1" fontAlgn="auto" hangingPunct="1">
              <a:spcAft>
                <a:spcPts val="0"/>
              </a:spcAft>
              <a:defRPr/>
            </a:pPr>
            <a:r>
              <a:rPr lang="en-US" b="1" dirty="0" smtClean="0">
                <a:solidFill>
                  <a:schemeClr val="tx1"/>
                </a:solidFill>
              </a:rPr>
              <a:t>Reach</a:t>
            </a:r>
            <a:endParaRPr lang="en-US" dirty="0">
              <a:solidFill>
                <a:schemeClr val="tx1"/>
              </a:solidFill>
            </a:endParaRPr>
          </a:p>
        </p:txBody>
      </p:sp>
      <p:sp>
        <p:nvSpPr>
          <p:cNvPr id="3" name="Content Placeholder 2"/>
          <p:cNvSpPr>
            <a:spLocks noGrp="1"/>
          </p:cNvSpPr>
          <p:nvPr>
            <p:ph idx="1"/>
          </p:nvPr>
        </p:nvSpPr>
        <p:spPr>
          <a:xfrm>
            <a:off x="228600" y="1371600"/>
            <a:ext cx="8686800" cy="49530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i="1" dirty="0" smtClean="0"/>
              <a:t>Reach is defined as a sphere around the worker </a:t>
            </a:r>
            <a:r>
              <a:rPr lang="en-US" dirty="0" smtClean="0"/>
              <a:t>that can be touched by the worker at all points without moving the body from the starting point.</a:t>
            </a:r>
          </a:p>
          <a:p>
            <a:pPr marL="274320" indent="-274320" eaLnBrk="1" fontAlgn="auto" hangingPunct="1">
              <a:spcAft>
                <a:spcPts val="0"/>
              </a:spcAft>
              <a:buClr>
                <a:schemeClr val="accent3"/>
              </a:buClr>
              <a:buFont typeface="Wingdings 2"/>
              <a:buChar char=""/>
              <a:defRPr/>
            </a:pPr>
            <a:r>
              <a:rPr lang="en-US" dirty="0" smtClean="0"/>
              <a:t>The shoulder is the axis or center of the sphere, and the length of the arm is equal to the radius.</a:t>
            </a:r>
          </a:p>
          <a:p>
            <a:pPr marL="274320" indent="-274320" eaLnBrk="1" fontAlgn="auto" hangingPunct="1">
              <a:spcAft>
                <a:spcPts val="0"/>
              </a:spcAft>
              <a:buClr>
                <a:schemeClr val="accent3"/>
              </a:buClr>
              <a:buFont typeface="Wingdings 2"/>
              <a:buChar char=""/>
              <a:defRPr/>
            </a:pPr>
            <a:r>
              <a:rPr lang="en-US" dirty="0" smtClean="0"/>
              <a:t>In some cases, when reach is limited to what is available from elbow to fingertips (as when working on a table), the elbow is the axis and the forearm and hand form the radius. </a:t>
            </a:r>
          </a:p>
          <a:p>
            <a:pPr marL="274320" indent="-274320" eaLnBrk="1" fontAlgn="auto" hangingPunct="1">
              <a:spcAft>
                <a:spcPts val="0"/>
              </a:spcAft>
              <a:buClr>
                <a:schemeClr val="accent3"/>
              </a:buClr>
              <a:buFont typeface="Wingdings 2"/>
              <a:buChar char=""/>
              <a:defRPr/>
            </a:pPr>
            <a:r>
              <a:rPr lang="en-US" dirty="0" smtClean="0"/>
              <a:t>When designing to accommodate reach, consider the smallest user, the 5th percentile woman.</a:t>
            </a:r>
          </a:p>
          <a:p>
            <a:pPr marL="274320" indent="-274320" eaLnBrk="1" fontAlgn="auto" hangingPunct="1">
              <a:spcAft>
                <a:spcPts val="0"/>
              </a:spcAft>
              <a:buClr>
                <a:schemeClr val="accent3"/>
              </a:buClr>
              <a:buFont typeface="Wingdings 2"/>
              <a:buChar char=""/>
              <a:defRPr/>
            </a:pPr>
            <a:r>
              <a:rPr lang="en-US" dirty="0" smtClean="0"/>
              <a:t> If she can reach an object, all larger individuals can reach it, too.</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762000" y="2438400"/>
            <a:ext cx="4919663" cy="2806700"/>
            <a:chOff x="336" y="1584"/>
            <a:chExt cx="3408" cy="1728"/>
          </a:xfrm>
        </p:grpSpPr>
        <p:sp>
          <p:nvSpPr>
            <p:cNvPr id="37895" name="Rectangle 9"/>
            <p:cNvSpPr>
              <a:spLocks noChangeArrowheads="1"/>
            </p:cNvSpPr>
            <p:nvPr/>
          </p:nvSpPr>
          <p:spPr bwMode="auto">
            <a:xfrm>
              <a:off x="336" y="1584"/>
              <a:ext cx="3408" cy="1728"/>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37896" name="Picture 2" descr="\\BRYAN LAPTOP\C\WINDOWS\DESKTOP\reaches1.jpg"/>
            <p:cNvPicPr>
              <a:picLocks noChangeAspect="1" noChangeArrowheads="1"/>
            </p:cNvPicPr>
            <p:nvPr/>
          </p:nvPicPr>
          <p:blipFill>
            <a:blip r:embed="rId3"/>
            <a:srcRect l="1428"/>
            <a:stretch>
              <a:fillRect/>
            </a:stretch>
          </p:blipFill>
          <p:spPr bwMode="auto">
            <a:xfrm>
              <a:off x="384" y="1628"/>
              <a:ext cx="3312" cy="1660"/>
            </a:xfrm>
            <a:prstGeom prst="rect">
              <a:avLst/>
            </a:prstGeom>
            <a:noFill/>
            <a:ln w="9525">
              <a:noFill/>
              <a:miter lim="800000"/>
              <a:headEnd/>
              <a:tailEnd/>
            </a:ln>
          </p:spPr>
        </p:pic>
      </p:grpSp>
      <p:grpSp>
        <p:nvGrpSpPr>
          <p:cNvPr id="3" name="Group 11"/>
          <p:cNvGrpSpPr>
            <a:grpSpLocks/>
          </p:cNvGrpSpPr>
          <p:nvPr/>
        </p:nvGrpSpPr>
        <p:grpSpPr bwMode="auto">
          <a:xfrm>
            <a:off x="5943600" y="1676400"/>
            <a:ext cx="2701925" cy="4833938"/>
            <a:chOff x="4080" y="864"/>
            <a:chExt cx="1872" cy="2976"/>
          </a:xfrm>
        </p:grpSpPr>
        <p:sp>
          <p:nvSpPr>
            <p:cNvPr id="37893" name="Rectangle 10"/>
            <p:cNvSpPr>
              <a:spLocks noChangeArrowheads="1"/>
            </p:cNvSpPr>
            <p:nvPr/>
          </p:nvSpPr>
          <p:spPr bwMode="auto">
            <a:xfrm>
              <a:off x="4080" y="864"/>
              <a:ext cx="1872" cy="2976"/>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37894" name="Picture 3" descr="\\BRYAN LAPTOP\C\WINDOWS\DESKTOP\reaches2.jpg"/>
            <p:cNvPicPr>
              <a:picLocks noChangeAspect="1" noChangeArrowheads="1"/>
            </p:cNvPicPr>
            <p:nvPr/>
          </p:nvPicPr>
          <p:blipFill>
            <a:blip r:embed="rId4"/>
            <a:srcRect t="1613" r="1566"/>
            <a:stretch>
              <a:fillRect/>
            </a:stretch>
          </p:blipFill>
          <p:spPr bwMode="auto">
            <a:xfrm>
              <a:off x="4116" y="912"/>
              <a:ext cx="1824" cy="2928"/>
            </a:xfrm>
            <a:prstGeom prst="rect">
              <a:avLst/>
            </a:prstGeom>
            <a:noFill/>
            <a:ln w="9525">
              <a:noFill/>
              <a:miter lim="800000"/>
              <a:headEnd/>
              <a:tailEnd/>
            </a:ln>
          </p:spPr>
        </p:pic>
      </p:grpSp>
      <p:sp>
        <p:nvSpPr>
          <p:cNvPr id="37892" name="Rectangle 8"/>
          <p:cNvSpPr>
            <a:spLocks noChangeArrowheads="1"/>
          </p:cNvSpPr>
          <p:nvPr/>
        </p:nvSpPr>
        <p:spPr bwMode="auto">
          <a:xfrm>
            <a:off x="347663" y="609600"/>
            <a:ext cx="8262937" cy="762000"/>
          </a:xfrm>
          <a:prstGeom prst="rect">
            <a:avLst/>
          </a:prstGeom>
          <a:noFill/>
          <a:ln w="9525">
            <a:noFill/>
            <a:miter lim="800000"/>
            <a:headEnd/>
            <a:tailEnd/>
          </a:ln>
        </p:spPr>
        <p:txBody>
          <a:bodyPr>
            <a:spAutoFit/>
          </a:bodyPr>
          <a:lstStyle/>
          <a:p>
            <a:pPr algn="ctr"/>
            <a:r>
              <a:rPr lang="en-US" sz="4400">
                <a:latin typeface="Helvetica" charset="0"/>
              </a:rPr>
              <a:t>Reach/Work Envelopes</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Documents and Settings\BB\My Documents\Presentations\New Ergo\225-Principle of Ergonomics\z-CTD Graphics\graphic39.TIF"/>
          <p:cNvPicPr>
            <a:picLocks noChangeAspect="1" noChangeArrowheads="1"/>
          </p:cNvPicPr>
          <p:nvPr/>
        </p:nvPicPr>
        <p:blipFill>
          <a:blip r:embed="rId3"/>
          <a:srcRect/>
          <a:stretch>
            <a:fillRect/>
          </a:stretch>
        </p:blipFill>
        <p:spPr bwMode="auto">
          <a:xfrm>
            <a:off x="914400" y="838200"/>
            <a:ext cx="6858000" cy="5791200"/>
          </a:xfrm>
          <a:prstGeom prst="rect">
            <a:avLst/>
          </a:prstGeom>
          <a:noFill/>
          <a:ln w="9525">
            <a:solidFill>
              <a:srgbClr val="402A52"/>
            </a:solidFill>
            <a:miter lim="800000"/>
            <a:headEnd/>
            <a:tailEnd/>
          </a:ln>
        </p:spPr>
      </p:pic>
      <p:sp>
        <p:nvSpPr>
          <p:cNvPr id="38915" name="Rectangle 4"/>
          <p:cNvSpPr>
            <a:spLocks noChangeArrowheads="1"/>
          </p:cNvSpPr>
          <p:nvPr/>
        </p:nvSpPr>
        <p:spPr bwMode="auto">
          <a:xfrm>
            <a:off x="346075" y="155575"/>
            <a:ext cx="7959725" cy="769938"/>
          </a:xfrm>
          <a:prstGeom prst="rect">
            <a:avLst/>
          </a:prstGeom>
          <a:noFill/>
          <a:ln w="9525">
            <a:noFill/>
            <a:miter lim="800000"/>
            <a:headEnd/>
            <a:tailEnd/>
          </a:ln>
        </p:spPr>
        <p:txBody>
          <a:bodyPr>
            <a:spAutoFit/>
          </a:bodyPr>
          <a:lstStyle/>
          <a:p>
            <a:pPr algn="ctr"/>
            <a:r>
              <a:rPr lang="en-US" sz="4400">
                <a:latin typeface="Helvetica" charset="0"/>
              </a:rPr>
              <a:t>Reach/Work Envelopes</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130300" y="612775"/>
            <a:ext cx="7340600" cy="762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n-US" sz="3800" b="1">
                <a:solidFill>
                  <a:srgbClr val="000066"/>
                </a:solidFill>
              </a:rPr>
              <a:t>Optimal Work Zone</a:t>
            </a:r>
          </a:p>
        </p:txBody>
      </p:sp>
      <p:sp>
        <p:nvSpPr>
          <p:cNvPr id="54275" name="Text Box 3"/>
          <p:cNvSpPr txBox="1">
            <a:spLocks noChangeArrowheads="1"/>
          </p:cNvSpPr>
          <p:nvPr/>
        </p:nvSpPr>
        <p:spPr bwMode="auto">
          <a:xfrm>
            <a:off x="457200" y="4946650"/>
            <a:ext cx="3006725" cy="457200"/>
          </a:xfrm>
          <a:prstGeom prst="rect">
            <a:avLst/>
          </a:prstGeom>
          <a:noFill/>
          <a:ln w="9525">
            <a:noFill/>
            <a:miter lim="800000"/>
            <a:headEnd/>
            <a:tailEnd/>
          </a:ln>
        </p:spPr>
        <p:txBody>
          <a:bodyPr lIns="91429" tIns="45714" rIns="91429" bIns="45714">
            <a:spAutoFit/>
          </a:bodyPr>
          <a:lstStyle/>
          <a:p>
            <a:pPr eaLnBrk="0" hangingPunct="0"/>
            <a:r>
              <a:rPr lang="en-US" sz="2400">
                <a:solidFill>
                  <a:srgbClr val="000066"/>
                </a:solidFill>
                <a:latin typeface="Helvetica" charset="0"/>
              </a:rPr>
              <a:t>Work Reach Zone  +</a:t>
            </a:r>
          </a:p>
        </p:txBody>
      </p:sp>
      <p:sp>
        <p:nvSpPr>
          <p:cNvPr id="54276" name="Text Box 4"/>
          <p:cNvSpPr txBox="1">
            <a:spLocks noChangeArrowheads="1"/>
          </p:cNvSpPr>
          <p:nvPr/>
        </p:nvSpPr>
        <p:spPr bwMode="auto">
          <a:xfrm>
            <a:off x="3505200" y="4946650"/>
            <a:ext cx="2382838" cy="452438"/>
          </a:xfrm>
          <a:prstGeom prst="rect">
            <a:avLst/>
          </a:prstGeom>
          <a:noFill/>
          <a:ln w="9525">
            <a:noFill/>
            <a:miter lim="800000"/>
            <a:headEnd/>
            <a:tailEnd/>
          </a:ln>
        </p:spPr>
        <p:txBody>
          <a:bodyPr lIns="91429" tIns="45714" rIns="91429" bIns="45714">
            <a:spAutoFit/>
          </a:bodyPr>
          <a:lstStyle/>
          <a:p>
            <a:pPr eaLnBrk="0" hangingPunct="0"/>
            <a:r>
              <a:rPr lang="en-US" sz="2400">
                <a:solidFill>
                  <a:srgbClr val="000066"/>
                </a:solidFill>
                <a:latin typeface="Helvetica" charset="0"/>
              </a:rPr>
              <a:t>Vision Arcs =</a:t>
            </a:r>
          </a:p>
        </p:txBody>
      </p:sp>
      <p:pic>
        <p:nvPicPr>
          <p:cNvPr id="54277" name="Picture 5"/>
          <p:cNvPicPr>
            <a:picLocks noChangeAspect="1" noChangeArrowheads="1"/>
          </p:cNvPicPr>
          <p:nvPr/>
        </p:nvPicPr>
        <p:blipFill>
          <a:blip r:embed="rId4"/>
          <a:srcRect/>
          <a:stretch>
            <a:fillRect/>
          </a:stretch>
        </p:blipFill>
        <p:spPr bwMode="auto">
          <a:xfrm>
            <a:off x="609600" y="2568575"/>
            <a:ext cx="2819400" cy="1814513"/>
          </a:xfrm>
          <a:prstGeom prst="rect">
            <a:avLst/>
          </a:prstGeom>
          <a:noFill/>
          <a:ln w="9525">
            <a:noFill/>
            <a:miter lim="800000"/>
            <a:headEnd/>
            <a:tailEnd/>
          </a:ln>
        </p:spPr>
      </p:pic>
      <p:pic>
        <p:nvPicPr>
          <p:cNvPr id="54278" name="Picture 6"/>
          <p:cNvPicPr>
            <a:picLocks noChangeAspect="1" noChangeArrowheads="1"/>
          </p:cNvPicPr>
          <p:nvPr/>
        </p:nvPicPr>
        <p:blipFill>
          <a:blip r:embed="rId5"/>
          <a:srcRect/>
          <a:stretch>
            <a:fillRect/>
          </a:stretch>
        </p:blipFill>
        <p:spPr bwMode="auto">
          <a:xfrm>
            <a:off x="3810000" y="2362200"/>
            <a:ext cx="2209800" cy="1911350"/>
          </a:xfrm>
          <a:prstGeom prst="rect">
            <a:avLst/>
          </a:prstGeom>
          <a:noFill/>
          <a:ln w="9525">
            <a:noFill/>
            <a:miter lim="800000"/>
            <a:headEnd/>
            <a:tailEnd/>
          </a:ln>
        </p:spPr>
      </p:pic>
      <p:graphicFrame>
        <p:nvGraphicFramePr>
          <p:cNvPr id="54279" name="Object 2"/>
          <p:cNvGraphicFramePr>
            <a:graphicFrameLocks noChangeAspect="1"/>
          </p:cNvGraphicFramePr>
          <p:nvPr/>
        </p:nvGraphicFramePr>
        <p:xfrm>
          <a:off x="6810375" y="1612900"/>
          <a:ext cx="1414463" cy="3276600"/>
        </p:xfrm>
        <a:graphic>
          <a:graphicData uri="http://schemas.openxmlformats.org/presentationml/2006/ole">
            <p:oleObj spid="_x0000_s3074" name="Document" r:id="rId6" imgW="1143000" imgH="2646680" progId="Word.Document.8">
              <p:embed/>
            </p:oleObj>
          </a:graphicData>
        </a:graphic>
      </p:graphicFrame>
      <p:sp>
        <p:nvSpPr>
          <p:cNvPr id="54280" name="Text Box 8"/>
          <p:cNvSpPr txBox="1">
            <a:spLocks noChangeArrowheads="1"/>
          </p:cNvSpPr>
          <p:nvPr/>
        </p:nvSpPr>
        <p:spPr bwMode="auto">
          <a:xfrm>
            <a:off x="5410200" y="4922838"/>
            <a:ext cx="3505200" cy="447675"/>
          </a:xfrm>
          <a:prstGeom prst="rect">
            <a:avLst/>
          </a:prstGeom>
          <a:noFill/>
          <a:ln w="9525">
            <a:noFill/>
            <a:miter lim="800000"/>
            <a:headEnd/>
            <a:tailEnd/>
          </a:ln>
        </p:spPr>
        <p:txBody>
          <a:bodyPr lIns="82058" tIns="41029" rIns="82058" bIns="41029" anchor="ctr">
            <a:spAutoFit/>
          </a:bodyPr>
          <a:lstStyle/>
          <a:p>
            <a:pPr algn="ctr" defTabSz="820738" eaLnBrk="0" hangingPunct="0"/>
            <a:r>
              <a:rPr lang="en-US" sz="2400">
                <a:solidFill>
                  <a:srgbClr val="000066"/>
                </a:solidFill>
                <a:latin typeface="Helvetica" charset="0"/>
              </a:rPr>
              <a:t>The Optimal Work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additive="base">
                                        <p:cTn id="7" dur="500" fill="hold"/>
                                        <p:tgtEl>
                                          <p:spTgt spid="54277"/>
                                        </p:tgtEl>
                                        <p:attrNameLst>
                                          <p:attrName>ppt_x</p:attrName>
                                        </p:attrNameLst>
                                      </p:cBhvr>
                                      <p:tavLst>
                                        <p:tav tm="0">
                                          <p:val>
                                            <p:strVal val="0-#ppt_w/2"/>
                                          </p:val>
                                        </p:tav>
                                        <p:tav tm="100000">
                                          <p:val>
                                            <p:strVal val="#ppt_x"/>
                                          </p:val>
                                        </p:tav>
                                      </p:tavLst>
                                    </p:anim>
                                    <p:anim calcmode="lin" valueType="num">
                                      <p:cBhvr additive="base">
                                        <p:cTn id="8" dur="500" fill="hold"/>
                                        <p:tgtEl>
                                          <p:spTgt spid="542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additive="base">
                                        <p:cTn id="12" dur="500" fill="hold"/>
                                        <p:tgtEl>
                                          <p:spTgt spid="54275"/>
                                        </p:tgtEl>
                                        <p:attrNameLst>
                                          <p:attrName>ppt_x</p:attrName>
                                        </p:attrNameLst>
                                      </p:cBhvr>
                                      <p:tavLst>
                                        <p:tav tm="0">
                                          <p:val>
                                            <p:strVal val="#ppt_x"/>
                                          </p:val>
                                        </p:tav>
                                        <p:tav tm="100000">
                                          <p:val>
                                            <p:strVal val="#ppt_x"/>
                                          </p:val>
                                        </p:tav>
                                      </p:tavLst>
                                    </p:anim>
                                    <p:anim calcmode="lin" valueType="num">
                                      <p:cBhvr additive="base">
                                        <p:cTn id="13"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278"/>
                                        </p:tgtEl>
                                        <p:attrNameLst>
                                          <p:attrName>style.visibility</p:attrName>
                                        </p:attrNameLst>
                                      </p:cBhvr>
                                      <p:to>
                                        <p:strVal val="visible"/>
                                      </p:to>
                                    </p:set>
                                    <p:anim calcmode="lin" valueType="num">
                                      <p:cBhvr additive="base">
                                        <p:cTn id="18" dur="500" fill="hold"/>
                                        <p:tgtEl>
                                          <p:spTgt spid="54278"/>
                                        </p:tgtEl>
                                        <p:attrNameLst>
                                          <p:attrName>ppt_x</p:attrName>
                                        </p:attrNameLst>
                                      </p:cBhvr>
                                      <p:tavLst>
                                        <p:tav tm="0">
                                          <p:val>
                                            <p:strVal val="0-#ppt_w/2"/>
                                          </p:val>
                                        </p:tav>
                                        <p:tav tm="100000">
                                          <p:val>
                                            <p:strVal val="#ppt_x"/>
                                          </p:val>
                                        </p:tav>
                                      </p:tavLst>
                                    </p:anim>
                                    <p:anim calcmode="lin" valueType="num">
                                      <p:cBhvr additive="base">
                                        <p:cTn id="19" dur="500" fill="hold"/>
                                        <p:tgtEl>
                                          <p:spTgt spid="5427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4276"/>
                                        </p:tgtEl>
                                        <p:attrNameLst>
                                          <p:attrName>style.visibility</p:attrName>
                                        </p:attrNameLst>
                                      </p:cBhvr>
                                      <p:to>
                                        <p:strVal val="visible"/>
                                      </p:to>
                                    </p:set>
                                    <p:anim calcmode="lin" valueType="num">
                                      <p:cBhvr additive="base">
                                        <p:cTn id="23" dur="500" fill="hold"/>
                                        <p:tgtEl>
                                          <p:spTgt spid="54276"/>
                                        </p:tgtEl>
                                        <p:attrNameLst>
                                          <p:attrName>ppt_x</p:attrName>
                                        </p:attrNameLst>
                                      </p:cBhvr>
                                      <p:tavLst>
                                        <p:tav tm="0">
                                          <p:val>
                                            <p:strVal val="#ppt_x"/>
                                          </p:val>
                                        </p:tav>
                                        <p:tav tm="100000">
                                          <p:val>
                                            <p:strVal val="#ppt_x"/>
                                          </p:val>
                                        </p:tav>
                                      </p:tavLst>
                                    </p:anim>
                                    <p:anim calcmode="lin" valueType="num">
                                      <p:cBhvr additive="base">
                                        <p:cTn id="24"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4279"/>
                                        </p:tgtEl>
                                        <p:attrNameLst>
                                          <p:attrName>style.visibility</p:attrName>
                                        </p:attrNameLst>
                                      </p:cBhvr>
                                      <p:to>
                                        <p:strVal val="visible"/>
                                      </p:to>
                                    </p:set>
                                    <p:anim calcmode="lin" valueType="num">
                                      <p:cBhvr additive="base">
                                        <p:cTn id="29" dur="500" fill="hold"/>
                                        <p:tgtEl>
                                          <p:spTgt spid="54279"/>
                                        </p:tgtEl>
                                        <p:attrNameLst>
                                          <p:attrName>ppt_x</p:attrName>
                                        </p:attrNameLst>
                                      </p:cBhvr>
                                      <p:tavLst>
                                        <p:tav tm="0">
                                          <p:val>
                                            <p:strVal val="0-#ppt_w/2"/>
                                          </p:val>
                                        </p:tav>
                                        <p:tav tm="100000">
                                          <p:val>
                                            <p:strVal val="#ppt_x"/>
                                          </p:val>
                                        </p:tav>
                                      </p:tavLst>
                                    </p:anim>
                                    <p:anim calcmode="lin" valueType="num">
                                      <p:cBhvr additive="base">
                                        <p:cTn id="30" dur="500" fill="hold"/>
                                        <p:tgtEl>
                                          <p:spTgt spid="5427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5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P spid="5428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r>
              <a:rPr lang="en-US" b="1" dirty="0" smtClean="0">
                <a:solidFill>
                  <a:schemeClr val="tx1"/>
                </a:solidFill>
              </a:rPr>
              <a:t>Vertical Reach</a:t>
            </a:r>
            <a:endParaRPr lang="en-US" dirty="0">
              <a:solidFill>
                <a:schemeClr val="tx1"/>
              </a:solidFill>
            </a:endParaRPr>
          </a:p>
        </p:txBody>
      </p:sp>
      <p:sp>
        <p:nvSpPr>
          <p:cNvPr id="39939" name="Content Placeholder 2"/>
          <p:cNvSpPr>
            <a:spLocks noGrp="1"/>
          </p:cNvSpPr>
          <p:nvPr>
            <p:ph idx="1"/>
          </p:nvPr>
        </p:nvSpPr>
        <p:spPr/>
        <p:txBody>
          <a:bodyPr/>
          <a:lstStyle/>
          <a:p>
            <a:pPr eaLnBrk="1" hangingPunct="1"/>
            <a:r>
              <a:rPr lang="en-US" smtClean="0"/>
              <a:t>Operating buttons on a control panel and getting objects off high shelves are examples of activities that occur during vertical reach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solidFill>
                  <a:schemeClr val="tx1"/>
                </a:solidFill>
              </a:rPr>
              <a:t>Horizontal Reach</a:t>
            </a:r>
            <a:endParaRPr lang="en-US" smtClean="0">
              <a:solidFill>
                <a:schemeClr val="tx1"/>
              </a:solidFill>
            </a:endParaRPr>
          </a:p>
        </p:txBody>
      </p:sp>
      <p:sp>
        <p:nvSpPr>
          <p:cNvPr id="40963" name="Content Placeholder 2"/>
          <p:cNvSpPr>
            <a:spLocks noGrp="1"/>
          </p:cNvSpPr>
          <p:nvPr>
            <p:ph idx="1"/>
          </p:nvPr>
        </p:nvSpPr>
        <p:spPr/>
        <p:txBody>
          <a:bodyPr/>
          <a:lstStyle/>
          <a:p>
            <a:pPr eaLnBrk="1" hangingPunct="1"/>
            <a:r>
              <a:rPr lang="en-US" smtClean="0"/>
              <a:t>Horizontal height is usually defined by a tabletop or counter; the worker manipulates objects on its surface. Four zones need to be considered</a:t>
            </a:r>
          </a:p>
          <a:p>
            <a:pPr eaLnBrk="1" hangingPunct="1"/>
            <a:r>
              <a:rPr lang="en-US" b="1" smtClean="0"/>
              <a:t>Normal work distance</a:t>
            </a:r>
            <a:r>
              <a:rPr lang="en-US" smtClean="0"/>
              <a:t> is the arc made by the forearm when the body is as close to the table as is comfortable and the elbow is close to the side.</a:t>
            </a:r>
          </a:p>
          <a:p>
            <a:pPr eaLnBrk="1" hangingPunct="1"/>
            <a:r>
              <a:rPr lang="en-US" b="1" smtClean="0"/>
              <a:t>Extended work distance</a:t>
            </a:r>
            <a:r>
              <a:rPr lang="en-US" smtClean="0"/>
              <a:t> is the area made by the arc of the arm when the elbow is straight.</a:t>
            </a:r>
          </a:p>
          <a:p>
            <a:pPr eaLnBrk="1" hangingPunct="1"/>
            <a:r>
              <a:rPr lang="en-US" smtClean="0"/>
              <a:t>This is best for storing frequently used tools, supplies, and heavy objects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81000" y="990600"/>
            <a:ext cx="8229600" cy="5562600"/>
          </a:xfrm>
        </p:spPr>
        <p:txBody>
          <a:bodyPr/>
          <a:lstStyle/>
          <a:p>
            <a:pPr eaLnBrk="1" hangingPunct="1"/>
            <a:r>
              <a:rPr lang="en-US" b="1" smtClean="0"/>
              <a:t>Maximum work distance</a:t>
            </a:r>
            <a:r>
              <a:rPr lang="en-US" smtClean="0"/>
              <a:t> is established when the body leans forward.</a:t>
            </a:r>
          </a:p>
          <a:p>
            <a:pPr eaLnBrk="1" hangingPunct="1"/>
            <a:r>
              <a:rPr lang="en-US" smtClean="0"/>
              <a:t>This area is best for infrequently used supplies and tools.</a:t>
            </a:r>
          </a:p>
          <a:p>
            <a:pPr eaLnBrk="1" hangingPunct="1"/>
            <a:r>
              <a:rPr lang="en-US" smtClean="0"/>
              <a:t> It is also the area that is considered for the placement of push-buttons and other controls</a:t>
            </a:r>
          </a:p>
          <a:p>
            <a:pPr eaLnBrk="1" hangingPunct="1"/>
            <a:r>
              <a:rPr lang="en-US" b="1" smtClean="0"/>
              <a:t>Most efficient workspace</a:t>
            </a:r>
            <a:r>
              <a:rPr lang="en-US" smtClean="0"/>
              <a:t> is defined by a 10- inch (250-mm) square directly in front of the worker and about a hand’s span from the edge of the table. </a:t>
            </a:r>
          </a:p>
          <a:p>
            <a:pPr eaLnBrk="1" hangingPunct="1"/>
            <a:r>
              <a:rPr lang="en-US" smtClean="0"/>
              <a:t>This is the area where most people prefer to work, as it places material at the most comfortable distance from the body.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286000" y="1087438"/>
            <a:ext cx="5056188" cy="5305425"/>
            <a:chOff x="1632" y="624"/>
            <a:chExt cx="3552" cy="3312"/>
          </a:xfrm>
        </p:grpSpPr>
        <p:sp>
          <p:nvSpPr>
            <p:cNvPr id="43012" name="Rectangle 6"/>
            <p:cNvSpPr>
              <a:spLocks noChangeArrowheads="1"/>
            </p:cNvSpPr>
            <p:nvPr/>
          </p:nvSpPr>
          <p:spPr bwMode="auto">
            <a:xfrm>
              <a:off x="1632" y="624"/>
              <a:ext cx="3552" cy="3312"/>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43013" name="Picture 3" descr="C:\Documents and Settings\BB\My Documents\Presentations\New Ergo\225-Principle of Ergonomics\z-CTD Graphics\graphic38.TIF"/>
            <p:cNvPicPr>
              <a:picLocks noChangeAspect="1" noChangeArrowheads="1"/>
            </p:cNvPicPr>
            <p:nvPr/>
          </p:nvPicPr>
          <p:blipFill>
            <a:blip r:embed="rId3"/>
            <a:srcRect/>
            <a:stretch>
              <a:fillRect/>
            </a:stretch>
          </p:blipFill>
          <p:spPr bwMode="auto">
            <a:xfrm rot="42415">
              <a:off x="1686" y="678"/>
              <a:ext cx="3423" cy="3192"/>
            </a:xfrm>
            <a:prstGeom prst="rect">
              <a:avLst/>
            </a:prstGeom>
            <a:noFill/>
            <a:ln w="9525">
              <a:noFill/>
              <a:miter lim="800000"/>
              <a:headEnd/>
              <a:tailEnd/>
            </a:ln>
          </p:spPr>
        </p:pic>
      </p:grpSp>
      <p:sp>
        <p:nvSpPr>
          <p:cNvPr id="43011" name="Rectangle 4"/>
          <p:cNvSpPr>
            <a:spLocks noChangeArrowheads="1"/>
          </p:cNvSpPr>
          <p:nvPr/>
        </p:nvSpPr>
        <p:spPr bwMode="auto">
          <a:xfrm>
            <a:off x="346075" y="155575"/>
            <a:ext cx="8796338" cy="762000"/>
          </a:xfrm>
          <a:prstGeom prst="rect">
            <a:avLst/>
          </a:prstGeom>
          <a:noFill/>
          <a:ln w="9525">
            <a:noFill/>
            <a:miter lim="800000"/>
            <a:headEnd/>
            <a:tailEnd/>
          </a:ln>
        </p:spPr>
        <p:txBody>
          <a:bodyPr>
            <a:spAutoFit/>
          </a:bodyPr>
          <a:lstStyle/>
          <a:p>
            <a:pPr algn="ctr"/>
            <a:r>
              <a:rPr lang="en-US" sz="4400">
                <a:latin typeface="Helvetica" charset="0"/>
              </a:rPr>
              <a:t>Optimal Work Zone</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3600" smtClean="0">
                <a:solidFill>
                  <a:schemeClr val="tx1"/>
                </a:solidFill>
              </a:rPr>
              <a:t>Reach distances can be constrained by the</a:t>
            </a:r>
            <a:br>
              <a:rPr lang="en-US" sz="3600" smtClean="0">
                <a:solidFill>
                  <a:schemeClr val="tx1"/>
                </a:solidFill>
              </a:rPr>
            </a:br>
            <a:r>
              <a:rPr lang="en-US" sz="3600" smtClean="0">
                <a:solidFill>
                  <a:schemeClr val="tx1"/>
                </a:solidFill>
              </a:rPr>
              <a:t>following:</a:t>
            </a:r>
          </a:p>
        </p:txBody>
      </p:sp>
      <p:sp>
        <p:nvSpPr>
          <p:cNvPr id="44035" name="Content Placeholder 2"/>
          <p:cNvSpPr>
            <a:spLocks noGrp="1"/>
          </p:cNvSpPr>
          <p:nvPr>
            <p:ph idx="1"/>
          </p:nvPr>
        </p:nvSpPr>
        <p:spPr/>
        <p:txBody>
          <a:bodyPr/>
          <a:lstStyle/>
          <a:p>
            <a:pPr eaLnBrk="1" hangingPunct="1"/>
            <a:r>
              <a:rPr lang="en-US" smtClean="0"/>
              <a:t>Balance</a:t>
            </a:r>
          </a:p>
          <a:p>
            <a:pPr eaLnBrk="1" hangingPunct="1"/>
            <a:r>
              <a:rPr lang="en-US" smtClean="0"/>
              <a:t>Clothing</a:t>
            </a:r>
          </a:p>
          <a:p>
            <a:pPr eaLnBrk="1" hangingPunct="1"/>
            <a:r>
              <a:rPr lang="en-US" smtClean="0"/>
              <a:t>Overall joint mobility</a:t>
            </a:r>
          </a:p>
          <a:p>
            <a:pPr eaLnBrk="1" hangingPunct="1"/>
            <a:r>
              <a:rPr lang="en-US" smtClean="0"/>
              <a:t>Blocking by other surfaces</a:t>
            </a:r>
          </a:p>
          <a:p>
            <a:pPr eaLnBrk="1" hangingPunct="1"/>
            <a:r>
              <a:rPr lang="en-US" smtClean="0"/>
              <a:t>Job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85788" y="609600"/>
            <a:ext cx="7645400" cy="676275"/>
          </a:xfrm>
          <a:noFill/>
        </p:spPr>
        <p:txBody>
          <a:bodyPr lIns="74981" tIns="29992" rIns="74981" bIns="29992" anchor="t">
            <a:spAutoFit/>
          </a:bodyPr>
          <a:lstStyle/>
          <a:p>
            <a:pPr eaLnBrk="1" hangingPunct="1"/>
            <a:r>
              <a:rPr lang="en-US" sz="4000" b="1" smtClean="0">
                <a:solidFill>
                  <a:schemeClr val="tx1"/>
                </a:solidFill>
              </a:rPr>
              <a:t>Definition of Anthropometry</a:t>
            </a:r>
          </a:p>
        </p:txBody>
      </p:sp>
      <p:sp>
        <p:nvSpPr>
          <p:cNvPr id="11267" name="Rectangle 3"/>
          <p:cNvSpPr>
            <a:spLocks noChangeArrowheads="1"/>
          </p:cNvSpPr>
          <p:nvPr/>
        </p:nvSpPr>
        <p:spPr bwMode="auto">
          <a:xfrm>
            <a:off x="228600" y="1752600"/>
            <a:ext cx="8534400" cy="2571750"/>
          </a:xfrm>
          <a:prstGeom prst="rect">
            <a:avLst/>
          </a:prstGeom>
          <a:noFill/>
          <a:ln w="12700">
            <a:noFill/>
            <a:miter lim="800000"/>
            <a:headEnd/>
            <a:tailEnd/>
          </a:ln>
        </p:spPr>
        <p:txBody>
          <a:bodyPr lIns="74981" tIns="29992" rIns="74981" bIns="29992">
            <a:spAutoFit/>
          </a:bodyPr>
          <a:lstStyle/>
          <a:p>
            <a:pPr algn="just" defTabSz="1079500" eaLnBrk="0" hangingPunct="0">
              <a:lnSpc>
                <a:spcPct val="85000"/>
              </a:lnSpc>
            </a:pPr>
            <a:r>
              <a:rPr lang="en-US" sz="3200">
                <a:solidFill>
                  <a:schemeClr val="accent2"/>
                </a:solidFill>
              </a:rPr>
              <a:t>Anthropometry</a:t>
            </a:r>
            <a:r>
              <a:rPr lang="en-US" sz="3200"/>
              <a:t> is a science that deals  with the </a:t>
            </a:r>
            <a:r>
              <a:rPr lang="en-US" sz="3200">
                <a:solidFill>
                  <a:schemeClr val="accent2"/>
                </a:solidFill>
                <a:latin typeface="Times New Roman" pitchFamily="18" charset="0"/>
              </a:rPr>
              <a:t>measurement</a:t>
            </a:r>
            <a:r>
              <a:rPr lang="en-US" sz="3200"/>
              <a:t> of size, weight, and proportions of the human body.  It is empirical in nature and has developed </a:t>
            </a:r>
            <a:r>
              <a:rPr lang="en-US" sz="3200">
                <a:solidFill>
                  <a:schemeClr val="accent2"/>
                </a:solidFill>
              </a:rPr>
              <a:t>quantitative methods</a:t>
            </a:r>
            <a:r>
              <a:rPr lang="en-US" sz="3200"/>
              <a:t> to measure various physical dimensions. (Chaffin, 1984)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b="1" smtClean="0">
                <a:solidFill>
                  <a:schemeClr val="tx1"/>
                </a:solidFill>
              </a:rPr>
              <a:t>“Visual” Reach (Seeing over Objects)</a:t>
            </a:r>
            <a:endParaRPr lang="en-US" sz="3200" smtClean="0">
              <a:solidFill>
                <a:schemeClr val="tx1"/>
              </a:solidFill>
            </a:endParaRPr>
          </a:p>
        </p:txBody>
      </p:sp>
      <p:sp>
        <p:nvSpPr>
          <p:cNvPr id="45059" name="Content Placeholder 2"/>
          <p:cNvSpPr>
            <a:spLocks noGrp="1"/>
          </p:cNvSpPr>
          <p:nvPr>
            <p:ph idx="1"/>
          </p:nvPr>
        </p:nvSpPr>
        <p:spPr/>
        <p:txBody>
          <a:bodyPr/>
          <a:lstStyle/>
          <a:p>
            <a:pPr eaLnBrk="1" hangingPunct="1"/>
            <a:r>
              <a:rPr lang="en-US" smtClean="0"/>
              <a:t>In the consideration of any workspace, visual contact with important objects is necessary.</a:t>
            </a:r>
          </a:p>
          <a:p>
            <a:pPr eaLnBrk="1" hangingPunct="1"/>
            <a:r>
              <a:rPr lang="en-US" smtClean="0"/>
              <a:t>Workers must be able to see what they are doing, as well as lights, controls, and alarms</a:t>
            </a:r>
          </a:p>
          <a:p>
            <a:pPr eaLnBrk="1" hangingPunct="1"/>
            <a:r>
              <a:rPr lang="en-US" smtClean="0"/>
              <a:t>The reading distance of the eye is approximately 15.8 to 27.6 inches (400 to 700 mm) from the eye. </a:t>
            </a:r>
          </a:p>
          <a:p>
            <a:pPr eaLnBrk="1" hangingPunct="1"/>
            <a:r>
              <a:rPr lang="en-US" smtClean="0"/>
              <a:t>The further from the eye the material, the larger and more clearly it must be displayed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RYAN LAPTOP\C\WINDOWS\DESKTOP\worksurf4.jpg"/>
          <p:cNvPicPr>
            <a:picLocks noChangeAspect="1" noChangeArrowheads="1"/>
          </p:cNvPicPr>
          <p:nvPr/>
        </p:nvPicPr>
        <p:blipFill>
          <a:blip r:embed="rId3"/>
          <a:srcRect l="9639" t="4462" r="10843"/>
          <a:stretch>
            <a:fillRect/>
          </a:stretch>
        </p:blipFill>
        <p:spPr bwMode="auto">
          <a:xfrm>
            <a:off x="2476500" y="1092200"/>
            <a:ext cx="4572000" cy="5008563"/>
          </a:xfrm>
          <a:prstGeom prst="rect">
            <a:avLst/>
          </a:prstGeom>
          <a:noFill/>
          <a:ln w="9525">
            <a:solidFill>
              <a:srgbClr val="402A52"/>
            </a:solidFill>
            <a:miter lim="800000"/>
            <a:headEnd/>
            <a:tailEnd/>
          </a:ln>
        </p:spPr>
      </p:pic>
      <p:sp>
        <p:nvSpPr>
          <p:cNvPr id="46083" name="Rectangle 4"/>
          <p:cNvSpPr>
            <a:spLocks noChangeArrowheads="1"/>
          </p:cNvSpPr>
          <p:nvPr/>
        </p:nvSpPr>
        <p:spPr bwMode="auto">
          <a:xfrm>
            <a:off x="346075" y="155575"/>
            <a:ext cx="8796338" cy="762000"/>
          </a:xfrm>
          <a:prstGeom prst="rect">
            <a:avLst/>
          </a:prstGeom>
          <a:noFill/>
          <a:ln w="9525">
            <a:noFill/>
            <a:miter lim="800000"/>
            <a:headEnd/>
            <a:tailEnd/>
          </a:ln>
        </p:spPr>
        <p:txBody>
          <a:bodyPr>
            <a:spAutoFit/>
          </a:bodyPr>
          <a:lstStyle/>
          <a:p>
            <a:pPr algn="ctr"/>
            <a:r>
              <a:rPr lang="en-US" sz="4400">
                <a:latin typeface="Helvetica" charset="0"/>
              </a:rPr>
              <a:t>Work Surface Heights</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04850"/>
            <a:ext cx="8229600" cy="590550"/>
          </a:xfrm>
        </p:spPr>
        <p:txBody>
          <a:bodyPr/>
          <a:lstStyle/>
          <a:p>
            <a:pPr eaLnBrk="1" hangingPunct="1"/>
            <a:r>
              <a:rPr lang="en-US" sz="4600" b="1" smtClean="0"/>
              <a:t>Clearance</a:t>
            </a:r>
          </a:p>
        </p:txBody>
      </p:sp>
      <p:sp>
        <p:nvSpPr>
          <p:cNvPr id="47107" name="Content Placeholder 2"/>
          <p:cNvSpPr>
            <a:spLocks noGrp="1"/>
          </p:cNvSpPr>
          <p:nvPr>
            <p:ph idx="1"/>
          </p:nvPr>
        </p:nvSpPr>
        <p:spPr>
          <a:xfrm>
            <a:off x="228600" y="1371600"/>
            <a:ext cx="8763000" cy="5029200"/>
          </a:xfrm>
        </p:spPr>
        <p:txBody>
          <a:bodyPr/>
          <a:lstStyle/>
          <a:p>
            <a:pPr eaLnBrk="1" hangingPunct="1"/>
            <a:r>
              <a:rPr lang="en-US" smtClean="0"/>
              <a:t>Clearance is the space needed to allow free passage of a person or a body segment. </a:t>
            </a:r>
          </a:p>
          <a:p>
            <a:pPr eaLnBrk="1" hangingPunct="1"/>
            <a:r>
              <a:rPr lang="en-US" smtClean="0"/>
              <a:t>Clearance, as with any design, must take into account the uses the area will have, including the traffic patterns and clothing being worn.</a:t>
            </a:r>
          </a:p>
          <a:p>
            <a:pPr eaLnBrk="1" hangingPunct="1"/>
            <a:r>
              <a:rPr lang="en-US" smtClean="0"/>
              <a:t>Historically, clearance has been designed for the biggest user, the 95th percentile man.</a:t>
            </a:r>
          </a:p>
          <a:p>
            <a:pPr eaLnBrk="1" hangingPunct="1"/>
            <a:r>
              <a:rPr lang="en-US" smtClean="0"/>
              <a:t> However, in today’s society, clearance must take into account the people who use wheeled devices for mobility, because a wheeled device requires considerably larger spaces in which to maneuver.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81000" y="304800"/>
            <a:ext cx="8229600" cy="6248400"/>
          </a:xfrm>
        </p:spPr>
        <p:txBody>
          <a:bodyPr/>
          <a:lstStyle/>
          <a:p>
            <a:pPr eaLnBrk="1" hangingPunct="1">
              <a:buFont typeface="Wingdings 2" pitchFamily="18" charset="2"/>
              <a:buNone/>
            </a:pPr>
            <a:r>
              <a:rPr lang="en-US" b="1" u="sng" smtClean="0"/>
              <a:t>Height</a:t>
            </a:r>
          </a:p>
          <a:p>
            <a:pPr eaLnBrk="1" hangingPunct="1"/>
            <a:r>
              <a:rPr lang="en-US" smtClean="0"/>
              <a:t>The minimum height of a passageway that will allow a 99th percentile man wearing a helmet and shoes to pass through without ducking is 77 inches (1955 mm).</a:t>
            </a:r>
          </a:p>
          <a:p>
            <a:pPr eaLnBrk="1" hangingPunct="1">
              <a:buFont typeface="Wingdings 2" pitchFamily="18" charset="2"/>
              <a:buNone/>
            </a:pPr>
            <a:r>
              <a:rPr lang="en-US" b="1" u="sng" smtClean="0"/>
              <a:t>Width</a:t>
            </a:r>
          </a:p>
          <a:p>
            <a:pPr eaLnBrk="1" hangingPunct="1"/>
            <a:r>
              <a:rPr lang="en-US" smtClean="0"/>
              <a:t>The minimum width of a passageway depends on potential use.</a:t>
            </a:r>
          </a:p>
          <a:p>
            <a:pPr eaLnBrk="1" hangingPunct="1"/>
            <a:r>
              <a:rPr lang="en-US" smtClean="0"/>
              <a:t>The clearance required for one person to walk alone is 25.5 inches (650 mm)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1"/>
          </p:nvPr>
        </p:nvSpPr>
        <p:spPr/>
        <p:txBody>
          <a:bodyPr/>
          <a:lstStyle/>
          <a:p>
            <a:pPr eaLnBrk="1" hangingPunct="1"/>
            <a:r>
              <a:rPr lang="en-US" smtClean="0"/>
              <a:t>The clearance required for two persons to walk abreast is 53.1 inches (1350 mm).</a:t>
            </a:r>
          </a:p>
          <a:p>
            <a:pPr eaLnBrk="1" hangingPunct="1"/>
            <a:r>
              <a:rPr lang="en-US" smtClean="0"/>
              <a:t>The clearance required for one person in a wheelchair is 36 inches (915 mm).</a:t>
            </a:r>
          </a:p>
          <a:p>
            <a:pPr eaLnBrk="1" hangingPunct="1"/>
            <a:r>
              <a:rPr lang="en-US" smtClean="0"/>
              <a:t>The clearance required for a person in a wheelchair to complete a 360-degree turn is a 60-inch (1525-mm) square.</a:t>
            </a:r>
          </a:p>
          <a:p>
            <a:pPr eaLnBrk="1" hangingPunct="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idx="1"/>
          </p:nvPr>
        </p:nvSpPr>
        <p:spPr>
          <a:xfrm>
            <a:off x="381000" y="533400"/>
            <a:ext cx="8534400" cy="6019800"/>
          </a:xfrm>
        </p:spPr>
        <p:txBody>
          <a:bodyPr/>
          <a:lstStyle/>
          <a:p>
            <a:pPr eaLnBrk="1" hangingPunct="1">
              <a:lnSpc>
                <a:spcPct val="90000"/>
              </a:lnSpc>
              <a:buFont typeface="Wingdings 2" pitchFamily="18" charset="2"/>
              <a:buNone/>
            </a:pPr>
            <a:r>
              <a:rPr lang="en-US" b="1" u="sng" smtClean="0"/>
              <a:t>Hand Clearance</a:t>
            </a:r>
          </a:p>
          <a:p>
            <a:pPr eaLnBrk="1" hangingPunct="1">
              <a:lnSpc>
                <a:spcPct val="90000"/>
              </a:lnSpc>
            </a:pPr>
            <a:r>
              <a:rPr lang="en-US" smtClean="0"/>
              <a:t>Sliding the hand in and out of small spaces can be very important for certain tasks.</a:t>
            </a:r>
          </a:p>
          <a:p>
            <a:pPr eaLnBrk="1" hangingPunct="1">
              <a:lnSpc>
                <a:spcPct val="90000"/>
              </a:lnSpc>
            </a:pPr>
            <a:r>
              <a:rPr lang="en-US" smtClean="0"/>
              <a:t>The smallest aperture through which a 95</a:t>
            </a:r>
            <a:r>
              <a:rPr lang="en-US" baseline="30000" smtClean="0"/>
              <a:t>th</a:t>
            </a:r>
            <a:r>
              <a:rPr lang="en-US" smtClean="0"/>
              <a:t> percentile man can slide his hand is a square with each side measuring 5.1 inches (76 mm).</a:t>
            </a:r>
          </a:p>
          <a:p>
            <a:pPr eaLnBrk="1" hangingPunct="1">
              <a:lnSpc>
                <a:spcPct val="90000"/>
              </a:lnSpc>
            </a:pPr>
            <a:r>
              <a:rPr lang="en-US" smtClean="0"/>
              <a:t> If the opening is at least 2.3 inches (38 mm) thick and 4.6 inches (114 mm) wide, the hand can slide in.</a:t>
            </a:r>
          </a:p>
          <a:p>
            <a:pPr eaLnBrk="1" hangingPunct="1">
              <a:lnSpc>
                <a:spcPct val="90000"/>
              </a:lnSpc>
            </a:pPr>
            <a:r>
              <a:rPr lang="en-US" smtClean="0"/>
              <a:t>However, he cannot grasp and remove anything through an opening of this size; he can only press buttons.</a:t>
            </a:r>
          </a:p>
          <a:p>
            <a:pPr eaLnBrk="1" hangingPunct="1">
              <a:lnSpc>
                <a:spcPct val="90000"/>
              </a:lnSpc>
            </a:pPr>
            <a:r>
              <a:rPr lang="en-US" smtClean="0"/>
              <a:t>If hand access to a place is to be prevented, for example with hand guards, the opening must be less than 2 inches (50 mm) square or no thicker than 1.5 inches (23 mm) and no wider than 3.3 inches (83 mm)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type="body" idx="1"/>
          </p:nvPr>
        </p:nvSpPr>
        <p:spPr>
          <a:xfrm>
            <a:off x="381000" y="1143000"/>
            <a:ext cx="8229600" cy="4389438"/>
          </a:xfrm>
        </p:spPr>
        <p:txBody>
          <a:bodyPr/>
          <a:lstStyle/>
          <a:p>
            <a:pPr eaLnBrk="1" hangingPunct="1">
              <a:buFont typeface="Wingdings 2" pitchFamily="18" charset="2"/>
              <a:buNone/>
            </a:pPr>
            <a:r>
              <a:rPr lang="en-US" b="1" u="sng" smtClean="0"/>
              <a:t>Leg Room</a:t>
            </a:r>
          </a:p>
          <a:p>
            <a:pPr eaLnBrk="1" hangingPunct="1"/>
            <a:r>
              <a:rPr lang="en-US" smtClean="0"/>
              <a:t>Seated work requires space to stretch and position the legs in a variety of postures. </a:t>
            </a:r>
          </a:p>
          <a:p>
            <a:pPr eaLnBrk="1" hangingPunct="1"/>
            <a:r>
              <a:rPr lang="en-US" smtClean="0"/>
              <a:t>Areas designated for seated work should have enough space for tall people to comfortably place their legs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457200" y="704850"/>
            <a:ext cx="8229600" cy="514350"/>
          </a:xfrm>
        </p:spPr>
        <p:txBody>
          <a:bodyPr/>
          <a:lstStyle/>
          <a:p>
            <a:pPr eaLnBrk="1" hangingPunct="1"/>
            <a:r>
              <a:rPr lang="en-US" sz="4600" b="1" smtClean="0">
                <a:solidFill>
                  <a:schemeClr val="tx1"/>
                </a:solidFill>
              </a:rPr>
              <a:t>Posture</a:t>
            </a:r>
          </a:p>
        </p:txBody>
      </p:sp>
      <p:sp>
        <p:nvSpPr>
          <p:cNvPr id="52227" name="Rectangle 3"/>
          <p:cNvSpPr>
            <a:spLocks noGrp="1"/>
          </p:cNvSpPr>
          <p:nvPr>
            <p:ph type="body" idx="1"/>
          </p:nvPr>
        </p:nvSpPr>
        <p:spPr>
          <a:xfrm>
            <a:off x="304800" y="1371600"/>
            <a:ext cx="8610600" cy="5181600"/>
          </a:xfrm>
        </p:spPr>
        <p:txBody>
          <a:bodyPr/>
          <a:lstStyle/>
          <a:p>
            <a:pPr eaLnBrk="1" hangingPunct="1"/>
            <a:r>
              <a:rPr lang="en-US" smtClean="0"/>
              <a:t>Essentially the orientation of body parts in space, posture is believed to have a profound effect on the health and well-being of the worker. </a:t>
            </a:r>
          </a:p>
          <a:p>
            <a:pPr eaLnBrk="1" hangingPunct="1"/>
            <a:r>
              <a:rPr lang="en-US" smtClean="0"/>
              <a:t>Working in one unchanging position, or static posture, has been associated with the development of musculoskeletal disorders. </a:t>
            </a:r>
          </a:p>
          <a:p>
            <a:pPr eaLnBrk="1" hangingPunct="1"/>
            <a:r>
              <a:rPr lang="en-US" smtClean="0"/>
              <a:t>Postures that position the body or body parts so that muscles must work strongly against gravity, such as holding the arms out at shoulder height or working with the torso bent, often cause discomfort in the worker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type="body" idx="1"/>
          </p:nvPr>
        </p:nvSpPr>
        <p:spPr>
          <a:xfrm>
            <a:off x="228600" y="1066800"/>
            <a:ext cx="8610600" cy="5257800"/>
          </a:xfrm>
        </p:spPr>
        <p:txBody>
          <a:bodyPr/>
          <a:lstStyle/>
          <a:p>
            <a:pPr eaLnBrk="1" hangingPunct="1"/>
            <a:r>
              <a:rPr lang="en-US" smtClean="0"/>
              <a:t>Position should be changed frequently. Prolonged static postures place a great deal of stress on the worker.</a:t>
            </a:r>
          </a:p>
          <a:p>
            <a:pPr eaLnBrk="1" hangingPunct="1"/>
            <a:r>
              <a:rPr lang="en-US" smtClean="0"/>
              <a:t> Positions that cause forward inclination of the head should be avoided.  keep the head balanced over the spine.</a:t>
            </a:r>
          </a:p>
          <a:p>
            <a:pPr eaLnBrk="1" hangingPunct="1"/>
            <a:r>
              <a:rPr lang="en-US" smtClean="0"/>
              <a:t>Upper arms should be kept next to the body, and raising arms overhead should be avoided.</a:t>
            </a:r>
          </a:p>
          <a:p>
            <a:pPr eaLnBrk="1" hangingPunct="1"/>
            <a:r>
              <a:rPr lang="en-US" smtClean="0"/>
              <a:t>Body parts should be kept aligned; twisting and asymmetry should be avoided. Asymmetry tends to place muscles in positions of weakness.</a:t>
            </a:r>
          </a:p>
          <a:p>
            <a:pPr eaLnBrk="1" hangingPunct="1"/>
            <a:r>
              <a:rPr lang="en-US" smtClean="0"/>
              <a:t> Neutral postures should be maintained and extremes of range avoided.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Documents and Settings\BB\My Documents\Presentations\New Ergo\225-Principle of Ergonomics\z-CTD Graphics\graphic54.TIF"/>
          <p:cNvPicPr>
            <a:picLocks noChangeAspect="1" noChangeArrowheads="1"/>
          </p:cNvPicPr>
          <p:nvPr/>
        </p:nvPicPr>
        <p:blipFill>
          <a:blip r:embed="rId3"/>
          <a:srcRect l="9293" b="9273"/>
          <a:stretch>
            <a:fillRect/>
          </a:stretch>
        </p:blipFill>
        <p:spPr bwMode="auto">
          <a:xfrm>
            <a:off x="1752600" y="1752600"/>
            <a:ext cx="5486400" cy="4562475"/>
          </a:xfrm>
          <a:prstGeom prst="rect">
            <a:avLst/>
          </a:prstGeom>
          <a:noFill/>
          <a:ln w="9525">
            <a:noFill/>
            <a:miter lim="800000"/>
            <a:headEnd/>
            <a:tailEnd/>
          </a:ln>
        </p:spPr>
      </p:pic>
      <p:sp>
        <p:nvSpPr>
          <p:cNvPr id="54275" name="Rectangle 5"/>
          <p:cNvSpPr>
            <a:spLocks noChangeArrowheads="1"/>
          </p:cNvSpPr>
          <p:nvPr/>
        </p:nvSpPr>
        <p:spPr bwMode="auto">
          <a:xfrm>
            <a:off x="347663" y="914400"/>
            <a:ext cx="8415337" cy="762000"/>
          </a:xfrm>
          <a:prstGeom prst="rect">
            <a:avLst/>
          </a:prstGeom>
          <a:noFill/>
          <a:ln w="9525">
            <a:noFill/>
            <a:miter lim="800000"/>
            <a:headEnd/>
            <a:tailEnd/>
          </a:ln>
        </p:spPr>
        <p:txBody>
          <a:bodyPr>
            <a:spAutoFit/>
          </a:bodyPr>
          <a:lstStyle/>
          <a:p>
            <a:pPr algn="ctr"/>
            <a:r>
              <a:rPr lang="en-US" sz="4400">
                <a:latin typeface="Helvetica" charset="0"/>
              </a:rPr>
              <a:t>Posture Definitions</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idx="1"/>
          </p:nvPr>
        </p:nvSpPr>
        <p:spPr>
          <a:xfrm>
            <a:off x="152400" y="533400"/>
            <a:ext cx="8839200" cy="6172200"/>
          </a:xfrm>
        </p:spPr>
        <p:txBody>
          <a:bodyPr>
            <a:normAutofit/>
          </a:bodyPr>
          <a:lstStyle/>
          <a:p>
            <a:pPr marL="274320" indent="-274320" algn="just" eaLnBrk="1" fontAlgn="auto" hangingPunct="1">
              <a:spcAft>
                <a:spcPts val="0"/>
              </a:spcAft>
              <a:buClr>
                <a:schemeClr val="accent3"/>
              </a:buClr>
              <a:buFont typeface="Wingdings 2"/>
              <a:buChar char=""/>
              <a:defRPr/>
            </a:pPr>
            <a:r>
              <a:rPr lang="en-US" sz="2800" dirty="0" smtClean="0"/>
              <a:t>Anthropometry, the </a:t>
            </a:r>
            <a:r>
              <a:rPr lang="en-US" sz="2800" b="1" dirty="0" smtClean="0"/>
              <a:t>science of measurement of the human body</a:t>
            </a:r>
            <a:r>
              <a:rPr lang="en-US" sz="2800" dirty="0" smtClean="0"/>
              <a:t>, provides therapists with building blocks for understanding the complexities of the human form and how it interfaces with its environment</a:t>
            </a:r>
          </a:p>
          <a:p>
            <a:pPr marL="274320" indent="-274320" algn="just" eaLnBrk="1" fontAlgn="auto" hangingPunct="1">
              <a:spcAft>
                <a:spcPts val="0"/>
              </a:spcAft>
              <a:buClr>
                <a:schemeClr val="accent3"/>
              </a:buClr>
              <a:buFont typeface="Wingdings 2"/>
              <a:buChar char=""/>
              <a:defRPr/>
            </a:pPr>
            <a:r>
              <a:rPr lang="en-US" sz="2800" dirty="0" smtClean="0"/>
              <a:t>When creating a workspace, designers make many </a:t>
            </a:r>
            <a:r>
              <a:rPr lang="en-US" sz="2800" b="1" dirty="0" smtClean="0"/>
              <a:t>complex choices</a:t>
            </a:r>
            <a:r>
              <a:rPr lang="en-US" sz="2800" dirty="0" smtClean="0"/>
              <a:t>.</a:t>
            </a:r>
          </a:p>
          <a:p>
            <a:pPr marL="274320" indent="-274320" algn="just" eaLnBrk="1" fontAlgn="auto" hangingPunct="1">
              <a:spcAft>
                <a:spcPts val="0"/>
              </a:spcAft>
              <a:buClr>
                <a:schemeClr val="accent3"/>
              </a:buClr>
              <a:buFont typeface="Wingdings 2"/>
              <a:buChar char=""/>
              <a:defRPr/>
            </a:pPr>
            <a:r>
              <a:rPr lang="en-US" sz="2800" dirty="0" smtClean="0"/>
              <a:t> In addition to the functional use of the space, the </a:t>
            </a:r>
            <a:r>
              <a:rPr lang="en-US" sz="2800" b="1" dirty="0" smtClean="0"/>
              <a:t>parameters of the human form</a:t>
            </a:r>
            <a:r>
              <a:rPr lang="en-US" sz="2800" dirty="0" smtClean="0"/>
              <a:t> and how it will act within the space must be understood and integrated into the overall design. </a:t>
            </a:r>
          </a:p>
          <a:p>
            <a:pPr marL="274320" indent="-274320" algn="just" eaLnBrk="1" fontAlgn="auto" hangingPunct="1">
              <a:spcAft>
                <a:spcPts val="0"/>
              </a:spcAft>
              <a:buClr>
                <a:schemeClr val="accent3"/>
              </a:buClr>
              <a:buFont typeface="Wingdings 2"/>
              <a:buChar char=""/>
              <a:defRPr/>
            </a:pPr>
            <a:r>
              <a:rPr lang="en-US" sz="2800" dirty="0" smtClean="0"/>
              <a:t>Designers, therefore, </a:t>
            </a:r>
            <a:r>
              <a:rPr lang="en-US" sz="2800" b="1" dirty="0" smtClean="0"/>
              <a:t>must create a space that is suitable for all potential users, regardless of their size, shape, or capabilities</a:t>
            </a:r>
            <a:r>
              <a:rPr lang="en-US" sz="28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519113" y="1524000"/>
            <a:ext cx="4081462" cy="4343400"/>
            <a:chOff x="48" y="960"/>
            <a:chExt cx="2976" cy="2832"/>
          </a:xfrm>
        </p:grpSpPr>
        <p:sp>
          <p:nvSpPr>
            <p:cNvPr id="55303" name="Rectangle 7"/>
            <p:cNvSpPr>
              <a:spLocks noChangeArrowheads="1"/>
            </p:cNvSpPr>
            <p:nvPr/>
          </p:nvSpPr>
          <p:spPr bwMode="auto">
            <a:xfrm>
              <a:off x="48" y="960"/>
              <a:ext cx="2976" cy="2832"/>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55304" name="Picture 3" descr="C:\Documents and Settings\BB\My Documents\Presentations\New Ergo\225-Principle of Ergonomics\z-CTD Graphics\graphic27.TIF"/>
            <p:cNvPicPr>
              <a:picLocks noChangeAspect="1" noChangeArrowheads="1"/>
            </p:cNvPicPr>
            <p:nvPr/>
          </p:nvPicPr>
          <p:blipFill>
            <a:blip r:embed="rId3"/>
            <a:srcRect l="3174" t="51567" r="4762"/>
            <a:stretch>
              <a:fillRect/>
            </a:stretch>
          </p:blipFill>
          <p:spPr bwMode="auto">
            <a:xfrm>
              <a:off x="144" y="1080"/>
              <a:ext cx="2784" cy="2664"/>
            </a:xfrm>
            <a:prstGeom prst="rect">
              <a:avLst/>
            </a:prstGeom>
            <a:noFill/>
            <a:ln w="9525">
              <a:noFill/>
              <a:miter lim="800000"/>
              <a:headEnd/>
              <a:tailEnd/>
            </a:ln>
          </p:spPr>
        </p:pic>
      </p:grpSp>
      <p:grpSp>
        <p:nvGrpSpPr>
          <p:cNvPr id="3" name="Group 9"/>
          <p:cNvGrpSpPr>
            <a:grpSpLocks/>
          </p:cNvGrpSpPr>
          <p:nvPr/>
        </p:nvGrpSpPr>
        <p:grpSpPr bwMode="auto">
          <a:xfrm>
            <a:off x="4876800" y="1524000"/>
            <a:ext cx="4081463" cy="4343400"/>
            <a:chOff x="3216" y="960"/>
            <a:chExt cx="2976" cy="2832"/>
          </a:xfrm>
        </p:grpSpPr>
        <p:sp>
          <p:nvSpPr>
            <p:cNvPr id="55301" name="Rectangle 8"/>
            <p:cNvSpPr>
              <a:spLocks noChangeArrowheads="1"/>
            </p:cNvSpPr>
            <p:nvPr/>
          </p:nvSpPr>
          <p:spPr bwMode="auto">
            <a:xfrm>
              <a:off x="3216" y="960"/>
              <a:ext cx="2976" cy="2832"/>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55302" name="Picture 4" descr="C:\Documents and Settings\BB\My Documents\Presentations\New Ergo\225-Principle of Ergonomics\z-CTD Graphics\graphic27.TIF"/>
            <p:cNvPicPr>
              <a:picLocks noChangeAspect="1" noChangeArrowheads="1"/>
            </p:cNvPicPr>
            <p:nvPr/>
          </p:nvPicPr>
          <p:blipFill>
            <a:blip r:embed="rId3"/>
            <a:srcRect l="17830" t="3116" r="2834" b="59499"/>
            <a:stretch>
              <a:fillRect/>
            </a:stretch>
          </p:blipFill>
          <p:spPr bwMode="auto">
            <a:xfrm>
              <a:off x="3408" y="1248"/>
              <a:ext cx="2688" cy="2304"/>
            </a:xfrm>
            <a:prstGeom prst="rect">
              <a:avLst/>
            </a:prstGeom>
            <a:noFill/>
            <a:ln w="9525">
              <a:noFill/>
              <a:miter lim="800000"/>
              <a:headEnd/>
              <a:tailEnd/>
            </a:ln>
          </p:spPr>
        </p:pic>
      </p:grpSp>
      <p:sp>
        <p:nvSpPr>
          <p:cNvPr id="55300" name="Rectangle 5"/>
          <p:cNvSpPr>
            <a:spLocks noChangeArrowheads="1"/>
          </p:cNvSpPr>
          <p:nvPr/>
        </p:nvSpPr>
        <p:spPr bwMode="auto">
          <a:xfrm>
            <a:off x="346075" y="155575"/>
            <a:ext cx="8796338" cy="762000"/>
          </a:xfrm>
          <a:prstGeom prst="rect">
            <a:avLst/>
          </a:prstGeom>
          <a:noFill/>
          <a:ln w="9525">
            <a:noFill/>
            <a:miter lim="800000"/>
            <a:headEnd/>
            <a:tailEnd/>
          </a:ln>
        </p:spPr>
        <p:txBody>
          <a:bodyPr>
            <a:spAutoFit/>
          </a:bodyPr>
          <a:lstStyle/>
          <a:p>
            <a:pPr algn="ctr"/>
            <a:r>
              <a:rPr lang="en-US" sz="4400">
                <a:latin typeface="Helvetica" charset="0"/>
              </a:rPr>
              <a:t>Affect of Posture on Grip Strength</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ChangeArrowheads="1"/>
          </p:cNvSpPr>
          <p:nvPr/>
        </p:nvSpPr>
        <p:spPr bwMode="auto">
          <a:xfrm>
            <a:off x="347663" y="609600"/>
            <a:ext cx="8339137" cy="1446213"/>
          </a:xfrm>
          <a:prstGeom prst="rect">
            <a:avLst/>
          </a:prstGeom>
          <a:noFill/>
          <a:ln w="9525">
            <a:noFill/>
            <a:miter lim="800000"/>
            <a:headEnd/>
            <a:tailEnd/>
          </a:ln>
        </p:spPr>
        <p:txBody>
          <a:bodyPr>
            <a:spAutoFit/>
          </a:bodyPr>
          <a:lstStyle/>
          <a:p>
            <a:pPr algn="ctr"/>
            <a:r>
              <a:rPr lang="en-US" sz="4400">
                <a:latin typeface="Helvetica" charset="0"/>
              </a:rPr>
              <a:t>Acceptable/Unacceptable</a:t>
            </a:r>
            <a:br>
              <a:rPr lang="en-US" sz="4400">
                <a:latin typeface="Helvetica" charset="0"/>
              </a:rPr>
            </a:br>
            <a:r>
              <a:rPr lang="en-US" sz="4400">
                <a:latin typeface="Helvetica" charset="0"/>
              </a:rPr>
              <a:t>Work Positions</a:t>
            </a:r>
          </a:p>
        </p:txBody>
      </p:sp>
      <p:pic>
        <p:nvPicPr>
          <p:cNvPr id="56323" name="Picture 7" descr="C:\Documents and Settings\BB\My Documents\Presentations\New Ergo\225-Principle of Ergonomics\z-CTD Graphics\graphic41.TIF"/>
          <p:cNvPicPr>
            <a:picLocks noChangeAspect="1" noChangeArrowheads="1"/>
          </p:cNvPicPr>
          <p:nvPr/>
        </p:nvPicPr>
        <p:blipFill>
          <a:blip r:embed="rId3"/>
          <a:srcRect b="64281"/>
          <a:stretch>
            <a:fillRect/>
          </a:stretch>
        </p:blipFill>
        <p:spPr bwMode="auto">
          <a:xfrm>
            <a:off x="533400" y="2667000"/>
            <a:ext cx="4114800" cy="2684463"/>
          </a:xfrm>
          <a:prstGeom prst="rect">
            <a:avLst/>
          </a:prstGeom>
          <a:noFill/>
          <a:ln w="9525">
            <a:noFill/>
            <a:miter lim="800000"/>
            <a:headEnd/>
            <a:tailEnd/>
          </a:ln>
        </p:spPr>
      </p:pic>
      <p:pic>
        <p:nvPicPr>
          <p:cNvPr id="56324" name="Picture 8" descr="C:\Documents and Settings\BB\My Documents\Presentations\New Ergo\225-Principle of Ergonomics\z-CTD Graphics\graphic41.TIF"/>
          <p:cNvPicPr>
            <a:picLocks noChangeAspect="1" noChangeArrowheads="1"/>
          </p:cNvPicPr>
          <p:nvPr/>
        </p:nvPicPr>
        <p:blipFill>
          <a:blip r:embed="rId3"/>
          <a:srcRect t="35576"/>
          <a:stretch>
            <a:fillRect/>
          </a:stretch>
        </p:blipFill>
        <p:spPr bwMode="auto">
          <a:xfrm>
            <a:off x="4953000" y="1981200"/>
            <a:ext cx="3944938" cy="4648200"/>
          </a:xfrm>
          <a:prstGeom prst="rect">
            <a:avLst/>
          </a:prstGeom>
          <a:noFill/>
          <a:ln w="9525">
            <a:noFill/>
            <a:miter lim="800000"/>
            <a:headEnd/>
            <a:tailEnd/>
          </a:ln>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347663" y="990600"/>
            <a:ext cx="8796337" cy="1431925"/>
          </a:xfrm>
          <a:prstGeom prst="rect">
            <a:avLst/>
          </a:prstGeom>
          <a:noFill/>
          <a:ln w="9525">
            <a:noFill/>
            <a:miter lim="800000"/>
            <a:headEnd/>
            <a:tailEnd/>
          </a:ln>
        </p:spPr>
        <p:txBody>
          <a:bodyPr>
            <a:spAutoFit/>
          </a:bodyPr>
          <a:lstStyle/>
          <a:p>
            <a:pPr algn="ctr"/>
            <a:r>
              <a:rPr lang="en-US" sz="4400">
                <a:latin typeface="Helvetica" charset="0"/>
              </a:rPr>
              <a:t>Effect of Workstation Design</a:t>
            </a:r>
            <a:br>
              <a:rPr lang="en-US" sz="4400">
                <a:latin typeface="Helvetica" charset="0"/>
              </a:rPr>
            </a:br>
            <a:r>
              <a:rPr lang="en-US" sz="4400">
                <a:latin typeface="Helvetica" charset="0"/>
              </a:rPr>
              <a:t>on Posture</a:t>
            </a:r>
          </a:p>
        </p:txBody>
      </p:sp>
      <p:grpSp>
        <p:nvGrpSpPr>
          <p:cNvPr id="2" name="Group 11"/>
          <p:cNvGrpSpPr>
            <a:grpSpLocks/>
          </p:cNvGrpSpPr>
          <p:nvPr/>
        </p:nvGrpSpPr>
        <p:grpSpPr bwMode="auto">
          <a:xfrm>
            <a:off x="1143000" y="2971800"/>
            <a:ext cx="7116763" cy="2105025"/>
            <a:chOff x="768" y="1536"/>
            <a:chExt cx="4932" cy="1296"/>
          </a:xfrm>
        </p:grpSpPr>
        <p:pic>
          <p:nvPicPr>
            <p:cNvPr id="57348" name="Picture 2" descr="\\BRYAN LAPTOP\C\WINDOWS\DESKTOP\posture5.jpg"/>
            <p:cNvPicPr>
              <a:picLocks noChangeAspect="1" noChangeArrowheads="1"/>
            </p:cNvPicPr>
            <p:nvPr/>
          </p:nvPicPr>
          <p:blipFill>
            <a:blip r:embed="rId3"/>
            <a:srcRect l="2910" t="12202" r="73814" b="12492"/>
            <a:stretch>
              <a:fillRect/>
            </a:stretch>
          </p:blipFill>
          <p:spPr bwMode="auto">
            <a:xfrm>
              <a:off x="768" y="1536"/>
              <a:ext cx="1296" cy="1296"/>
            </a:xfrm>
            <a:prstGeom prst="rect">
              <a:avLst/>
            </a:prstGeom>
            <a:noFill/>
            <a:ln w="9525">
              <a:solidFill>
                <a:srgbClr val="402A52"/>
              </a:solidFill>
              <a:miter lim="800000"/>
              <a:headEnd/>
              <a:tailEnd/>
            </a:ln>
          </p:spPr>
        </p:pic>
        <p:pic>
          <p:nvPicPr>
            <p:cNvPr id="57349" name="Picture 6" descr="\\BRYAN LAPTOP\C\WINDOWS\DESKTOP\posture5.jpg"/>
            <p:cNvPicPr>
              <a:picLocks noChangeAspect="1" noChangeArrowheads="1"/>
            </p:cNvPicPr>
            <p:nvPr/>
          </p:nvPicPr>
          <p:blipFill>
            <a:blip r:embed="rId3"/>
            <a:srcRect l="31895" t="13248" r="40195" b="11447"/>
            <a:stretch>
              <a:fillRect/>
            </a:stretch>
          </p:blipFill>
          <p:spPr bwMode="auto">
            <a:xfrm>
              <a:off x="2208" y="1536"/>
              <a:ext cx="1554" cy="1296"/>
            </a:xfrm>
            <a:prstGeom prst="rect">
              <a:avLst/>
            </a:prstGeom>
            <a:noFill/>
            <a:ln w="9525">
              <a:solidFill>
                <a:srgbClr val="402A52"/>
              </a:solidFill>
              <a:miter lim="800000"/>
              <a:headEnd/>
              <a:tailEnd/>
            </a:ln>
          </p:spPr>
        </p:pic>
        <p:pic>
          <p:nvPicPr>
            <p:cNvPr id="57350" name="Picture 7" descr="\\BRYAN LAPTOP\C\WINDOWS\DESKTOP\posture5.jpg"/>
            <p:cNvPicPr>
              <a:picLocks noChangeAspect="1" noChangeArrowheads="1"/>
            </p:cNvPicPr>
            <p:nvPr/>
          </p:nvPicPr>
          <p:blipFill>
            <a:blip r:embed="rId3"/>
            <a:srcRect l="65840" t="13945" r="3125" b="10750"/>
            <a:stretch>
              <a:fillRect/>
            </a:stretch>
          </p:blipFill>
          <p:spPr bwMode="auto">
            <a:xfrm>
              <a:off x="3972" y="1536"/>
              <a:ext cx="1728" cy="1296"/>
            </a:xfrm>
            <a:prstGeom prst="rect">
              <a:avLst/>
            </a:prstGeom>
            <a:noFill/>
            <a:ln w="9525">
              <a:solidFill>
                <a:srgbClr val="402A52"/>
              </a:solidFill>
              <a:miter lim="800000"/>
              <a:headEnd/>
              <a:tailEnd/>
            </a:ln>
          </p:spPr>
        </p:pic>
      </p:gr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type="body" idx="1"/>
          </p:nvPr>
        </p:nvSpPr>
        <p:spPr/>
        <p:txBody>
          <a:bodyPr/>
          <a:lstStyle/>
          <a:p>
            <a:pPr eaLnBrk="1" hangingPunct="1"/>
            <a:r>
              <a:rPr lang="en-US" smtClean="0"/>
              <a:t>A back support should always be provided, preferably one that can be inclined to greater than 90 degrees.</a:t>
            </a:r>
          </a:p>
          <a:p>
            <a:pPr eaLnBrk="1" hangingPunct="1"/>
            <a:r>
              <a:rPr lang="en-US" smtClean="0"/>
              <a:t>Body parts should be placed in the positions of greatest strength.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eaLnBrk="1" hangingPunct="1"/>
            <a:r>
              <a:rPr lang="en-US" b="1" smtClean="0">
                <a:solidFill>
                  <a:schemeClr val="tx1"/>
                </a:solidFill>
              </a:rPr>
              <a:t>Precision and Strength</a:t>
            </a:r>
          </a:p>
        </p:txBody>
      </p:sp>
      <p:sp>
        <p:nvSpPr>
          <p:cNvPr id="59395" name="Rectangle 3"/>
          <p:cNvSpPr>
            <a:spLocks noGrp="1"/>
          </p:cNvSpPr>
          <p:nvPr>
            <p:ph type="body" idx="1"/>
          </p:nvPr>
        </p:nvSpPr>
        <p:spPr/>
        <p:txBody>
          <a:bodyPr/>
          <a:lstStyle/>
          <a:p>
            <a:pPr eaLnBrk="1" hangingPunct="1">
              <a:buFont typeface="Wingdings 2" pitchFamily="18" charset="2"/>
              <a:buNone/>
            </a:pPr>
            <a:r>
              <a:rPr lang="en-US" b="1" smtClean="0"/>
              <a:t>Standing work:</a:t>
            </a:r>
          </a:p>
          <a:p>
            <a:pPr eaLnBrk="1" hangingPunct="1"/>
            <a:r>
              <a:rPr lang="en-US" smtClean="0"/>
              <a:t>Work bench heights should be —above elbow height for </a:t>
            </a:r>
            <a:r>
              <a:rPr lang="en-US" i="1" smtClean="0"/>
              <a:t>precision work,</a:t>
            </a:r>
          </a:p>
          <a:p>
            <a:pPr eaLnBrk="1" hangingPunct="1"/>
            <a:r>
              <a:rPr lang="en-US" smtClean="0"/>
              <a:t>Just below elbow height for </a:t>
            </a:r>
            <a:r>
              <a:rPr lang="en-US" i="1" smtClean="0"/>
              <a:t>light work, </a:t>
            </a:r>
            <a:r>
              <a:rPr lang="en-US" smtClean="0"/>
              <a:t>and</a:t>
            </a:r>
          </a:p>
          <a:p>
            <a:pPr eaLnBrk="1" hangingPunct="1"/>
            <a:r>
              <a:rPr lang="en-US" smtClean="0"/>
              <a:t>4-6 in. below elbow height for </a:t>
            </a:r>
            <a:r>
              <a:rPr lang="en-US" i="1" smtClean="0"/>
              <a:t>heavy work.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31850" y="1558925"/>
            <a:ext cx="3602038" cy="3508375"/>
            <a:chOff x="96" y="1104"/>
            <a:chExt cx="2496" cy="2160"/>
          </a:xfrm>
        </p:grpSpPr>
        <p:sp>
          <p:nvSpPr>
            <p:cNvPr id="60424" name="Rectangle 8"/>
            <p:cNvSpPr>
              <a:spLocks noChangeArrowheads="1"/>
            </p:cNvSpPr>
            <p:nvPr/>
          </p:nvSpPr>
          <p:spPr bwMode="auto">
            <a:xfrm>
              <a:off x="96" y="1104"/>
              <a:ext cx="2496" cy="2160"/>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60425" name="Picture 2" descr="\\BRYAN LAPTOP\C\WINDOWS\DESKTOP\worksurf1.jpg"/>
            <p:cNvPicPr>
              <a:picLocks noChangeAspect="1" noChangeArrowheads="1"/>
            </p:cNvPicPr>
            <p:nvPr/>
          </p:nvPicPr>
          <p:blipFill>
            <a:blip r:embed="rId3"/>
            <a:srcRect l="1961" b="1950"/>
            <a:stretch>
              <a:fillRect/>
            </a:stretch>
          </p:blipFill>
          <p:spPr bwMode="auto">
            <a:xfrm>
              <a:off x="144" y="1134"/>
              <a:ext cx="2400" cy="2112"/>
            </a:xfrm>
            <a:prstGeom prst="rect">
              <a:avLst/>
            </a:prstGeom>
            <a:noFill/>
            <a:ln w="9525">
              <a:noFill/>
              <a:miter lim="800000"/>
              <a:headEnd/>
              <a:tailEnd/>
            </a:ln>
          </p:spPr>
        </p:pic>
      </p:grpSp>
      <p:sp>
        <p:nvSpPr>
          <p:cNvPr id="60419" name="Rectangle 5"/>
          <p:cNvSpPr>
            <a:spLocks noChangeArrowheads="1"/>
          </p:cNvSpPr>
          <p:nvPr/>
        </p:nvSpPr>
        <p:spPr bwMode="auto">
          <a:xfrm>
            <a:off x="346075" y="155575"/>
            <a:ext cx="8796338" cy="762000"/>
          </a:xfrm>
          <a:prstGeom prst="rect">
            <a:avLst/>
          </a:prstGeom>
          <a:noFill/>
          <a:ln w="9525">
            <a:noFill/>
            <a:miter lim="800000"/>
            <a:headEnd/>
            <a:tailEnd/>
          </a:ln>
        </p:spPr>
        <p:txBody>
          <a:bodyPr>
            <a:spAutoFit/>
          </a:bodyPr>
          <a:lstStyle/>
          <a:p>
            <a:pPr algn="ctr"/>
            <a:r>
              <a:rPr lang="en-US" sz="4400">
                <a:latin typeface="Helvetica" charset="0"/>
              </a:rPr>
              <a:t>Work Surface Heights</a:t>
            </a:r>
          </a:p>
        </p:txBody>
      </p:sp>
      <p:grpSp>
        <p:nvGrpSpPr>
          <p:cNvPr id="3" name="Group 10"/>
          <p:cNvGrpSpPr>
            <a:grpSpLocks/>
          </p:cNvGrpSpPr>
          <p:nvPr/>
        </p:nvGrpSpPr>
        <p:grpSpPr bwMode="auto">
          <a:xfrm>
            <a:off x="4779963" y="1092200"/>
            <a:ext cx="4017962" cy="4598988"/>
            <a:chOff x="3312" y="768"/>
            <a:chExt cx="2784" cy="2832"/>
          </a:xfrm>
        </p:grpSpPr>
        <p:sp>
          <p:nvSpPr>
            <p:cNvPr id="60421" name="Rectangle 7"/>
            <p:cNvSpPr>
              <a:spLocks noChangeArrowheads="1"/>
            </p:cNvSpPr>
            <p:nvPr/>
          </p:nvSpPr>
          <p:spPr bwMode="auto">
            <a:xfrm>
              <a:off x="3312" y="768"/>
              <a:ext cx="2784" cy="2832"/>
            </a:xfrm>
            <a:prstGeom prst="rect">
              <a:avLst/>
            </a:prstGeom>
            <a:solidFill>
              <a:schemeClr val="bg1"/>
            </a:solidFill>
            <a:ln w="12700">
              <a:solidFill>
                <a:srgbClr val="402A52"/>
              </a:solidFill>
              <a:miter lim="800000"/>
              <a:headEnd type="none" w="sm" len="sm"/>
              <a:tailEnd type="none" w="sm" len="sm"/>
            </a:ln>
          </p:spPr>
          <p:txBody>
            <a:bodyPr wrap="none" anchor="ctr"/>
            <a:lstStyle/>
            <a:p>
              <a:endParaRPr lang="en-US"/>
            </a:p>
          </p:txBody>
        </p:sp>
        <p:pic>
          <p:nvPicPr>
            <p:cNvPr id="60422" name="Picture 3" descr="\\BRYAN LAPTOP\C\WINDOWS\DESKTOP\worksurf2.jpg"/>
            <p:cNvPicPr>
              <a:picLocks noChangeAspect="1" noChangeArrowheads="1"/>
            </p:cNvPicPr>
            <p:nvPr/>
          </p:nvPicPr>
          <p:blipFill>
            <a:blip r:embed="rId4"/>
            <a:srcRect l="35564" t="4828" r="1088"/>
            <a:stretch>
              <a:fillRect/>
            </a:stretch>
          </p:blipFill>
          <p:spPr bwMode="auto">
            <a:xfrm>
              <a:off x="3324" y="804"/>
              <a:ext cx="2736" cy="1892"/>
            </a:xfrm>
            <a:prstGeom prst="rect">
              <a:avLst/>
            </a:prstGeom>
            <a:noFill/>
            <a:ln w="9525">
              <a:noFill/>
              <a:miter lim="800000"/>
              <a:headEnd/>
              <a:tailEnd/>
            </a:ln>
          </p:spPr>
        </p:pic>
        <p:pic>
          <p:nvPicPr>
            <p:cNvPr id="60423" name="Picture 6" descr="\\BRYAN LAPTOP\C\WINDOWS\DESKTOP\worksurf2.jpg"/>
            <p:cNvPicPr>
              <a:picLocks noChangeAspect="1" noChangeArrowheads="1"/>
            </p:cNvPicPr>
            <p:nvPr/>
          </p:nvPicPr>
          <p:blipFill>
            <a:blip r:embed="rId4"/>
            <a:srcRect t="24146" r="64436" b="32394"/>
            <a:stretch>
              <a:fillRect/>
            </a:stretch>
          </p:blipFill>
          <p:spPr bwMode="auto">
            <a:xfrm>
              <a:off x="3936" y="2736"/>
              <a:ext cx="1536" cy="864"/>
            </a:xfrm>
            <a:prstGeom prst="rect">
              <a:avLst/>
            </a:prstGeom>
            <a:noFill/>
            <a:ln w="9525">
              <a:noFill/>
              <a:miter lim="800000"/>
              <a:headEnd/>
              <a:tailEnd/>
            </a:ln>
          </p:spPr>
        </p:pic>
      </p:gr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457200" y="704850"/>
            <a:ext cx="8229600" cy="590550"/>
          </a:xfrm>
        </p:spPr>
        <p:txBody>
          <a:bodyPr/>
          <a:lstStyle/>
          <a:p>
            <a:pPr eaLnBrk="1" hangingPunct="1"/>
            <a:r>
              <a:rPr lang="en-US" sz="3600" b="1" smtClean="0">
                <a:solidFill>
                  <a:schemeClr val="tx1"/>
                </a:solidFill>
              </a:rPr>
              <a:t>Conclusion</a:t>
            </a:r>
          </a:p>
        </p:txBody>
      </p:sp>
      <p:sp>
        <p:nvSpPr>
          <p:cNvPr id="61443" name="Rectangle 3"/>
          <p:cNvSpPr>
            <a:spLocks noGrp="1"/>
          </p:cNvSpPr>
          <p:nvPr>
            <p:ph type="body" idx="1"/>
          </p:nvPr>
        </p:nvSpPr>
        <p:spPr>
          <a:xfrm>
            <a:off x="152400" y="1371600"/>
            <a:ext cx="8686800" cy="5105400"/>
          </a:xfrm>
        </p:spPr>
        <p:txBody>
          <a:bodyPr/>
          <a:lstStyle/>
          <a:p>
            <a:pPr eaLnBrk="1" hangingPunct="1"/>
            <a:r>
              <a:rPr lang="en-US" smtClean="0"/>
              <a:t>Static anthropometry provides the essentials for understanding the variability of the human form.</a:t>
            </a:r>
          </a:p>
          <a:p>
            <a:pPr eaLnBrk="1" hangingPunct="1"/>
            <a:r>
              <a:rPr lang="en-US" smtClean="0"/>
              <a:t> It can greatly reduce time and effort while greatly increasing the accuracy of design by providing the designer with information concerning the broadest ranges of measurements in a population, including individuals with disabilities.</a:t>
            </a:r>
          </a:p>
          <a:p>
            <a:pPr eaLnBrk="1" hangingPunct="1"/>
            <a:r>
              <a:rPr lang="en-US" smtClean="0"/>
              <a:t>These estimates can provide the designer with information about clearance, reach, and posture that is essential to good design.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229600" cy="2438400"/>
          </a:xfrm>
        </p:spPr>
        <p:style>
          <a:lnRef idx="1">
            <a:schemeClr val="accent2"/>
          </a:lnRef>
          <a:fillRef idx="2">
            <a:schemeClr val="accent2"/>
          </a:fillRef>
          <a:effectRef idx="1">
            <a:schemeClr val="accent2"/>
          </a:effectRef>
          <a:fontRef idx="minor">
            <a:schemeClr val="dk1"/>
          </a:fontRef>
        </p:style>
        <p:txBody>
          <a:bodyPr>
            <a:normAutofit/>
          </a:bodyPr>
          <a:lstStyle/>
          <a:p>
            <a:r>
              <a:rPr lang="en-US" sz="6000" b="1" dirty="0" smtClean="0">
                <a:solidFill>
                  <a:schemeClr val="tx2">
                    <a:lumMod val="75000"/>
                  </a:schemeClr>
                </a:solidFill>
              </a:rPr>
              <a:t>PHYSICAL ENVIRONMENT</a:t>
            </a:r>
            <a:endParaRPr lang="en-US" sz="6000" dirty="0">
              <a:solidFill>
                <a:schemeClr val="tx2">
                  <a:lumMod val="75000"/>
                </a:schemeClr>
              </a:solidFill>
            </a:endParaRPr>
          </a:p>
        </p:txBody>
      </p:sp>
      <p:sp>
        <p:nvSpPr>
          <p:cNvPr id="3" name="Subtitle 2"/>
          <p:cNvSpPr>
            <a:spLocks noGrp="1"/>
          </p:cNvSpPr>
          <p:nvPr>
            <p:ph type="subTitle" idx="1"/>
          </p:nvPr>
        </p:nvSpPr>
        <p:spPr>
          <a:xfrm>
            <a:off x="609600" y="4572000"/>
            <a:ext cx="7467600" cy="19050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sz="4000" b="1" dirty="0" smtClean="0">
                <a:solidFill>
                  <a:srgbClr val="00B050"/>
                </a:solidFill>
              </a:rPr>
              <a:t>DR.AYESHA </a:t>
            </a:r>
          </a:p>
          <a:p>
            <a:r>
              <a:rPr lang="en-US" sz="4000" b="1" dirty="0" smtClean="0">
                <a:solidFill>
                  <a:srgbClr val="00B050"/>
                </a:solidFill>
              </a:rPr>
              <a:t>BSPT(K.E.M.U)PP.DPT(RCRS),</a:t>
            </a:r>
          </a:p>
          <a:p>
            <a:r>
              <a:rPr lang="en-US" sz="4000" b="1" dirty="0" err="1" smtClean="0">
                <a:solidFill>
                  <a:srgbClr val="00B050"/>
                </a:solidFill>
              </a:rPr>
              <a:t>M.Phil</a:t>
            </a:r>
            <a:r>
              <a:rPr lang="en-US" sz="4000" b="1" dirty="0" smtClean="0">
                <a:solidFill>
                  <a:srgbClr val="00B050"/>
                </a:solidFill>
              </a:rPr>
              <a:t>(Gold medalist) </a:t>
            </a:r>
            <a:endParaRPr lang="en-US" sz="4000" b="1" dirty="0">
              <a:solidFill>
                <a:srgbClr val="00B050"/>
              </a:solidFill>
            </a:endParaRPr>
          </a:p>
        </p:txBody>
      </p:sp>
      <p:pic>
        <p:nvPicPr>
          <p:cNvPr id="1026" name="Picture 2"/>
          <p:cNvPicPr>
            <a:picLocks noChangeAspect="1" noChangeArrowheads="1"/>
          </p:cNvPicPr>
          <p:nvPr/>
        </p:nvPicPr>
        <p:blipFill>
          <a:blip r:embed="rId2" cstate="print"/>
          <a:srcRect/>
          <a:stretch>
            <a:fillRect/>
          </a:stretch>
        </p:blipFill>
        <p:spPr bwMode="auto">
          <a:xfrm>
            <a:off x="5943600" y="304800"/>
            <a:ext cx="26670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09200"/>
          </a:xfrm>
          <a:prstGeom prst="rect">
            <a:avLst/>
          </a:prstGeom>
        </p:spPr>
        <p:txBody>
          <a:bodyPr wrap="square">
            <a:spAutoFit/>
          </a:bodyPr>
          <a:lstStyle/>
          <a:p>
            <a:r>
              <a:rPr lang="en-US" sz="3200" b="1" dirty="0" smtClean="0"/>
              <a:t>Physical Environment:</a:t>
            </a:r>
          </a:p>
          <a:p>
            <a:endParaRPr lang="en-US" sz="3200" b="1" dirty="0" smtClean="0"/>
          </a:p>
          <a:p>
            <a:pPr>
              <a:buFont typeface="Wingdings" pitchFamily="2" charset="2"/>
              <a:buChar char="v"/>
            </a:pPr>
            <a:r>
              <a:rPr lang="en-US" sz="3200" b="1" dirty="0" smtClean="0"/>
              <a:t>outside</a:t>
            </a:r>
            <a:r>
              <a:rPr lang="en-US" sz="3200" dirty="0" smtClean="0"/>
              <a:t>,   natural environmental………..</a:t>
            </a:r>
          </a:p>
          <a:p>
            <a:pPr>
              <a:buFont typeface="Wingdings" pitchFamily="2" charset="2"/>
              <a:buChar char="v"/>
            </a:pPr>
            <a:r>
              <a:rPr lang="en-US" sz="3200" dirty="0" smtClean="0"/>
              <a:t>An</a:t>
            </a:r>
            <a:r>
              <a:rPr lang="en-US" sz="3200" b="1" dirty="0" smtClean="0"/>
              <a:t> indoor </a:t>
            </a:r>
            <a:r>
              <a:rPr lang="en-US" sz="3200" dirty="0" smtClean="0"/>
              <a:t>environment, </a:t>
            </a:r>
            <a:endParaRPr lang="en-US" sz="3200" b="1" dirty="0" smtClean="0">
              <a:solidFill>
                <a:srgbClr val="FF0000"/>
              </a:solidFill>
            </a:endParaRPr>
          </a:p>
          <a:p>
            <a:pPr>
              <a:buFont typeface="Wingdings" pitchFamily="2" charset="2"/>
              <a:buChar char="v"/>
            </a:pPr>
            <a:r>
              <a:rPr lang="en-US" sz="3200" b="1" dirty="0" smtClean="0">
                <a:solidFill>
                  <a:srgbClr val="FF0000"/>
                </a:solidFill>
              </a:rPr>
              <a:t>A third environment </a:t>
            </a:r>
            <a:r>
              <a:rPr lang="en-US" sz="3200" dirty="0" smtClean="0"/>
              <a:t>in which some workers find themselves is an enclosed machine……</a:t>
            </a:r>
          </a:p>
          <a:p>
            <a:pPr>
              <a:buFont typeface="Wingdings" pitchFamily="2" charset="2"/>
              <a:buChar char="v"/>
            </a:pPr>
            <a:endParaRPr lang="en-US" sz="3200" dirty="0" smtClean="0"/>
          </a:p>
          <a:p>
            <a:pPr>
              <a:buFont typeface="Wingdings" pitchFamily="2" charset="2"/>
              <a:buChar char="v"/>
            </a:pPr>
            <a:r>
              <a:rPr lang="en-US" sz="3200" dirty="0" smtClean="0"/>
              <a:t>Focuses on environmental components including </a:t>
            </a:r>
            <a:r>
              <a:rPr lang="en-US" sz="3200" b="1" dirty="0" smtClean="0">
                <a:solidFill>
                  <a:srgbClr val="FF0000"/>
                </a:solidFill>
              </a:rPr>
              <a:t>vibration,</a:t>
            </a:r>
            <a:r>
              <a:rPr lang="en-US" sz="3200" dirty="0" smtClean="0"/>
              <a:t> </a:t>
            </a:r>
            <a:r>
              <a:rPr lang="en-US" sz="3200" b="1" dirty="0" smtClean="0"/>
              <a:t>lighting, </a:t>
            </a:r>
            <a:r>
              <a:rPr lang="en-US" sz="3200" b="1" dirty="0" smtClean="0">
                <a:solidFill>
                  <a:srgbClr val="92D050"/>
                </a:solidFill>
              </a:rPr>
              <a:t>sound, </a:t>
            </a:r>
            <a:r>
              <a:rPr lang="en-US" sz="3200" dirty="0" smtClean="0"/>
              <a:t>and </a:t>
            </a:r>
            <a:r>
              <a:rPr lang="en-US" sz="3200" b="1" dirty="0" smtClean="0">
                <a:solidFill>
                  <a:srgbClr val="0070C0"/>
                </a:solidFill>
              </a:rPr>
              <a:t>physical characteristics of work </a:t>
            </a:r>
            <a:r>
              <a:rPr lang="en-US" sz="3200" dirty="0" smtClean="0"/>
              <a:t>and the </a:t>
            </a:r>
            <a:r>
              <a:rPr lang="en-US" sz="3200" b="1" dirty="0" smtClean="0">
                <a:solidFill>
                  <a:srgbClr val="7030A0"/>
                </a:solidFill>
              </a:rPr>
              <a:t>environment such as friction</a:t>
            </a:r>
            <a:r>
              <a:rPr lang="en-US" sz="3200" dirty="0" smtClean="0"/>
              <a:t>. </a:t>
            </a:r>
          </a:p>
        </p:txBody>
      </p:sp>
      <p:pic>
        <p:nvPicPr>
          <p:cNvPr id="1026" name="Picture 2" descr="D:\ash laptop new\ash laptop\health wellness pictures\physical-activity-2.jpg"/>
          <p:cNvPicPr>
            <a:picLocks noChangeAspect="1" noChangeArrowheads="1"/>
          </p:cNvPicPr>
          <p:nvPr/>
        </p:nvPicPr>
        <p:blipFill>
          <a:blip r:embed="rId2" cstate="print"/>
          <a:srcRect/>
          <a:stretch>
            <a:fillRect/>
          </a:stretch>
        </p:blipFill>
        <p:spPr bwMode="auto">
          <a:xfrm>
            <a:off x="2438400" y="4953000"/>
            <a:ext cx="6629400" cy="1905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a:ln/>
        </p:spPr>
        <p:txBody>
          <a:bodyPr/>
          <a:lstStyle/>
          <a:p>
            <a:r>
              <a:rPr lang="tr-TR"/>
              <a:t>25/05/2010 Ankara</a:t>
            </a:r>
          </a:p>
        </p:txBody>
      </p:sp>
      <p:sp>
        <p:nvSpPr>
          <p:cNvPr id="8" name="Rectangle 6"/>
          <p:cNvSpPr>
            <a:spLocks noGrp="1" noChangeArrowheads="1"/>
          </p:cNvSpPr>
          <p:nvPr>
            <p:ph type="sldNum" sz="quarter" idx="12"/>
          </p:nvPr>
        </p:nvSpPr>
        <p:spPr>
          <a:ln/>
        </p:spPr>
        <p:txBody>
          <a:bodyPr/>
          <a:lstStyle/>
          <a:p>
            <a:pPr>
              <a:defRPr/>
            </a:pPr>
            <a:fld id="{AEAF8012-5BA2-4F92-AA96-954BE7CD5727}" type="slidenum">
              <a:rPr lang="tr-TR"/>
              <a:pPr>
                <a:defRPr/>
              </a:pPr>
              <a:t>59</a:t>
            </a:fld>
            <a:endParaRPr lang="tr-TR"/>
          </a:p>
        </p:txBody>
      </p:sp>
      <p:sp>
        <p:nvSpPr>
          <p:cNvPr id="167938" name="Rectangle 2"/>
          <p:cNvSpPr>
            <a:spLocks noGrp="1" noChangeArrowheads="1"/>
          </p:cNvSpPr>
          <p:nvPr>
            <p:ph type="title"/>
          </p:nvPr>
        </p:nvSpPr>
        <p:spPr>
          <a:xfrm>
            <a:off x="457200" y="0"/>
            <a:ext cx="8229600" cy="1219200"/>
          </a:xfrm>
        </p:spPr>
        <p:txBody>
          <a:bodyPr>
            <a:normAutofit fontScale="90000"/>
          </a:bodyPr>
          <a:lstStyle/>
          <a:p>
            <a:r>
              <a:rPr lang="en-US" sz="3200" b="1" dirty="0" smtClean="0"/>
              <a:t>VIBRATION:</a:t>
            </a:r>
            <a:br>
              <a:rPr lang="en-US" sz="3200" b="1" dirty="0" smtClean="0"/>
            </a:br>
            <a:r>
              <a:rPr lang="en-US" sz="3200" b="1" dirty="0" smtClean="0">
                <a:solidFill>
                  <a:srgbClr val="FF0000"/>
                </a:solidFill>
              </a:rPr>
              <a:t>A motion that repeats itself is called a </a:t>
            </a:r>
            <a:r>
              <a:rPr lang="en-US" sz="3200" b="1" i="1" dirty="0" smtClean="0">
                <a:solidFill>
                  <a:srgbClr val="FF0000"/>
                </a:solidFill>
              </a:rPr>
              <a:t>vibration</a:t>
            </a:r>
            <a:r>
              <a:rPr lang="en-US" sz="3200" dirty="0" smtClean="0"/>
              <a:t>.</a:t>
            </a:r>
            <a:r>
              <a:rPr lang="en-US" sz="3200" b="1" dirty="0" smtClean="0"/>
              <a:t/>
            </a:r>
            <a:br>
              <a:rPr lang="en-US" sz="3200" b="1" dirty="0" smtClean="0"/>
            </a:br>
            <a:endParaRPr lang="tr-TR" sz="3200" dirty="0" smtClean="0">
              <a:solidFill>
                <a:srgbClr val="800080"/>
              </a:solidFill>
            </a:endParaRPr>
          </a:p>
        </p:txBody>
      </p:sp>
      <p:sp>
        <p:nvSpPr>
          <p:cNvPr id="167939" name="Rectangle 3"/>
          <p:cNvSpPr>
            <a:spLocks noGrp="1" noChangeArrowheads="1"/>
          </p:cNvSpPr>
          <p:nvPr>
            <p:ph type="body" idx="1"/>
          </p:nvPr>
        </p:nvSpPr>
        <p:spPr>
          <a:xfrm>
            <a:off x="0" y="914401"/>
            <a:ext cx="9144000" cy="2743200"/>
          </a:xfrm>
        </p:spPr>
        <p:txBody>
          <a:bodyPr>
            <a:normAutofit/>
          </a:bodyPr>
          <a:lstStyle/>
          <a:p>
            <a:r>
              <a:rPr lang="tr-TR" sz="2800" dirty="0" smtClean="0">
                <a:solidFill>
                  <a:srgbClr val="009900"/>
                </a:solidFill>
                <a:latin typeface="Times New Roman" pitchFamily="18" charset="0"/>
              </a:rPr>
              <a:t>Hand-Arm Vibration:</a:t>
            </a:r>
            <a:r>
              <a:rPr lang="en-US" sz="2800" dirty="0" smtClean="0">
                <a:solidFill>
                  <a:srgbClr val="800080"/>
                </a:solidFill>
                <a:latin typeface="Times New Roman" pitchFamily="18" charset="0"/>
              </a:rPr>
              <a:t> </a:t>
            </a:r>
            <a:r>
              <a:rPr lang="tr-TR" sz="2800" dirty="0" smtClean="0">
                <a:solidFill>
                  <a:srgbClr val="800080"/>
                </a:solidFill>
                <a:latin typeface="Times New Roman" pitchFamily="18" charset="0"/>
              </a:rPr>
              <a:t>mechanical vibration  transmitted to the human hand arm system </a:t>
            </a:r>
            <a:r>
              <a:rPr lang="en-US" sz="2800" dirty="0" smtClean="0">
                <a:solidFill>
                  <a:srgbClr val="800080"/>
                </a:solidFill>
                <a:latin typeface="Times New Roman" pitchFamily="18" charset="0"/>
              </a:rPr>
              <a:t>may cause</a:t>
            </a:r>
            <a:r>
              <a:rPr lang="tr-TR" sz="2800" dirty="0" smtClean="0">
                <a:solidFill>
                  <a:srgbClr val="800080"/>
                </a:solidFill>
                <a:latin typeface="Times New Roman" pitchFamily="18" charset="0"/>
              </a:rPr>
              <a:t> risk to the health and safety of workers, in particular vascular</a:t>
            </a:r>
            <a:r>
              <a:rPr lang="en-US" sz="2800" dirty="0" smtClean="0">
                <a:solidFill>
                  <a:srgbClr val="800080"/>
                </a:solidFill>
                <a:latin typeface="Times New Roman" pitchFamily="18" charset="0"/>
              </a:rPr>
              <a:t>,</a:t>
            </a:r>
            <a:r>
              <a:rPr lang="tr-TR" sz="2800" dirty="0" smtClean="0">
                <a:solidFill>
                  <a:srgbClr val="800080"/>
                </a:solidFill>
                <a:latin typeface="Times New Roman" pitchFamily="18" charset="0"/>
              </a:rPr>
              <a:t>bone or joint, neurological or muscular </a:t>
            </a:r>
            <a:r>
              <a:rPr lang="en-US" sz="2800" dirty="0" smtClean="0">
                <a:solidFill>
                  <a:srgbClr val="800080"/>
                </a:solidFill>
                <a:latin typeface="Times New Roman" pitchFamily="18" charset="0"/>
              </a:rPr>
              <a:t>systems. </a:t>
            </a:r>
            <a:endParaRPr lang="en-US" sz="2800" b="1" dirty="0" smtClean="0"/>
          </a:p>
          <a:p>
            <a:endParaRPr lang="tr-TR" sz="2400" dirty="0" smtClean="0">
              <a:solidFill>
                <a:srgbClr val="800080"/>
              </a:solidFill>
              <a:latin typeface="Times New Roman" pitchFamily="18" charset="0"/>
            </a:endParaRPr>
          </a:p>
        </p:txBody>
      </p:sp>
      <p:pic>
        <p:nvPicPr>
          <p:cNvPr id="167947" name="Picture 11" descr="HiltiInc_SelfSharpeningChi_0"/>
          <p:cNvPicPr>
            <a:picLocks noChangeAspect="1" noChangeArrowheads="1"/>
          </p:cNvPicPr>
          <p:nvPr/>
        </p:nvPicPr>
        <p:blipFill>
          <a:blip r:embed="rId2" cstate="print"/>
          <a:srcRect/>
          <a:stretch>
            <a:fillRect/>
          </a:stretch>
        </p:blipFill>
        <p:spPr bwMode="auto">
          <a:xfrm>
            <a:off x="0" y="3124200"/>
            <a:ext cx="2492376" cy="3733800"/>
          </a:xfrm>
          <a:prstGeom prst="rect">
            <a:avLst/>
          </a:prstGeom>
          <a:noFill/>
        </p:spPr>
      </p:pic>
      <p:pic>
        <p:nvPicPr>
          <p:cNvPr id="9" name="Picture 3"/>
          <p:cNvPicPr>
            <a:picLocks noChangeAspect="1" noChangeArrowheads="1"/>
          </p:cNvPicPr>
          <p:nvPr/>
        </p:nvPicPr>
        <p:blipFill>
          <a:blip r:embed="rId3" cstate="print"/>
          <a:srcRect/>
          <a:stretch>
            <a:fillRect/>
          </a:stretch>
        </p:blipFill>
        <p:spPr bwMode="auto">
          <a:xfrm>
            <a:off x="6019800" y="2667000"/>
            <a:ext cx="2895599" cy="4114800"/>
          </a:xfrm>
          <a:prstGeom prst="rect">
            <a:avLst/>
          </a:prstGeom>
          <a:noFill/>
          <a:ln w="9525">
            <a:noFill/>
            <a:miter lim="800000"/>
            <a:headEnd/>
            <a:tailEnd/>
          </a:ln>
          <a:effectLst/>
        </p:spPr>
      </p:pic>
      <p:pic>
        <p:nvPicPr>
          <p:cNvPr id="10" name="Picture 7" descr="whitefingers"/>
          <p:cNvPicPr>
            <a:picLocks noChangeAspect="1" noChangeArrowheads="1"/>
          </p:cNvPicPr>
          <p:nvPr/>
        </p:nvPicPr>
        <p:blipFill>
          <a:blip r:embed="rId4" cstate="print"/>
          <a:srcRect/>
          <a:stretch>
            <a:fillRect/>
          </a:stretch>
        </p:blipFill>
        <p:spPr bwMode="auto">
          <a:xfrm>
            <a:off x="2590800" y="2698750"/>
            <a:ext cx="2819400" cy="1873250"/>
          </a:xfrm>
          <a:prstGeom prst="rect">
            <a:avLst/>
          </a:prstGeom>
          <a:noFill/>
          <a:ln w="9525">
            <a:noFill/>
            <a:miter lim="800000"/>
            <a:headEnd/>
            <a:tailEnd/>
          </a:ln>
        </p:spPr>
      </p:pic>
      <p:pic>
        <p:nvPicPr>
          <p:cNvPr id="11" name="Picture 13" descr="whitefinger"/>
          <p:cNvPicPr>
            <a:picLocks noChangeAspect="1" noChangeArrowheads="1"/>
          </p:cNvPicPr>
          <p:nvPr/>
        </p:nvPicPr>
        <p:blipFill>
          <a:blip r:embed="rId5" cstate="print"/>
          <a:srcRect/>
          <a:stretch>
            <a:fillRect/>
          </a:stretch>
        </p:blipFill>
        <p:spPr bwMode="auto">
          <a:xfrm>
            <a:off x="2286000" y="4419600"/>
            <a:ext cx="3657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1447800"/>
            <a:ext cx="8610600" cy="3581400"/>
          </a:xfrm>
        </p:spPr>
        <p:txBody>
          <a:bodyPr>
            <a:normAutofit fontScale="92500"/>
          </a:bodyPr>
          <a:lstStyle/>
          <a:p>
            <a:pPr eaLnBrk="1" hangingPunct="1"/>
            <a:r>
              <a:rPr lang="en-US" b="1" smtClean="0"/>
              <a:t>Anthropometry provides the:</a:t>
            </a:r>
          </a:p>
          <a:p>
            <a:pPr lvl="1" eaLnBrk="1" hangingPunct="1"/>
            <a:r>
              <a:rPr lang="en-US" smtClean="0"/>
              <a:t>Parameters of human size and shape that allow designers to fulfill the needs of both </a:t>
            </a:r>
            <a:r>
              <a:rPr lang="en-US" smtClean="0">
                <a:solidFill>
                  <a:srgbClr val="FF0000"/>
                </a:solidFill>
              </a:rPr>
              <a:t>comfort and function</a:t>
            </a:r>
            <a:r>
              <a:rPr lang="en-US" smtClean="0"/>
              <a:t>.</a:t>
            </a:r>
          </a:p>
          <a:p>
            <a:pPr lvl="1" eaLnBrk="1" hangingPunct="1"/>
            <a:r>
              <a:rPr lang="en-US" smtClean="0"/>
              <a:t>Understanding of why a </a:t>
            </a:r>
            <a:r>
              <a:rPr lang="en-US" smtClean="0">
                <a:solidFill>
                  <a:srgbClr val="FF0000"/>
                </a:solidFill>
              </a:rPr>
              <a:t>workspace fits a worker </a:t>
            </a:r>
            <a:r>
              <a:rPr lang="en-US" smtClean="0"/>
              <a:t>and the understanding of how a workspace may fail the people who work in it. </a:t>
            </a:r>
          </a:p>
          <a:p>
            <a:pPr lvl="1" eaLnBrk="1" hangingPunct="1"/>
            <a:r>
              <a:rPr lang="en-US" smtClean="0"/>
              <a:t>Important information on how to </a:t>
            </a:r>
            <a:r>
              <a:rPr lang="en-US" smtClean="0">
                <a:solidFill>
                  <a:srgbClr val="FF0000"/>
                </a:solidFill>
              </a:rPr>
              <a:t>shape the environment </a:t>
            </a:r>
            <a:r>
              <a:rPr lang="en-US" smtClean="0"/>
              <a:t>to fit the greatest number of people.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1"/>
          </p:nvPr>
        </p:nvSpPr>
        <p:spPr>
          <a:ln/>
        </p:spPr>
        <p:txBody>
          <a:bodyPr/>
          <a:lstStyle/>
          <a:p>
            <a:r>
              <a:rPr lang="tr-TR"/>
              <a:t>25/05/2010 Ankara</a:t>
            </a:r>
          </a:p>
        </p:txBody>
      </p:sp>
      <p:sp>
        <p:nvSpPr>
          <p:cNvPr id="7" name="Rectangle 6"/>
          <p:cNvSpPr>
            <a:spLocks noGrp="1" noChangeArrowheads="1"/>
          </p:cNvSpPr>
          <p:nvPr>
            <p:ph type="sldNum" sz="quarter" idx="12"/>
          </p:nvPr>
        </p:nvSpPr>
        <p:spPr>
          <a:ln/>
        </p:spPr>
        <p:txBody>
          <a:bodyPr/>
          <a:lstStyle/>
          <a:p>
            <a:pPr>
              <a:defRPr/>
            </a:pPr>
            <a:fld id="{1B933362-4AB2-4BB1-B02F-82988C2EE0A3}" type="slidenum">
              <a:rPr lang="tr-TR"/>
              <a:pPr>
                <a:defRPr/>
              </a:pPr>
              <a:t>60</a:t>
            </a:fld>
            <a:endParaRPr lang="tr-TR"/>
          </a:p>
        </p:txBody>
      </p:sp>
      <p:sp>
        <p:nvSpPr>
          <p:cNvPr id="169986" name="Rectangle 2"/>
          <p:cNvSpPr>
            <a:spLocks noGrp="1" noChangeArrowheads="1"/>
          </p:cNvSpPr>
          <p:nvPr>
            <p:ph type="title"/>
          </p:nvPr>
        </p:nvSpPr>
        <p:spPr>
          <a:xfrm>
            <a:off x="457200" y="274638"/>
            <a:ext cx="8229600" cy="706437"/>
          </a:xfrm>
        </p:spPr>
        <p:txBody>
          <a:bodyPr/>
          <a:lstStyle/>
          <a:p>
            <a:endParaRPr lang="tr-TR" sz="3200" dirty="0" smtClean="0">
              <a:solidFill>
                <a:srgbClr val="800080"/>
              </a:solidFill>
            </a:endParaRPr>
          </a:p>
        </p:txBody>
      </p:sp>
      <p:sp>
        <p:nvSpPr>
          <p:cNvPr id="169987" name="Rectangle 3"/>
          <p:cNvSpPr>
            <a:spLocks noGrp="1" noChangeArrowheads="1"/>
          </p:cNvSpPr>
          <p:nvPr>
            <p:ph type="body" idx="1"/>
          </p:nvPr>
        </p:nvSpPr>
        <p:spPr>
          <a:xfrm>
            <a:off x="250825" y="908050"/>
            <a:ext cx="8229600" cy="4525963"/>
          </a:xfrm>
        </p:spPr>
        <p:txBody>
          <a:bodyPr/>
          <a:lstStyle/>
          <a:p>
            <a:r>
              <a:rPr lang="tr-TR" sz="3000" dirty="0" smtClean="0">
                <a:solidFill>
                  <a:srgbClr val="009900"/>
                </a:solidFill>
                <a:latin typeface="Times New Roman" pitchFamily="18" charset="0"/>
              </a:rPr>
              <a:t>Whole Body Vibration:</a:t>
            </a:r>
            <a:r>
              <a:rPr lang="tr-TR" sz="3000" dirty="0" smtClean="0">
                <a:solidFill>
                  <a:srgbClr val="800080"/>
                </a:solidFill>
                <a:latin typeface="Times New Roman" pitchFamily="18" charset="0"/>
              </a:rPr>
              <a:t> The mechanical vibration  transmitted to the whole body,  risks to  health  and safety of workers,in particular lower-back morbidity and trauma of the spine </a:t>
            </a:r>
            <a:r>
              <a:rPr lang="en-US" sz="3000" dirty="0" smtClean="0">
                <a:solidFill>
                  <a:srgbClr val="800080"/>
                </a:solidFill>
                <a:latin typeface="Times New Roman" pitchFamily="18" charset="0"/>
              </a:rPr>
              <a:t>.</a:t>
            </a:r>
            <a:r>
              <a:rPr lang="en-US" sz="2800" dirty="0" smtClean="0"/>
              <a:t> </a:t>
            </a:r>
          </a:p>
          <a:p>
            <a:r>
              <a:rPr lang="en-US" sz="2800" dirty="0" smtClean="0"/>
              <a:t>Whole body vibration (WBV) occurs often in enclosed machine environments..</a:t>
            </a:r>
          </a:p>
          <a:p>
            <a:endParaRPr lang="tr-TR" sz="3000" dirty="0" smtClean="0">
              <a:solidFill>
                <a:srgbClr val="800080"/>
              </a:solidFill>
              <a:latin typeface="Times New Roman" pitchFamily="18" charset="0"/>
            </a:endParaRPr>
          </a:p>
        </p:txBody>
      </p:sp>
      <p:pic>
        <p:nvPicPr>
          <p:cNvPr id="169991" name="Picture 7" descr="fork_lift_truck_driver_training"/>
          <p:cNvPicPr>
            <a:picLocks noChangeAspect="1" noChangeArrowheads="1"/>
          </p:cNvPicPr>
          <p:nvPr/>
        </p:nvPicPr>
        <p:blipFill>
          <a:blip r:embed="rId2" cstate="print"/>
          <a:srcRect/>
          <a:stretch>
            <a:fillRect/>
          </a:stretch>
        </p:blipFill>
        <p:spPr bwMode="auto">
          <a:xfrm>
            <a:off x="228601" y="3657600"/>
            <a:ext cx="4800600" cy="3200399"/>
          </a:xfrm>
          <a:prstGeom prst="rect">
            <a:avLst/>
          </a:prstGeom>
          <a:noFill/>
          <a:ln w="9525">
            <a:noFill/>
            <a:miter lim="800000"/>
            <a:headEnd/>
            <a:tailEnd/>
          </a:ln>
        </p:spPr>
      </p:pic>
      <p:pic>
        <p:nvPicPr>
          <p:cNvPr id="169994" name="Picture 10" descr="belfitigi"/>
          <p:cNvPicPr>
            <a:picLocks noChangeAspect="1" noChangeArrowheads="1"/>
          </p:cNvPicPr>
          <p:nvPr/>
        </p:nvPicPr>
        <p:blipFill>
          <a:blip r:embed="rId3" cstate="print"/>
          <a:srcRect b="9056"/>
          <a:stretch>
            <a:fillRect/>
          </a:stretch>
        </p:blipFill>
        <p:spPr bwMode="auto">
          <a:xfrm>
            <a:off x="5410201" y="3765550"/>
            <a:ext cx="3352799"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494085"/>
          </a:xfrm>
          <a:prstGeom prst="rect">
            <a:avLst/>
          </a:prstGeom>
        </p:spPr>
        <p:txBody>
          <a:bodyPr wrap="square">
            <a:spAutoFit/>
          </a:bodyPr>
          <a:lstStyle/>
          <a:p>
            <a:r>
              <a:rPr lang="en-US" sz="3200" b="1" dirty="0" smtClean="0"/>
              <a:t>Concepts of wave patterns are used to describe vibrations.</a:t>
            </a:r>
          </a:p>
          <a:p>
            <a:r>
              <a:rPr lang="en-US" sz="3200" b="1" dirty="0" smtClean="0">
                <a:solidFill>
                  <a:srgbClr val="FF0000"/>
                </a:solidFill>
              </a:rPr>
              <a:t>1: periodic waveforms: </a:t>
            </a:r>
            <a:r>
              <a:rPr lang="en-US" sz="3200" dirty="0" smtClean="0"/>
              <a:t>continues oscillations, with the waveform looking the same. </a:t>
            </a:r>
          </a:p>
          <a:p>
            <a:r>
              <a:rPr lang="en-US" sz="3200" dirty="0" smtClean="0"/>
              <a:t>2: </a:t>
            </a:r>
            <a:r>
              <a:rPr lang="en-US" sz="3200" i="1" dirty="0" smtClean="0"/>
              <a:t> </a:t>
            </a:r>
            <a:r>
              <a:rPr lang="en-US" sz="3200" b="1" i="1" dirty="0" smtClean="0">
                <a:solidFill>
                  <a:srgbClr val="FF0000"/>
                </a:solidFill>
              </a:rPr>
              <a:t>random </a:t>
            </a:r>
            <a:r>
              <a:rPr lang="en-US" sz="3200" b="1" dirty="0" smtClean="0">
                <a:solidFill>
                  <a:srgbClr val="FF0000"/>
                </a:solidFill>
              </a:rPr>
              <a:t>waveform </a:t>
            </a:r>
            <a:r>
              <a:rPr lang="en-US" sz="3200" dirty="0" smtClean="0"/>
              <a:t>created with a random number– of vibration waves. Its behavior cannot be determined.</a:t>
            </a:r>
            <a:endParaRPr lang="en-US" sz="3200" b="1" dirty="0" smtClean="0"/>
          </a:p>
          <a:p>
            <a:r>
              <a:rPr lang="en-US" sz="3200" b="1" dirty="0" smtClean="0">
                <a:solidFill>
                  <a:schemeClr val="tx2"/>
                </a:solidFill>
              </a:rPr>
              <a:t>Several definitions are used in the understanding of waves and vibrations:</a:t>
            </a:r>
          </a:p>
          <a:p>
            <a:r>
              <a:rPr lang="en-US" sz="3200" b="1" dirty="0" smtClean="0">
                <a:solidFill>
                  <a:srgbClr val="FF0000"/>
                </a:solidFill>
              </a:rPr>
              <a:t>• </a:t>
            </a:r>
            <a:r>
              <a:rPr lang="en-US" sz="3200" b="1" i="1" dirty="0" smtClean="0">
                <a:solidFill>
                  <a:srgbClr val="FF0000"/>
                </a:solidFill>
              </a:rPr>
              <a:t>Cycle: </a:t>
            </a:r>
            <a:r>
              <a:rPr lang="en-US" sz="3200" i="1" dirty="0" smtClean="0"/>
              <a:t>The movement of a body from an </a:t>
            </a:r>
            <a:r>
              <a:rPr lang="en-US" sz="3200" b="1" dirty="0" smtClean="0">
                <a:solidFill>
                  <a:srgbClr val="FF0000"/>
                </a:solidFill>
              </a:rPr>
              <a:t>undisturbed position</a:t>
            </a:r>
            <a:r>
              <a:rPr lang="en-US" sz="3200" dirty="0" smtClean="0"/>
              <a:t>, to a </a:t>
            </a:r>
            <a:r>
              <a:rPr lang="en-US" sz="3200" b="1" dirty="0" smtClean="0"/>
              <a:t>maximum position in one direction</a:t>
            </a:r>
            <a:r>
              <a:rPr lang="en-US" sz="3200" dirty="0" smtClean="0"/>
              <a:t>,  </a:t>
            </a:r>
            <a:r>
              <a:rPr lang="en-US" sz="3200" b="1" dirty="0" smtClean="0"/>
              <a:t>to the other extreme or minimum position. E.g. pendulum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en-US" sz="3200" b="1" dirty="0" smtClean="0">
                <a:solidFill>
                  <a:srgbClr val="FF0000"/>
                </a:solidFill>
              </a:rPr>
              <a:t>• </a:t>
            </a:r>
            <a:r>
              <a:rPr lang="en-US" sz="3200" b="1" i="1" dirty="0" smtClean="0">
                <a:solidFill>
                  <a:srgbClr val="FF0000"/>
                </a:solidFill>
              </a:rPr>
              <a:t>Amplitude: </a:t>
            </a:r>
            <a:r>
              <a:rPr lang="en-US" sz="3200" i="1" dirty="0" smtClean="0"/>
              <a:t>The maximum displacement of </a:t>
            </a:r>
            <a:r>
              <a:rPr lang="en-US" sz="3200" dirty="0" smtClean="0"/>
              <a:t>the object</a:t>
            </a:r>
            <a:r>
              <a:rPr lang="en-US" sz="3200" i="1" dirty="0" smtClean="0"/>
              <a:t>.</a:t>
            </a:r>
            <a:endParaRPr lang="en-US" sz="3200" b="1" dirty="0" smtClean="0">
              <a:solidFill>
                <a:srgbClr val="FF0000"/>
              </a:solidFill>
            </a:endParaRPr>
          </a:p>
          <a:p>
            <a:r>
              <a:rPr lang="en-US" sz="3200" b="1" dirty="0" smtClean="0">
                <a:solidFill>
                  <a:srgbClr val="FF0000"/>
                </a:solidFill>
              </a:rPr>
              <a:t>• </a:t>
            </a:r>
            <a:r>
              <a:rPr lang="en-US" sz="3200" b="1" i="1" dirty="0" smtClean="0">
                <a:solidFill>
                  <a:srgbClr val="FF0000"/>
                </a:solidFill>
              </a:rPr>
              <a:t>Frequency: </a:t>
            </a:r>
            <a:r>
              <a:rPr lang="en-US" sz="3200" i="1" dirty="0" smtClean="0"/>
              <a:t>The number of times an </a:t>
            </a:r>
            <a:r>
              <a:rPr lang="en-US" sz="3200" dirty="0" smtClean="0"/>
              <a:t>object completes one cycle in a given amount of time. </a:t>
            </a:r>
            <a:endParaRPr lang="en-US" sz="3200" b="1" i="1" dirty="0" smtClean="0">
              <a:solidFill>
                <a:srgbClr val="FF0000"/>
              </a:solidFill>
            </a:endParaRPr>
          </a:p>
          <a:p>
            <a:r>
              <a:rPr lang="en-US" sz="3200" b="1" i="1" dirty="0" smtClean="0">
                <a:solidFill>
                  <a:srgbClr val="FF0000"/>
                </a:solidFill>
              </a:rPr>
              <a:t>Resonant frequency: </a:t>
            </a:r>
            <a:r>
              <a:rPr lang="en-US" sz="3200" dirty="0" smtClean="0"/>
              <a:t>an object </a:t>
            </a:r>
            <a:r>
              <a:rPr lang="en-US" sz="3200" b="1" dirty="0" smtClean="0">
                <a:solidFill>
                  <a:srgbClr val="0070C0"/>
                </a:solidFill>
              </a:rPr>
              <a:t>natural frequency</a:t>
            </a:r>
            <a:r>
              <a:rPr lang="en-US" sz="3200" dirty="0" smtClean="0"/>
              <a:t>, as </a:t>
            </a:r>
            <a:r>
              <a:rPr lang="en-US" sz="3200" b="1" dirty="0" smtClean="0">
                <a:solidFill>
                  <a:srgbClr val="FF0000"/>
                </a:solidFill>
              </a:rPr>
              <a:t>same frequency as an external excitation</a:t>
            </a:r>
            <a:r>
              <a:rPr lang="en-US" sz="3200" b="1" dirty="0" smtClean="0">
                <a:solidFill>
                  <a:schemeClr val="accent6">
                    <a:lumMod val="50000"/>
                  </a:schemeClr>
                </a:solidFill>
              </a:rPr>
              <a:t>.</a:t>
            </a:r>
            <a:endParaRPr lang="en-US" sz="3200" i="1" dirty="0" smtClean="0"/>
          </a:p>
          <a:p>
            <a:r>
              <a:rPr lang="en-US" sz="3200" dirty="0" smtClean="0"/>
              <a:t> </a:t>
            </a:r>
            <a:r>
              <a:rPr lang="en-US" sz="3200" b="1" dirty="0" smtClean="0"/>
              <a:t>Harm can occur in a person who is constantly subjected to external physical vibrations in a work environment.</a:t>
            </a:r>
            <a:r>
              <a:rPr lang="tr-TR" sz="3200" dirty="0" smtClean="0">
                <a:solidFill>
                  <a:srgbClr val="800080"/>
                </a:solidFill>
                <a:latin typeface="Times New Roman" pitchFamily="18" charset="0"/>
              </a:rPr>
              <a:t> H</a:t>
            </a:r>
            <a:endParaRPr lang="en-US" sz="3200" dirty="0" smtClean="0">
              <a:solidFill>
                <a:srgbClr val="800080"/>
              </a:solidFill>
              <a:latin typeface="Times New Roman" pitchFamily="18" charset="0"/>
            </a:endParaRPr>
          </a:p>
          <a:p>
            <a:endParaRPr lang="en-US" sz="3200" dirty="0" smtClean="0">
              <a:solidFill>
                <a:srgbClr val="800080"/>
              </a:solidFill>
              <a:latin typeface="Times New Roman" pitchFamily="18" charset="0"/>
            </a:endParaRPr>
          </a:p>
          <a:p>
            <a:endParaRPr lang="en-US" sz="3200" dirty="0" smtClean="0">
              <a:solidFill>
                <a:srgbClr val="800080"/>
              </a:solidFill>
              <a:latin typeface="Times New Roman" pitchFamily="18" charset="0"/>
            </a:endParaRPr>
          </a:p>
          <a:p>
            <a:r>
              <a:rPr lang="tr-TR" sz="3200" dirty="0" smtClean="0">
                <a:solidFill>
                  <a:srgbClr val="800080"/>
                </a:solidFill>
                <a:latin typeface="Times New Roman" pitchFamily="18" charset="0"/>
              </a:rPr>
              <a:t>Measuring instrumentation</a:t>
            </a:r>
            <a:r>
              <a:rPr lang="en-US" sz="3200" b="1" dirty="0" smtClean="0"/>
              <a:t> </a:t>
            </a:r>
          </a:p>
          <a:p>
            <a:r>
              <a:rPr lang="en-US" sz="3200" dirty="0" smtClean="0"/>
              <a:t>Vibration can be measured by accelerometer</a:t>
            </a:r>
            <a:endParaRPr lang="tr-TR" sz="3200" dirty="0" smtClean="0"/>
          </a:p>
          <a:p>
            <a:endParaRPr lang="en-US" sz="3200" b="1" dirty="0" smtClean="0">
              <a:solidFill>
                <a:srgbClr val="FF0000"/>
              </a:solidFill>
            </a:endParaRPr>
          </a:p>
          <a:p>
            <a:r>
              <a:rPr lang="en-US" sz="3200" dirty="0" smtClean="0"/>
              <a:t>. </a:t>
            </a:r>
          </a:p>
        </p:txBody>
      </p:sp>
      <p:pic>
        <p:nvPicPr>
          <p:cNvPr id="3" name="Picture 5" descr="10_svantek"/>
          <p:cNvPicPr>
            <a:picLocks noChangeAspect="1" noChangeArrowheads="1"/>
          </p:cNvPicPr>
          <p:nvPr/>
        </p:nvPicPr>
        <p:blipFill>
          <a:blip r:embed="rId2" cstate="print"/>
          <a:srcRect/>
          <a:stretch>
            <a:fillRect/>
          </a:stretch>
        </p:blipFill>
        <p:spPr bwMode="auto">
          <a:xfrm>
            <a:off x="2503487" y="3962400"/>
            <a:ext cx="2449513" cy="1393825"/>
          </a:xfrm>
          <a:prstGeom prst="rect">
            <a:avLst/>
          </a:prstGeom>
          <a:noFill/>
        </p:spPr>
      </p:pic>
      <p:pic>
        <p:nvPicPr>
          <p:cNvPr id="4" name="Picture 7" descr="sa51"/>
          <p:cNvPicPr>
            <a:picLocks noChangeAspect="1" noChangeArrowheads="1"/>
          </p:cNvPicPr>
          <p:nvPr/>
        </p:nvPicPr>
        <p:blipFill>
          <a:blip r:embed="rId3" cstate="print"/>
          <a:srcRect/>
          <a:stretch>
            <a:fillRect/>
          </a:stretch>
        </p:blipFill>
        <p:spPr bwMode="auto">
          <a:xfrm>
            <a:off x="5105400" y="4038600"/>
            <a:ext cx="1600200" cy="1371599"/>
          </a:xfrm>
          <a:prstGeom prst="rect">
            <a:avLst/>
          </a:prstGeom>
          <a:noFill/>
          <a:ln w="9525">
            <a:noFill/>
            <a:miter lim="800000"/>
            <a:headEnd/>
            <a:tailEnd/>
          </a:ln>
        </p:spPr>
      </p:pic>
      <p:pic>
        <p:nvPicPr>
          <p:cNvPr id="5" name="Picture 10" descr="1122911"/>
          <p:cNvPicPr>
            <a:picLocks noChangeAspect="1" noChangeArrowheads="1"/>
          </p:cNvPicPr>
          <p:nvPr/>
        </p:nvPicPr>
        <p:blipFill>
          <a:blip r:embed="rId4" cstate="print"/>
          <a:srcRect/>
          <a:stretch>
            <a:fillRect/>
          </a:stretch>
        </p:blipFill>
        <p:spPr bwMode="auto">
          <a:xfrm>
            <a:off x="6804024" y="4267200"/>
            <a:ext cx="2339975" cy="10668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6E5ED8E0-8476-4DE6-B990-8E9E1F7B3ED6}" type="slidenum">
              <a:rPr lang="en-GB"/>
              <a:pPr/>
              <a:t>63</a:t>
            </a:fld>
            <a:endParaRPr lang="en-GB"/>
          </a:p>
        </p:txBody>
      </p:sp>
      <p:sp>
        <p:nvSpPr>
          <p:cNvPr id="194562" name="Rectangle 2"/>
          <p:cNvSpPr>
            <a:spLocks noGrp="1" noChangeArrowheads="1"/>
          </p:cNvSpPr>
          <p:nvPr>
            <p:ph type="title"/>
          </p:nvPr>
        </p:nvSpPr>
        <p:spPr/>
        <p:txBody>
          <a:bodyPr/>
          <a:lstStyle/>
          <a:p>
            <a:r>
              <a:rPr lang="en-GB" b="1" dirty="0" smtClean="0">
                <a:solidFill>
                  <a:schemeClr val="accent2"/>
                </a:solidFill>
                <a:latin typeface="Comic Sans MS" pitchFamily="66" charset="0"/>
              </a:rPr>
              <a:t>Sound</a:t>
            </a:r>
            <a:endParaRPr lang="en-GB" b="1" dirty="0">
              <a:solidFill>
                <a:schemeClr val="accent2"/>
              </a:solidFill>
              <a:latin typeface="Comic Sans MS" pitchFamily="66" charset="0"/>
            </a:endParaRPr>
          </a:p>
        </p:txBody>
      </p:sp>
      <p:sp>
        <p:nvSpPr>
          <p:cNvPr id="194563" name="Rectangle 3"/>
          <p:cNvSpPr>
            <a:spLocks noGrp="1" noChangeArrowheads="1"/>
          </p:cNvSpPr>
          <p:nvPr>
            <p:ph type="body" idx="1"/>
          </p:nvPr>
        </p:nvSpPr>
        <p:spPr>
          <a:xfrm>
            <a:off x="1" y="4508500"/>
            <a:ext cx="6516688" cy="2120900"/>
          </a:xfrm>
        </p:spPr>
        <p:txBody>
          <a:bodyPr>
            <a:noAutofit/>
          </a:bodyPr>
          <a:lstStyle/>
          <a:p>
            <a:r>
              <a:rPr lang="en-US" sz="2800" dirty="0" smtClean="0"/>
              <a:t>Sound is also a </a:t>
            </a:r>
            <a:r>
              <a:rPr lang="en-US" sz="2800" b="1" dirty="0" smtClean="0"/>
              <a:t>combination</a:t>
            </a:r>
            <a:r>
              <a:rPr lang="en-US" sz="2800" dirty="0" smtClean="0"/>
              <a:t> of either simple or complex waveforms. </a:t>
            </a:r>
          </a:p>
          <a:p>
            <a:r>
              <a:rPr lang="en-US" sz="2800" dirty="0" smtClean="0"/>
              <a:t>Sound is the result of </a:t>
            </a:r>
            <a:r>
              <a:rPr lang="en-US" sz="2800" b="1" dirty="0" smtClean="0">
                <a:solidFill>
                  <a:srgbClr val="FF0000"/>
                </a:solidFill>
              </a:rPr>
              <a:t>wave activity </a:t>
            </a:r>
            <a:r>
              <a:rPr lang="en-US" sz="2800" dirty="0" smtClean="0"/>
              <a:t>in the air that reaches a person’s ear.  </a:t>
            </a:r>
          </a:p>
        </p:txBody>
      </p:sp>
      <p:pic>
        <p:nvPicPr>
          <p:cNvPr id="194564" name="Picture 4" descr="MCSO01542_0000[1]"/>
          <p:cNvPicPr>
            <a:picLocks noChangeAspect="1" noChangeArrowheads="1"/>
          </p:cNvPicPr>
          <p:nvPr/>
        </p:nvPicPr>
        <p:blipFill>
          <a:blip r:embed="rId3" cstate="print"/>
          <a:srcRect/>
          <a:stretch>
            <a:fillRect/>
          </a:stretch>
        </p:blipFill>
        <p:spPr bwMode="auto">
          <a:xfrm>
            <a:off x="971550" y="2060575"/>
            <a:ext cx="1862138" cy="1827213"/>
          </a:xfrm>
          <a:prstGeom prst="rect">
            <a:avLst/>
          </a:prstGeom>
          <a:noFill/>
        </p:spPr>
      </p:pic>
      <p:pic>
        <p:nvPicPr>
          <p:cNvPr id="194565" name="Picture 5" descr="MCj02114800000[1]"/>
          <p:cNvPicPr>
            <a:picLocks noChangeAspect="1" noChangeArrowheads="1"/>
          </p:cNvPicPr>
          <p:nvPr/>
        </p:nvPicPr>
        <p:blipFill>
          <a:blip r:embed="rId4" cstate="print"/>
          <a:srcRect/>
          <a:stretch>
            <a:fillRect/>
          </a:stretch>
        </p:blipFill>
        <p:spPr bwMode="auto">
          <a:xfrm>
            <a:off x="6516688" y="2708275"/>
            <a:ext cx="2168525" cy="4652963"/>
          </a:xfrm>
          <a:prstGeom prst="rect">
            <a:avLst/>
          </a:prstGeom>
          <a:noFill/>
        </p:spPr>
      </p:pic>
      <p:sp>
        <p:nvSpPr>
          <p:cNvPr id="194566" name="Line 6"/>
          <p:cNvSpPr>
            <a:spLocks noChangeShapeType="1"/>
          </p:cNvSpPr>
          <p:nvPr/>
        </p:nvSpPr>
        <p:spPr bwMode="auto">
          <a:xfrm>
            <a:off x="3276600" y="3213100"/>
            <a:ext cx="2736850" cy="936625"/>
          </a:xfrm>
          <a:prstGeom prst="line">
            <a:avLst/>
          </a:prstGeom>
          <a:noFill/>
          <a:ln w="76200">
            <a:solidFill>
              <a:srgbClr val="339966"/>
            </a:solidFill>
            <a:round/>
            <a:headEnd/>
            <a:tailEnd type="triangle" w="med" len="med"/>
          </a:ln>
          <a:effectLst/>
        </p:spPr>
        <p:txBody>
          <a:bodyPr/>
          <a:lstStyle/>
          <a:p>
            <a:endParaRPr lang="en-US"/>
          </a:p>
        </p:txBody>
      </p:sp>
      <p:sp>
        <p:nvSpPr>
          <p:cNvPr id="194567" name="Text Box 7"/>
          <p:cNvSpPr txBox="1">
            <a:spLocks noChangeArrowheads="1"/>
          </p:cNvSpPr>
          <p:nvPr/>
        </p:nvSpPr>
        <p:spPr bwMode="auto">
          <a:xfrm>
            <a:off x="4643438" y="3213100"/>
            <a:ext cx="1800225" cy="579438"/>
          </a:xfrm>
          <a:prstGeom prst="rect">
            <a:avLst/>
          </a:prstGeom>
          <a:noFill/>
          <a:ln w="9525">
            <a:noFill/>
            <a:miter lim="800000"/>
            <a:headEnd/>
            <a:tailEnd/>
          </a:ln>
          <a:effectLst/>
        </p:spPr>
        <p:txBody>
          <a:bodyPr>
            <a:spAutoFit/>
          </a:bodyPr>
          <a:lstStyle/>
          <a:p>
            <a:pPr>
              <a:spcBef>
                <a:spcPct val="50000"/>
              </a:spcBef>
            </a:pPr>
            <a:r>
              <a:rPr lang="en-GB" sz="3200">
                <a:solidFill>
                  <a:schemeClr val="hlink"/>
                </a:solidFill>
                <a:latin typeface="Comic Sans MS" pitchFamily="66" charset="0"/>
              </a:rPr>
              <a:t>Sound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557C733A-B568-4D37-B967-33BCB21CE3CC}" type="slidenum">
              <a:rPr lang="en-GB"/>
              <a:pPr/>
              <a:t>64</a:t>
            </a:fld>
            <a:endParaRPr lang="en-GB"/>
          </a:p>
        </p:txBody>
      </p:sp>
      <p:sp>
        <p:nvSpPr>
          <p:cNvPr id="128004" name="Rectangle 4"/>
          <p:cNvSpPr>
            <a:spLocks noGrp="1" noChangeArrowheads="1"/>
          </p:cNvSpPr>
          <p:nvPr>
            <p:ph type="title"/>
          </p:nvPr>
        </p:nvSpPr>
        <p:spPr>
          <a:xfrm>
            <a:off x="533400" y="304800"/>
            <a:ext cx="4349750" cy="955675"/>
          </a:xfrm>
        </p:spPr>
        <p:txBody>
          <a:bodyPr/>
          <a:lstStyle/>
          <a:p>
            <a:r>
              <a:rPr lang="en-GB" b="1" dirty="0">
                <a:solidFill>
                  <a:schemeClr val="accent2"/>
                </a:solidFill>
                <a:latin typeface="Comic Sans MS" pitchFamily="66" charset="0"/>
              </a:rPr>
              <a:t>Size matters!</a:t>
            </a:r>
          </a:p>
        </p:txBody>
      </p:sp>
      <p:pic>
        <p:nvPicPr>
          <p:cNvPr id="128006" name="Picture 6" descr="A%20peal%20of%20bells"/>
          <p:cNvPicPr>
            <a:picLocks noChangeAspect="1" noChangeArrowheads="1"/>
          </p:cNvPicPr>
          <p:nvPr/>
        </p:nvPicPr>
        <p:blipFill>
          <a:blip r:embed="rId3" cstate="print"/>
          <a:srcRect/>
          <a:stretch>
            <a:fillRect/>
          </a:stretch>
        </p:blipFill>
        <p:spPr bwMode="auto">
          <a:xfrm>
            <a:off x="3924300" y="3270250"/>
            <a:ext cx="3949700" cy="3160713"/>
          </a:xfrm>
          <a:prstGeom prst="rect">
            <a:avLst/>
          </a:prstGeom>
          <a:noFill/>
        </p:spPr>
      </p:pic>
      <p:pic>
        <p:nvPicPr>
          <p:cNvPr id="128008" name="Picture 8" descr="orgue_lyon"/>
          <p:cNvPicPr>
            <a:picLocks noChangeAspect="1" noChangeArrowheads="1"/>
          </p:cNvPicPr>
          <p:nvPr/>
        </p:nvPicPr>
        <p:blipFill>
          <a:blip r:embed="rId4" cstate="print"/>
          <a:srcRect/>
          <a:stretch>
            <a:fillRect/>
          </a:stretch>
        </p:blipFill>
        <p:spPr bwMode="auto">
          <a:xfrm>
            <a:off x="468313" y="1557338"/>
            <a:ext cx="3127375" cy="4535487"/>
          </a:xfrm>
          <a:prstGeom prst="rect">
            <a:avLst/>
          </a:prstGeom>
          <a:noFill/>
        </p:spPr>
      </p:pic>
      <p:pic>
        <p:nvPicPr>
          <p:cNvPr id="128009" name="Picture 9" descr="Stentorstudent1web"/>
          <p:cNvPicPr>
            <a:picLocks noChangeAspect="1" noChangeArrowheads="1"/>
          </p:cNvPicPr>
          <p:nvPr/>
        </p:nvPicPr>
        <p:blipFill>
          <a:blip r:embed="rId5" cstate="print"/>
          <a:srcRect/>
          <a:stretch>
            <a:fillRect/>
          </a:stretch>
        </p:blipFill>
        <p:spPr bwMode="auto">
          <a:xfrm>
            <a:off x="4799012" y="34925"/>
            <a:ext cx="3887788" cy="308927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986528"/>
          </a:xfrm>
          <a:prstGeom prst="rect">
            <a:avLst/>
          </a:prstGeom>
        </p:spPr>
        <p:txBody>
          <a:bodyPr wrap="square">
            <a:spAutoFit/>
          </a:bodyPr>
          <a:lstStyle/>
          <a:p>
            <a:r>
              <a:rPr lang="en-US" sz="2800" b="1" dirty="0" smtClean="0">
                <a:solidFill>
                  <a:srgbClr val="FF0000"/>
                </a:solidFill>
              </a:rPr>
              <a:t>NOISE::;</a:t>
            </a:r>
            <a:r>
              <a:rPr lang="en-US" sz="2800" dirty="0" smtClean="0"/>
              <a:t>when sound is </a:t>
            </a:r>
            <a:r>
              <a:rPr lang="en-US" sz="2800" b="1" dirty="0" smtClean="0">
                <a:solidFill>
                  <a:srgbClr val="FF0000"/>
                </a:solidFill>
              </a:rPr>
              <a:t>interfering, </a:t>
            </a:r>
            <a:r>
              <a:rPr lang="en-US" sz="2800" dirty="0" smtClean="0"/>
              <a:t>either because it is </a:t>
            </a:r>
            <a:r>
              <a:rPr lang="en-US" sz="2800" b="1" dirty="0" smtClean="0">
                <a:solidFill>
                  <a:srgbClr val="FF0000"/>
                </a:solidFill>
              </a:rPr>
              <a:t>unwanted</a:t>
            </a:r>
            <a:r>
              <a:rPr lang="en-US" sz="2800" dirty="0" smtClean="0"/>
              <a:t> and </a:t>
            </a:r>
            <a:r>
              <a:rPr lang="en-US" sz="2800" b="1" dirty="0" smtClean="0">
                <a:solidFill>
                  <a:srgbClr val="00B0F0"/>
                </a:solidFill>
              </a:rPr>
              <a:t>disrupts concentration </a:t>
            </a:r>
            <a:r>
              <a:rPr lang="en-US" sz="2800" dirty="0" smtClean="0"/>
              <a:t>or because it is </a:t>
            </a:r>
            <a:r>
              <a:rPr lang="en-US" sz="2800" b="1" dirty="0" smtClean="0">
                <a:solidFill>
                  <a:srgbClr val="00B050"/>
                </a:solidFill>
              </a:rPr>
              <a:t>too loud</a:t>
            </a:r>
            <a:r>
              <a:rPr lang="en-US" sz="2800" b="1" i="1" dirty="0" smtClean="0">
                <a:solidFill>
                  <a:srgbClr val="00B050"/>
                </a:solidFill>
              </a:rPr>
              <a:t> </a:t>
            </a:r>
            <a:r>
              <a:rPr lang="en-US" sz="2800" dirty="0" smtClean="0"/>
              <a:t>it can interfere with a worker’s functioning is called noise. IT’S a random waveform…</a:t>
            </a:r>
          </a:p>
          <a:p>
            <a:r>
              <a:rPr lang="en-US" sz="2800" b="1" i="1" u="sng" dirty="0" smtClean="0">
                <a:solidFill>
                  <a:schemeClr val="accent6">
                    <a:lumMod val="50000"/>
                  </a:schemeClr>
                </a:solidFill>
              </a:rPr>
              <a:t>Factors </a:t>
            </a:r>
            <a:r>
              <a:rPr lang="en-US" sz="2800" i="1" u="sng" dirty="0" smtClean="0"/>
              <a:t>affect </a:t>
            </a:r>
            <a:r>
              <a:rPr lang="en-US" sz="2800" b="1" i="1" u="sng" dirty="0" smtClean="0">
                <a:solidFill>
                  <a:schemeClr val="accent6">
                    <a:lumMod val="50000"/>
                  </a:schemeClr>
                </a:solidFill>
              </a:rPr>
              <a:t>noise risk</a:t>
            </a:r>
          </a:p>
          <a:p>
            <a:r>
              <a:rPr lang="en-US" sz="2800" b="1" dirty="0" smtClean="0">
                <a:solidFill>
                  <a:schemeClr val="accent6">
                    <a:lumMod val="50000"/>
                  </a:schemeClr>
                </a:solidFill>
              </a:rPr>
              <a:t> 1:</a:t>
            </a:r>
            <a:r>
              <a:rPr lang="en-US" sz="2800" b="1" dirty="0" smtClean="0">
                <a:solidFill>
                  <a:srgbClr val="00B050"/>
                </a:solidFill>
              </a:rPr>
              <a:t>noise level,</a:t>
            </a:r>
          </a:p>
          <a:p>
            <a:r>
              <a:rPr lang="en-US" sz="2800" b="1" dirty="0" smtClean="0">
                <a:solidFill>
                  <a:srgbClr val="00B050"/>
                </a:solidFill>
              </a:rPr>
              <a:t> 2: </a:t>
            </a:r>
            <a:r>
              <a:rPr lang="en-US" sz="2800" b="1" dirty="0" smtClean="0">
                <a:solidFill>
                  <a:srgbClr val="FF0000"/>
                </a:solidFill>
              </a:rPr>
              <a:t>duration of exposure, </a:t>
            </a:r>
          </a:p>
          <a:p>
            <a:r>
              <a:rPr lang="en-US" sz="2800" b="1" dirty="0" smtClean="0">
                <a:solidFill>
                  <a:srgbClr val="0070C0"/>
                </a:solidFill>
              </a:rPr>
              <a:t>3: frequency of the sound, </a:t>
            </a:r>
          </a:p>
          <a:p>
            <a:r>
              <a:rPr lang="en-US" sz="2800" b="1" dirty="0" smtClean="0">
                <a:solidFill>
                  <a:srgbClr val="00B050"/>
                </a:solidFill>
              </a:rPr>
              <a:t>4:individual susceptibility, </a:t>
            </a:r>
          </a:p>
          <a:p>
            <a:r>
              <a:rPr lang="en-US" sz="2800" b="1" dirty="0" smtClean="0">
                <a:solidFill>
                  <a:srgbClr val="FF0000"/>
                </a:solidFill>
              </a:rPr>
              <a:t>5:vulnerability resulting from </a:t>
            </a:r>
          </a:p>
          <a:p>
            <a:r>
              <a:rPr lang="en-US" sz="2800" b="1" dirty="0" smtClean="0">
                <a:solidFill>
                  <a:srgbClr val="FF0000"/>
                </a:solidFill>
              </a:rPr>
              <a:t>environmental factors, </a:t>
            </a:r>
            <a:r>
              <a:rPr lang="en-US" sz="2800" dirty="0" smtClean="0">
                <a:solidFill>
                  <a:srgbClr val="FF0000"/>
                </a:solidFill>
              </a:rPr>
              <a:t>and </a:t>
            </a:r>
          </a:p>
          <a:p>
            <a:r>
              <a:rPr lang="en-US" sz="2800" b="1" dirty="0" smtClean="0">
                <a:solidFill>
                  <a:srgbClr val="FF0000"/>
                </a:solidFill>
              </a:rPr>
              <a:t>from biologic factors.</a:t>
            </a:r>
          </a:p>
          <a:p>
            <a:r>
              <a:rPr lang="en-US" sz="2800" b="1" u="sng" dirty="0" smtClean="0"/>
              <a:t>Negative effects</a:t>
            </a:r>
            <a:r>
              <a:rPr lang="en-US" sz="2800" u="sng" dirty="0" smtClean="0"/>
              <a:t>:</a:t>
            </a:r>
          </a:p>
          <a:p>
            <a:r>
              <a:rPr lang="en-US" sz="2800" dirty="0" smtClean="0"/>
              <a:t>Even </a:t>
            </a:r>
            <a:r>
              <a:rPr lang="en-US" sz="2800" b="1" dirty="0" smtClean="0">
                <a:solidFill>
                  <a:srgbClr val="0070C0"/>
                </a:solidFill>
              </a:rPr>
              <a:t>low-intensity background </a:t>
            </a:r>
            <a:r>
              <a:rPr lang="en-US" sz="2800" b="1" dirty="0" smtClean="0">
                <a:solidFill>
                  <a:srgbClr val="FF0000"/>
                </a:solidFill>
              </a:rPr>
              <a:t>noise/high intensity noise </a:t>
            </a:r>
            <a:r>
              <a:rPr lang="en-US" sz="2800" dirty="0" smtClean="0"/>
              <a:t>associated with </a:t>
            </a:r>
            <a:r>
              <a:rPr lang="en-US" sz="2800" b="1" dirty="0" smtClean="0"/>
              <a:t>impaired performance and </a:t>
            </a:r>
            <a:r>
              <a:rPr lang="en-US" sz="2800" dirty="0" smtClean="0"/>
              <a:t>an </a:t>
            </a:r>
            <a:r>
              <a:rPr lang="en-US" sz="2800" b="1" dirty="0" smtClean="0"/>
              <a:t>increase in energy consumption. </a:t>
            </a:r>
            <a:endParaRPr lang="en-US" sz="2800" b="1" dirty="0"/>
          </a:p>
        </p:txBody>
      </p:sp>
      <p:pic>
        <p:nvPicPr>
          <p:cNvPr id="1026" name="Picture 2" descr="C:\Users\AYESHA\Desktop\noise-pollution_1.jpg"/>
          <p:cNvPicPr>
            <a:picLocks noChangeAspect="1" noChangeArrowheads="1"/>
          </p:cNvPicPr>
          <p:nvPr/>
        </p:nvPicPr>
        <p:blipFill>
          <a:blip r:embed="rId2" cstate="print"/>
          <a:srcRect/>
          <a:stretch>
            <a:fillRect/>
          </a:stretch>
        </p:blipFill>
        <p:spPr bwMode="auto">
          <a:xfrm>
            <a:off x="4667250" y="1447800"/>
            <a:ext cx="4400550" cy="4114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buFont typeface="Wingdings" pitchFamily="2" charset="2"/>
              <a:buChar char="v"/>
            </a:pPr>
            <a:r>
              <a:rPr lang="en-US" sz="2400" b="1" dirty="0" smtClean="0"/>
              <a:t>LIGHTING</a:t>
            </a:r>
          </a:p>
          <a:p>
            <a:r>
              <a:rPr lang="en-US" sz="2400" dirty="0" smtClean="0"/>
              <a:t>Lighting can </a:t>
            </a:r>
            <a:r>
              <a:rPr lang="en-US" sz="2400" b="1" dirty="0" smtClean="0">
                <a:solidFill>
                  <a:srgbClr val="FF0000"/>
                </a:solidFill>
              </a:rPr>
              <a:t>facilitate a worker’s sight </a:t>
            </a:r>
            <a:r>
              <a:rPr lang="en-US" sz="2400" dirty="0" smtClean="0"/>
              <a:t> if it is at the right level..</a:t>
            </a:r>
          </a:p>
          <a:p>
            <a:r>
              <a:rPr lang="en-US" sz="2400" b="1" dirty="0" smtClean="0"/>
              <a:t>BUT</a:t>
            </a:r>
          </a:p>
          <a:p>
            <a:r>
              <a:rPr lang="en-US" sz="2400" dirty="0" smtClean="0"/>
              <a:t> Impede performance, and can damage the worker’s vision if either too high or too low.</a:t>
            </a:r>
            <a:endParaRPr lang="en-US" sz="2400" b="1" dirty="0" smtClean="0"/>
          </a:p>
          <a:p>
            <a:pPr>
              <a:buFont typeface="Wingdings" pitchFamily="2" charset="2"/>
              <a:buChar char="v"/>
            </a:pPr>
            <a:r>
              <a:rPr lang="en-US" sz="2400" b="1" dirty="0" smtClean="0"/>
              <a:t>Illumination</a:t>
            </a:r>
          </a:p>
          <a:p>
            <a:r>
              <a:rPr lang="en-US" sz="2400" b="1" dirty="0" smtClean="0">
                <a:solidFill>
                  <a:srgbClr val="FF0000"/>
                </a:solidFill>
              </a:rPr>
              <a:t>Indoor environment include </a:t>
            </a:r>
            <a:r>
              <a:rPr lang="en-US" sz="2400" dirty="0" smtClean="0">
                <a:solidFill>
                  <a:srgbClr val="FF0000"/>
                </a:solidFill>
              </a:rPr>
              <a:t>both </a:t>
            </a:r>
          </a:p>
          <a:p>
            <a:r>
              <a:rPr lang="en-US" sz="2400" b="1" dirty="0" smtClean="0">
                <a:solidFill>
                  <a:srgbClr val="FF0000"/>
                </a:solidFill>
              </a:rPr>
              <a:t>ambient light &amp; artificial light. </a:t>
            </a:r>
          </a:p>
          <a:p>
            <a:endParaRPr lang="en-US" sz="2400" b="1" dirty="0" smtClean="0">
              <a:solidFill>
                <a:srgbClr val="FF0000"/>
              </a:solidFill>
            </a:endParaRPr>
          </a:p>
          <a:p>
            <a:pPr>
              <a:buFont typeface="Wingdings" pitchFamily="2" charset="2"/>
              <a:buChar char="v"/>
            </a:pPr>
            <a:r>
              <a:rPr lang="en-US" sz="2400" b="1" dirty="0" smtClean="0"/>
              <a:t>Measurement</a:t>
            </a:r>
          </a:p>
          <a:p>
            <a:r>
              <a:rPr lang="en-US" sz="2400" dirty="0" smtClean="0"/>
              <a:t>Light can be measured by examining </a:t>
            </a:r>
          </a:p>
          <a:p>
            <a:r>
              <a:rPr lang="en-US" sz="2400" dirty="0" smtClean="0"/>
              <a:t>1: </a:t>
            </a:r>
            <a:r>
              <a:rPr lang="en-US" sz="2400" b="1" dirty="0" smtClean="0">
                <a:solidFill>
                  <a:srgbClr val="FF0000"/>
                </a:solidFill>
              </a:rPr>
              <a:t>light reflected off a surface. </a:t>
            </a:r>
          </a:p>
          <a:p>
            <a:r>
              <a:rPr lang="en-US" sz="2400" dirty="0" smtClean="0"/>
              <a:t>This type of measurement is used by</a:t>
            </a:r>
          </a:p>
          <a:p>
            <a:r>
              <a:rPr lang="en-US" sz="2400" dirty="0" smtClean="0"/>
              <a:t> photographers who use light meters</a:t>
            </a:r>
          </a:p>
          <a:p>
            <a:r>
              <a:rPr lang="en-US" sz="2400" dirty="0" smtClean="0"/>
              <a:t> that are within a camera. </a:t>
            </a:r>
          </a:p>
          <a:p>
            <a:r>
              <a:rPr lang="en-US" sz="2400" dirty="0" smtClean="0"/>
              <a:t>2:The </a:t>
            </a:r>
            <a:r>
              <a:rPr lang="en-US" sz="2400" b="1" dirty="0" smtClean="0">
                <a:solidFill>
                  <a:srgbClr val="FF0000"/>
                </a:solidFill>
              </a:rPr>
              <a:t>second method,</a:t>
            </a:r>
            <a:r>
              <a:rPr lang="en-US" sz="2400" dirty="0" smtClean="0"/>
              <a:t> is to examine </a:t>
            </a:r>
          </a:p>
          <a:p>
            <a:r>
              <a:rPr lang="en-US" sz="2400" dirty="0" smtClean="0"/>
              <a:t>the light hitting an object,</a:t>
            </a:r>
          </a:p>
          <a:p>
            <a:r>
              <a:rPr lang="en-US" sz="2400" dirty="0" smtClean="0"/>
              <a:t> rather than reflecting off it.</a:t>
            </a:r>
          </a:p>
          <a:p>
            <a:r>
              <a:rPr lang="en-US" sz="2400" dirty="0" smtClean="0"/>
              <a:t> </a:t>
            </a:r>
            <a:endParaRPr lang="en-US" sz="2400" dirty="0"/>
          </a:p>
        </p:txBody>
      </p:sp>
      <p:pic>
        <p:nvPicPr>
          <p:cNvPr id="2050" name="Picture 2" descr="C:\Users\AYESHA\Desktop\images.jpg"/>
          <p:cNvPicPr>
            <a:picLocks noChangeAspect="1" noChangeArrowheads="1"/>
          </p:cNvPicPr>
          <p:nvPr/>
        </p:nvPicPr>
        <p:blipFill>
          <a:blip r:embed="rId3" cstate="print"/>
          <a:srcRect/>
          <a:stretch>
            <a:fillRect/>
          </a:stretch>
        </p:blipFill>
        <p:spPr bwMode="auto">
          <a:xfrm>
            <a:off x="4800600" y="2133600"/>
            <a:ext cx="4343400" cy="44958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r>
              <a:rPr lang="en-US" sz="2800" dirty="0" smtClean="0"/>
              <a:t>In work situations </a:t>
            </a:r>
            <a:r>
              <a:rPr lang="en-US" sz="2800" b="1" dirty="0" smtClean="0"/>
              <a:t>reflected light can be a major issue </a:t>
            </a:r>
          </a:p>
          <a:p>
            <a:r>
              <a:rPr lang="en-US" sz="2800" dirty="0" smtClean="0"/>
              <a:t>e.g. </a:t>
            </a:r>
            <a:r>
              <a:rPr lang="en-US" sz="2800" b="1" dirty="0" smtClean="0"/>
              <a:t>shiny metal objects</a:t>
            </a:r>
            <a:r>
              <a:rPr lang="en-US" sz="2800" dirty="0" smtClean="0"/>
              <a:t>,</a:t>
            </a:r>
          </a:p>
          <a:p>
            <a:r>
              <a:rPr lang="en-US" sz="2800" dirty="0" smtClean="0"/>
              <a:t> the worker is affected by</a:t>
            </a:r>
            <a:r>
              <a:rPr lang="en-US" sz="2800" b="1" dirty="0" smtClean="0"/>
              <a:t> (light in the environment) </a:t>
            </a:r>
            <a:r>
              <a:rPr lang="en-US" sz="2800" dirty="0" smtClean="0"/>
              <a:t>as well as the light reflecting off the equipment, thus increasing the amount of light reaching the eyes can cause </a:t>
            </a:r>
            <a:r>
              <a:rPr lang="en-US" sz="2800" b="1" dirty="0" smtClean="0"/>
              <a:t>glare</a:t>
            </a:r>
            <a:r>
              <a:rPr lang="en-US" sz="2800" b="1" dirty="0" smtClean="0">
                <a:solidFill>
                  <a:srgbClr val="FF0000"/>
                </a:solidFill>
              </a:rPr>
              <a:t>. </a:t>
            </a:r>
          </a:p>
          <a:p>
            <a:r>
              <a:rPr lang="en-US" sz="2800" b="1" dirty="0" smtClean="0">
                <a:solidFill>
                  <a:srgbClr val="C00000"/>
                </a:solidFill>
              </a:rPr>
              <a:t>Conversely a person working in an environment in which the walls are painted  dark color, which absorbs light rather than reflects it.</a:t>
            </a:r>
            <a:endParaRPr lang="en-US" sz="2800" b="1" dirty="0" smtClean="0"/>
          </a:p>
          <a:p>
            <a:endParaRPr lang="en-US" sz="2800" b="1" dirty="0" smtClean="0"/>
          </a:p>
          <a:p>
            <a:pPr>
              <a:buFont typeface="Wingdings" pitchFamily="2" charset="2"/>
              <a:buChar char="q"/>
            </a:pPr>
            <a:r>
              <a:rPr lang="en-US" sz="2800" b="1" dirty="0" smtClean="0"/>
              <a:t>Visual difficulties </a:t>
            </a:r>
            <a:r>
              <a:rPr lang="en-US" sz="2800" dirty="0" smtClean="0"/>
              <a:t>reported in</a:t>
            </a:r>
          </a:p>
          <a:p>
            <a:r>
              <a:rPr lang="en-US" sz="2800" dirty="0" smtClean="0"/>
              <a:t> </a:t>
            </a:r>
            <a:r>
              <a:rPr lang="en-US" sz="2800" b="1" dirty="0" smtClean="0"/>
              <a:t>individuals with poor vision </a:t>
            </a:r>
          </a:p>
          <a:p>
            <a:pPr>
              <a:buFont typeface="Wingdings" pitchFamily="2" charset="2"/>
              <a:buChar char="q"/>
            </a:pPr>
            <a:r>
              <a:rPr lang="en-US" sz="2800" dirty="0" smtClean="0"/>
              <a:t>but also by older individuals</a:t>
            </a:r>
          </a:p>
          <a:p>
            <a:r>
              <a:rPr lang="en-US" sz="2800" dirty="0" smtClean="0"/>
              <a:t>without visual impairment.</a:t>
            </a:r>
          </a:p>
        </p:txBody>
      </p:sp>
      <p:pic>
        <p:nvPicPr>
          <p:cNvPr id="3" name="Picture 2"/>
          <p:cNvPicPr>
            <a:picLocks noChangeAspect="1" noChangeArrowheads="1"/>
          </p:cNvPicPr>
          <p:nvPr/>
        </p:nvPicPr>
        <p:blipFill>
          <a:blip r:embed="rId2" cstate="print"/>
          <a:srcRect/>
          <a:stretch>
            <a:fillRect/>
          </a:stretch>
        </p:blipFill>
        <p:spPr bwMode="auto">
          <a:xfrm>
            <a:off x="5257800" y="3048000"/>
            <a:ext cx="38862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buFont typeface="Wingdings" pitchFamily="2" charset="2"/>
              <a:buChar char="v"/>
            </a:pPr>
            <a:r>
              <a:rPr lang="en-US" sz="2800" b="1" dirty="0" smtClean="0"/>
              <a:t>Contrast Sensitivity</a:t>
            </a:r>
          </a:p>
          <a:p>
            <a:r>
              <a:rPr lang="en-US" sz="2800" dirty="0" smtClean="0"/>
              <a:t>Contrast sensitivity is the ability </a:t>
            </a:r>
            <a:r>
              <a:rPr lang="en-US" sz="2800" b="1" dirty="0" smtClean="0"/>
              <a:t>to see differences </a:t>
            </a:r>
            <a:r>
              <a:rPr lang="en-US" sz="2800" dirty="0" smtClean="0"/>
              <a:t>between different tonalities of surfaces. </a:t>
            </a:r>
          </a:p>
          <a:p>
            <a:r>
              <a:rPr lang="en-US" sz="2800" dirty="0" smtClean="0"/>
              <a:t>There can be very high contrast in the environment. </a:t>
            </a:r>
          </a:p>
          <a:p>
            <a:r>
              <a:rPr lang="en-US" sz="2800" dirty="0" err="1" smtClean="0"/>
              <a:t>e.g</a:t>
            </a:r>
            <a:r>
              <a:rPr lang="en-US" sz="2800" dirty="0" smtClean="0"/>
              <a:t>………</a:t>
            </a:r>
          </a:p>
          <a:p>
            <a:r>
              <a:rPr lang="en-US" sz="2800" b="1" dirty="0" smtClean="0"/>
              <a:t>STRUCTURAL FEATURES: </a:t>
            </a:r>
            <a:r>
              <a:rPr lang="en-US" sz="2800" dirty="0" smtClean="0"/>
              <a:t>Are important to lighten the workload and improve performance. </a:t>
            </a:r>
          </a:p>
          <a:p>
            <a:pPr>
              <a:buFont typeface="Arial" pitchFamily="34" charset="0"/>
              <a:buChar char="•"/>
            </a:pPr>
            <a:r>
              <a:rPr lang="en-US" sz="2800" dirty="0" smtClean="0"/>
              <a:t>If the structure of the environment is not considered, the worker may have difficulty, and performance may be degraded.</a:t>
            </a:r>
          </a:p>
        </p:txBody>
      </p:sp>
      <p:pic>
        <p:nvPicPr>
          <p:cNvPr id="2050" name="Picture 2" descr="C:\Users\Qamar\Desktop\images.jpg"/>
          <p:cNvPicPr>
            <a:picLocks noChangeAspect="1" noChangeArrowheads="1"/>
          </p:cNvPicPr>
          <p:nvPr/>
        </p:nvPicPr>
        <p:blipFill>
          <a:blip r:embed="rId2"/>
          <a:srcRect/>
          <a:stretch>
            <a:fillRect/>
          </a:stretch>
        </p:blipFill>
        <p:spPr bwMode="auto">
          <a:xfrm>
            <a:off x="1752600" y="4572000"/>
            <a:ext cx="609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09200"/>
          </a:xfrm>
          <a:prstGeom prst="rect">
            <a:avLst/>
          </a:prstGeom>
        </p:spPr>
        <p:txBody>
          <a:bodyPr wrap="square">
            <a:spAutoFit/>
          </a:bodyPr>
          <a:lstStyle/>
          <a:p>
            <a:pPr>
              <a:buFont typeface="Wingdings" pitchFamily="2" charset="2"/>
              <a:buChar char="v"/>
            </a:pPr>
            <a:r>
              <a:rPr lang="en-US" sz="3200" b="1" dirty="0" smtClean="0"/>
              <a:t>Ground Characteristics</a:t>
            </a:r>
          </a:p>
          <a:p>
            <a:pPr>
              <a:buFont typeface="Wingdings" pitchFamily="2" charset="2"/>
              <a:buChar char="v"/>
            </a:pPr>
            <a:r>
              <a:rPr lang="en-US" sz="3200" dirty="0" smtClean="0"/>
              <a:t>Ground characteristics such as soil or ground conditions and other working surfaces may influence the safety of a worker.</a:t>
            </a:r>
          </a:p>
          <a:p>
            <a:pPr>
              <a:buFont typeface="Wingdings" pitchFamily="2" charset="2"/>
              <a:buChar char="v"/>
            </a:pPr>
            <a:r>
              <a:rPr lang="en-US" sz="3200" dirty="0" smtClean="0"/>
              <a:t>Friction could be an </a:t>
            </a:r>
            <a:r>
              <a:rPr lang="en-US" sz="3200" b="1" dirty="0" smtClean="0">
                <a:solidFill>
                  <a:srgbClr val="00B0F0"/>
                </a:solidFill>
              </a:rPr>
              <a:t>issue for worker </a:t>
            </a:r>
            <a:r>
              <a:rPr lang="en-US" sz="3200" b="1" dirty="0" smtClean="0">
                <a:solidFill>
                  <a:srgbClr val="FF0000"/>
                </a:solidFill>
              </a:rPr>
              <a:t>in terms of the footwear </a:t>
            </a:r>
            <a:r>
              <a:rPr lang="en-US" sz="3200" dirty="0" smtClean="0"/>
              <a:t>when handling equipment. </a:t>
            </a:r>
          </a:p>
          <a:p>
            <a:pPr>
              <a:buFont typeface="Wingdings" pitchFamily="2" charset="2"/>
              <a:buChar char="v"/>
            </a:pPr>
            <a:r>
              <a:rPr lang="en-US" sz="3200" b="1" dirty="0" smtClean="0">
                <a:solidFill>
                  <a:srgbClr val="0070C0"/>
                </a:solidFill>
              </a:rPr>
              <a:t>anti-slip devices </a:t>
            </a:r>
            <a:r>
              <a:rPr lang="en-US" sz="3200" b="1" dirty="0" smtClean="0">
                <a:solidFill>
                  <a:srgbClr val="FF0000"/>
                </a:solidFill>
              </a:rPr>
              <a:t>on the bottoms of shoes and tread grooves </a:t>
            </a:r>
            <a:r>
              <a:rPr lang="en-US" sz="3200" dirty="0" smtClean="0"/>
              <a:t>on shoes may provide a good foothold, safety, and improved balance during walk</a:t>
            </a:r>
            <a:endParaRPr lang="en-US" sz="3200" b="1" dirty="0" smtClean="0"/>
          </a:p>
          <a:p>
            <a:pPr>
              <a:buFont typeface="Wingdings" pitchFamily="2" charset="2"/>
              <a:buChar char="v"/>
            </a:pPr>
            <a:r>
              <a:rPr lang="en-US" sz="3200" dirty="0" smtClean="0"/>
              <a:t>He might also consider whether gloves would be appropriate to use when holding equipment</a:t>
            </a:r>
          </a:p>
        </p:txBody>
      </p:sp>
      <p:pic>
        <p:nvPicPr>
          <p:cNvPr id="3074" name="Picture 2" descr="C:\Users\Qamar\Desktop\download (1).png"/>
          <p:cNvPicPr>
            <a:picLocks noChangeAspect="1" noChangeArrowheads="1"/>
          </p:cNvPicPr>
          <p:nvPr/>
        </p:nvPicPr>
        <p:blipFill>
          <a:blip r:embed="rId2"/>
          <a:srcRect/>
          <a:stretch>
            <a:fillRect/>
          </a:stretch>
        </p:blipFill>
        <p:spPr bwMode="auto">
          <a:xfrm>
            <a:off x="1676400" y="5410200"/>
            <a:ext cx="6858000" cy="144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905000"/>
            <a:ext cx="8610600" cy="4114800"/>
          </a:xfrm>
        </p:spPr>
        <p:txBody>
          <a:bodyPr/>
          <a:lstStyle/>
          <a:p>
            <a:pPr eaLnBrk="1" hangingPunct="1"/>
            <a:r>
              <a:rPr lang="en-US" smtClean="0"/>
              <a:t>The term </a:t>
            </a:r>
            <a:r>
              <a:rPr lang="en-US" i="1" smtClean="0"/>
              <a:t>anthropometry refers to many types </a:t>
            </a:r>
            <a:r>
              <a:rPr lang="en-US" smtClean="0"/>
              <a:t>of measurements that are used to completely describe the human form.</a:t>
            </a:r>
          </a:p>
          <a:p>
            <a:pPr eaLnBrk="1" hangingPunct="1"/>
            <a:r>
              <a:rPr lang="en-US" smtClean="0"/>
              <a:t>It includes:</a:t>
            </a:r>
          </a:p>
          <a:p>
            <a:pPr lvl="1" eaLnBrk="1" hangingPunct="1"/>
            <a:r>
              <a:rPr lang="en-US" smtClean="0"/>
              <a:t>Dimensions of the human form (stature, breadth, length)</a:t>
            </a:r>
          </a:p>
          <a:p>
            <a:pPr lvl="1" eaLnBrk="1" hangingPunct="1"/>
            <a:r>
              <a:rPr lang="en-US" smtClean="0"/>
              <a:t>Mass of the human form (weight, center of gravity)</a:t>
            </a:r>
          </a:p>
          <a:p>
            <a:pPr lvl="1" eaLnBrk="1" hangingPunct="1"/>
            <a:r>
              <a:rPr lang="en-US" smtClean="0"/>
              <a:t>Parameters of human strength and motion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AYESHA\Desktop\images.png"/>
          <p:cNvPicPr>
            <a:picLocks noChangeAspect="1" noChangeArrowheads="1"/>
          </p:cNvPicPr>
          <p:nvPr/>
        </p:nvPicPr>
        <p:blipFill>
          <a:blip r:embed="rId2" cstate="print"/>
          <a:srcRect/>
          <a:stretch>
            <a:fillRect/>
          </a:stretch>
        </p:blipFill>
        <p:spPr bwMode="auto">
          <a:xfrm>
            <a:off x="457200" y="1447800"/>
            <a:ext cx="4191000" cy="4876800"/>
          </a:xfrm>
          <a:prstGeom prst="rect">
            <a:avLst/>
          </a:prstGeom>
          <a:noFill/>
        </p:spPr>
      </p:pic>
      <p:pic>
        <p:nvPicPr>
          <p:cNvPr id="1027" name="Picture 3" descr="C:\Users\AYESHA\Desktop\Cold_Thermometer.gif"/>
          <p:cNvPicPr>
            <a:picLocks noChangeAspect="1" noChangeArrowheads="1"/>
          </p:cNvPicPr>
          <p:nvPr/>
        </p:nvPicPr>
        <p:blipFill>
          <a:blip r:embed="rId3" cstate="print"/>
          <a:srcRect/>
          <a:stretch>
            <a:fillRect/>
          </a:stretch>
        </p:blipFill>
        <p:spPr bwMode="auto">
          <a:xfrm>
            <a:off x="4572000" y="1143000"/>
            <a:ext cx="4324350" cy="5334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buFont typeface="Wingdings" pitchFamily="2" charset="2"/>
              <a:buChar char="v"/>
            </a:pPr>
            <a:r>
              <a:rPr lang="en-US" sz="2800" b="1" dirty="0" smtClean="0"/>
              <a:t>CHEMICALS AND TOXINS</a:t>
            </a:r>
          </a:p>
          <a:p>
            <a:pPr>
              <a:buFont typeface="Wingdings" pitchFamily="2" charset="2"/>
              <a:buChar char="v"/>
            </a:pPr>
            <a:r>
              <a:rPr lang="en-US" sz="2800" dirty="0" smtClean="0"/>
              <a:t>Some workers in certain situations in which they have to handle chemicals or come into contact with them in their work.</a:t>
            </a:r>
            <a:r>
              <a:rPr lang="en-US" sz="2800" b="1" dirty="0" smtClean="0">
                <a:solidFill>
                  <a:srgbClr val="00B050"/>
                </a:solidFill>
              </a:rPr>
              <a:t> can be extremely toxic and capable of causing injury.</a:t>
            </a:r>
            <a:r>
              <a:rPr lang="en-US" sz="2800" dirty="0" smtClean="0"/>
              <a:t> </a:t>
            </a:r>
          </a:p>
          <a:p>
            <a:pPr>
              <a:buFont typeface="Wingdings" pitchFamily="2" charset="2"/>
              <a:buChar char="v"/>
            </a:pPr>
            <a:r>
              <a:rPr lang="en-US" sz="2800" dirty="0" smtClean="0"/>
              <a:t>Toxic chemicals can </a:t>
            </a:r>
            <a:r>
              <a:rPr lang="en-US" sz="2800" b="1" dirty="0" smtClean="0">
                <a:solidFill>
                  <a:srgbClr val="FF0000"/>
                </a:solidFill>
              </a:rPr>
              <a:t>enter the environment </a:t>
            </a:r>
            <a:r>
              <a:rPr lang="en-US" sz="2800" dirty="0" smtClean="0"/>
              <a:t>in  </a:t>
            </a:r>
            <a:r>
              <a:rPr lang="en-US" sz="2800" b="1" dirty="0" smtClean="0"/>
              <a:t>air, water, soil, or food, and may enter the body by inhalation, ingestion, or skin absorption, be absorbed into the bloodstream, and undergo metabolism or be delivered to organs. </a:t>
            </a:r>
          </a:p>
        </p:txBody>
      </p:sp>
      <p:pic>
        <p:nvPicPr>
          <p:cNvPr id="4098" name="Picture 2" descr="C:\Users\AYESHA\Desktop\body5.gif"/>
          <p:cNvPicPr>
            <a:picLocks noChangeAspect="1" noChangeArrowheads="1"/>
          </p:cNvPicPr>
          <p:nvPr/>
        </p:nvPicPr>
        <p:blipFill>
          <a:blip r:embed="rId2" cstate="print"/>
          <a:srcRect/>
          <a:stretch>
            <a:fillRect/>
          </a:stretch>
        </p:blipFill>
        <p:spPr bwMode="auto">
          <a:xfrm>
            <a:off x="76200" y="3886200"/>
            <a:ext cx="4114800" cy="2895600"/>
          </a:xfrm>
          <a:prstGeom prst="rect">
            <a:avLst/>
          </a:prstGeom>
          <a:noFill/>
        </p:spPr>
      </p:pic>
      <p:pic>
        <p:nvPicPr>
          <p:cNvPr id="4099" name="Picture 3" descr="C:\Users\AYESHA\Desktop\sandh4.gif"/>
          <p:cNvPicPr>
            <a:picLocks noChangeAspect="1" noChangeArrowheads="1"/>
          </p:cNvPicPr>
          <p:nvPr/>
        </p:nvPicPr>
        <p:blipFill>
          <a:blip r:embed="rId3" cstate="print"/>
          <a:srcRect/>
          <a:stretch>
            <a:fillRect/>
          </a:stretch>
        </p:blipFill>
        <p:spPr bwMode="auto">
          <a:xfrm>
            <a:off x="4495800" y="3581400"/>
            <a:ext cx="4648200" cy="32766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buFont typeface="Wingdings" pitchFamily="2" charset="2"/>
              <a:buChar char="v"/>
            </a:pPr>
            <a:r>
              <a:rPr lang="en-US" sz="3200" dirty="0" smtClean="0"/>
              <a:t>Chemicals, </a:t>
            </a:r>
            <a:r>
              <a:rPr lang="en-US" sz="3200" dirty="0" smtClean="0">
                <a:solidFill>
                  <a:srgbClr val="FF0000"/>
                </a:solidFill>
              </a:rPr>
              <a:t>depending on their composition</a:t>
            </a:r>
            <a:r>
              <a:rPr lang="en-US" sz="3200" dirty="0" smtClean="0"/>
              <a:t> </a:t>
            </a:r>
            <a:r>
              <a:rPr lang="en-US" sz="3200" b="1" dirty="0" smtClean="0">
                <a:solidFill>
                  <a:srgbClr val="FF0000"/>
                </a:solidFill>
              </a:rPr>
              <a:t>cause injury</a:t>
            </a:r>
          </a:p>
          <a:p>
            <a:pPr>
              <a:buFont typeface="Wingdings" pitchFamily="2" charset="2"/>
              <a:buChar char="v"/>
            </a:pPr>
            <a:r>
              <a:rPr lang="en-US" sz="3200" b="1" dirty="0" smtClean="0">
                <a:solidFill>
                  <a:srgbClr val="FF0000"/>
                </a:solidFill>
              </a:rPr>
              <a:t> </a:t>
            </a:r>
            <a:r>
              <a:rPr lang="en-US" sz="3200" dirty="0" smtClean="0"/>
              <a:t>They can cause burns if the person comes in contact with highly flammable (burn easily) chemicals,</a:t>
            </a:r>
            <a:r>
              <a:rPr lang="en-US" sz="3200" b="1" dirty="0" smtClean="0"/>
              <a:t> or </a:t>
            </a:r>
            <a:r>
              <a:rPr lang="en-US" sz="3200" b="1" dirty="0" smtClean="0">
                <a:solidFill>
                  <a:srgbClr val="FF0000"/>
                </a:solidFill>
              </a:rPr>
              <a:t>have a flash point </a:t>
            </a:r>
            <a:r>
              <a:rPr lang="en-US" sz="3200" dirty="0" smtClean="0"/>
              <a:t>such that they </a:t>
            </a:r>
            <a:r>
              <a:rPr lang="en-US" sz="3200" b="1" dirty="0" smtClean="0">
                <a:solidFill>
                  <a:srgbClr val="FF0000"/>
                </a:solidFill>
              </a:rPr>
              <a:t>can burn spontaneously </a:t>
            </a:r>
            <a:r>
              <a:rPr lang="en-US" sz="3200" dirty="0" smtClean="0"/>
              <a:t>under certain conditions. </a:t>
            </a:r>
          </a:p>
          <a:p>
            <a:pPr>
              <a:buFont typeface="Wingdings" pitchFamily="2" charset="2"/>
              <a:buChar char="v"/>
            </a:pPr>
            <a:r>
              <a:rPr lang="en-US" sz="3200" dirty="0" smtClean="0"/>
              <a:t>The </a:t>
            </a:r>
            <a:r>
              <a:rPr lang="en-US" sz="3200" b="1" dirty="0" smtClean="0">
                <a:solidFill>
                  <a:srgbClr val="FF0000"/>
                </a:solidFill>
              </a:rPr>
              <a:t>effects</a:t>
            </a:r>
            <a:r>
              <a:rPr lang="en-US" sz="3200" dirty="0" smtClean="0"/>
              <a:t> on an individual after toxic chemical exposure can be progressive, permanent, or reversible. </a:t>
            </a:r>
          </a:p>
        </p:txBody>
      </p:sp>
      <p:pic>
        <p:nvPicPr>
          <p:cNvPr id="2050" name="Picture 2" descr="C:\Users\AYESHA\Desktop\images (2).jpg"/>
          <p:cNvPicPr>
            <a:picLocks noChangeAspect="1" noChangeArrowheads="1"/>
          </p:cNvPicPr>
          <p:nvPr/>
        </p:nvPicPr>
        <p:blipFill>
          <a:blip r:embed="rId2" cstate="print"/>
          <a:srcRect/>
          <a:stretch>
            <a:fillRect/>
          </a:stretch>
        </p:blipFill>
        <p:spPr bwMode="auto">
          <a:xfrm>
            <a:off x="152400" y="4495800"/>
            <a:ext cx="4724400" cy="2209800"/>
          </a:xfrm>
          <a:prstGeom prst="rect">
            <a:avLst/>
          </a:prstGeom>
          <a:noFill/>
        </p:spPr>
      </p:pic>
      <p:pic>
        <p:nvPicPr>
          <p:cNvPr id="2051" name="Picture 3" descr="C:\Users\AYESHA\Desktop\Danger_Flammable_Keep_Fire_Away_JX51_ANSI.jpg"/>
          <p:cNvPicPr>
            <a:picLocks noChangeAspect="1" noChangeArrowheads="1"/>
          </p:cNvPicPr>
          <p:nvPr/>
        </p:nvPicPr>
        <p:blipFill>
          <a:blip r:embed="rId3" cstate="print"/>
          <a:srcRect/>
          <a:stretch>
            <a:fillRect/>
          </a:stretch>
        </p:blipFill>
        <p:spPr bwMode="auto">
          <a:xfrm>
            <a:off x="5867400" y="4038600"/>
            <a:ext cx="2971800" cy="27241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108543"/>
          </a:xfrm>
          <a:prstGeom prst="rect">
            <a:avLst/>
          </a:prstGeom>
        </p:spPr>
        <p:txBody>
          <a:bodyPr wrap="square">
            <a:spAutoFit/>
          </a:bodyPr>
          <a:lstStyle/>
          <a:p>
            <a:r>
              <a:rPr lang="en-US" sz="2800" b="1" dirty="0" smtClean="0"/>
              <a:t>Protection from chemicals:</a:t>
            </a:r>
          </a:p>
          <a:p>
            <a:pPr>
              <a:buFont typeface="Wingdings" pitchFamily="2" charset="2"/>
              <a:buChar char="v"/>
            </a:pPr>
            <a:r>
              <a:rPr lang="en-US" sz="2800" b="1" dirty="0" smtClean="0">
                <a:solidFill>
                  <a:schemeClr val="accent1">
                    <a:lumMod val="50000"/>
                  </a:schemeClr>
                </a:solidFill>
              </a:rPr>
              <a:t>Workers need specialized knowledge to handle chemicals</a:t>
            </a:r>
            <a:r>
              <a:rPr lang="en-US" sz="2800" dirty="0" smtClean="0"/>
              <a:t>. </a:t>
            </a:r>
            <a:endParaRPr lang="en-US" sz="2800" b="1" dirty="0" smtClean="0">
              <a:solidFill>
                <a:srgbClr val="FF0000"/>
              </a:solidFill>
            </a:endParaRPr>
          </a:p>
          <a:p>
            <a:pPr>
              <a:buFont typeface="Wingdings" pitchFamily="2" charset="2"/>
              <a:buChar char="v"/>
            </a:pPr>
            <a:r>
              <a:rPr lang="en-US" sz="2800" dirty="0" smtClean="0"/>
              <a:t>The worker must be</a:t>
            </a:r>
            <a:r>
              <a:rPr lang="en-US" sz="2800" b="1" dirty="0" smtClean="0">
                <a:solidFill>
                  <a:srgbClr val="FF0000"/>
                </a:solidFill>
              </a:rPr>
              <a:t> trained </a:t>
            </a:r>
            <a:r>
              <a:rPr lang="en-US" sz="2800" dirty="0" smtClean="0"/>
              <a:t>in reading and understanding warning labels on containers or in rooms that hold chemicals. </a:t>
            </a:r>
          </a:p>
          <a:p>
            <a:pPr>
              <a:buFont typeface="Wingdings" pitchFamily="2" charset="2"/>
              <a:buChar char="v"/>
            </a:pPr>
            <a:r>
              <a:rPr lang="en-US" sz="2800" dirty="0" smtClean="0"/>
              <a:t>The protection can range from simple precautions, such as </a:t>
            </a:r>
            <a:r>
              <a:rPr lang="en-US" sz="2800" b="1" dirty="0" smtClean="0">
                <a:solidFill>
                  <a:srgbClr val="FF0000"/>
                </a:solidFill>
              </a:rPr>
              <a:t>wearing protective gloves</a:t>
            </a:r>
            <a:r>
              <a:rPr lang="en-US" sz="2800" dirty="0" smtClean="0"/>
              <a:t>, to handling chemicals, to </a:t>
            </a:r>
            <a:r>
              <a:rPr lang="en-US" sz="2800" b="1" dirty="0" smtClean="0">
                <a:solidFill>
                  <a:srgbClr val="FF0000"/>
                </a:solidFill>
              </a:rPr>
              <a:t>use of protective clothing </a:t>
            </a:r>
            <a:r>
              <a:rPr lang="en-US" sz="2800" b="1" dirty="0" smtClean="0">
                <a:solidFill>
                  <a:srgbClr val="0070C0"/>
                </a:solidFill>
              </a:rPr>
              <a:t>including a breathing apparatus</a:t>
            </a:r>
            <a:endParaRPr lang="en-US" sz="2800" dirty="0" smtClean="0"/>
          </a:p>
        </p:txBody>
      </p:sp>
      <p:pic>
        <p:nvPicPr>
          <p:cNvPr id="3075" name="Picture 3" descr="C:\Users\AYESHA\Desktop\images (7).jpg"/>
          <p:cNvPicPr>
            <a:picLocks noChangeAspect="1" noChangeArrowheads="1"/>
          </p:cNvPicPr>
          <p:nvPr/>
        </p:nvPicPr>
        <p:blipFill>
          <a:blip r:embed="rId2" cstate="print"/>
          <a:srcRect/>
          <a:stretch>
            <a:fillRect/>
          </a:stretch>
        </p:blipFill>
        <p:spPr bwMode="auto">
          <a:xfrm>
            <a:off x="6172200" y="3124200"/>
            <a:ext cx="2971800" cy="3733800"/>
          </a:xfrm>
          <a:prstGeom prst="rect">
            <a:avLst/>
          </a:prstGeom>
          <a:noFill/>
        </p:spPr>
      </p:pic>
      <p:pic>
        <p:nvPicPr>
          <p:cNvPr id="3076" name="Picture 4" descr="C:\Users\AYESHA\Desktop\images (1).jpg"/>
          <p:cNvPicPr>
            <a:picLocks noChangeAspect="1" noChangeArrowheads="1"/>
          </p:cNvPicPr>
          <p:nvPr/>
        </p:nvPicPr>
        <p:blipFill>
          <a:blip r:embed="rId3" cstate="print"/>
          <a:srcRect/>
          <a:stretch>
            <a:fillRect/>
          </a:stretch>
        </p:blipFill>
        <p:spPr bwMode="auto">
          <a:xfrm>
            <a:off x="3276600" y="3276600"/>
            <a:ext cx="2743200" cy="3581400"/>
          </a:xfrm>
          <a:prstGeom prst="rect">
            <a:avLst/>
          </a:prstGeom>
          <a:noFill/>
        </p:spPr>
      </p:pic>
      <p:pic>
        <p:nvPicPr>
          <p:cNvPr id="6" name="Picture 4" descr="C:\Users\AYESHA\Desktop\images (8).jpg"/>
          <p:cNvPicPr>
            <a:picLocks noChangeAspect="1" noChangeArrowheads="1"/>
          </p:cNvPicPr>
          <p:nvPr/>
        </p:nvPicPr>
        <p:blipFill>
          <a:blip r:embed="rId4" cstate="print"/>
          <a:srcRect/>
          <a:stretch>
            <a:fillRect/>
          </a:stretch>
        </p:blipFill>
        <p:spPr bwMode="auto">
          <a:xfrm>
            <a:off x="76200" y="3657600"/>
            <a:ext cx="30480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buFont typeface="Arial" pitchFamily="34" charset="0"/>
              <a:buChar char="•"/>
            </a:pPr>
            <a:r>
              <a:rPr lang="en-US" sz="2800" b="1" dirty="0" smtClean="0"/>
              <a:t>ALLERGIES</a:t>
            </a:r>
          </a:p>
          <a:p>
            <a:pPr>
              <a:buFont typeface="Arial" pitchFamily="34" charset="0"/>
              <a:buChar char="•"/>
            </a:pPr>
            <a:r>
              <a:rPr lang="en-US" sz="2800" dirty="0" smtClean="0"/>
              <a:t>Some workers have allergies to aspects of their working environment. </a:t>
            </a:r>
          </a:p>
          <a:p>
            <a:pPr>
              <a:buFont typeface="Arial" pitchFamily="34" charset="0"/>
              <a:buChar char="•"/>
            </a:pPr>
            <a:r>
              <a:rPr lang="en-US" sz="2800" dirty="0" smtClean="0"/>
              <a:t>Glove use has increased in the health care professions to protect the professionals from diseases.</a:t>
            </a:r>
          </a:p>
          <a:p>
            <a:pPr>
              <a:buFont typeface="Arial" pitchFamily="34" charset="0"/>
              <a:buChar char="•"/>
            </a:pPr>
            <a:r>
              <a:rPr lang="en-US" sz="2800" dirty="0" smtClean="0"/>
              <a:t>often related to glove use, is an allergy to latex.</a:t>
            </a:r>
            <a:endParaRPr lang="en-US" sz="2800" dirty="0" smtClean="0">
              <a:solidFill>
                <a:srgbClr val="FF0000"/>
              </a:solidFill>
            </a:endParaRPr>
          </a:p>
          <a:p>
            <a:pPr>
              <a:buFont typeface="Arial" pitchFamily="34" charset="0"/>
              <a:buChar char="•"/>
            </a:pPr>
            <a:r>
              <a:rPr lang="en-US" sz="2800" dirty="0" smtClean="0">
                <a:solidFill>
                  <a:srgbClr val="FF0000"/>
                </a:solidFill>
              </a:rPr>
              <a:t>Latex-related symptoms :::</a:t>
            </a:r>
            <a:r>
              <a:rPr lang="en-US" sz="2800" b="1" dirty="0" smtClean="0">
                <a:solidFill>
                  <a:srgbClr val="FF0000"/>
                </a:solidFill>
              </a:rPr>
              <a:t>localized contact </a:t>
            </a:r>
            <a:r>
              <a:rPr lang="en-US" sz="2800" b="1" dirty="0" err="1" smtClean="0">
                <a:solidFill>
                  <a:srgbClr val="FF0000"/>
                </a:solidFill>
              </a:rPr>
              <a:t>urticaria</a:t>
            </a:r>
            <a:r>
              <a:rPr lang="en-US" sz="2800" b="1" dirty="0" smtClean="0">
                <a:solidFill>
                  <a:srgbClr val="FF0000"/>
                </a:solidFill>
              </a:rPr>
              <a:t> to asthma and anaphylaxis</a:t>
            </a:r>
            <a:r>
              <a:rPr lang="en-US" sz="2800" dirty="0" smtClean="0"/>
              <a:t>. </a:t>
            </a:r>
          </a:p>
          <a:p>
            <a:pPr>
              <a:buFont typeface="Arial" pitchFamily="34" charset="0"/>
              <a:buChar char="•"/>
            </a:pPr>
            <a:endParaRPr lang="en-US" sz="2800" dirty="0" smtClean="0"/>
          </a:p>
          <a:p>
            <a:pPr>
              <a:buFont typeface="Arial" pitchFamily="34" charset="0"/>
              <a:buChar char="•"/>
            </a:pPr>
            <a:r>
              <a:rPr lang="en-US" sz="2800" dirty="0" smtClean="0"/>
              <a:t>Individuals can be advised to </a:t>
            </a:r>
            <a:r>
              <a:rPr lang="en-US" sz="2800" b="1" dirty="0" smtClean="0">
                <a:solidFill>
                  <a:srgbClr val="C00000"/>
                </a:solidFill>
              </a:rPr>
              <a:t>avoid natural rubber latex </a:t>
            </a:r>
            <a:r>
              <a:rPr lang="en-US" sz="2800" dirty="0" smtClean="0"/>
              <a:t>and to recognize and manage allergic reaction.</a:t>
            </a:r>
          </a:p>
          <a:p>
            <a:pPr>
              <a:buFont typeface="Arial" pitchFamily="34" charset="0"/>
              <a:buChar char="•"/>
            </a:pPr>
            <a:endParaRPr lang="en-US" sz="2800" b="1" dirty="0" smtClean="0">
              <a:solidFill>
                <a:srgbClr val="FF0000"/>
              </a:solidFill>
            </a:endParaRPr>
          </a:p>
          <a:p>
            <a:pPr>
              <a:buFont typeface="Arial" pitchFamily="34" charset="0"/>
              <a:buChar char="•"/>
            </a:pPr>
            <a:r>
              <a:rPr lang="en-US" sz="2800" b="1" dirty="0" smtClean="0">
                <a:solidFill>
                  <a:srgbClr val="FF0000"/>
                </a:solidFill>
              </a:rPr>
              <a:t>Local symptoms can be dealt </a:t>
            </a:r>
            <a:r>
              <a:rPr lang="en-US" sz="2800" dirty="0" smtClean="0"/>
              <a:t>with using </a:t>
            </a:r>
            <a:r>
              <a:rPr lang="en-US" sz="2800" b="1" dirty="0" err="1" smtClean="0">
                <a:solidFill>
                  <a:srgbClr val="FF0000"/>
                </a:solidFill>
              </a:rPr>
              <a:t>anitihistamines</a:t>
            </a:r>
            <a:r>
              <a:rPr lang="en-US" sz="2800" b="1" dirty="0" smtClean="0">
                <a:solidFill>
                  <a:srgbClr val="FF0000"/>
                </a:solidFill>
              </a:rPr>
              <a:t>, </a:t>
            </a:r>
          </a:p>
          <a:p>
            <a:pPr>
              <a:buFont typeface="Arial" pitchFamily="34" charset="0"/>
              <a:buChar char="•"/>
            </a:pPr>
            <a:r>
              <a:rPr lang="en-US" sz="2800" b="1" dirty="0" smtClean="0"/>
              <a:t>but systemic symptoms require major intervention, including rescue medication for anaphylaxis.</a:t>
            </a:r>
            <a:endParaRPr lang="en-US" sz="28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buFont typeface="Arial" pitchFamily="34" charset="0"/>
              <a:buChar char="•"/>
            </a:pPr>
            <a:r>
              <a:rPr lang="en-US" sz="2800" b="1" dirty="0" smtClean="0"/>
              <a:t>AIR QUALITY</a:t>
            </a:r>
          </a:p>
          <a:p>
            <a:pPr>
              <a:buFont typeface="Arial" pitchFamily="34" charset="0"/>
              <a:buChar char="•"/>
            </a:pPr>
            <a:r>
              <a:rPr lang="en-US" sz="2800" dirty="0" smtClean="0"/>
              <a:t>Air quality can be more specifically an issue for workers in particular environments. </a:t>
            </a:r>
          </a:p>
          <a:p>
            <a:pPr>
              <a:buFont typeface="Arial" pitchFamily="34" charset="0"/>
              <a:buChar char="•"/>
            </a:pPr>
            <a:r>
              <a:rPr lang="en-US" sz="2800" dirty="0" smtClean="0"/>
              <a:t>e.g. individuals who were active in </a:t>
            </a:r>
            <a:r>
              <a:rPr lang="en-US" sz="2800" b="1" dirty="0" smtClean="0">
                <a:solidFill>
                  <a:srgbClr val="FF0000"/>
                </a:solidFill>
              </a:rPr>
              <a:t>coal mining, </a:t>
            </a:r>
            <a:r>
              <a:rPr lang="en-US" sz="2800" b="1" dirty="0" err="1" smtClean="0">
                <a:solidFill>
                  <a:srgbClr val="FF0000"/>
                </a:solidFill>
              </a:rPr>
              <a:t>l</a:t>
            </a:r>
            <a:r>
              <a:rPr lang="en-US" sz="2800" dirty="0" err="1" smtClean="0"/>
              <a:t>coal</a:t>
            </a:r>
            <a:r>
              <a:rPr lang="en-US" sz="2800" dirty="0" smtClean="0"/>
              <a:t> dust inhaled developed a lung disease that may have been fatal. </a:t>
            </a:r>
          </a:p>
          <a:p>
            <a:pPr>
              <a:buFont typeface="Arial" pitchFamily="34" charset="0"/>
              <a:buChar char="•"/>
            </a:pPr>
            <a:endParaRPr lang="en-US" sz="2800" dirty="0" smtClean="0"/>
          </a:p>
          <a:p>
            <a:pPr>
              <a:buFont typeface="Arial" pitchFamily="34" charset="0"/>
              <a:buChar char="•"/>
            </a:pPr>
            <a:r>
              <a:rPr lang="en-US" sz="2800" dirty="0" smtClean="0"/>
              <a:t>A </a:t>
            </a:r>
            <a:r>
              <a:rPr lang="en-US" sz="2800" b="1" dirty="0" smtClean="0">
                <a:solidFill>
                  <a:srgbClr val="FF0000"/>
                </a:solidFill>
              </a:rPr>
              <a:t>less devastating </a:t>
            </a:r>
            <a:r>
              <a:rPr lang="en-US" sz="2800" dirty="0" smtClean="0"/>
              <a:t>example of the effects of poor air quality is in a poorly ventilated university </a:t>
            </a:r>
            <a:r>
              <a:rPr lang="en-US" sz="2800" b="1" dirty="0" smtClean="0">
                <a:solidFill>
                  <a:srgbClr val="FF0000"/>
                </a:solidFill>
              </a:rPr>
              <a:t>classroom</a:t>
            </a:r>
            <a:r>
              <a:rPr lang="en-US" sz="2800" dirty="0" smtClean="0"/>
              <a:t> in which students may feel drowsy but recover quickly after leaving the room.</a:t>
            </a:r>
          </a:p>
          <a:p>
            <a:r>
              <a:rPr lang="en-US" sz="2800" dirty="0" smtClean="0"/>
              <a:t> </a:t>
            </a:r>
          </a:p>
          <a:p>
            <a:pPr>
              <a:buFont typeface="Arial" pitchFamily="34" charset="0"/>
              <a:buChar char="•"/>
            </a:pPr>
            <a:r>
              <a:rPr lang="en-US" sz="2800" b="1" dirty="0" smtClean="0">
                <a:solidFill>
                  <a:srgbClr val="FF0000"/>
                </a:solidFill>
              </a:rPr>
              <a:t>Air pollutants has Adverse health effects </a:t>
            </a:r>
            <a:r>
              <a:rPr lang="en-US" sz="2800" dirty="0" smtClean="0"/>
              <a:t>can include excess </a:t>
            </a:r>
            <a:r>
              <a:rPr lang="en-US" sz="2800" b="1" dirty="0" err="1" smtClean="0"/>
              <a:t>cardiorespiratory</a:t>
            </a:r>
            <a:r>
              <a:rPr lang="en-US" sz="2800" b="1" dirty="0" smtClean="0"/>
              <a:t> mortality</a:t>
            </a:r>
            <a:r>
              <a:rPr lang="en-US" sz="2800" dirty="0" smtClean="0"/>
              <a:t>, </a:t>
            </a:r>
            <a:r>
              <a:rPr lang="en-US" sz="2800" b="1" dirty="0" smtClean="0">
                <a:solidFill>
                  <a:srgbClr val="FF0000"/>
                </a:solidFill>
              </a:rPr>
              <a:t>asthma</a:t>
            </a:r>
            <a:r>
              <a:rPr lang="en-US" sz="2800" dirty="0" smtClean="0"/>
              <a:t>, </a:t>
            </a:r>
            <a:r>
              <a:rPr lang="en-US" sz="2800" b="1" dirty="0" smtClean="0">
                <a:solidFill>
                  <a:srgbClr val="00B050"/>
                </a:solidFill>
              </a:rPr>
              <a:t>increased respiratory difficulties, </a:t>
            </a:r>
            <a:r>
              <a:rPr lang="en-US" sz="2800" b="1" dirty="0" smtClean="0"/>
              <a:t>decreased lung function</a:t>
            </a:r>
            <a:r>
              <a:rPr lang="en-US" sz="2800" dirty="0" smtClean="0"/>
              <a:t>, and </a:t>
            </a:r>
            <a:r>
              <a:rPr lang="en-US" sz="2800" b="1" dirty="0" smtClean="0">
                <a:solidFill>
                  <a:srgbClr val="C00000"/>
                </a:solidFill>
              </a:rPr>
              <a:t>reduced immune function.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pPr>
              <a:buFont typeface="Wingdings" pitchFamily="2" charset="2"/>
              <a:buChar char="q"/>
            </a:pPr>
            <a:r>
              <a:rPr lang="en-US" sz="3200" b="1" dirty="0" smtClean="0"/>
              <a:t>WATER QUALITY</a:t>
            </a:r>
          </a:p>
          <a:p>
            <a:pPr>
              <a:buFont typeface="Wingdings" pitchFamily="2" charset="2"/>
              <a:buChar char="q"/>
            </a:pPr>
            <a:r>
              <a:rPr lang="en-US" sz="3200" dirty="0" smtClean="0"/>
              <a:t>Water quality, like air quality, is a global environmental issue. </a:t>
            </a:r>
          </a:p>
          <a:p>
            <a:pPr>
              <a:buFont typeface="Wingdings" pitchFamily="2" charset="2"/>
              <a:buChar char="q"/>
            </a:pPr>
            <a:r>
              <a:rPr lang="en-US" sz="3200" dirty="0" smtClean="0"/>
              <a:t>Very little of the world’s water is usable, but it must be available to people for their survival. </a:t>
            </a:r>
          </a:p>
          <a:p>
            <a:pPr>
              <a:buFont typeface="Wingdings" pitchFamily="2" charset="2"/>
              <a:buChar char="q"/>
            </a:pPr>
            <a:r>
              <a:rPr lang="en-US" sz="3200" dirty="0" smtClean="0"/>
              <a:t>The quality and availability of water can both be issues that must be specifically addressed for workers.</a:t>
            </a:r>
          </a:p>
        </p:txBody>
      </p:sp>
      <p:pic>
        <p:nvPicPr>
          <p:cNvPr id="5122" name="Picture 2" descr="C:\Users\AYESHA\Desktop\images (10).jpg"/>
          <p:cNvPicPr>
            <a:picLocks noChangeAspect="1" noChangeArrowheads="1"/>
          </p:cNvPicPr>
          <p:nvPr/>
        </p:nvPicPr>
        <p:blipFill>
          <a:blip r:embed="rId2" cstate="print"/>
          <a:srcRect/>
          <a:stretch>
            <a:fillRect/>
          </a:stretch>
        </p:blipFill>
        <p:spPr bwMode="auto">
          <a:xfrm>
            <a:off x="228600" y="4038600"/>
            <a:ext cx="4572000" cy="2667000"/>
          </a:xfrm>
          <a:prstGeom prst="rect">
            <a:avLst/>
          </a:prstGeom>
          <a:noFill/>
        </p:spPr>
      </p:pic>
      <p:pic>
        <p:nvPicPr>
          <p:cNvPr id="5123" name="Picture 3" descr="C:\Users\AYESHA\Desktop\images (11).jpg"/>
          <p:cNvPicPr>
            <a:picLocks noChangeAspect="1" noChangeArrowheads="1"/>
          </p:cNvPicPr>
          <p:nvPr/>
        </p:nvPicPr>
        <p:blipFill>
          <a:blip r:embed="rId3" cstate="print"/>
          <a:srcRect/>
          <a:stretch>
            <a:fillRect/>
          </a:stretch>
        </p:blipFill>
        <p:spPr bwMode="auto">
          <a:xfrm>
            <a:off x="5334000" y="3886200"/>
            <a:ext cx="3810000" cy="29718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Qamar\Desktop\5b0764707224309416ed4b65717c6399.jpg"/>
          <p:cNvPicPr>
            <a:picLocks noChangeAspect="1" noChangeArrowheads="1"/>
          </p:cNvPicPr>
          <p:nvPr/>
        </p:nvPicPr>
        <p:blipFill>
          <a:blip r:embed="rId2"/>
          <a:srcRect/>
          <a:stretch>
            <a:fillRect/>
          </a:stretch>
        </p:blipFill>
        <p:spPr bwMode="auto">
          <a:xfrm>
            <a:off x="0" y="304800"/>
            <a:ext cx="9144000" cy="65532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b="1" dirty="0" smtClean="0"/>
              <a:t>Human Factors in Medical</a:t>
            </a:r>
            <a:br>
              <a:rPr lang="en-US" b="1" dirty="0" smtClean="0"/>
            </a:br>
            <a:r>
              <a:rPr lang="en-US" b="1" dirty="0" smtClean="0"/>
              <a:t>Rehabilitation Equipment:</a:t>
            </a:r>
            <a:br>
              <a:rPr lang="en-US" b="1" dirty="0" smtClean="0"/>
            </a:br>
            <a:r>
              <a:rPr lang="en-US" b="1" dirty="0" smtClean="0"/>
              <a:t>Product Development and</a:t>
            </a:r>
            <a:br>
              <a:rPr lang="en-US" b="1" dirty="0" smtClean="0"/>
            </a:br>
            <a:r>
              <a:rPr lang="en-US" b="1" dirty="0" smtClean="0"/>
              <a:t>Usability Testing</a:t>
            </a:r>
            <a:endParaRPr lang="en-US" dirty="0"/>
          </a:p>
        </p:txBody>
      </p:sp>
      <p:sp>
        <p:nvSpPr>
          <p:cNvPr id="3" name="Subtitle 2"/>
          <p:cNvSpPr>
            <a:spLocks noGrp="1"/>
          </p:cNvSpPr>
          <p:nvPr>
            <p:ph type="subTitle" idx="1"/>
          </p:nvPr>
        </p:nvSpPr>
        <p:spPr/>
        <p:txBody>
          <a:bodyPr/>
          <a:lstStyle/>
          <a:p>
            <a:r>
              <a:rPr lang="en-US" b="1" dirty="0" smtClean="0">
                <a:solidFill>
                  <a:srgbClr val="00B050"/>
                </a:solidFill>
              </a:rPr>
              <a:t>DR.AYESHA </a:t>
            </a:r>
          </a:p>
          <a:p>
            <a:r>
              <a:rPr lang="en-US" b="1" dirty="0" smtClean="0">
                <a:solidFill>
                  <a:srgbClr val="00B050"/>
                </a:solidFill>
              </a:rPr>
              <a:t>BSPT(K.E.M.U)PP.DPT(RCRS), </a:t>
            </a:r>
            <a:r>
              <a:rPr lang="en-US" b="1" dirty="0" err="1" smtClean="0">
                <a:solidFill>
                  <a:srgbClr val="00B050"/>
                </a:solidFill>
              </a:rPr>
              <a:t>M.Phil</a:t>
            </a:r>
            <a:r>
              <a:rPr lang="en-US" b="1" dirty="0" smtClean="0">
                <a:solidFill>
                  <a:srgbClr val="00B050"/>
                </a:solidFill>
              </a:rPr>
              <a:t> (Gold medalist) </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200" b="1" dirty="0" smtClean="0"/>
              <a:t>Prototype testing. </a:t>
            </a:r>
          </a:p>
          <a:p>
            <a:r>
              <a:rPr lang="en-US" sz="3200" dirty="0" smtClean="0"/>
              <a:t>The evaluation of a newly developed trial product by the end-users who represent the target market.</a:t>
            </a:r>
          </a:p>
          <a:p>
            <a:endParaRPr lang="en-US" sz="3200" b="1" dirty="0" smtClean="0"/>
          </a:p>
          <a:p>
            <a:r>
              <a:rPr lang="en-US" sz="3200" b="1" dirty="0" smtClean="0"/>
              <a:t>Efficacy testing. </a:t>
            </a:r>
          </a:p>
          <a:p>
            <a:r>
              <a:rPr lang="en-US" sz="3200" dirty="0" smtClean="0"/>
              <a:t>A more </a:t>
            </a:r>
            <a:r>
              <a:rPr lang="en-US" sz="3200" b="1" dirty="0" smtClean="0"/>
              <a:t>formal process </a:t>
            </a:r>
            <a:r>
              <a:rPr lang="en-US" sz="3200" dirty="0" smtClean="0"/>
              <a:t>of performance testing in a controlled setting to determine the effectiveness of the product.</a:t>
            </a:r>
          </a:p>
          <a:p>
            <a:endParaRPr lang="fr-FR" sz="3200" b="1" dirty="0" smtClean="0"/>
          </a:p>
          <a:p>
            <a:r>
              <a:rPr lang="fr-FR" sz="3200" b="1" dirty="0" smtClean="0"/>
              <a:t>Magnitude estimation.</a:t>
            </a:r>
          </a:p>
          <a:p>
            <a:r>
              <a:rPr lang="fr-FR" sz="3200" b="1" dirty="0" smtClean="0"/>
              <a:t> In </a:t>
            </a:r>
            <a:r>
              <a:rPr lang="en-US" sz="3200" dirty="0" smtClean="0"/>
              <a:t>psychophysical experiments that involves having a subject compare his or her current sensation with a reference sensation.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000" b="1" smtClean="0">
                <a:solidFill>
                  <a:schemeClr val="tx1"/>
                </a:solidFill>
              </a:rPr>
              <a:t>STATIC ANTHROPOMETRY</a:t>
            </a:r>
            <a:endParaRPr lang="en-US" sz="4000" smtClean="0">
              <a:solidFill>
                <a:schemeClr val="tx1"/>
              </a:solidFill>
            </a:endParaRPr>
          </a:p>
        </p:txBody>
      </p:sp>
      <p:sp>
        <p:nvSpPr>
          <p:cNvPr id="15363" name="Content Placeholder 2"/>
          <p:cNvSpPr>
            <a:spLocks noGrp="1"/>
          </p:cNvSpPr>
          <p:nvPr>
            <p:ph idx="1"/>
          </p:nvPr>
        </p:nvSpPr>
        <p:spPr/>
        <p:txBody>
          <a:bodyPr/>
          <a:lstStyle/>
          <a:p>
            <a:pPr eaLnBrk="1" hangingPunct="1"/>
            <a:r>
              <a:rPr lang="en-US" smtClean="0"/>
              <a:t>Static anthropometry is the science of measuring length, breadth, and width in the human population.</a:t>
            </a:r>
          </a:p>
          <a:p>
            <a:pPr eaLnBrk="1" hangingPunct="1"/>
            <a:r>
              <a:rPr lang="en-US" smtClean="0"/>
              <a:t>Overall the shape of any stable population changes from generation to generation, a phenomenon termed </a:t>
            </a:r>
            <a:r>
              <a:rPr lang="en-US" b="1" i="1" smtClean="0"/>
              <a:t>secular trend</a:t>
            </a:r>
          </a:p>
          <a:p>
            <a:pPr eaLnBrk="1" hangingPunct="1"/>
            <a:endParaRPr lang="en-US" b="1"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dirty="0" smtClean="0"/>
              <a:t>What Is Usability Testing?</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b="1" dirty="0" smtClean="0"/>
              <a:t>Gathering </a:t>
            </a:r>
            <a:r>
              <a:rPr lang="en-US" b="1" dirty="0" err="1" smtClean="0"/>
              <a:t>openion</a:t>
            </a:r>
            <a:r>
              <a:rPr lang="en-US" b="1" dirty="0" smtClean="0"/>
              <a:t>::;;</a:t>
            </a:r>
          </a:p>
          <a:p>
            <a:r>
              <a:rPr lang="en-US" dirty="0" smtClean="0"/>
              <a:t>Usability measures the </a:t>
            </a:r>
            <a:r>
              <a:rPr lang="en-US" b="1" dirty="0" smtClean="0"/>
              <a:t>quality of a user’s experience </a:t>
            </a:r>
            <a:r>
              <a:rPr lang="en-US" dirty="0" smtClean="0"/>
              <a:t>when interacting with a product or system—</a:t>
            </a:r>
          </a:p>
          <a:p>
            <a:r>
              <a:rPr lang="en-US" dirty="0" smtClean="0"/>
              <a:t>cost effectiveness and usefulness.</a:t>
            </a:r>
          </a:p>
          <a:p>
            <a:r>
              <a:rPr lang="en-US" b="1" dirty="0" smtClean="0"/>
              <a:t>Two international standards further define usability and human-centered design:</a:t>
            </a:r>
          </a:p>
          <a:p>
            <a:r>
              <a:rPr lang="en-US" dirty="0" smtClean="0"/>
              <a:t>•</a:t>
            </a:r>
            <a:r>
              <a:rPr lang="en-US" b="1" dirty="0" smtClean="0"/>
              <a:t> [Usability </a:t>
            </a:r>
            <a:r>
              <a:rPr lang="en-US" dirty="0" smtClean="0"/>
              <a:t>:the </a:t>
            </a:r>
            <a:r>
              <a:rPr lang="en-US" b="1" dirty="0" smtClean="0">
                <a:solidFill>
                  <a:srgbClr val="FF0000"/>
                </a:solidFill>
              </a:rPr>
              <a:t>extent,</a:t>
            </a:r>
            <a:r>
              <a:rPr lang="en-US" dirty="0" smtClean="0"/>
              <a:t> a product can be used by specified users </a:t>
            </a:r>
            <a:r>
              <a:rPr lang="en-US" b="1" dirty="0" smtClean="0">
                <a:solidFill>
                  <a:srgbClr val="FF0000"/>
                </a:solidFill>
              </a:rPr>
              <a:t>to achieve </a:t>
            </a:r>
            <a:r>
              <a:rPr lang="en-US" dirty="0" smtClean="0"/>
              <a:t>specified goals with effectiveness, efficiency and satisfaction in a specified context of user.</a:t>
            </a:r>
          </a:p>
          <a:p>
            <a:r>
              <a:rPr lang="en-US" dirty="0" smtClean="0"/>
              <a:t>• </a:t>
            </a:r>
            <a:r>
              <a:rPr lang="en-US" b="1" dirty="0" smtClean="0"/>
              <a:t>Human-centered design </a:t>
            </a:r>
            <a:r>
              <a:rPr lang="en-US" dirty="0" smtClean="0"/>
              <a:t>is characterized by the </a:t>
            </a:r>
            <a:r>
              <a:rPr lang="en-US" b="1" dirty="0" smtClean="0"/>
              <a:t>active involvement of users</a:t>
            </a:r>
            <a:r>
              <a:rPr lang="en-US" dirty="0" smtClean="0"/>
              <a:t> and </a:t>
            </a:r>
            <a:r>
              <a:rPr lang="en-US" b="1" dirty="0" smtClean="0">
                <a:solidFill>
                  <a:srgbClr val="FF0000"/>
                </a:solidFill>
              </a:rPr>
              <a:t>a clear understanding of user and task requirements</a:t>
            </a:r>
            <a:r>
              <a:rPr lang="en-US" dirty="0" smtClean="0"/>
              <a:t>; </a:t>
            </a:r>
            <a:r>
              <a:rPr lang="en-US" b="1" dirty="0" smtClean="0"/>
              <a:t>an appropriate allocation of function between users and technology; </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dirty="0" smtClean="0"/>
              <a:t>What Is User-Centered Design?</a:t>
            </a:r>
            <a:endParaRPr lang="en-US" dirty="0"/>
          </a:p>
        </p:txBody>
      </p:sp>
      <p:sp>
        <p:nvSpPr>
          <p:cNvPr id="3" name="Content Placeholder 2"/>
          <p:cNvSpPr>
            <a:spLocks noGrp="1"/>
          </p:cNvSpPr>
          <p:nvPr>
            <p:ph idx="1"/>
          </p:nvPr>
        </p:nvSpPr>
        <p:spPr>
          <a:xfrm>
            <a:off x="0" y="685800"/>
            <a:ext cx="9144000" cy="5943600"/>
          </a:xfrm>
        </p:spPr>
        <p:txBody>
          <a:bodyPr>
            <a:normAutofit fontScale="92500" lnSpcReduction="10000"/>
          </a:bodyPr>
          <a:lstStyle/>
          <a:p>
            <a:r>
              <a:rPr lang="en-US" dirty="0" smtClean="0"/>
              <a:t>“users throughout each phase of the design process”. </a:t>
            </a:r>
          </a:p>
          <a:p>
            <a:pPr>
              <a:buFont typeface="Wingdings" pitchFamily="2" charset="2"/>
              <a:buChar char="Ø"/>
            </a:pPr>
            <a:r>
              <a:rPr lang="en-US" b="1" dirty="0" smtClean="0">
                <a:solidFill>
                  <a:srgbClr val="FF0000"/>
                </a:solidFill>
              </a:rPr>
              <a:t>In addition</a:t>
            </a:r>
            <a:r>
              <a:rPr lang="en-US" b="1" dirty="0" smtClean="0"/>
              <a:t>, a </a:t>
            </a:r>
            <a:r>
              <a:rPr lang="en-US" b="1" dirty="0" err="1" smtClean="0"/>
              <a:t>macroergonomic</a:t>
            </a:r>
            <a:r>
              <a:rPr lang="en-US" b="1" dirty="0" smtClean="0"/>
              <a:t> approach </a:t>
            </a:r>
            <a:r>
              <a:rPr lang="en-US" dirty="0" smtClean="0"/>
              <a:t>is often used …..</a:t>
            </a:r>
          </a:p>
          <a:p>
            <a:pPr>
              <a:buFont typeface="Wingdings" pitchFamily="2" charset="2"/>
              <a:buChar char="Ø"/>
            </a:pPr>
            <a:r>
              <a:rPr lang="en-US" b="1" dirty="0" smtClean="0"/>
              <a:t>Usability testing </a:t>
            </a:r>
          </a:p>
          <a:p>
            <a:r>
              <a:rPr lang="en-US" dirty="0" smtClean="0"/>
              <a:t>used to </a:t>
            </a:r>
            <a:r>
              <a:rPr lang="en-US" b="1" dirty="0" smtClean="0"/>
              <a:t>evaluate </a:t>
            </a:r>
            <a:r>
              <a:rPr lang="en-US" dirty="0" smtClean="0"/>
              <a:t>the </a:t>
            </a:r>
            <a:r>
              <a:rPr lang="en-US" b="1" dirty="0" smtClean="0"/>
              <a:t>interface</a:t>
            </a:r>
            <a:r>
              <a:rPr lang="en-US" dirty="0" smtClean="0"/>
              <a:t> between the </a:t>
            </a:r>
            <a:r>
              <a:rPr lang="en-US" b="1" dirty="0" smtClean="0"/>
              <a:t>user and a machine or technology</a:t>
            </a:r>
            <a:r>
              <a:rPr lang="en-US" dirty="0" smtClean="0"/>
              <a:t>, such as in the computer industry……. </a:t>
            </a:r>
          </a:p>
          <a:p>
            <a:pPr>
              <a:buFont typeface="Wingdings" pitchFamily="2" charset="2"/>
              <a:buChar char="Ø"/>
            </a:pPr>
            <a:r>
              <a:rPr lang="en-US" dirty="0" smtClean="0"/>
              <a:t>However, usability testing also applies to products that are not considered machines, such as workstations.</a:t>
            </a:r>
          </a:p>
          <a:p>
            <a:pPr>
              <a:buFont typeface="Wingdings" pitchFamily="2" charset="2"/>
              <a:buChar char="Ø"/>
            </a:pPr>
            <a:r>
              <a:rPr lang="en-US" b="1" dirty="0" smtClean="0"/>
              <a:t>Both complex equipment </a:t>
            </a:r>
            <a:r>
              <a:rPr lang="en-US" dirty="0" smtClean="0"/>
              <a:t>and </a:t>
            </a:r>
            <a:r>
              <a:rPr lang="en-US" b="1" dirty="0" smtClean="0"/>
              <a:t>simple equipment </a:t>
            </a:r>
            <a:r>
              <a:rPr lang="en-US" dirty="0" smtClean="0"/>
              <a:t> can benefit from experimental evaluation that concentrates on users.</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dirty="0" smtClean="0"/>
              <a:t>PROCESS</a:t>
            </a:r>
          </a:p>
        </p:txBody>
      </p:sp>
      <p:sp>
        <p:nvSpPr>
          <p:cNvPr id="3" name="Content Placeholder 2"/>
          <p:cNvSpPr>
            <a:spLocks noGrp="1"/>
          </p:cNvSpPr>
          <p:nvPr>
            <p:ph idx="1"/>
          </p:nvPr>
        </p:nvSpPr>
        <p:spPr>
          <a:xfrm>
            <a:off x="152400" y="609600"/>
            <a:ext cx="8686800" cy="6172200"/>
          </a:xfrm>
        </p:spPr>
        <p:txBody>
          <a:bodyPr>
            <a:normAutofit lnSpcReduction="10000"/>
          </a:bodyPr>
          <a:lstStyle/>
          <a:p>
            <a:endParaRPr lang="en-US" dirty="0" smtClean="0"/>
          </a:p>
          <a:p>
            <a:r>
              <a:rPr lang="en-US" b="1" dirty="0" smtClean="0"/>
              <a:t>The first step:</a:t>
            </a:r>
          </a:p>
          <a:p>
            <a:r>
              <a:rPr lang="en-US" dirty="0" smtClean="0"/>
              <a:t> identify </a:t>
            </a:r>
            <a:r>
              <a:rPr lang="en-US" b="1" dirty="0" smtClean="0">
                <a:solidFill>
                  <a:srgbClr val="FF0000"/>
                </a:solidFill>
              </a:rPr>
              <a:t>subject matter experts (SMEs)</a:t>
            </a:r>
            <a:r>
              <a:rPr lang="en-US" dirty="0" smtClean="0"/>
              <a:t> and the </a:t>
            </a:r>
            <a:r>
              <a:rPr lang="en-US" b="1" dirty="0" smtClean="0">
                <a:solidFill>
                  <a:srgbClr val="FF0000"/>
                </a:solidFill>
              </a:rPr>
              <a:t>user population……. </a:t>
            </a:r>
          </a:p>
          <a:p>
            <a:r>
              <a:rPr lang="en-US" dirty="0" smtClean="0"/>
              <a:t>Therapists consulting regarding the development of a new walker, they must </a:t>
            </a:r>
            <a:r>
              <a:rPr lang="en-US" b="1" dirty="0" smtClean="0">
                <a:solidFill>
                  <a:srgbClr val="FF0000"/>
                </a:solidFill>
              </a:rPr>
              <a:t>first become familiar with the equipment…..</a:t>
            </a:r>
            <a:endParaRPr lang="en-US" dirty="0" smtClean="0"/>
          </a:p>
          <a:p>
            <a:r>
              <a:rPr lang="en-US" dirty="0" smtClean="0"/>
              <a:t>Once familiar with the equipment, the purpose of the equipment, the situations and environments in which the equipment would be used, and the target populations,</a:t>
            </a:r>
          </a:p>
          <a:p>
            <a:r>
              <a:rPr lang="en-US" dirty="0" smtClean="0"/>
              <a:t> the team can move on to usability testing. </a:t>
            </a:r>
            <a:endParaRPr lang="en-US" b="1"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Process continue………</a:t>
            </a:r>
            <a:endParaRPr lang="en-US" dirty="0"/>
          </a:p>
        </p:txBody>
      </p:sp>
      <p:sp>
        <p:nvSpPr>
          <p:cNvPr id="3" name="Content Placeholder 2"/>
          <p:cNvSpPr>
            <a:spLocks noGrp="1"/>
          </p:cNvSpPr>
          <p:nvPr>
            <p:ph idx="1"/>
          </p:nvPr>
        </p:nvSpPr>
        <p:spPr>
          <a:xfrm>
            <a:off x="0" y="609600"/>
            <a:ext cx="9144000" cy="6172200"/>
          </a:xfrm>
        </p:spPr>
        <p:txBody>
          <a:bodyPr>
            <a:normAutofit/>
          </a:bodyPr>
          <a:lstStyle/>
          <a:p>
            <a:pPr>
              <a:buNone/>
            </a:pPr>
            <a:r>
              <a:rPr lang="en-US" b="1" dirty="0" smtClean="0"/>
              <a:t>Second step: meeting …..</a:t>
            </a:r>
            <a:r>
              <a:rPr lang="en-US" dirty="0" smtClean="0"/>
              <a:t>to </a:t>
            </a:r>
            <a:r>
              <a:rPr lang="en-US" b="1" dirty="0" smtClean="0"/>
              <a:t>define groundwork </a:t>
            </a:r>
            <a:r>
              <a:rPr lang="en-US" dirty="0" smtClean="0"/>
              <a:t>for development of design objectives and task and function analysis.</a:t>
            </a:r>
          </a:p>
          <a:p>
            <a:r>
              <a:rPr lang="en-US" dirty="0" smtClean="0"/>
              <a:t>Therapists’ expertise on life skills and experiences throughout the life span, human development </a:t>
            </a:r>
            <a:r>
              <a:rPr lang="en-US" b="1" dirty="0" smtClean="0"/>
              <a:t>milestones</a:t>
            </a:r>
            <a:r>
              <a:rPr lang="en-US" dirty="0" smtClean="0"/>
              <a:t>, disease &amp; its consequences will assist with developing the test objectives and tasks. </a:t>
            </a:r>
          </a:p>
          <a:p>
            <a:r>
              <a:rPr lang="en-US" b="1" dirty="0" smtClean="0">
                <a:solidFill>
                  <a:srgbClr val="FF0000"/>
                </a:solidFill>
              </a:rPr>
              <a:t>Techniques: </a:t>
            </a:r>
            <a:r>
              <a:rPr lang="en-US" dirty="0" smtClean="0"/>
              <a:t> </a:t>
            </a:r>
            <a:r>
              <a:rPr lang="en-US" b="1" dirty="0" smtClean="0"/>
              <a:t>focus groups </a:t>
            </a:r>
            <a:r>
              <a:rPr lang="en-US" dirty="0" smtClean="0"/>
              <a:t>and user workshops, informal discussions,</a:t>
            </a:r>
            <a:r>
              <a:rPr lang="en-US" b="1" dirty="0" smtClean="0"/>
              <a:t> interviews</a:t>
            </a:r>
            <a:r>
              <a:rPr lang="en-US" dirty="0" smtClean="0"/>
              <a:t> (structured or open-ended), questionnaires, brainstorming, checklists, and observations.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buFont typeface="Wingdings" pitchFamily="2" charset="2"/>
              <a:buChar char="Ø"/>
            </a:pPr>
            <a:r>
              <a:rPr lang="en-US" sz="3200" b="1" dirty="0" smtClean="0">
                <a:solidFill>
                  <a:srgbClr val="FF0000"/>
                </a:solidFill>
              </a:rPr>
              <a:t>3,4: The next two steps,:  </a:t>
            </a:r>
            <a:r>
              <a:rPr lang="en-US" sz="3200" b="1" dirty="0" smtClean="0"/>
              <a:t>identify design objectives </a:t>
            </a:r>
            <a:r>
              <a:rPr lang="en-US" sz="3200" dirty="0" smtClean="0"/>
              <a:t>more clearly and </a:t>
            </a:r>
            <a:r>
              <a:rPr lang="en-US" sz="3200" b="1" dirty="0" smtClean="0"/>
              <a:t>to conduct a task and function analysis .</a:t>
            </a:r>
            <a:r>
              <a:rPr lang="en-US" sz="3200" dirty="0" smtClean="0"/>
              <a:t> </a:t>
            </a:r>
          </a:p>
          <a:p>
            <a:pPr>
              <a:buFont typeface="Wingdings" pitchFamily="2" charset="2"/>
              <a:buChar char="Ø"/>
            </a:pPr>
            <a:r>
              <a:rPr lang="en-US" sz="3200" b="1" dirty="0" smtClean="0">
                <a:solidFill>
                  <a:srgbClr val="FF0000"/>
                </a:solidFill>
              </a:rPr>
              <a:t>Design objectives focus </a:t>
            </a:r>
            <a:r>
              <a:rPr lang="en-US" sz="3200" b="1" dirty="0" smtClean="0"/>
              <a:t>on product features </a:t>
            </a:r>
            <a:r>
              <a:rPr lang="en-US" sz="3200" dirty="0" smtClean="0"/>
              <a:t>that affect performance, safety, expense, acceptance, comfort, ease of use, and aesthetics.</a:t>
            </a:r>
          </a:p>
          <a:p>
            <a:endParaRPr lang="en-US" sz="3200" dirty="0" smtClean="0"/>
          </a:p>
          <a:p>
            <a:pPr>
              <a:buFont typeface="Wingdings" pitchFamily="2" charset="2"/>
              <a:buChar char="Ø"/>
            </a:pPr>
            <a:r>
              <a:rPr lang="en-US" sz="3200" b="1" dirty="0" smtClean="0"/>
              <a:t>Inclusion: these </a:t>
            </a:r>
            <a:r>
              <a:rPr lang="en-US" sz="3200" dirty="0" smtClean="0"/>
              <a:t>objectives in initial product development helps confirm that the product is effective, safe, and accepted by user groups </a:t>
            </a:r>
            <a:r>
              <a:rPr lang="en-US" sz="3200" b="1" dirty="0" smtClean="0">
                <a:solidFill>
                  <a:srgbClr val="FF0000"/>
                </a:solidFill>
              </a:rPr>
              <a:t>before</a:t>
            </a:r>
            <a:r>
              <a:rPr lang="en-US" sz="3200" dirty="0" smtClean="0"/>
              <a:t> expensive investments are made in product creation and large-scale production.</a:t>
            </a:r>
          </a:p>
          <a:p>
            <a:pPr>
              <a:buFont typeface="Wingdings" pitchFamily="2" charset="2"/>
              <a:buChar char="Ø"/>
            </a:pPr>
            <a:endParaRPr lang="en-US" sz="32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r>
              <a:rPr lang="en-US" sz="2400" b="1" i="1" dirty="0" smtClean="0"/>
              <a:t>Design Objectives for Product  Development</a:t>
            </a:r>
          </a:p>
          <a:p>
            <a:endParaRPr lang="en-US" sz="2400" b="1" dirty="0" smtClean="0"/>
          </a:p>
          <a:p>
            <a:r>
              <a:rPr lang="en-US" sz="2400" b="1" dirty="0" smtClean="0"/>
              <a:t>Primary</a:t>
            </a:r>
          </a:p>
          <a:p>
            <a:r>
              <a:rPr lang="en-US" sz="2400" i="1" dirty="0" smtClean="0"/>
              <a:t>Walker,    </a:t>
            </a:r>
            <a:r>
              <a:rPr lang="en-US" sz="2400" dirty="0" smtClean="0"/>
              <a:t>Lightweight,    Adjustable height,        Adjustable width,    Stability</a:t>
            </a:r>
            <a:r>
              <a:rPr lang="en-US" sz="2400" i="1" dirty="0" smtClean="0"/>
              <a:t>,   </a:t>
            </a:r>
            <a:r>
              <a:rPr lang="en-US" sz="2400" dirty="0" smtClean="0"/>
              <a:t>Appropriate weight distribution.       Ability to maintain erect posture during use</a:t>
            </a:r>
          </a:p>
          <a:p>
            <a:endParaRPr lang="en-US" sz="2400" b="1" dirty="0" smtClean="0"/>
          </a:p>
          <a:p>
            <a:r>
              <a:rPr lang="en-US" sz="2400" b="1" dirty="0" smtClean="0"/>
              <a:t>Secondary</a:t>
            </a:r>
          </a:p>
          <a:p>
            <a:r>
              <a:rPr lang="en-US" sz="2400" dirty="0" smtClean="0"/>
              <a:t>Comfort,       Ease of use,       Ease of adjustment,           Ease of storage.      Portability,    Optimum grip height,     Shape,      Size</a:t>
            </a:r>
          </a:p>
          <a:p>
            <a:endParaRPr lang="en-US" sz="2400" b="1" dirty="0" smtClean="0"/>
          </a:p>
          <a:p>
            <a:r>
              <a:rPr lang="en-US" sz="2400" b="1" dirty="0" smtClean="0"/>
              <a:t>Tertiary</a:t>
            </a:r>
          </a:p>
          <a:p>
            <a:r>
              <a:rPr lang="en-US" sz="2400" dirty="0" smtClean="0"/>
              <a:t>Attractiveness,       Convenience</a:t>
            </a:r>
          </a:p>
          <a:p>
            <a:endParaRPr lang="en-US" sz="2400" dirty="0" smtClean="0"/>
          </a:p>
          <a:p>
            <a:r>
              <a:rPr lang="en-US" sz="2400" b="1" dirty="0" smtClean="0"/>
              <a:t>The design objectives and the information gained from the task and function analysis are used to develop performance criteria.</a:t>
            </a:r>
          </a:p>
          <a:p>
            <a:endParaRPr 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3600" b="1" dirty="0" smtClean="0">
                <a:solidFill>
                  <a:srgbClr val="FF0000"/>
                </a:solidFill>
              </a:rPr>
              <a:t>Fifth step:</a:t>
            </a:r>
            <a:r>
              <a:rPr lang="en-US" sz="3600" dirty="0" smtClean="0"/>
              <a:t> </a:t>
            </a:r>
            <a:r>
              <a:rPr lang="en-US" sz="3600" b="1" dirty="0" smtClean="0"/>
              <a:t>the development of performance criteria…….</a:t>
            </a:r>
            <a:endParaRPr lang="en-US" sz="3600" b="1" dirty="0" smtClean="0">
              <a:solidFill>
                <a:srgbClr val="FF0000"/>
              </a:solidFill>
            </a:endParaRPr>
          </a:p>
          <a:p>
            <a:r>
              <a:rPr lang="en-US" sz="3600" b="1" dirty="0" smtClean="0">
                <a:solidFill>
                  <a:srgbClr val="FF0000"/>
                </a:solidFill>
              </a:rPr>
              <a:t>sixth step: </a:t>
            </a:r>
            <a:r>
              <a:rPr lang="en-US" sz="3600" b="1" dirty="0" smtClean="0"/>
              <a:t>Measurement techniques…..</a:t>
            </a:r>
            <a:endParaRPr lang="en-US" sz="3600" dirty="0" smtClean="0"/>
          </a:p>
          <a:p>
            <a:pPr>
              <a:buFont typeface="Wingdings" pitchFamily="2" charset="2"/>
              <a:buChar char="Ø"/>
            </a:pPr>
            <a:r>
              <a:rPr lang="en-US" sz="3600" dirty="0" smtClean="0"/>
              <a:t>objective measurements include reaction time, number of errors, and type of error. </a:t>
            </a:r>
          </a:p>
          <a:p>
            <a:pPr>
              <a:buFont typeface="Wingdings" pitchFamily="2" charset="2"/>
              <a:buChar char="Ø"/>
            </a:pPr>
            <a:endParaRPr lang="en-US" sz="3600" dirty="0" smtClean="0"/>
          </a:p>
          <a:p>
            <a:pPr>
              <a:buFont typeface="Wingdings" pitchFamily="2" charset="2"/>
              <a:buChar char="Ø"/>
            </a:pPr>
            <a:r>
              <a:rPr lang="en-US" sz="3600" dirty="0" smtClean="0"/>
              <a:t>Subjective measurements include </a:t>
            </a:r>
            <a:r>
              <a:rPr lang="en-US" sz="3600" b="1" dirty="0" smtClean="0"/>
              <a:t>user ratings of comfort</a:t>
            </a:r>
            <a:r>
              <a:rPr lang="en-US" sz="3600" dirty="0" smtClean="0"/>
              <a:t>, convenience, ease of use, and aesthetics…. </a:t>
            </a:r>
          </a:p>
          <a:p>
            <a:r>
              <a:rPr lang="en-US" sz="3600" b="1" dirty="0" smtClean="0"/>
              <a:t>  </a:t>
            </a:r>
          </a:p>
          <a:p>
            <a:pPr>
              <a:buFont typeface="Wingdings" pitchFamily="2" charset="2"/>
              <a:buChar char="Ø"/>
            </a:pPr>
            <a:r>
              <a:rPr lang="en-US" sz="3600" b="1" dirty="0" smtClean="0">
                <a:solidFill>
                  <a:srgbClr val="FF0000"/>
                </a:solidFill>
              </a:rPr>
              <a:t>Note: </a:t>
            </a:r>
            <a:r>
              <a:rPr lang="en-US" sz="3600" dirty="0" smtClean="0"/>
              <a:t>subjects are recruited and trained. </a:t>
            </a:r>
          </a:p>
          <a:p>
            <a:endParaRPr lang="en-US" sz="3600" b="1"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Process continue…….</a:t>
            </a:r>
            <a:endParaRPr lang="en-US" dirty="0"/>
          </a:p>
        </p:txBody>
      </p:sp>
      <p:sp>
        <p:nvSpPr>
          <p:cNvPr id="3" name="Content Placeholder 2"/>
          <p:cNvSpPr>
            <a:spLocks noGrp="1"/>
          </p:cNvSpPr>
          <p:nvPr>
            <p:ph idx="1"/>
          </p:nvPr>
        </p:nvSpPr>
        <p:spPr>
          <a:xfrm>
            <a:off x="0" y="533400"/>
            <a:ext cx="9144000" cy="6248400"/>
          </a:xfrm>
        </p:spPr>
        <p:txBody>
          <a:bodyPr>
            <a:normAutofit/>
          </a:bodyPr>
          <a:lstStyle/>
          <a:p>
            <a:endParaRPr lang="en-US" b="1" dirty="0" smtClean="0">
              <a:solidFill>
                <a:srgbClr val="FF0000"/>
              </a:solidFill>
            </a:endParaRPr>
          </a:p>
          <a:p>
            <a:r>
              <a:rPr lang="en-US" b="1" dirty="0" smtClean="0">
                <a:solidFill>
                  <a:srgbClr val="FF0000"/>
                </a:solidFill>
              </a:rPr>
              <a:t>7</a:t>
            </a:r>
            <a:r>
              <a:rPr lang="en-US" b="1" baseline="30000" dirty="0" smtClean="0">
                <a:solidFill>
                  <a:srgbClr val="FF0000"/>
                </a:solidFill>
              </a:rPr>
              <a:t>th</a:t>
            </a:r>
            <a:r>
              <a:rPr lang="en-US" b="1" dirty="0" smtClean="0">
                <a:solidFill>
                  <a:srgbClr val="FF0000"/>
                </a:solidFill>
              </a:rPr>
              <a:t> step :</a:t>
            </a:r>
            <a:r>
              <a:rPr lang="en-US" dirty="0" smtClean="0"/>
              <a:t>A </a:t>
            </a:r>
            <a:r>
              <a:rPr lang="en-US" b="1" dirty="0" smtClean="0"/>
              <a:t>walk-through or </a:t>
            </a:r>
            <a:r>
              <a:rPr lang="en-US" b="1" dirty="0" smtClean="0">
                <a:solidFill>
                  <a:srgbClr val="FF0000"/>
                </a:solidFill>
              </a:rPr>
              <a:t>trial of the </a:t>
            </a:r>
            <a:r>
              <a:rPr lang="en-US" b="1" smtClean="0">
                <a:solidFill>
                  <a:srgbClr val="FF0000"/>
                </a:solidFill>
              </a:rPr>
              <a:t>evaluation </a:t>
            </a:r>
            <a:r>
              <a:rPr lang="en-US" smtClean="0"/>
              <a:t>process</a:t>
            </a:r>
            <a:endParaRPr lang="en-US" dirty="0" smtClean="0"/>
          </a:p>
          <a:p>
            <a:r>
              <a:rPr lang="en-US" b="1" dirty="0" smtClean="0">
                <a:solidFill>
                  <a:srgbClr val="FF0000"/>
                </a:solidFill>
              </a:rPr>
              <a:t>The eighth step: </a:t>
            </a:r>
            <a:r>
              <a:rPr lang="en-US" dirty="0" smtClean="0"/>
              <a:t>is the </a:t>
            </a:r>
            <a:r>
              <a:rPr lang="en-US" b="1" dirty="0" smtClean="0"/>
              <a:t>actual assessment</a:t>
            </a:r>
            <a:r>
              <a:rPr lang="en-US" dirty="0" smtClean="0"/>
              <a:t>; </a:t>
            </a:r>
            <a:r>
              <a:rPr lang="en-US" b="1" dirty="0" smtClean="0"/>
              <a:t>involves a comparison study of several prototype designs</a:t>
            </a:r>
            <a:r>
              <a:rPr lang="en-US" dirty="0" smtClean="0"/>
              <a:t>. </a:t>
            </a:r>
          </a:p>
          <a:p>
            <a:r>
              <a:rPr lang="en-US" dirty="0" smtClean="0"/>
              <a:t>Subjects perform one or more of the reference tasks, and the investigator collects and analyzes objective and subjective information.</a:t>
            </a:r>
          </a:p>
          <a:p>
            <a:r>
              <a:rPr lang="en-US" b="1" dirty="0" smtClean="0">
                <a:solidFill>
                  <a:srgbClr val="FF0000"/>
                </a:solidFill>
              </a:rPr>
              <a:t>9: Finally</a:t>
            </a:r>
            <a:r>
              <a:rPr lang="en-US" b="1" dirty="0" smtClean="0"/>
              <a:t>, </a:t>
            </a:r>
            <a:r>
              <a:rPr lang="en-US" dirty="0" smtClean="0"/>
              <a:t>the evaluation process is conducted as either a formal or an informal research project. The results are used to critique or redesign the product. </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endParaRPr lang="en-US" dirty="0"/>
          </a:p>
        </p:txBody>
      </p:sp>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One or two design for </a:t>
            </a:r>
            <a:r>
              <a:rPr lang="en-US" b="1" dirty="0" smtClean="0"/>
              <a:t>rigorous evaluation.</a:t>
            </a:r>
            <a:endParaRPr lang="en-US" dirty="0" smtClean="0"/>
          </a:p>
          <a:p>
            <a:r>
              <a:rPr lang="en-US" b="1" dirty="0" smtClean="0">
                <a:solidFill>
                  <a:srgbClr val="FF0000"/>
                </a:solidFill>
              </a:rPr>
              <a:t>1::;An experimental evaluation:</a:t>
            </a:r>
          </a:p>
          <a:p>
            <a:r>
              <a:rPr lang="en-US" dirty="0" smtClean="0"/>
              <a:t>measurement of subject performance under </a:t>
            </a:r>
            <a:r>
              <a:rPr lang="en-US" b="1" dirty="0" smtClean="0"/>
              <a:t>contrasting conditions </a:t>
            </a:r>
            <a:r>
              <a:rPr lang="en-US" dirty="0" smtClean="0"/>
              <a:t>in a controlled environment and use of experimental and statistical controls.</a:t>
            </a:r>
          </a:p>
          <a:p>
            <a:r>
              <a:rPr lang="en-US" b="1" dirty="0" smtClean="0">
                <a:solidFill>
                  <a:srgbClr val="FF0000"/>
                </a:solidFill>
              </a:rPr>
              <a:t>A non-experimental evaluation </a:t>
            </a:r>
            <a:r>
              <a:rPr lang="en-US" dirty="0" smtClean="0"/>
              <a:t>does not require contrasting conditions or strict controls. For example, evaluating a subject’s reaction time. </a:t>
            </a:r>
          </a:p>
          <a:p>
            <a:r>
              <a:rPr lang="en-US" b="1" dirty="0" smtClean="0">
                <a:solidFill>
                  <a:srgbClr val="FF0000"/>
                </a:solidFill>
              </a:rPr>
              <a:t>2:;Formal assessments….</a:t>
            </a:r>
          </a:p>
          <a:p>
            <a:r>
              <a:rPr lang="en-US" dirty="0" smtClean="0"/>
              <a:t>; </a:t>
            </a:r>
            <a:r>
              <a:rPr lang="en-US" b="1" dirty="0" smtClean="0">
                <a:solidFill>
                  <a:srgbClr val="FF0000"/>
                </a:solidFill>
              </a:rPr>
              <a:t>informal assessments </a:t>
            </a:r>
            <a:r>
              <a:rPr lang="en-US" dirty="0" smtClean="0"/>
              <a:t>have less well defined objectives and procedures.(</a:t>
            </a:r>
            <a:r>
              <a:rPr lang="en-US" b="1" dirty="0" smtClean="0"/>
              <a:t>questionnaire</a:t>
            </a:r>
            <a:r>
              <a:rPr lang="en-US" b="1" dirty="0" smtClean="0">
                <a:solidFill>
                  <a:srgbClr val="FF0000"/>
                </a:solidFill>
              </a:rPr>
              <a:t> </a:t>
            </a:r>
            <a:r>
              <a:rPr lang="en-US" b="1" dirty="0" err="1" smtClean="0">
                <a:solidFill>
                  <a:srgbClr val="FF0000"/>
                </a:solidFill>
              </a:rPr>
              <a:t>vs</a:t>
            </a:r>
            <a:r>
              <a:rPr lang="en-US" b="1" dirty="0" smtClean="0">
                <a:solidFill>
                  <a:srgbClr val="FF0000"/>
                </a:solidFill>
              </a:rPr>
              <a:t> </a:t>
            </a:r>
            <a:r>
              <a:rPr lang="en-US" b="1" dirty="0" smtClean="0"/>
              <a:t>open ended group discussions)</a:t>
            </a:r>
          </a:p>
          <a:p>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endParaRPr lang="en-US" dirty="0"/>
          </a:p>
        </p:txBody>
      </p:sp>
      <p:sp>
        <p:nvSpPr>
          <p:cNvPr id="3" name="Content Placeholder 2"/>
          <p:cNvSpPr>
            <a:spLocks noGrp="1"/>
          </p:cNvSpPr>
          <p:nvPr>
            <p:ph idx="1"/>
          </p:nvPr>
        </p:nvSpPr>
        <p:spPr>
          <a:xfrm>
            <a:off x="0" y="457200"/>
            <a:ext cx="9144000" cy="6400800"/>
          </a:xfrm>
        </p:spPr>
        <p:txBody>
          <a:bodyPr>
            <a:normAutofit lnSpcReduction="10000"/>
          </a:bodyPr>
          <a:lstStyle/>
          <a:p>
            <a:r>
              <a:rPr lang="en-US" b="1" dirty="0" smtClean="0">
                <a:solidFill>
                  <a:srgbClr val="FF0000"/>
                </a:solidFill>
              </a:rPr>
              <a:t>3:;Two-dimensional</a:t>
            </a:r>
            <a:r>
              <a:rPr lang="en-US" dirty="0" smtClean="0"/>
              <a:t> evaluations OF a product through checklists, </a:t>
            </a:r>
          </a:p>
          <a:p>
            <a:r>
              <a:rPr lang="en-US" b="1" dirty="0" smtClean="0">
                <a:solidFill>
                  <a:srgbClr val="FF0000"/>
                </a:solidFill>
              </a:rPr>
              <a:t>three-dimensional evaluations </a:t>
            </a:r>
            <a:r>
              <a:rPr lang="en-US" dirty="0" smtClean="0"/>
              <a:t>may use mock-ups or prototypes and can incorporate either nonperformance or performance measurements.</a:t>
            </a:r>
          </a:p>
          <a:p>
            <a:r>
              <a:rPr lang="en-US" dirty="0" smtClean="0"/>
              <a:t>An experimental evaluation of  two or more prototypes determines which design is better or best according to user performance and preference. </a:t>
            </a:r>
          </a:p>
          <a:p>
            <a:r>
              <a:rPr lang="en-US" b="1" dirty="0" smtClean="0"/>
              <a:t>If only one product is evaluated, </a:t>
            </a:r>
            <a:r>
              <a:rPr lang="en-US" dirty="0" smtClean="0"/>
              <a:t>the assessment addresses the same design questions of effectiveness, ease of use, accomplishment of the mission, and deficits or areas that need improvement, but only for that one product.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347663" y="1295400"/>
            <a:ext cx="8567737" cy="762000"/>
          </a:xfrm>
          <a:prstGeom prst="rect">
            <a:avLst/>
          </a:prstGeom>
          <a:noFill/>
          <a:ln w="9525">
            <a:noFill/>
            <a:miter lim="800000"/>
            <a:headEnd/>
            <a:tailEnd/>
          </a:ln>
        </p:spPr>
        <p:txBody>
          <a:bodyPr>
            <a:spAutoFit/>
          </a:bodyPr>
          <a:lstStyle/>
          <a:p>
            <a:pPr algn="ctr"/>
            <a:r>
              <a:rPr lang="en-US" sz="4400">
                <a:solidFill>
                  <a:srgbClr val="000000"/>
                </a:solidFill>
                <a:latin typeface="Helvetica" charset="0"/>
              </a:rPr>
              <a:t>People Are Different</a:t>
            </a:r>
          </a:p>
        </p:txBody>
      </p:sp>
      <p:pic>
        <p:nvPicPr>
          <p:cNvPr id="16387" name="Picture 8" descr="agedif.jpeg                                                    000AB297Area51                         BAFA50E6:"/>
          <p:cNvPicPr>
            <a:picLocks noChangeAspect="1" noChangeArrowheads="1"/>
          </p:cNvPicPr>
          <p:nvPr/>
        </p:nvPicPr>
        <p:blipFill>
          <a:blip r:embed="rId3"/>
          <a:srcRect l="1270" r="1250"/>
          <a:stretch>
            <a:fillRect/>
          </a:stretch>
        </p:blipFill>
        <p:spPr bwMode="auto">
          <a:xfrm>
            <a:off x="762000" y="2590800"/>
            <a:ext cx="3602038" cy="3121025"/>
          </a:xfrm>
          <a:prstGeom prst="rect">
            <a:avLst/>
          </a:prstGeom>
          <a:noFill/>
          <a:ln w="9525">
            <a:solidFill>
              <a:srgbClr val="402A52"/>
            </a:solidFill>
            <a:miter lim="800000"/>
            <a:headEnd/>
            <a:tailEnd/>
          </a:ln>
        </p:spPr>
      </p:pic>
      <p:pic>
        <p:nvPicPr>
          <p:cNvPr id="16388" name="Picture 9" descr="height_dif.jpeg                                                000AB297Area51                         BAFA50E6:"/>
          <p:cNvPicPr>
            <a:picLocks noChangeAspect="1" noChangeArrowheads="1"/>
          </p:cNvPicPr>
          <p:nvPr/>
        </p:nvPicPr>
        <p:blipFill>
          <a:blip r:embed="rId4"/>
          <a:srcRect b="775"/>
          <a:stretch>
            <a:fillRect/>
          </a:stretch>
        </p:blipFill>
        <p:spPr bwMode="auto">
          <a:xfrm>
            <a:off x="5029200" y="2667000"/>
            <a:ext cx="2978150" cy="3119438"/>
          </a:xfrm>
          <a:prstGeom prst="rect">
            <a:avLst/>
          </a:prstGeom>
          <a:noFill/>
          <a:ln w="9525">
            <a:solidFill>
              <a:srgbClr val="402A52"/>
            </a:solidFill>
            <a:miter lim="800000"/>
            <a:headEnd/>
            <a:tailEnd/>
          </a:ln>
        </p:spPr>
      </p:pic>
      <p:sp>
        <p:nvSpPr>
          <p:cNvPr id="16389" name="Rectangle 10"/>
          <p:cNvSpPr>
            <a:spLocks noChangeArrowheads="1"/>
          </p:cNvSpPr>
          <p:nvPr/>
        </p:nvSpPr>
        <p:spPr bwMode="auto">
          <a:xfrm>
            <a:off x="838200" y="5867400"/>
            <a:ext cx="3602038" cy="336550"/>
          </a:xfrm>
          <a:prstGeom prst="rect">
            <a:avLst/>
          </a:prstGeom>
          <a:noFill/>
          <a:ln w="9525">
            <a:noFill/>
            <a:miter lim="800000"/>
            <a:headEnd/>
            <a:tailEnd/>
          </a:ln>
        </p:spPr>
        <p:txBody>
          <a:bodyPr>
            <a:spAutoFit/>
          </a:bodyPr>
          <a:lstStyle/>
          <a:p>
            <a:pPr algn="ctr"/>
            <a:r>
              <a:rPr lang="en-US" sz="1600" b="1">
                <a:solidFill>
                  <a:srgbClr val="000000"/>
                </a:solidFill>
                <a:latin typeface="Helvetica" charset="0"/>
              </a:rPr>
              <a:t>Age Differences</a:t>
            </a:r>
          </a:p>
        </p:txBody>
      </p:sp>
      <p:sp>
        <p:nvSpPr>
          <p:cNvPr id="16390" name="Rectangle 11"/>
          <p:cNvSpPr>
            <a:spLocks noChangeArrowheads="1"/>
          </p:cNvSpPr>
          <p:nvPr/>
        </p:nvSpPr>
        <p:spPr bwMode="auto">
          <a:xfrm>
            <a:off x="5029200" y="5867400"/>
            <a:ext cx="2978150" cy="336550"/>
          </a:xfrm>
          <a:prstGeom prst="rect">
            <a:avLst/>
          </a:prstGeom>
          <a:noFill/>
          <a:ln w="9525">
            <a:noFill/>
            <a:miter lim="800000"/>
            <a:headEnd/>
            <a:tailEnd/>
          </a:ln>
        </p:spPr>
        <p:txBody>
          <a:bodyPr>
            <a:spAutoFit/>
          </a:bodyPr>
          <a:lstStyle/>
          <a:p>
            <a:pPr algn="ctr"/>
            <a:r>
              <a:rPr lang="en-US" sz="1600" b="1">
                <a:solidFill>
                  <a:srgbClr val="000000"/>
                </a:solidFill>
                <a:latin typeface="Helvetica" charset="0"/>
              </a:rPr>
              <a:t>Height Differences</a:t>
            </a: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048000"/>
          </a:xfrm>
        </p:spPr>
        <p:txBody>
          <a:bodyPr>
            <a:noAutofit/>
          </a:bodyPr>
          <a:lstStyle/>
          <a:p>
            <a:r>
              <a:rPr lang="en-US" sz="3600" b="1" dirty="0" smtClean="0"/>
              <a:t>PRODUCT DEVELOPMENT, EFFICACY TESTING, AND COMPARISON TESTING OF </a:t>
            </a:r>
            <a:r>
              <a:rPr lang="en-US" sz="3600" b="1" dirty="0" smtClean="0">
                <a:solidFill>
                  <a:srgbClr val="FF0000"/>
                </a:solidFill>
              </a:rPr>
              <a:t>AN ASSISTIVE WALKER</a:t>
            </a:r>
            <a:endParaRPr lang="en-US" sz="3600" dirty="0"/>
          </a:p>
        </p:txBody>
      </p:sp>
      <p:sp>
        <p:nvSpPr>
          <p:cNvPr id="3" name="Content Placeholder 2"/>
          <p:cNvSpPr>
            <a:spLocks noGrp="1"/>
          </p:cNvSpPr>
          <p:nvPr>
            <p:ph idx="1"/>
          </p:nvPr>
        </p:nvSpPr>
        <p:spPr>
          <a:xfrm>
            <a:off x="0" y="3581400"/>
            <a:ext cx="9144000" cy="3276600"/>
          </a:xfrm>
        </p:spPr>
        <p:txBody>
          <a:bodyPr>
            <a:normAutofit/>
          </a:bodyPr>
          <a:lstStyle/>
          <a:p>
            <a:pPr>
              <a:buNone/>
            </a:pPr>
            <a:r>
              <a:rPr lang="en-US" b="1" dirty="0" smtClean="0"/>
              <a:t> </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2400" b="1" dirty="0" smtClean="0">
                <a:solidFill>
                  <a:srgbClr val="FF0000"/>
                </a:solidFill>
              </a:rPr>
              <a:t>Phase 1--------</a:t>
            </a:r>
            <a:r>
              <a:rPr lang="en-US" sz="2400" b="1" dirty="0" smtClean="0">
                <a:solidFill>
                  <a:srgbClr val="FF0000"/>
                </a:solidFill>
                <a:sym typeface="Wingdings" pitchFamily="2" charset="2"/>
              </a:rPr>
              <a:t>phase 2-------phase 3</a:t>
            </a:r>
            <a:endParaRPr lang="en-US" sz="2400" b="1" dirty="0" smtClean="0">
              <a:solidFill>
                <a:srgbClr val="FF0000"/>
              </a:solidFill>
            </a:endParaRPr>
          </a:p>
          <a:p>
            <a:r>
              <a:rPr lang="en-US" sz="2400" b="1" dirty="0" smtClean="0">
                <a:solidFill>
                  <a:srgbClr val="FF0000"/>
                </a:solidFill>
              </a:rPr>
              <a:t>Phase1:product development(pilot testing of walkers)</a:t>
            </a:r>
          </a:p>
          <a:p>
            <a:r>
              <a:rPr lang="en-US" sz="2400" dirty="0" smtClean="0"/>
              <a:t>User or investigator SMEs-----&gt;2)Interaction--</a:t>
            </a:r>
            <a:r>
              <a:rPr lang="en-US" sz="2400" dirty="0" smtClean="0">
                <a:sym typeface="Wingdings" pitchFamily="2" charset="2"/>
              </a:rPr>
              <a:t>3)Establish design objective---4)Conduct task and function analysis---5)Develop performance criteria----6)Establish measurement </a:t>
            </a:r>
            <a:r>
              <a:rPr lang="en-US" sz="2400" dirty="0" err="1" smtClean="0">
                <a:sym typeface="Wingdings" pitchFamily="2" charset="2"/>
              </a:rPr>
              <a:t>technique”subjective</a:t>
            </a:r>
            <a:r>
              <a:rPr lang="en-US" sz="2400" dirty="0" smtClean="0">
                <a:sym typeface="Wingdings" pitchFamily="2" charset="2"/>
              </a:rPr>
              <a:t> or objective---------7)walk through</a:t>
            </a:r>
          </a:p>
          <a:p>
            <a:r>
              <a:rPr lang="en-US" sz="2400" dirty="0" smtClean="0">
                <a:sym typeface="Wingdings" pitchFamily="2" charset="2"/>
              </a:rPr>
              <a:t>---8)</a:t>
            </a:r>
            <a:r>
              <a:rPr lang="en-US" sz="2400" dirty="0" err="1" smtClean="0">
                <a:sym typeface="Wingdings" pitchFamily="2" charset="2"/>
              </a:rPr>
              <a:t>Assesment</a:t>
            </a:r>
            <a:r>
              <a:rPr lang="en-US" sz="2400" dirty="0" smtClean="0">
                <a:sym typeface="Wingdings" pitchFamily="2" charset="2"/>
              </a:rPr>
              <a:t>---9)Product</a:t>
            </a:r>
            <a:endParaRPr lang="en-US" sz="2400" b="1" dirty="0" smtClean="0">
              <a:solidFill>
                <a:srgbClr val="FF0000"/>
              </a:solidFill>
              <a:sym typeface="Wingdings" pitchFamily="2" charset="2"/>
            </a:endParaRPr>
          </a:p>
          <a:p>
            <a:r>
              <a:rPr lang="en-US" sz="2400" b="1" dirty="0" smtClean="0">
                <a:solidFill>
                  <a:srgbClr val="FF0000"/>
                </a:solidFill>
                <a:sym typeface="Wingdings" pitchFamily="2" charset="2"/>
              </a:rPr>
              <a:t>Phase 2: efficacy testing, (walker </a:t>
            </a:r>
            <a:r>
              <a:rPr lang="en-US" sz="2400" b="1" dirty="0" err="1" smtClean="0">
                <a:solidFill>
                  <a:srgbClr val="FF0000"/>
                </a:solidFill>
                <a:sym typeface="Wingdings" pitchFamily="2" charset="2"/>
              </a:rPr>
              <a:t>vs</a:t>
            </a:r>
            <a:r>
              <a:rPr lang="en-US" sz="2400" b="1" dirty="0" smtClean="0">
                <a:solidFill>
                  <a:srgbClr val="FF0000"/>
                </a:solidFill>
                <a:sym typeface="Wingdings" pitchFamily="2" charset="2"/>
              </a:rPr>
              <a:t> no-walker)</a:t>
            </a:r>
          </a:p>
          <a:p>
            <a:r>
              <a:rPr lang="en-US" sz="2400" dirty="0" smtClean="0"/>
              <a:t>User or investigator-------&gt;2)Interaction--</a:t>
            </a:r>
            <a:r>
              <a:rPr lang="en-US" sz="2400" dirty="0" smtClean="0">
                <a:sym typeface="Wingdings" pitchFamily="2" charset="2"/>
              </a:rPr>
              <a:t>3)re-Establish design objective-4)Re-evaluate task and function analysis---5)Re-establish performance criteria----6)Re-establish measurement technique “subjective or objective”-----7)Training---8)</a:t>
            </a:r>
            <a:r>
              <a:rPr lang="en-US" sz="2400" dirty="0" err="1" smtClean="0">
                <a:sym typeface="Wingdings" pitchFamily="2" charset="2"/>
              </a:rPr>
              <a:t>Assesment</a:t>
            </a:r>
            <a:r>
              <a:rPr lang="en-US" sz="2400" dirty="0" smtClean="0">
                <a:sym typeface="Wingdings" pitchFamily="2" charset="2"/>
              </a:rPr>
              <a:t>--9)Product</a:t>
            </a:r>
          </a:p>
          <a:p>
            <a:endParaRPr lang="en-US" sz="2400" b="1" dirty="0" smtClean="0">
              <a:solidFill>
                <a:srgbClr val="FF0000"/>
              </a:solidFill>
            </a:endParaRPr>
          </a:p>
          <a:p>
            <a:r>
              <a:rPr lang="en-US" sz="2400" b="1" dirty="0" smtClean="0">
                <a:solidFill>
                  <a:srgbClr val="FF0000"/>
                </a:solidFill>
              </a:rPr>
              <a:t>Phase 3:useability comparison testing(comparison of walkers)</a:t>
            </a:r>
          </a:p>
          <a:p>
            <a:r>
              <a:rPr lang="en-US" sz="2400" dirty="0" smtClean="0"/>
              <a:t>User or investigator-------&gt;2)Interaction--</a:t>
            </a:r>
            <a:r>
              <a:rPr lang="en-US" sz="2400" dirty="0" smtClean="0">
                <a:sym typeface="Wingdings" pitchFamily="2" charset="2"/>
              </a:rPr>
              <a:t>3)Establish design objective-4)Task and function analysis---5)Develop performance criteria----6)Establish measurement technique "subjective or objective---------7)walk trough/training---8)</a:t>
            </a:r>
            <a:r>
              <a:rPr lang="en-US" sz="2400" dirty="0" err="1" smtClean="0">
                <a:sym typeface="Wingdings" pitchFamily="2" charset="2"/>
              </a:rPr>
              <a:t>Assesment</a:t>
            </a:r>
            <a:r>
              <a:rPr lang="en-US" sz="2400" dirty="0" smtClean="0">
                <a:sym typeface="Wingdings" pitchFamily="2" charset="2"/>
              </a:rPr>
              <a:t>---9)Product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lide23 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0291" name="Rectangle 3"/>
          <p:cNvSpPr>
            <a:spLocks noGrp="1" noChangeArrowheads="1"/>
          </p:cNvSpPr>
          <p:nvPr>
            <p:ph type="title"/>
          </p:nvPr>
        </p:nvSpPr>
        <p:spPr>
          <a:xfrm>
            <a:off x="457200" y="152400"/>
            <a:ext cx="8229600" cy="2362200"/>
          </a:xfrm>
        </p:spPr>
        <p:style>
          <a:lnRef idx="3">
            <a:schemeClr val="lt1"/>
          </a:lnRef>
          <a:fillRef idx="1">
            <a:schemeClr val="accent2"/>
          </a:fillRef>
          <a:effectRef idx="1">
            <a:schemeClr val="accent2"/>
          </a:effectRef>
          <a:fontRef idx="minor">
            <a:schemeClr val="lt1"/>
          </a:fontRef>
        </p:style>
        <p:txBody>
          <a:bodyPr>
            <a:normAutofit/>
          </a:bodyPr>
          <a:lstStyle/>
          <a:p>
            <a:r>
              <a:rPr lang="en-US" sz="9600" b="1" dirty="0" smtClean="0"/>
              <a:t>THANKS</a:t>
            </a:r>
          </a:p>
        </p:txBody>
      </p:sp>
      <p:sp>
        <p:nvSpPr>
          <p:cNvPr id="140292" name="Rectangle 4"/>
          <p:cNvSpPr>
            <a:spLocks noGrp="1" noChangeArrowheads="1"/>
          </p:cNvSpPr>
          <p:nvPr>
            <p:ph type="body" idx="1"/>
          </p:nvPr>
        </p:nvSpPr>
        <p:spPr>
          <a:xfrm>
            <a:off x="457200" y="2392681"/>
            <a:ext cx="7859713" cy="45719"/>
          </a:xfrm>
        </p:spPr>
        <p:txBody>
          <a:bodyPr>
            <a:normAutofit fontScale="25000" lnSpcReduction="20000"/>
          </a:bodyPr>
          <a:lstStyle/>
          <a:p>
            <a:pPr>
              <a:buNone/>
            </a:pPr>
            <a:endParaRPr lang="en-US" sz="2800" b="1" dirty="0" smtClean="0">
              <a:solidFill>
                <a:srgbClr val="FF0000"/>
              </a:solidFill>
            </a:endParaRPr>
          </a:p>
        </p:txBody>
      </p:sp>
    </p:spTree>
  </p:cSld>
  <p:clrMapOvr>
    <a:masterClrMapping/>
  </p:clrMapOvr>
  <p:transition advClick="0" advTm="9000">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a:xfrm>
            <a:off x="0" y="0"/>
            <a:ext cx="9144000" cy="7119937"/>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6387</Words>
  <Application>Microsoft Office PowerPoint</Application>
  <PresentationFormat>On-screen Show (4:3)</PresentationFormat>
  <Paragraphs>515</Paragraphs>
  <Slides>93</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6" baseType="lpstr">
      <vt:lpstr>Office Theme</vt:lpstr>
      <vt:lpstr>Microsoft Office Word 97 - 2003 Document</vt:lpstr>
      <vt:lpstr>Microsoft Word Document</vt:lpstr>
      <vt:lpstr>Slide 1</vt:lpstr>
      <vt:lpstr>Slide 2</vt:lpstr>
      <vt:lpstr>Slide 3</vt:lpstr>
      <vt:lpstr>Definition of Anthropometry</vt:lpstr>
      <vt:lpstr>Slide 5</vt:lpstr>
      <vt:lpstr>Slide 6</vt:lpstr>
      <vt:lpstr>Slide 7</vt:lpstr>
      <vt:lpstr>STATIC ANTHROPOMETRY</vt:lpstr>
      <vt:lpstr>Slide 9</vt:lpstr>
      <vt:lpstr>                    Gender Differences</vt:lpstr>
      <vt:lpstr>Ethnic Differences</vt:lpstr>
      <vt:lpstr>Latin Man versus Latin woman hand</vt:lpstr>
      <vt:lpstr>Aging</vt:lpstr>
      <vt:lpstr>Occupational Differences</vt:lpstr>
      <vt:lpstr>PERSONS WITH DISABILITIES</vt:lpstr>
      <vt:lpstr>Slide 16</vt:lpstr>
      <vt:lpstr>Slide 17</vt:lpstr>
      <vt:lpstr>Anthropometric Data</vt:lpstr>
      <vt:lpstr>Slide 19</vt:lpstr>
      <vt:lpstr>Static anthropometric measurements</vt:lpstr>
      <vt:lpstr>Slide 21</vt:lpstr>
      <vt:lpstr>Slide 22</vt:lpstr>
      <vt:lpstr>Slide 23</vt:lpstr>
      <vt:lpstr>Slide 24</vt:lpstr>
      <vt:lpstr>Limitations of the static anthropometric estimates</vt:lpstr>
      <vt:lpstr>B. Clothing</vt:lpstr>
      <vt:lpstr>Slide 27</vt:lpstr>
      <vt:lpstr>C. Population</vt:lpstr>
      <vt:lpstr>D. Averages</vt:lpstr>
      <vt:lpstr>USES OF ANTHROPOMETRIC DATA</vt:lpstr>
      <vt:lpstr>Reach</vt:lpstr>
      <vt:lpstr>Slide 32</vt:lpstr>
      <vt:lpstr>Slide 33</vt:lpstr>
      <vt:lpstr>Optimal Work Zone</vt:lpstr>
      <vt:lpstr>Vertical Reach</vt:lpstr>
      <vt:lpstr>Horizontal Reach</vt:lpstr>
      <vt:lpstr>Slide 37</vt:lpstr>
      <vt:lpstr>Slide 38</vt:lpstr>
      <vt:lpstr>Reach distances can be constrained by the following:</vt:lpstr>
      <vt:lpstr>“Visual” Reach (Seeing over Objects)</vt:lpstr>
      <vt:lpstr>Slide 41</vt:lpstr>
      <vt:lpstr>Clearance</vt:lpstr>
      <vt:lpstr>Slide 43</vt:lpstr>
      <vt:lpstr>Slide 44</vt:lpstr>
      <vt:lpstr>Slide 45</vt:lpstr>
      <vt:lpstr>Slide 46</vt:lpstr>
      <vt:lpstr>Posture</vt:lpstr>
      <vt:lpstr>Slide 48</vt:lpstr>
      <vt:lpstr>Slide 49</vt:lpstr>
      <vt:lpstr>Slide 50</vt:lpstr>
      <vt:lpstr>Slide 51</vt:lpstr>
      <vt:lpstr>Slide 52</vt:lpstr>
      <vt:lpstr>Slide 53</vt:lpstr>
      <vt:lpstr>Precision and Strength</vt:lpstr>
      <vt:lpstr>Slide 55</vt:lpstr>
      <vt:lpstr>Conclusion</vt:lpstr>
      <vt:lpstr>PHYSICAL ENVIRONMENT</vt:lpstr>
      <vt:lpstr>Slide 58</vt:lpstr>
      <vt:lpstr>VIBRATION: A motion that repeats itself is called a vibration. </vt:lpstr>
      <vt:lpstr>Slide 60</vt:lpstr>
      <vt:lpstr>Slide 61</vt:lpstr>
      <vt:lpstr>Slide 62</vt:lpstr>
      <vt:lpstr>Sound</vt:lpstr>
      <vt:lpstr>Size matters!</vt:lpstr>
      <vt:lpstr>Slide 65</vt:lpstr>
      <vt:lpstr>Slide 66</vt:lpstr>
      <vt:lpstr>Slide 67</vt:lpstr>
      <vt:lpstr>Slide 68</vt:lpstr>
      <vt:lpstr>Slide 69</vt:lpstr>
      <vt:lpstr>temperature</vt:lpstr>
      <vt:lpstr>Slide 71</vt:lpstr>
      <vt:lpstr>Slide 72</vt:lpstr>
      <vt:lpstr>Slide 73</vt:lpstr>
      <vt:lpstr>Slide 74</vt:lpstr>
      <vt:lpstr>Slide 75</vt:lpstr>
      <vt:lpstr>Slide 76</vt:lpstr>
      <vt:lpstr>Slide 77</vt:lpstr>
      <vt:lpstr>Human Factors in Medical Rehabilitation Equipment: Product Development and Usability Testing</vt:lpstr>
      <vt:lpstr>Slide 79</vt:lpstr>
      <vt:lpstr>What Is Usability Testing?</vt:lpstr>
      <vt:lpstr>What Is User-Centered Design?</vt:lpstr>
      <vt:lpstr>PROCESS</vt:lpstr>
      <vt:lpstr>Process continue………</vt:lpstr>
      <vt:lpstr>Slide 84</vt:lpstr>
      <vt:lpstr>Slide 85</vt:lpstr>
      <vt:lpstr>Slide 86</vt:lpstr>
      <vt:lpstr>Process continue…….</vt:lpstr>
      <vt:lpstr>Slide 88</vt:lpstr>
      <vt:lpstr>Slide 89</vt:lpstr>
      <vt:lpstr>PRODUCT DEVELOPMENT, EFFICACY TESTING, AND COMPARISON TESTING OF AN ASSISTIVE WALKER</vt:lpstr>
      <vt:lpstr>Slide 91</vt:lpstr>
      <vt:lpstr>THANKS</vt:lpstr>
      <vt:lpstr>Slide 93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Environment</dc:title>
  <dc:creator/>
  <cp:lastModifiedBy>Qamar</cp:lastModifiedBy>
  <cp:revision>125</cp:revision>
  <dcterms:created xsi:type="dcterms:W3CDTF">2006-08-16T00:00:00Z</dcterms:created>
  <dcterms:modified xsi:type="dcterms:W3CDTF">2020-04-17T12:40:34Z</dcterms:modified>
</cp:coreProperties>
</file>