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6"/>
  </p:notesMasterIdLst>
  <p:sldIdLst>
    <p:sldId id="257" r:id="rId2"/>
    <p:sldId id="279" r:id="rId3"/>
    <p:sldId id="280" r:id="rId4"/>
    <p:sldId id="28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15" r:id="rId15"/>
    <p:sldId id="282" r:id="rId16"/>
    <p:sldId id="262" r:id="rId17"/>
    <p:sldId id="301" r:id="rId18"/>
    <p:sldId id="303" r:id="rId19"/>
    <p:sldId id="305" r:id="rId20"/>
    <p:sldId id="304" r:id="rId21"/>
    <p:sldId id="331" r:id="rId22"/>
    <p:sldId id="332" r:id="rId23"/>
    <p:sldId id="333" r:id="rId24"/>
    <p:sldId id="307" r:id="rId25"/>
    <p:sldId id="306" r:id="rId26"/>
    <p:sldId id="298" r:id="rId27"/>
    <p:sldId id="316" r:id="rId28"/>
    <p:sldId id="299" r:id="rId29"/>
    <p:sldId id="318" r:id="rId30"/>
    <p:sldId id="283" r:id="rId31"/>
    <p:sldId id="321" r:id="rId32"/>
    <p:sldId id="300" r:id="rId33"/>
    <p:sldId id="308" r:id="rId34"/>
    <p:sldId id="309" r:id="rId35"/>
    <p:sldId id="319" r:id="rId36"/>
    <p:sldId id="312" r:id="rId37"/>
    <p:sldId id="313" r:id="rId38"/>
    <p:sldId id="314" r:id="rId39"/>
    <p:sldId id="320" r:id="rId40"/>
    <p:sldId id="288" r:id="rId41"/>
    <p:sldId id="290" r:id="rId42"/>
    <p:sldId id="291" r:id="rId43"/>
    <p:sldId id="294" r:id="rId44"/>
    <p:sldId id="295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52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05A1E75-2C90-43BF-A424-79457D9EA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56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ric.ed.gov/ERICWebPortal/recordDetail?accno=EJ611815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B58420-FE74-4C55-A113-4163ABE35043}" type="slidenum">
              <a:rPr lang="en-US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F34B3-70C8-47FB-8C7E-874231CE404C}" type="slidenum">
              <a:rPr lang="en-US">
                <a:cs typeface="Arial" charset="0"/>
              </a:rPr>
              <a:pPr/>
              <a:t>15</a:t>
            </a:fld>
            <a:endParaRPr lang="en-US">
              <a:cs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37D690-1F97-4CA0-B29E-A4798E878255}" type="slidenum">
              <a:rPr lang="en-US">
                <a:cs typeface="Arial" charset="0"/>
              </a:rPr>
              <a:pPr/>
              <a:t>16</a:t>
            </a:fld>
            <a:endParaRPr lang="en-US">
              <a:cs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06ED0-12D7-4166-A705-CFCB314E8814}" type="slidenum">
              <a:rPr lang="en-US">
                <a:cs typeface="Arial" charset="0"/>
              </a:rPr>
              <a:pPr/>
              <a:t>17</a:t>
            </a:fld>
            <a:endParaRPr lang="en-US"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79DEE8-0D64-4F15-905C-C404044C0081}" type="slidenum">
              <a:rPr lang="en-US">
                <a:cs typeface="Arial" charset="0"/>
              </a:rPr>
              <a:pPr/>
              <a:t>18</a:t>
            </a:fld>
            <a:endParaRPr lang="en-US">
              <a:cs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CFE33-612E-4204-968C-F80E91F1697A}" type="slidenum">
              <a:rPr lang="en-US">
                <a:cs typeface="Arial" charset="0"/>
              </a:rPr>
              <a:pPr/>
              <a:t>19</a:t>
            </a:fld>
            <a:endParaRPr lang="en-US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9E0DE-0E3F-4C3D-9904-898F0B94CF47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A25D3C-9350-4517-A5F8-ECF84834F556}" type="slidenum">
              <a:rPr lang="en-US">
                <a:cs typeface="Arial" charset="0"/>
              </a:rPr>
              <a:pPr/>
              <a:t>20</a:t>
            </a:fld>
            <a:endParaRPr lang="en-US">
              <a:cs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CFE33-612E-4204-968C-F80E91F1697A}" type="slidenum">
              <a:rPr lang="en-US">
                <a:cs typeface="Arial" charset="0"/>
              </a:rPr>
              <a:pPr/>
              <a:t>21</a:t>
            </a:fld>
            <a:endParaRPr lang="en-US">
              <a:cs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79DEE8-0D64-4F15-905C-C404044C0081}" type="slidenum">
              <a:rPr lang="en-US">
                <a:cs typeface="Arial" charset="0"/>
              </a:rPr>
              <a:pPr/>
              <a:t>22</a:t>
            </a:fld>
            <a:endParaRPr lang="en-US">
              <a:cs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A25D3C-9350-4517-A5F8-ECF84834F556}" type="slidenum">
              <a:rPr lang="en-US">
                <a:cs typeface="Arial" charset="0"/>
              </a:rPr>
              <a:pPr/>
              <a:t>23</a:t>
            </a:fld>
            <a:endParaRPr lang="en-US">
              <a:cs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8895FB-B844-4AF8-9933-C3BEAC6493BD}" type="slidenum">
              <a:rPr lang="en-US">
                <a:cs typeface="Arial" charset="0"/>
              </a:rPr>
              <a:pPr/>
              <a:t>24</a:t>
            </a:fld>
            <a:endParaRPr lang="en-US">
              <a:cs typeface="Arial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8A0D9A-6BEF-4388-8E6D-428A05400CAA}" type="slidenum">
              <a:rPr lang="en-US">
                <a:cs typeface="Arial" charset="0"/>
              </a:rPr>
              <a:pPr/>
              <a:t>26</a:t>
            </a:fld>
            <a:endParaRPr lang="en-US">
              <a:cs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/>
              <a:t>How to Track Citation:  Look for the Specific Journal: show example.   If we don’t have the journal we can still get the article through ILL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16A2A1-F5F2-4C6A-869B-88E3D751ACBD}" type="slidenum">
              <a:rPr lang="en-US" sz="1200"/>
              <a:pPr algn="r"/>
              <a:t>27</a:t>
            </a:fld>
            <a:endParaRPr 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/>
              <a:t>How to Track Citation:  Look for the Specific Journal: show example.   If we don’t have the journal we can still get the article through ILL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060E9-18D0-40B2-B457-466524ABA087}" type="slidenum">
              <a:rPr lang="en-US">
                <a:cs typeface="Arial" charset="0"/>
              </a:rPr>
              <a:pPr/>
              <a:t>28</a:t>
            </a:fld>
            <a:endParaRPr lang="en-US">
              <a:cs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ACC783D-F39C-43A9-9D1D-170F854E878C}" type="slidenum">
              <a:rPr lang="en-US" sz="1200"/>
              <a:pPr algn="r"/>
              <a:t>29</a:t>
            </a:fld>
            <a:endParaRPr lang="en-US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EDCEB6-6430-450E-93AC-2BD770636157}" type="slidenum">
              <a:rPr lang="en-US">
                <a:cs typeface="Arial" charset="0"/>
              </a:rPr>
              <a:pPr/>
              <a:t>3</a:t>
            </a:fld>
            <a:endParaRPr lang="en-US"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7D945-397E-403E-828E-588CB9B8EAA8}" type="slidenum">
              <a:rPr lang="en-US">
                <a:cs typeface="Arial" charset="0"/>
              </a:rPr>
              <a:pPr/>
              <a:t>30</a:t>
            </a:fld>
            <a:endParaRPr lang="en-US">
              <a:cs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A1E75-2C90-43BF-A424-79457D9EAE0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Run through a Search using the Four Filters/Add 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9469E2-751A-4D51-B63A-14FC76B4FB42}" type="slidenum">
              <a:rPr lang="en-US">
                <a:cs typeface="Arial" charset="0"/>
              </a:rPr>
              <a:pPr/>
              <a:t>33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15AE303-9CD2-4DED-9DBE-1E21660CAE46}" type="slidenum">
              <a:rPr lang="en-US" sz="1200"/>
              <a:pPr algn="r"/>
              <a:t>35</a:t>
            </a:fld>
            <a:endParaRPr lang="en-US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37A03-1A94-4490-AF55-DD81B622A49C}" type="slidenum">
              <a:rPr lang="en-US">
                <a:cs typeface="Arial" charset="0"/>
              </a:rPr>
              <a:pPr/>
              <a:t>36</a:t>
            </a:fld>
            <a:endParaRPr lang="en-US">
              <a:cs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6CF35E-C045-4E6B-93F1-95471A0DCC20}" type="slidenum">
              <a:rPr lang="en-US">
                <a:cs typeface="Arial" charset="0"/>
              </a:rPr>
              <a:pPr/>
              <a:t>37</a:t>
            </a:fld>
            <a:endParaRPr lang="en-US">
              <a:cs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AEF29B-3E33-42A0-BF37-F3D833AA4AA1}" type="slidenum">
              <a:rPr lang="en-US">
                <a:cs typeface="Arial" charset="0"/>
              </a:rPr>
              <a:pPr/>
              <a:t>38</a:t>
            </a:fld>
            <a:endParaRPr lang="en-US">
              <a:cs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/>
              <a:t>Find: </a:t>
            </a:r>
            <a:r>
              <a:rPr lang="en-US" b="1">
                <a:hlinkClick r:id="rId3"/>
              </a:rPr>
              <a:t>Tribal Colleges </a:t>
            </a:r>
            <a:r>
              <a:rPr lang="en-US">
                <a:hlinkClick r:id="rId3"/>
              </a:rPr>
              <a:t>Gaining Digital Access to Worldwide Library Resources.</a:t>
            </a:r>
            <a:br>
              <a:rPr lang="en-US"/>
            </a:br>
            <a:r>
              <a:rPr lang="en-US"/>
              <a:t>  A periodical search will take me to the article    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5A1E75-2C90-43BF-A424-79457D9EAE0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4E887-55C8-4C57-B677-F4589ED09994}" type="slidenum">
              <a:rPr lang="en-US">
                <a:cs typeface="Arial" charset="0"/>
              </a:rPr>
              <a:pPr/>
              <a:t>4</a:t>
            </a:fld>
            <a:endParaRPr lang="en-US">
              <a:cs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1DA285-CF85-4EEC-AD5A-A115DB2BC026}" type="slidenum">
              <a:rPr lang="en-US">
                <a:cs typeface="Arial" charset="0"/>
              </a:rPr>
              <a:pPr/>
              <a:t>40</a:t>
            </a:fld>
            <a:endParaRPr lang="en-US">
              <a:cs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03AC25-27CA-4F93-BDE2-7857F94514AF}" type="slidenum">
              <a:rPr lang="en-US">
                <a:cs typeface="Arial" charset="0"/>
              </a:rPr>
              <a:pPr/>
              <a:t>41</a:t>
            </a:fld>
            <a:endParaRPr lang="en-US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410E3-FEBB-4BD4-83D5-D5E898F6AF51}" type="slidenum">
              <a:rPr lang="en-US">
                <a:cs typeface="Arial" charset="0"/>
              </a:rPr>
              <a:pPr/>
              <a:t>42</a:t>
            </a:fld>
            <a:endParaRPr lang="en-US">
              <a:cs typeface="Arial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15677B-DB4B-46D7-84A4-FFBDA78E4D0F}" type="slidenum">
              <a:rPr lang="en-US">
                <a:cs typeface="Arial" charset="0"/>
              </a:rPr>
              <a:pPr/>
              <a:t>43</a:t>
            </a:fld>
            <a:endParaRPr lang="en-US">
              <a:cs typeface="Arial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D4FEE-5362-41A1-AA2A-EA4F14BA8715}" type="slidenum">
              <a:rPr lang="en-US">
                <a:cs typeface="Arial" charset="0"/>
              </a:rPr>
              <a:pPr/>
              <a:t>44</a:t>
            </a:fld>
            <a:endParaRPr lang="en-US">
              <a:cs typeface="Arial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Cue: “Too Much Information”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7D945-397E-403E-828E-588CB9B8EAA8}" type="slidenum">
              <a:rPr lang="en-US">
                <a:cs typeface="Arial" charset="0"/>
              </a:rPr>
              <a:pPr/>
              <a:t>5</a:t>
            </a:fld>
            <a:endParaRPr lang="en-US">
              <a:cs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Halpern, Sue. "Mind Control &amp; the Internet." </a:t>
            </a:r>
            <a:r>
              <a:rPr lang="en-US" sz="1200" b="0" i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New York Review of Books</a:t>
            </a:r>
            <a:r>
              <a:rPr lang="en-US" sz="1200" b="0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 58.11 (2011): Web. 17 Jun 2011. &lt;http://www.nybooks.com/articles/archives/2011/jun/23/mind-control-and-internet/&gt;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8567A-9E14-4F41-BDDD-4759753E7A1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>
              <a:defRPr/>
            </a:pPr>
            <a:fld id="{C0BC8BA5-7030-428D-AFF7-101EC4EB79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376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D926C-B273-44C6-BBEE-39F3B829F8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6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1FCFA1-EE95-41A2-A10E-79A37C3A8F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6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4464D-32C9-4C35-ACA0-028A563552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93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5179D-1C5A-4657-8222-71A89B1480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77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B9669-633F-4B7E-BAE3-F3CABF1BDB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1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D4174-062D-40E5-972C-4F2BBF36A4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9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10ECB0-709C-44DB-AFD0-61A41559D0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34CF1-F944-43B4-9A69-9C020B15E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0ACB1-5F73-483D-A2EC-2AA6B94B45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913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E6050-2016-4AF7-AD71-0F0BA23E1D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63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468">
              <a:srgbClr val="F1ACBD"/>
            </a:gs>
            <a:gs pos="42000">
              <a:srgbClr val="EE9BAF"/>
            </a:gs>
            <a:gs pos="0">
              <a:schemeClr val="accent1">
                <a:lumMod val="5000"/>
                <a:lumOff val="95000"/>
              </a:schemeClr>
            </a:gs>
            <a:gs pos="30079">
              <a:srgbClr val="F6C8D4"/>
            </a:gs>
            <a:gs pos="83000">
              <a:schemeClr val="accent1">
                <a:lumMod val="45000"/>
                <a:lumOff val="55000"/>
              </a:schemeClr>
            </a:gs>
            <a:gs pos="5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40AF1EE-4126-415C-BDF7-28816DEC53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hesaurus.reference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wosu.edu/library/databases/articles.asp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creencast.com/t/W1mxPsHR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atoz.ebsco.com/Titles/7908?lang=en&amp;lang.menu=en&amp;lang.subject=en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libnet.swosu.edu/login?url=http://search.ebscohost.com/login.aspx?authtype=ip,uid&amp;profile=ehost&amp;defaultdb=a9h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net.swosu.edu/login?url=http://search.ebscohost.com/login.aspx?authtype=ip,uid&amp;profile=ehost&amp;defaultdb=tth" TargetMode="External"/><Relationship Id="rId5" Type="http://schemas.openxmlformats.org/officeDocument/2006/relationships/hyperlink" Target="http://libnet.swosu.edu/login?url=http://search.ebscohost.com/login.aspx?authtype=ip,uid&amp;profile=ehost&amp;defaultdb=sih" TargetMode="External"/><Relationship Id="rId4" Type="http://schemas.openxmlformats.org/officeDocument/2006/relationships/hyperlink" Target="http://libnet.swosu.edu/login?url=http://search.ebscohost.com/login.aspx?authtype=ip,uid&amp;profile=ehost&amp;defaultdb=pdh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screencast.com/t/vjz2vMmCC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libnet.swosu.edu/login?url=http://search.ebscohost.com/login.aspx?authtype=ip,uid&amp;profile=ehost&amp;defaultdb=a9h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ntl/en/help/features.html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m/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thesis.org/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hyperlink" Target="http://oaister.worldcat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Uwd737mioM" TargetMode="Externa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0866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How To Do A Literature Review: An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04B720-BF11-4A5A-96F9-C9E1479BB0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/>
          <a:lstStyle/>
          <a:p>
            <a:pPr algn="ctr"/>
            <a:r>
              <a:rPr lang="en-US" sz="3600" dirty="0"/>
              <a:t>Personalized Search &amp; the Internet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153400" cy="4525963"/>
          </a:xfrm>
        </p:spPr>
        <p:txBody>
          <a:bodyPr/>
          <a:lstStyle/>
          <a:p>
            <a:r>
              <a:rPr lang="en-US" dirty="0"/>
              <a:t>Google is likely to direct you to material with which you already agree. </a:t>
            </a:r>
          </a:p>
          <a:p>
            <a:endParaRPr lang="en-US" dirty="0"/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“a search for proof about climate change will turn up different results for an environmental activist than it would for an oil company executive.”</a:t>
            </a:r>
          </a:p>
          <a:p>
            <a:pPr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“democracy requires citizens to see things from one another’s point of view, but instead we’re more and more enclosed in our own bubbles…offered parallel but separate universes.”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7620000" cy="4525963"/>
          </a:xfrm>
        </p:spPr>
        <p:txBody>
          <a:bodyPr/>
          <a:lstStyle/>
          <a:p>
            <a:pPr algn="ctr">
              <a:buNone/>
            </a:pPr>
            <a:endParaRPr lang="en-US" sz="8800" dirty="0"/>
          </a:p>
          <a:p>
            <a:pPr algn="ctr">
              <a:buNone/>
            </a:pPr>
            <a:r>
              <a:rPr lang="en-US" sz="8800" dirty="0"/>
              <a:t>SO WHAT?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001000" cy="5791200"/>
          </a:xfrm>
        </p:spPr>
        <p:txBody>
          <a:bodyPr/>
          <a:lstStyle/>
          <a:p>
            <a:pPr>
              <a:buNone/>
            </a:pPr>
            <a:r>
              <a:rPr lang="en-US" dirty="0"/>
              <a:t>What are the repercussions for research carried out in an environment where Search itself is being compromised?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Two Men Engaged in an Argument_ One Manifesting Anger the Other Trying to Calm Him Dow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7400" y="2895600"/>
            <a:ext cx="4114800" cy="244602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Q201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47349" y="838200"/>
            <a:ext cx="7239701" cy="5287963"/>
          </a:xfrm>
        </p:spPr>
      </p:pic>
      <p:sp>
        <p:nvSpPr>
          <p:cNvPr id="3" name="TextBox 2"/>
          <p:cNvSpPr txBox="1"/>
          <p:nvPr/>
        </p:nvSpPr>
        <p:spPr>
          <a:xfrm>
            <a:off x="3124200" y="3733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“when ideology drives the dissemination of information, knowledge is compromised.”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464820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“having our own ideas bounce back at us, we inadvertently indoctrinate ourselves with our own ideas.”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867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</a:rPr>
              <a:t>Halpern</a:t>
            </a:r>
            <a:r>
              <a:rPr lang="en-US" dirty="0">
                <a:latin typeface="Times New Roman" pitchFamily="18" charset="0"/>
              </a:rPr>
              <a:t>, Sue. "Mind Control &amp; the Internet." </a:t>
            </a:r>
            <a:r>
              <a:rPr lang="en-US" i="1" dirty="0">
                <a:latin typeface="Times New Roman" pitchFamily="18" charset="0"/>
              </a:rPr>
              <a:t>New York Review of Books</a:t>
            </a:r>
            <a:r>
              <a:rPr lang="en-US" dirty="0">
                <a:latin typeface="Times New Roman" pitchFamily="18" charset="0"/>
              </a:rPr>
              <a:t> 58.11</a:t>
            </a:r>
          </a:p>
          <a:p>
            <a:r>
              <a:rPr lang="en-US" dirty="0">
                <a:latin typeface="Times New Roman" pitchFamily="18" charset="0"/>
              </a:rPr>
              <a:t>       (2011): Web. 17 Jun 2011.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Major Concerns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Right terms to search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Narrowing the search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Using the library effectively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Define what you want to know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200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/>
              <a:t>  “I am looking for literature and data that focus on </a:t>
            </a:r>
            <a:r>
              <a:rPr lang="en-GB" b="1"/>
              <a:t>incarceration</a:t>
            </a:r>
            <a:r>
              <a:rPr lang="en-GB"/>
              <a:t> as a </a:t>
            </a:r>
            <a:r>
              <a:rPr lang="en-GB" b="1"/>
              <a:t>deterrent</a:t>
            </a:r>
            <a:r>
              <a:rPr lang="en-GB"/>
              <a:t> for </a:t>
            </a:r>
            <a:r>
              <a:rPr lang="en-GB" b="1"/>
              <a:t>crime</a:t>
            </a:r>
            <a:r>
              <a:rPr lang="en-GB"/>
              <a:t>.</a:t>
            </a:r>
            <a:r>
              <a:rPr lang="en-GB" b="1"/>
              <a:t> </a:t>
            </a:r>
            <a:r>
              <a:rPr lang="en-GB" dirty="0"/>
              <a:t>” </a:t>
            </a:r>
          </a:p>
          <a:p>
            <a:pPr eaLnBrk="1" hangingPunct="1">
              <a:buFontTx/>
              <a:buNone/>
            </a:pPr>
            <a:endParaRPr lang="en-GB" dirty="0"/>
          </a:p>
          <a:p>
            <a:pPr eaLnBrk="1" hangingPunct="1">
              <a:buFontTx/>
              <a:buNone/>
            </a:pPr>
            <a:r>
              <a:rPr lang="en-GB" dirty="0"/>
              <a:t>	Use this statement to choose </a:t>
            </a:r>
            <a:r>
              <a:rPr lang="en-GB" b="1" dirty="0"/>
              <a:t>keywords</a:t>
            </a:r>
            <a:r>
              <a:rPr lang="en-GB" dirty="0"/>
              <a:t> and </a:t>
            </a:r>
            <a:r>
              <a:rPr lang="en-GB" b="1" dirty="0"/>
              <a:t>key phrases</a:t>
            </a:r>
          </a:p>
          <a:p>
            <a:pPr eaLnBrk="1" hangingPunct="1">
              <a:buFontTx/>
              <a:buNone/>
            </a:pPr>
            <a:endParaRPr lang="en-GB" b="1" dirty="0"/>
          </a:p>
          <a:p>
            <a:pPr eaLnBrk="1" hangingPunct="1">
              <a:buFontTx/>
              <a:buNone/>
            </a:pPr>
            <a:r>
              <a:rPr lang="en-GB" b="1" dirty="0"/>
              <a:t>    </a:t>
            </a:r>
          </a:p>
          <a:p>
            <a:pPr eaLnBrk="1" hangingPunct="1">
              <a:buFontTx/>
              <a:buNone/>
            </a:pPr>
            <a:r>
              <a:rPr lang="en-GB" b="1" dirty="0"/>
              <a:t>   </a:t>
            </a:r>
          </a:p>
          <a:p>
            <a:pPr eaLnBrk="1" hangingPunct="1">
              <a:buFontTx/>
              <a:buNone/>
            </a:pPr>
            <a:endParaRPr lang="en-GB" b="1" dirty="0"/>
          </a:p>
          <a:p>
            <a:pPr eaLnBrk="1" hangingPunct="1">
              <a:buFontTx/>
              <a:buNone/>
            </a:pPr>
            <a:endParaRPr lang="en-GB" b="1" dirty="0"/>
          </a:p>
          <a:p>
            <a:pPr eaLnBrk="1" hangingPunct="1">
              <a:buFontTx/>
              <a:buNone/>
            </a:pPr>
            <a:endParaRPr lang="en-GB" b="1" dirty="0"/>
          </a:p>
          <a:p>
            <a:pPr eaLnBrk="1" hangingPunct="1">
              <a:buFontTx/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chemeClr val="tx1"/>
                </a:solidFill>
              </a:rPr>
              <a:t>Define key words and phrases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GB"/>
              <a:t>incarceration</a:t>
            </a:r>
          </a:p>
          <a:p>
            <a:pPr marL="609600" indent="-609600" eaLnBrk="1" hangingPunct="1">
              <a:buFontTx/>
              <a:buNone/>
            </a:pPr>
            <a:endParaRPr lang="en-GB" sz="1400"/>
          </a:p>
          <a:p>
            <a:pPr marL="609600" indent="-609600" eaLnBrk="1" hangingPunct="1"/>
            <a:r>
              <a:rPr lang="en-GB"/>
              <a:t>deterrent</a:t>
            </a:r>
          </a:p>
          <a:p>
            <a:pPr marL="609600" indent="-609600" eaLnBrk="1" hangingPunct="1">
              <a:buFontTx/>
              <a:buNone/>
            </a:pPr>
            <a:endParaRPr lang="en-GB" sz="1400"/>
          </a:p>
          <a:p>
            <a:pPr marL="609600" indent="-609600" eaLnBrk="1" hangingPunct="1"/>
            <a:r>
              <a:rPr lang="en-GB"/>
              <a:t>crime</a:t>
            </a:r>
          </a:p>
          <a:p>
            <a:pPr marL="609600" indent="-609600" eaLnBrk="1" hangingPunct="1"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Identifying Keywords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Identify the significant terms and concepts that describe your topic </a:t>
            </a:r>
            <a:r>
              <a:rPr lang="en-US">
                <a:solidFill>
                  <a:schemeClr val="hlink"/>
                </a:solidFill>
              </a:rPr>
              <a:t>from your thesis statement</a:t>
            </a:r>
            <a:r>
              <a:rPr lang="en-US"/>
              <a:t> or </a:t>
            </a:r>
            <a:r>
              <a:rPr lang="en-US">
                <a:solidFill>
                  <a:schemeClr val="hlink"/>
                </a:solidFill>
              </a:rPr>
              <a:t>research question</a:t>
            </a:r>
            <a:r>
              <a:rPr lang="en-US"/>
              <a:t>.</a:t>
            </a:r>
          </a:p>
          <a:p>
            <a:pPr eaLnBrk="1" hangingPunct="1"/>
            <a:r>
              <a:rPr lang="en-US"/>
              <a:t>These terms will become the key for searching catalogs, databases and search engines for information about your subject. </a:t>
            </a:r>
          </a:p>
          <a:p>
            <a:pPr eaLnBrk="1" hangingPunct="1"/>
            <a:endParaRPr lang="en-US"/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 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Keyword Building Exercise (Part One)</a:t>
            </a:r>
          </a:p>
          <a:p>
            <a:pPr eaLnBrk="1" hangingPunct="1">
              <a:buFontTx/>
              <a:buNone/>
            </a:pPr>
            <a:r>
              <a:rPr lang="en-US" sz="2800" dirty="0"/>
              <a:t>	Topic: Crime and Punishment </a:t>
            </a:r>
          </a:p>
          <a:p>
            <a:pPr eaLnBrk="1" hangingPunct="1"/>
            <a:r>
              <a:rPr lang="en-US" sz="2800" dirty="0">
                <a:hlinkClick r:id="rId3"/>
              </a:rPr>
              <a:t>Thesaurus.com</a:t>
            </a:r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lvl="4" eaLnBrk="1" hangingPunct="1">
              <a:buFontTx/>
              <a:buNone/>
            </a:pPr>
            <a:endParaRPr lang="en-US" sz="1800" dirty="0"/>
          </a:p>
        </p:txBody>
      </p:sp>
      <p:pic>
        <p:nvPicPr>
          <p:cNvPr id="11268" name="Picture 4" descr="keyword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276600"/>
            <a:ext cx="347662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chemeClr val="tx1"/>
                </a:solidFill>
              </a:rPr>
              <a:t>Define key words and phrases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GB"/>
              <a:t>incarceration</a:t>
            </a:r>
          </a:p>
          <a:p>
            <a:pPr marL="609600" indent="-609600" eaLnBrk="1" hangingPunct="1">
              <a:buFontTx/>
              <a:buNone/>
            </a:pPr>
            <a:endParaRPr lang="en-GB" sz="1400"/>
          </a:p>
          <a:p>
            <a:pPr marL="609600" indent="-609600" eaLnBrk="1" hangingPunct="1"/>
            <a:r>
              <a:rPr lang="en-GB"/>
              <a:t>deterrent</a:t>
            </a:r>
          </a:p>
          <a:p>
            <a:pPr marL="609600" indent="-609600" eaLnBrk="1" hangingPunct="1">
              <a:buFontTx/>
              <a:buNone/>
            </a:pPr>
            <a:endParaRPr lang="en-GB" sz="1400"/>
          </a:p>
          <a:p>
            <a:pPr marL="609600" indent="-609600" eaLnBrk="1" hangingPunct="1"/>
            <a:r>
              <a:rPr lang="en-GB"/>
              <a:t>crime</a:t>
            </a:r>
          </a:p>
          <a:p>
            <a:pPr marL="609600" indent="-609600" eaLnBrk="1" hangingPunct="1"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Outline of session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/>
              <a:t>What is a literature review?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/>
              <a:t>Why review the literature?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/>
              <a:t>Plan your search/Keywords/Subjects 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/>
              <a:t>Snowballing/Tracking Citations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/>
              <a:t>Choose appropriate Databases/Sources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/>
              <a:t>Sample searches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/>
              <a:t>Read and evaluate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/>
              <a:t>A good literature review…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800" dirty="0"/>
          </a:p>
          <a:p>
            <a:pPr eaLnBrk="1" hangingPunct="1">
              <a:lnSpc>
                <a:spcPct val="80000"/>
              </a:lnSpc>
            </a:pPr>
            <a:endParaRPr lang="en-US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69962"/>
          </a:xfrm>
        </p:spPr>
        <p:txBody>
          <a:bodyPr/>
          <a:lstStyle/>
          <a:p>
            <a:pPr algn="ctr" eaLnBrk="1" hangingPunct="1"/>
            <a:r>
              <a:rPr lang="en-US"/>
              <a:t>Crime &amp; Punishment</a:t>
            </a:r>
          </a:p>
        </p:txBody>
      </p:sp>
      <p:pic>
        <p:nvPicPr>
          <p:cNvPr id="13316" name="Picture 5" descr="keyword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5333" b="3999"/>
          <a:stretch>
            <a:fillRect/>
          </a:stretch>
        </p:blipFill>
        <p:spPr>
          <a:xfrm>
            <a:off x="304800" y="1524000"/>
            <a:ext cx="7772400" cy="4953000"/>
          </a:xfrm>
          <a:noFill/>
          <a:ln>
            <a:solidFill>
              <a:schemeClr val="bg2"/>
            </a:solidFill>
          </a:ln>
        </p:spPr>
      </p:pic>
      <p:sp>
        <p:nvSpPr>
          <p:cNvPr id="13317" name="Oval 8"/>
          <p:cNvSpPr>
            <a:spLocks noChangeArrowheads="1"/>
          </p:cNvSpPr>
          <p:nvPr/>
        </p:nvSpPr>
        <p:spPr bwMode="auto">
          <a:xfrm>
            <a:off x="604838" y="2079625"/>
            <a:ext cx="1751012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9"/>
          <p:cNvSpPr>
            <a:spLocks noChangeArrowheads="1"/>
          </p:cNvSpPr>
          <p:nvPr/>
        </p:nvSpPr>
        <p:spPr bwMode="auto">
          <a:xfrm>
            <a:off x="3365500" y="2079625"/>
            <a:ext cx="1751013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10"/>
          <p:cNvSpPr>
            <a:spLocks noChangeArrowheads="1"/>
          </p:cNvSpPr>
          <p:nvPr/>
        </p:nvSpPr>
        <p:spPr bwMode="auto">
          <a:xfrm>
            <a:off x="604838" y="5367338"/>
            <a:ext cx="1751012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11"/>
          <p:cNvSpPr>
            <a:spLocks noChangeArrowheads="1"/>
          </p:cNvSpPr>
          <p:nvPr/>
        </p:nvSpPr>
        <p:spPr bwMode="auto">
          <a:xfrm>
            <a:off x="3365500" y="5376863"/>
            <a:ext cx="1751013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Oval 12"/>
          <p:cNvSpPr>
            <a:spLocks noChangeArrowheads="1"/>
          </p:cNvSpPr>
          <p:nvPr/>
        </p:nvSpPr>
        <p:spPr bwMode="auto">
          <a:xfrm>
            <a:off x="6007100" y="2079625"/>
            <a:ext cx="1751013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Oval 13"/>
          <p:cNvSpPr>
            <a:spLocks noChangeArrowheads="1"/>
          </p:cNvSpPr>
          <p:nvPr/>
        </p:nvSpPr>
        <p:spPr bwMode="auto">
          <a:xfrm>
            <a:off x="6005513" y="5367338"/>
            <a:ext cx="1751012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914400" y="2438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Prisons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762000" y="40386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Incarceration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685800" y="56388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Rehabilitation 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3581400" y="4038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Deterrent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6324600" y="4038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Crime 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581400" y="5715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Solutions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3429000" y="2438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 Policies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6324600" y="2438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Murder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6172200" y="57150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/>
              <a:t>  Robbery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/>
      <p:bldP spid="48143" grpId="0"/>
      <p:bldP spid="48145" grpId="0"/>
      <p:bldP spid="48146" grpId="0"/>
      <p:bldP spid="48147" grpId="0"/>
      <p:bldP spid="48148" grpId="0"/>
      <p:bldP spid="48149" grpId="0"/>
      <p:bldP spid="481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>
                <a:solidFill>
                  <a:schemeClr val="tx1"/>
                </a:solidFill>
              </a:rPr>
              <a:t>Explore Subject Headings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en-GB" dirty="0"/>
              <a:t>incarceration</a:t>
            </a:r>
          </a:p>
          <a:p>
            <a:pPr marL="609600" indent="-609600" eaLnBrk="1" hangingPunct="1">
              <a:buFontTx/>
              <a:buNone/>
            </a:pPr>
            <a:endParaRPr lang="en-GB" sz="1400" dirty="0"/>
          </a:p>
          <a:p>
            <a:pPr marL="609600" indent="-609600" eaLnBrk="1" hangingPunct="1"/>
            <a:r>
              <a:rPr lang="en-GB" dirty="0"/>
              <a:t>deterrent</a:t>
            </a:r>
          </a:p>
          <a:p>
            <a:pPr marL="609600" indent="-609600" eaLnBrk="1" hangingPunct="1">
              <a:buFontTx/>
              <a:buNone/>
            </a:pPr>
            <a:endParaRPr lang="en-GB" sz="1400" dirty="0"/>
          </a:p>
          <a:p>
            <a:pPr marL="609600" indent="-609600" eaLnBrk="1" hangingPunct="1"/>
            <a:r>
              <a:rPr lang="en-GB" dirty="0"/>
              <a:t>crime</a:t>
            </a:r>
          </a:p>
          <a:p>
            <a:pPr marL="609600" indent="-609600" eaLnBrk="1" hangingPunct="1">
              <a:buFontTx/>
              <a:buNone/>
            </a:pPr>
            <a:r>
              <a:rPr lang="en-GB" dirty="0">
                <a:solidFill>
                  <a:schemeClr val="accent2"/>
                </a:solidFill>
              </a:rPr>
              <a:t>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5057239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General topics – Library of Congress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Psychology – Am. Psychological Assn.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Education – U.S. Dept. of Education</a:t>
            </a:r>
          </a:p>
          <a:p>
            <a:r>
              <a:rPr lang="en-US" sz="2000" dirty="0">
                <a:solidFill>
                  <a:srgbClr val="FF0000"/>
                </a:solidFill>
              </a:rPr>
              <a:t>Medicine – National Library of Medicine</a:t>
            </a:r>
          </a:p>
        </p:txBody>
      </p:sp>
      <p:sp>
        <p:nvSpPr>
          <p:cNvPr id="3" name="Chevron 2"/>
          <p:cNvSpPr/>
          <p:nvPr/>
        </p:nvSpPr>
        <p:spPr>
          <a:xfrm rot="5400000">
            <a:off x="4648200" y="3960115"/>
            <a:ext cx="1295400" cy="914400"/>
          </a:xfrm>
          <a:prstGeom prst="chevr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Class 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Keyword Building Exercise (Part Two)</a:t>
            </a:r>
          </a:p>
          <a:p>
            <a:pPr eaLnBrk="1" hangingPunct="1">
              <a:buFontTx/>
              <a:buNone/>
            </a:pPr>
            <a:r>
              <a:rPr lang="en-US" sz="2800" dirty="0"/>
              <a:t>	Topic: Crime and Punishment </a:t>
            </a:r>
          </a:p>
          <a:p>
            <a:pPr eaLnBrk="1" hangingPunct="1"/>
            <a:r>
              <a:rPr lang="en-US" sz="2800" dirty="0">
                <a:hlinkClick r:id="rId3"/>
              </a:rPr>
              <a:t>Academic Search Complete</a:t>
            </a:r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lvl="4" eaLnBrk="1" hangingPunct="1">
              <a:buFontTx/>
              <a:buNone/>
            </a:pPr>
            <a:endParaRPr lang="en-US" sz="1800" dirty="0"/>
          </a:p>
        </p:txBody>
      </p:sp>
      <p:pic>
        <p:nvPicPr>
          <p:cNvPr id="11268" name="Picture 4" descr="keyword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276600"/>
            <a:ext cx="347662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969962"/>
          </a:xfrm>
        </p:spPr>
        <p:txBody>
          <a:bodyPr/>
          <a:lstStyle/>
          <a:p>
            <a:pPr algn="ctr" eaLnBrk="1" hangingPunct="1"/>
            <a:r>
              <a:rPr lang="en-US"/>
              <a:t>Crime &amp; Punishment</a:t>
            </a:r>
          </a:p>
        </p:txBody>
      </p:sp>
      <p:pic>
        <p:nvPicPr>
          <p:cNvPr id="13316" name="Picture 5" descr="keyword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5333" b="3999"/>
          <a:stretch>
            <a:fillRect/>
          </a:stretch>
        </p:blipFill>
        <p:spPr>
          <a:xfrm>
            <a:off x="304800" y="1524000"/>
            <a:ext cx="7772400" cy="4953000"/>
          </a:xfrm>
          <a:noFill/>
          <a:ln>
            <a:solidFill>
              <a:schemeClr val="bg2"/>
            </a:solidFill>
          </a:ln>
        </p:spPr>
      </p:pic>
      <p:sp>
        <p:nvSpPr>
          <p:cNvPr id="13317" name="Oval 8"/>
          <p:cNvSpPr>
            <a:spLocks noChangeArrowheads="1"/>
          </p:cNvSpPr>
          <p:nvPr/>
        </p:nvSpPr>
        <p:spPr bwMode="auto">
          <a:xfrm>
            <a:off x="604838" y="2079625"/>
            <a:ext cx="1751012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Oval 9"/>
          <p:cNvSpPr>
            <a:spLocks noChangeArrowheads="1"/>
          </p:cNvSpPr>
          <p:nvPr/>
        </p:nvSpPr>
        <p:spPr bwMode="auto">
          <a:xfrm>
            <a:off x="3365500" y="2079625"/>
            <a:ext cx="1751013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10"/>
          <p:cNvSpPr>
            <a:spLocks noChangeArrowheads="1"/>
          </p:cNvSpPr>
          <p:nvPr/>
        </p:nvSpPr>
        <p:spPr bwMode="auto">
          <a:xfrm>
            <a:off x="604838" y="5367338"/>
            <a:ext cx="1751012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11"/>
          <p:cNvSpPr>
            <a:spLocks noChangeArrowheads="1"/>
          </p:cNvSpPr>
          <p:nvPr/>
        </p:nvSpPr>
        <p:spPr bwMode="auto">
          <a:xfrm>
            <a:off x="3365500" y="5376863"/>
            <a:ext cx="1751013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Oval 12"/>
          <p:cNvSpPr>
            <a:spLocks noChangeArrowheads="1"/>
          </p:cNvSpPr>
          <p:nvPr/>
        </p:nvSpPr>
        <p:spPr bwMode="auto">
          <a:xfrm>
            <a:off x="6007100" y="2079625"/>
            <a:ext cx="1751013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Oval 13"/>
          <p:cNvSpPr>
            <a:spLocks noChangeArrowheads="1"/>
          </p:cNvSpPr>
          <p:nvPr/>
        </p:nvSpPr>
        <p:spPr bwMode="auto">
          <a:xfrm>
            <a:off x="6005513" y="5367338"/>
            <a:ext cx="1751012" cy="1066800"/>
          </a:xfrm>
          <a:prstGeom prst="ellips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914400" y="2438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Prisons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762000" y="40386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Incarceration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685800" y="56388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Rehabilitation 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3581400" y="4038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Deterrent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6324600" y="40386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Crime 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581400" y="5715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Solutions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3429000" y="2438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 Policies</a:t>
            </a: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6324600" y="24384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Murder</a:t>
            </a: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6172200" y="57150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bg2"/>
                </a:solidFill>
              </a:rPr>
              <a:t> </a:t>
            </a:r>
            <a:r>
              <a:rPr lang="en-US"/>
              <a:t>  Robbery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" y="4343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Subj. head.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81400" y="4343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Subj. head.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48400" y="4343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Subj. head.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7620000" cy="3886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	We think of citation patterns as the flow of information," says Carl Bergstrom, a biologist at the University of Washington. "That's what a citation is — </a:t>
            </a:r>
            <a:r>
              <a:rPr lang="en-US" b="1"/>
              <a:t>the trace that an idea flowed from one place to another</a:t>
            </a:r>
            <a:r>
              <a:rPr lang="en-US"/>
              <a:t>."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Snowballing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Building on the works of others</a:t>
            </a:r>
          </a:p>
          <a:p>
            <a:pPr eaLnBrk="1" hangingPunct="1"/>
            <a:r>
              <a:rPr lang="en-US" dirty="0"/>
              <a:t>A scholarly article will always have References/Bibliography </a:t>
            </a:r>
          </a:p>
          <a:p>
            <a:pPr eaLnBrk="1" hangingPunct="1">
              <a:buFontTx/>
              <a:buNone/>
            </a:pPr>
            <a:r>
              <a:rPr lang="en-US" dirty="0"/>
              <a:t> </a:t>
            </a:r>
          </a:p>
          <a:p>
            <a:pPr eaLnBrk="1" hangingPunct="1"/>
            <a:r>
              <a:rPr lang="en-US" dirty="0"/>
              <a:t>A bibliography is always ripe for the picking…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4572000"/>
            <a:ext cx="2854997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Tracking Citations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620000" cy="42957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/>
              <a:t>Wild, D. (2003, March). GOING TO WAR: A LITERATURE REVIEW. </a:t>
            </a:r>
            <a:r>
              <a:rPr lang="en-US" i="1"/>
              <a:t>Emergency Nurse</a:t>
            </a:r>
            <a:r>
              <a:rPr lang="en-US"/>
              <a:t>, </a:t>
            </a:r>
            <a:r>
              <a:rPr lang="en-US" i="1"/>
              <a:t>10 </a:t>
            </a:r>
            <a:r>
              <a:rPr lang="en-US"/>
              <a:t>(10), 18. Retrieved June 4, 2009, from Academic Search Complete database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620000" cy="1143000"/>
          </a:xfrm>
        </p:spPr>
        <p:txBody>
          <a:bodyPr/>
          <a:lstStyle/>
          <a:p>
            <a:pPr algn="ctr" eaLnBrk="1" hangingPunct="1"/>
            <a:r>
              <a:rPr lang="en-US"/>
              <a:t>Tracking Citations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7620000" cy="42957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/>
              <a:t>Wild, D. (2003, March). GOING TO WAR: A LITERATURE REVIEW. </a:t>
            </a:r>
            <a:r>
              <a:rPr lang="en-US" b="1" i="1">
                <a:solidFill>
                  <a:srgbClr val="663300"/>
                </a:solidFill>
              </a:rPr>
              <a:t>Emergency Nurse</a:t>
            </a:r>
            <a:r>
              <a:rPr lang="en-US"/>
              <a:t>, </a:t>
            </a:r>
            <a:r>
              <a:rPr lang="en-US" i="1"/>
              <a:t>10 </a:t>
            </a:r>
            <a:r>
              <a:rPr lang="en-US"/>
              <a:t>(10), 18. Retrieved June 4, 2009, from Academic Search Complete database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514600"/>
            <a:ext cx="7543800" cy="1470025"/>
          </a:xfrm>
        </p:spPr>
        <p:txBody>
          <a:bodyPr/>
          <a:lstStyle/>
          <a:p>
            <a:pPr algn="ctr" eaLnBrk="1" hangingPunct="1"/>
            <a:r>
              <a:rPr lang="en-US">
                <a:solidFill>
                  <a:schemeClr val="tx1"/>
                </a:solidFill>
                <a:hlinkClick r:id="rId3"/>
              </a:rPr>
              <a:t>The Citation Video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620000" cy="1143000"/>
          </a:xfrm>
        </p:spPr>
        <p:txBody>
          <a:bodyPr/>
          <a:lstStyle/>
          <a:p>
            <a:pPr eaLnBrk="1" hangingPunct="1"/>
            <a:r>
              <a:rPr lang="en-US"/>
              <a:t>Class Exercise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7620000" cy="4525963"/>
          </a:xfrm>
        </p:spPr>
        <p:txBody>
          <a:bodyPr/>
          <a:lstStyle/>
          <a:p>
            <a:pPr eaLnBrk="1" hangingPunct="1"/>
            <a:r>
              <a:rPr lang="en-US" sz="2800" dirty="0"/>
              <a:t>Citation Worksheet</a:t>
            </a:r>
          </a:p>
          <a:p>
            <a:pPr eaLnBrk="1" hangingPunct="1"/>
            <a:r>
              <a:rPr lang="en-US" sz="2800" dirty="0">
                <a:hlinkClick r:id="rId3"/>
              </a:rPr>
              <a:t>Periodicals List</a:t>
            </a:r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Do we have access to the Journal?</a:t>
            </a:r>
          </a:p>
          <a:p>
            <a:pPr eaLnBrk="1" hangingPunct="1"/>
            <a:r>
              <a:rPr lang="en-US" sz="2800" dirty="0"/>
              <a:t>If so, do we have access to the specific article?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lvl="4" eaLnBrk="1" hangingPunct="1">
              <a:buFontTx/>
              <a:buNone/>
            </a:pPr>
            <a:endParaRPr lang="en-US" sz="1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What is a literature review?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/>
              <a:t>“… a systematic…method for identifying, evaluating and interpreting the …work produced by researchers, scholars and practitioners.”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>
              <a:buFontTx/>
              <a:buNone/>
            </a:pPr>
            <a:r>
              <a:rPr lang="en-US" sz="1600"/>
              <a:t>	FINK, A., 1998.  Conducting literature research reviews: from paper to the internet.  Thousand Oaks, CA: Sage., p.3.</a:t>
            </a:r>
            <a:r>
              <a:rPr lang="en-US"/>
              <a:t> 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Choose Appropriate Databases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Google is not (usually) the answer</a:t>
            </a:r>
          </a:p>
          <a:p>
            <a:pPr eaLnBrk="1" hangingPunct="1"/>
            <a:r>
              <a:rPr lang="en-US"/>
              <a:t>Start with Library Resources for your Subject First</a:t>
            </a:r>
          </a:p>
          <a:p>
            <a:pPr eaLnBrk="1" hangingPunct="1"/>
            <a:r>
              <a:rPr lang="en-US"/>
              <a:t>Search a range of databases</a:t>
            </a:r>
          </a:p>
          <a:p>
            <a:pPr eaLnBrk="1" hangingPunct="1"/>
            <a:r>
              <a:rPr lang="en-US"/>
              <a:t>Think about the range of sources: books, journal articles, statistics, websites, conference reports…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linkClick r:id="rId3"/>
              </a:rPr>
              <a:t>JSTOR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Includes archives of over one thousand leading academic journals across the humanities, social sciences, and sciences.</a:t>
            </a:r>
          </a:p>
          <a:p>
            <a:endParaRPr lang="en-US" dirty="0"/>
          </a:p>
          <a:p>
            <a:r>
              <a:rPr lang="en-US" dirty="0"/>
              <a:t>Search by discipline: Sociology </a:t>
            </a:r>
          </a:p>
        </p:txBody>
      </p:sp>
      <p:pic>
        <p:nvPicPr>
          <p:cNvPr id="4" name="Picture 3" descr="jstor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86600" y="4876800"/>
            <a:ext cx="80010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EBSCOhost Databases: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hlinkClick r:id="rId3"/>
              </a:rPr>
              <a:t>Academic Search Complete</a:t>
            </a: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/>
            <a:r>
              <a:rPr lang="en-US" dirty="0" err="1">
                <a:hlinkClick r:id="rId4"/>
              </a:rPr>
              <a:t>PsycARTICLES</a:t>
            </a:r>
            <a:r>
              <a:rPr lang="en-US" dirty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>
                <a:hlinkClick r:id="rId5"/>
              </a:rPr>
              <a:t>SocINDEX</a:t>
            </a:r>
            <a:r>
              <a:rPr lang="en-US" dirty="0">
                <a:hlinkClick r:id="rId5"/>
              </a:rPr>
              <a:t> with Full Text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err="1">
                <a:hlinkClick r:id="rId6"/>
              </a:rPr>
              <a:t>TOPICsearch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Working with EBSCOhost 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05400"/>
          </a:xfrm>
        </p:spPr>
        <p:txBody>
          <a:bodyPr/>
          <a:lstStyle/>
          <a:p>
            <a:pPr eaLnBrk="1" hangingPunct="1"/>
            <a:r>
              <a:rPr lang="en-US"/>
              <a:t>Create a Folder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Narrow Your Search</a:t>
            </a:r>
          </a:p>
          <a:p>
            <a:pPr lvl="1" eaLnBrk="1" hangingPunct="1"/>
            <a:r>
              <a:rPr lang="en-US"/>
              <a:t>Scholarly (Peer Reviewed) Journals </a:t>
            </a:r>
          </a:p>
          <a:p>
            <a:pPr lvl="1" eaLnBrk="1" hangingPunct="1"/>
            <a:r>
              <a:rPr lang="en-US"/>
              <a:t>Filter by Publication Date</a:t>
            </a:r>
          </a:p>
          <a:p>
            <a:pPr lvl="1" eaLnBrk="1" hangingPunct="1"/>
            <a:r>
              <a:rPr lang="en-US"/>
              <a:t>Filter by Subject:Thesaurus Term </a:t>
            </a:r>
          </a:p>
          <a:p>
            <a:pPr lvl="1" eaLnBrk="1" hangingPunct="1"/>
            <a:r>
              <a:rPr lang="en-US"/>
              <a:t>Filter by Publication</a:t>
            </a:r>
          </a:p>
          <a:p>
            <a:pPr lvl="1" eaLnBrk="1" hangingPunct="1">
              <a:buFontTx/>
              <a:buNone/>
            </a:pPr>
            <a:endParaRPr lang="en-US"/>
          </a:p>
          <a:p>
            <a:pPr eaLnBrk="1" hangingPunct="1"/>
            <a:r>
              <a:rPr lang="en-US"/>
              <a:t>Cited References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hlinkClick r:id="rId3"/>
              </a:rPr>
              <a:t>The Citation Video: Advanced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620000" cy="1143000"/>
          </a:xfrm>
        </p:spPr>
        <p:txBody>
          <a:bodyPr/>
          <a:lstStyle/>
          <a:p>
            <a:pPr eaLnBrk="1" hangingPunct="1"/>
            <a:r>
              <a:rPr lang="en-US"/>
              <a:t>Class Exercise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7620000" cy="4525963"/>
          </a:xfrm>
        </p:spPr>
        <p:txBody>
          <a:bodyPr/>
          <a:lstStyle/>
          <a:p>
            <a:pPr eaLnBrk="1" hangingPunct="1"/>
            <a:r>
              <a:rPr lang="en-US" sz="2800" dirty="0"/>
              <a:t>Academic Search Complete Worksheet</a:t>
            </a:r>
          </a:p>
          <a:p>
            <a:pPr eaLnBrk="1" hangingPunct="1"/>
            <a:r>
              <a:rPr lang="en-US" sz="2800" dirty="0">
                <a:hlinkClick r:id="rId3"/>
              </a:rPr>
              <a:t>Academic Search Complete</a:t>
            </a:r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Work with your topic</a:t>
            </a:r>
          </a:p>
          <a:p>
            <a:pPr eaLnBrk="1" hangingPunct="1"/>
            <a:r>
              <a:rPr lang="en-US" sz="2800" dirty="0"/>
              <a:t>Work together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Get familiar with narrowing your results</a:t>
            </a:r>
          </a:p>
          <a:p>
            <a:pPr eaLnBrk="1" hangingPunct="1"/>
            <a:endParaRPr lang="en-US" sz="2800" dirty="0"/>
          </a:p>
          <a:p>
            <a:pPr eaLnBrk="1" hangingPunct="1"/>
            <a:endParaRPr lang="en-US" sz="2800" dirty="0"/>
          </a:p>
          <a:p>
            <a:pPr lvl="4" eaLnBrk="1" hangingPunct="1">
              <a:buFontTx/>
              <a:buNone/>
            </a:pPr>
            <a:endParaRPr lang="en-US" sz="1800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hlinkClick r:id="rId3"/>
              </a:rPr>
              <a:t>Google</a:t>
            </a:r>
            <a:r>
              <a:rPr lang="en-US" sz="4000"/>
              <a:t>: </a:t>
            </a:r>
            <a:r>
              <a:rPr lang="en-US" sz="4000">
                <a:solidFill>
                  <a:srgbClr val="990000"/>
                </a:solidFill>
              </a:rPr>
              <a:t>Improve Your Searches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Site Specific Command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What it does: searches only specific domains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What to type: prison overcrowding </a:t>
            </a:r>
            <a:r>
              <a:rPr lang="en-US" sz="2800" u="sng"/>
              <a:t>site:edu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			    prison overcrowding </a:t>
            </a:r>
            <a:r>
              <a:rPr lang="en-US" sz="2800" u="sng"/>
              <a:t>site:gov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/>
              <a:t>Google Scholar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Google Scholar provides a simple way to  search for scholarly literature. Search across many disciplines and sources: peer-reviewed papers, theses, books, abstracts and articles, from academic publishers, professional societies, preprint repositories, universities and other scholarly organizations. </a:t>
            </a:r>
          </a:p>
          <a:p>
            <a:pPr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>
                <a:hlinkClick r:id="rId3"/>
              </a:rPr>
              <a:t>Google Scholar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Works best for Citations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Restrictions to Content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Fee-based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/>
          </a:p>
          <a:p>
            <a:pPr lvl="1" eaLnBrk="1" hangingPunct="1">
              <a:lnSpc>
                <a:spcPct val="90000"/>
              </a:lnSpc>
            </a:pPr>
            <a:r>
              <a:rPr lang="en-US"/>
              <a:t>Often your Library already owns material</a:t>
            </a:r>
          </a:p>
          <a:p>
            <a:pPr lvl="1" eaLnBrk="1" hangingPunct="1">
              <a:lnSpc>
                <a:spcPct val="90000"/>
              </a:lnSpc>
            </a:pPr>
            <a:endParaRPr lang="en-US"/>
          </a:p>
          <a:p>
            <a:pPr lvl="1" eaLnBrk="1" hangingPunct="1">
              <a:lnSpc>
                <a:spcPct val="90000"/>
              </a:lnSpc>
            </a:pPr>
            <a:r>
              <a:rPr lang="en-US"/>
              <a:t>We’re working on improving access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OpenThesis &amp; OAIster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3"/>
              </a:rPr>
              <a:t>OpenThesis</a:t>
            </a:r>
            <a:r>
              <a:rPr lang="en-US" dirty="0"/>
              <a:t> - </a:t>
            </a:r>
            <a:r>
              <a:rPr lang="en-US" sz="2400" dirty="0"/>
              <a:t>A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free repository of theses, dissertations, and other academic documents.</a:t>
            </a:r>
          </a:p>
          <a:p>
            <a:endParaRPr lang="en-US" sz="2400" dirty="0"/>
          </a:p>
          <a:p>
            <a:pPr>
              <a:buNone/>
            </a:pPr>
            <a:endParaRPr 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r>
              <a:rPr lang="en-US" dirty="0">
                <a:hlinkClick r:id="rId4"/>
              </a:rPr>
              <a:t>OAIster</a:t>
            </a:r>
            <a:r>
              <a:rPr lang="en-US" dirty="0"/>
              <a:t> - </a:t>
            </a:r>
            <a:r>
              <a:rPr lang="en-US" sz="2400" dirty="0"/>
              <a:t>A</a:t>
            </a:r>
            <a:r>
              <a: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union catalog of millions of records representing open archive scholarly digital resources.                           </a:t>
            </a:r>
            <a:endParaRPr lang="en-US" sz="2400" dirty="0"/>
          </a:p>
        </p:txBody>
      </p:sp>
      <p:pic>
        <p:nvPicPr>
          <p:cNvPr id="4" name="Picture 3" descr="Openthesi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48200" y="2819400"/>
            <a:ext cx="2543175" cy="742950"/>
          </a:xfrm>
          <a:prstGeom prst="rect">
            <a:avLst/>
          </a:prstGeom>
        </p:spPr>
      </p:pic>
      <p:pic>
        <p:nvPicPr>
          <p:cNvPr id="5" name="Picture 4" descr="OAIst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29200" y="5181600"/>
            <a:ext cx="16764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Why review the literature?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/>
              <a:t>“…without it you will not acquire an </a:t>
            </a:r>
            <a:r>
              <a:rPr lang="en-GB" b="1" dirty="0"/>
              <a:t>understanding</a:t>
            </a:r>
            <a:r>
              <a:rPr lang="en-GB" dirty="0"/>
              <a:t> of your topic, of what has </a:t>
            </a:r>
            <a:r>
              <a:rPr lang="en-GB" b="1" dirty="0"/>
              <a:t>already been done</a:t>
            </a:r>
            <a:r>
              <a:rPr lang="en-GB" dirty="0"/>
              <a:t> on it, how it has been </a:t>
            </a:r>
            <a:r>
              <a:rPr lang="en-GB" b="1" dirty="0"/>
              <a:t>researched</a:t>
            </a:r>
            <a:r>
              <a:rPr lang="en-GB" dirty="0"/>
              <a:t>, and what the </a:t>
            </a:r>
            <a:r>
              <a:rPr lang="en-GB" b="1" dirty="0"/>
              <a:t>key issues</a:t>
            </a:r>
            <a:r>
              <a:rPr lang="en-GB" dirty="0"/>
              <a:t> are.”</a:t>
            </a:r>
          </a:p>
          <a:p>
            <a:pPr eaLnBrk="1" hangingPunct="1">
              <a:buFontTx/>
              <a:buNone/>
            </a:pPr>
            <a:endParaRPr lang="en-GB" dirty="0"/>
          </a:p>
          <a:p>
            <a:pPr eaLnBrk="1" hangingPunct="1">
              <a:buFontTx/>
              <a:buNone/>
            </a:pPr>
            <a:endParaRPr lang="en-GB" sz="1800" dirty="0"/>
          </a:p>
          <a:p>
            <a:pPr eaLnBrk="1" hangingPunct="1">
              <a:buFontTx/>
              <a:buNone/>
            </a:pPr>
            <a:endParaRPr lang="en-GB" sz="1800" dirty="0"/>
          </a:p>
          <a:p>
            <a:pPr eaLnBrk="1" hangingPunct="1">
              <a:buFontTx/>
              <a:buNone/>
            </a:pPr>
            <a:r>
              <a:rPr lang="en-GB" sz="1800" dirty="0"/>
              <a:t>HART, E., 1998.  </a:t>
            </a:r>
            <a:r>
              <a:rPr lang="en-GB" sz="1800" i="1" dirty="0"/>
              <a:t>Doing a literature review: releasing the social science research imagination</a:t>
            </a:r>
            <a:r>
              <a:rPr lang="en-GB" sz="1800" dirty="0"/>
              <a:t>, by E. Hart and M. Bond.  London: Sage., p.1</a:t>
            </a:r>
            <a:r>
              <a:rPr lang="en-GB" sz="1800" dirty="0">
                <a:solidFill>
                  <a:schemeClr val="accent2"/>
                </a:solidFill>
              </a:rPr>
              <a:t>.</a:t>
            </a:r>
          </a:p>
          <a:p>
            <a:pPr eaLnBrk="1" hangingPunct="1"/>
            <a:endParaRPr lang="en-US" sz="1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Evaluate what you read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Think about…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/>
              <a:t>Relevance to your topic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Intended audience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Currency of the information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Coverage of the topic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Accuracy of the information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Authority of the author or information source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Level of objectivity of the author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good literature review…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Goes </a:t>
            </a:r>
            <a:r>
              <a:rPr lang="en-US" sz="2800" b="1"/>
              <a:t>beyond simply listing</a:t>
            </a:r>
            <a:r>
              <a:rPr lang="en-US" sz="2800"/>
              <a:t> relevant literature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Is a </a:t>
            </a:r>
            <a:r>
              <a:rPr lang="en-US" sz="2800" b="1"/>
              <a:t>critical essay</a:t>
            </a:r>
            <a:r>
              <a:rPr lang="en-US" sz="28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/>
              <a:t>Assesses</a:t>
            </a:r>
            <a:r>
              <a:rPr lang="en-US" sz="2800"/>
              <a:t> the range of literature available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Is a </a:t>
            </a:r>
            <a:r>
              <a:rPr lang="en-US" sz="2800" b="1"/>
              <a:t>critical summary</a:t>
            </a:r>
            <a:r>
              <a:rPr lang="en-US" sz="2800"/>
              <a:t> of the literature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Examines the </a:t>
            </a:r>
            <a:r>
              <a:rPr lang="en-US" sz="2800" b="1"/>
              <a:t>background</a:t>
            </a:r>
            <a:r>
              <a:rPr lang="en-US" sz="2800"/>
              <a:t> against which your own research is set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Forms a </a:t>
            </a:r>
            <a:r>
              <a:rPr lang="en-US" sz="2800" b="1"/>
              <a:t>significant</a:t>
            </a:r>
            <a:r>
              <a:rPr lang="en-US" sz="2800"/>
              <a:t> section of your dissertation</a:t>
            </a:r>
          </a:p>
          <a:p>
            <a:pPr eaLnBrk="1" hangingPunct="1"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good literature review…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sz="2800" b="1"/>
              <a:t>Offers opinions</a:t>
            </a:r>
            <a:r>
              <a:rPr lang="en-US" sz="2800"/>
              <a:t> and personal response to the different writings</a:t>
            </a:r>
          </a:p>
          <a:p>
            <a:pPr eaLnBrk="1" hangingPunct="1"/>
            <a:r>
              <a:rPr lang="en-US" sz="2800" b="1"/>
              <a:t>Relates</a:t>
            </a:r>
            <a:r>
              <a:rPr lang="en-US" sz="2800"/>
              <a:t> different writings to each other, compares and contrasts</a:t>
            </a:r>
          </a:p>
          <a:p>
            <a:pPr eaLnBrk="1" hangingPunct="1"/>
            <a:r>
              <a:rPr lang="en-US" sz="2800"/>
              <a:t>Does not take the literature at face value</a:t>
            </a:r>
          </a:p>
          <a:p>
            <a:pPr eaLnBrk="1" hangingPunct="1"/>
            <a:r>
              <a:rPr lang="en-US" sz="2800"/>
              <a:t>Shows an </a:t>
            </a:r>
            <a:r>
              <a:rPr lang="en-US" sz="2800" b="1"/>
              <a:t>awareness of the theories</a:t>
            </a:r>
            <a:r>
              <a:rPr lang="en-US" sz="2800"/>
              <a:t> and values that underpin the research</a:t>
            </a:r>
          </a:p>
          <a:p>
            <a:pPr eaLnBrk="1" hangingPunct="1"/>
            <a:r>
              <a:rPr lang="en-US" sz="2800"/>
              <a:t>Uses particular language: authors </a:t>
            </a:r>
            <a:r>
              <a:rPr lang="en-US" sz="2800" b="1"/>
              <a:t>assert, argue, state, conclude, contend </a:t>
            </a:r>
          </a:p>
          <a:p>
            <a:pPr eaLnBrk="1" hangingPunct="1"/>
            <a:endParaRPr lang="en-US" sz="2800" b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Questions?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620000" cy="4144963"/>
          </a:xfrm>
        </p:spPr>
        <p:txBody>
          <a:bodyPr/>
          <a:lstStyle/>
          <a:p>
            <a:pPr eaLnBrk="1" hangingPunct="1"/>
            <a:r>
              <a:rPr lang="en-US" dirty="0"/>
              <a:t>Contact me:</a:t>
            </a:r>
          </a:p>
          <a:p>
            <a:pPr lvl="1" eaLnBrk="1" hangingPunct="1"/>
            <a:r>
              <a:rPr lang="en-US" dirty="0"/>
              <a:t>Jason Dupree</a:t>
            </a:r>
          </a:p>
          <a:p>
            <a:pPr lvl="2" eaLnBrk="1" hangingPunct="1"/>
            <a:r>
              <a:rPr lang="en-US" dirty="0"/>
              <a:t>774-3031</a:t>
            </a:r>
          </a:p>
          <a:p>
            <a:pPr lvl="2" eaLnBrk="1" hangingPunct="1"/>
            <a:r>
              <a:rPr lang="en-US" dirty="0"/>
              <a:t>jason.dupree@swosu.edu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/>
          <a:lstStyle/>
          <a:p>
            <a:pPr algn="ctr" eaLnBrk="1" hangingPunct="1"/>
            <a:r>
              <a:rPr lang="en-US">
                <a:hlinkClick r:id="rId3"/>
              </a:rPr>
              <a:t>Thanks!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Choose Appropriate Databases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Google is not (usually) the answer</a:t>
            </a:r>
          </a:p>
          <a:p>
            <a:pPr eaLnBrk="1" hangingPunct="1"/>
            <a:r>
              <a:rPr lang="en-US"/>
              <a:t>Start with Library Resources for your Subject First</a:t>
            </a:r>
          </a:p>
          <a:p>
            <a:pPr eaLnBrk="1" hangingPunct="1"/>
            <a:r>
              <a:rPr lang="en-US"/>
              <a:t>Search a range of databases</a:t>
            </a:r>
          </a:p>
          <a:p>
            <a:pPr eaLnBrk="1" hangingPunct="1"/>
            <a:r>
              <a:rPr lang="en-US"/>
              <a:t>Think about the range of sources: books, journal articles, statistics, websites, conference reports…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305800" cy="3200400"/>
          </a:xfrm>
        </p:spPr>
        <p:txBody>
          <a:bodyPr/>
          <a:lstStyle/>
          <a:p>
            <a:endParaRPr lang="en-US" dirty="0"/>
          </a:p>
          <a:p>
            <a:pPr algn="ctr">
              <a:buNone/>
            </a:pPr>
            <a:r>
              <a:rPr lang="en-US" sz="4400" dirty="0"/>
              <a:t>How does Google Search work?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Sear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3810000"/>
            <a:ext cx="2241996" cy="2190750"/>
          </a:xfrm>
          <a:prstGeom prst="rect">
            <a:avLst/>
          </a:prstGeom>
        </p:spPr>
      </p:pic>
      <p:pic>
        <p:nvPicPr>
          <p:cNvPr id="5" name="Picture 4" descr="Google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0800" y="0"/>
            <a:ext cx="30861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Search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PageRank (algorithm)</a:t>
            </a:r>
          </a:p>
          <a:p>
            <a:pPr lvl="1"/>
            <a:r>
              <a:rPr lang="en-US" dirty="0"/>
              <a:t>500 million variables</a:t>
            </a:r>
          </a:p>
          <a:p>
            <a:pPr lvl="1"/>
            <a:r>
              <a:rPr lang="en-US" dirty="0"/>
              <a:t>2 Billion Terms </a:t>
            </a:r>
          </a:p>
          <a:p>
            <a:pPr lvl="1"/>
            <a:endParaRPr lang="en-US" dirty="0"/>
          </a:p>
          <a:p>
            <a:r>
              <a:rPr lang="en-US" dirty="0"/>
              <a:t>Bias?</a:t>
            </a:r>
          </a:p>
          <a:p>
            <a:endParaRPr lang="en-US" dirty="0"/>
          </a:p>
          <a:p>
            <a:r>
              <a:rPr lang="en-US" dirty="0"/>
              <a:t>Popularity is a Proxy for Importance</a:t>
            </a:r>
          </a:p>
          <a:p>
            <a:endParaRPr lang="en-US" dirty="0"/>
          </a:p>
        </p:txBody>
      </p:sp>
      <p:pic>
        <p:nvPicPr>
          <p:cNvPr id="4" name="Picture 3" descr="newsofap.com4d0844827616dgo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2286000"/>
            <a:ext cx="1695450" cy="16954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Personalized Search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Google’s algorithm will suggest “what is best for you” – based on past searches.</a:t>
            </a:r>
          </a:p>
          <a:p>
            <a:endParaRPr lang="en-US" dirty="0"/>
          </a:p>
          <a:p>
            <a:r>
              <a:rPr lang="en-US" dirty="0"/>
              <a:t>It’s as if we looked up the same topic in an encyclopedia and each found different entries.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think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5105400"/>
            <a:ext cx="1452562" cy="145256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Personalized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information that is most likely to reinforce your own worldview</a:t>
            </a:r>
          </a:p>
          <a:p>
            <a:endParaRPr lang="en-US" dirty="0"/>
          </a:p>
          <a:p>
            <a:r>
              <a:rPr lang="en-US" dirty="0"/>
              <a:t>We begin to lose dissenting opinion/conflicting points of view</a:t>
            </a:r>
          </a:p>
          <a:p>
            <a:endParaRPr lang="en-US" dirty="0"/>
          </a:p>
          <a:p>
            <a:r>
              <a:rPr lang="en-US" dirty="0"/>
              <a:t>Yet search seems neutral, objective, unbiased. </a:t>
            </a:r>
          </a:p>
        </p:txBody>
      </p:sp>
      <p:pic>
        <p:nvPicPr>
          <p:cNvPr id="4" name="Picture 3" descr="think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152400"/>
            <a:ext cx="1300162" cy="13001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651</TotalTime>
  <Words>1494</Words>
  <Application>Microsoft Office PowerPoint</Application>
  <PresentationFormat>On-screen Show (4:3)</PresentationFormat>
  <Paragraphs>296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Gill Sans MT</vt:lpstr>
      <vt:lpstr>Times New Roman</vt:lpstr>
      <vt:lpstr>Gallery</vt:lpstr>
      <vt:lpstr>How To Do A Literature Review: An Overview</vt:lpstr>
      <vt:lpstr>Outline of session</vt:lpstr>
      <vt:lpstr>What is a literature review?</vt:lpstr>
      <vt:lpstr>Why review the literature?</vt:lpstr>
      <vt:lpstr>Choose Appropriate Databases</vt:lpstr>
      <vt:lpstr>PowerPoint Presentation</vt:lpstr>
      <vt:lpstr>Google Search </vt:lpstr>
      <vt:lpstr>Personalized Search </vt:lpstr>
      <vt:lpstr>Personalized Search</vt:lpstr>
      <vt:lpstr>Personalized Search &amp; the Internet</vt:lpstr>
      <vt:lpstr>PowerPoint Presentation</vt:lpstr>
      <vt:lpstr>PowerPoint Presentation</vt:lpstr>
      <vt:lpstr>PowerPoint Presentation</vt:lpstr>
      <vt:lpstr>Major Concerns </vt:lpstr>
      <vt:lpstr>Define what you want to know</vt:lpstr>
      <vt:lpstr>Define key words and phrases</vt:lpstr>
      <vt:lpstr>Identifying Keywords</vt:lpstr>
      <vt:lpstr>Class Exercise</vt:lpstr>
      <vt:lpstr>Define key words and phrases</vt:lpstr>
      <vt:lpstr>Crime &amp; Punishment</vt:lpstr>
      <vt:lpstr>Explore Subject Headings</vt:lpstr>
      <vt:lpstr>Class Exercise</vt:lpstr>
      <vt:lpstr>Crime &amp; Punishment</vt:lpstr>
      <vt:lpstr>PowerPoint Presentation</vt:lpstr>
      <vt:lpstr>Snowballing </vt:lpstr>
      <vt:lpstr>Tracking Citations</vt:lpstr>
      <vt:lpstr>Tracking Citations</vt:lpstr>
      <vt:lpstr>The Citation Video</vt:lpstr>
      <vt:lpstr>Class Exercise</vt:lpstr>
      <vt:lpstr>Choose Appropriate Databases</vt:lpstr>
      <vt:lpstr>JSTOR</vt:lpstr>
      <vt:lpstr>EBSCOhost Databases:</vt:lpstr>
      <vt:lpstr>Working with EBSCOhost  </vt:lpstr>
      <vt:lpstr>The Citation Video: Advanced</vt:lpstr>
      <vt:lpstr>Class Exercise</vt:lpstr>
      <vt:lpstr>Google: Improve Your Searches</vt:lpstr>
      <vt:lpstr>Google Scholar</vt:lpstr>
      <vt:lpstr>Google Scholar</vt:lpstr>
      <vt:lpstr>OpenThesis &amp; OAIster</vt:lpstr>
      <vt:lpstr>Evaluate what you read</vt:lpstr>
      <vt:lpstr>A good literature review…</vt:lpstr>
      <vt:lpstr>A good literature review…</vt:lpstr>
      <vt:lpstr>Questions?</vt:lpstr>
      <vt:lpstr>Thanks! </vt:lpstr>
    </vt:vector>
  </TitlesOfParts>
  <Company>SWOSU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frederic.murray</dc:creator>
  <cp:lastModifiedBy>DELL</cp:lastModifiedBy>
  <cp:revision>53</cp:revision>
  <dcterms:created xsi:type="dcterms:W3CDTF">2007-12-14T14:28:26Z</dcterms:created>
  <dcterms:modified xsi:type="dcterms:W3CDTF">2020-05-03T10:55:21Z</dcterms:modified>
</cp:coreProperties>
</file>