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2" r:id="rId16"/>
    <p:sldId id="279" r:id="rId17"/>
    <p:sldId id="280" r:id="rId18"/>
    <p:sldId id="281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F96C0-8AB6-4173-8C04-ACBEF32A69C2}" type="datetimeFigureOut">
              <a:rPr lang="en-US" smtClean="0"/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2CD89-67C8-45A3-B311-732426F480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8: Resource </a:t>
            </a:r>
            <a:r>
              <a:rPr lang="en-US" dirty="0" smtClean="0"/>
              <a:t>Allocation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After </a:t>
            </a:r>
            <a:r>
              <a:rPr lang="en-US" dirty="0"/>
              <a:t>all the </a:t>
            </a:r>
            <a:r>
              <a:rPr lang="en-US" b="1" dirty="0"/>
              <a:t>required resources have been</a:t>
            </a:r>
          </a:p>
          <a:p>
            <a:pPr>
              <a:buNone/>
            </a:pPr>
            <a:r>
              <a:rPr lang="en-US" b="1" dirty="0" smtClean="0"/>
              <a:t>identified</a:t>
            </a:r>
            <a:r>
              <a:rPr lang="en-US" b="1" dirty="0"/>
              <a:t>, they need to be scheduled</a:t>
            </a:r>
          </a:p>
          <a:p>
            <a:pPr>
              <a:buNone/>
            </a:pPr>
            <a:r>
              <a:rPr lang="en-US" dirty="0" smtClean="0"/>
              <a:t>effectively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• So we need to </a:t>
            </a:r>
            <a:r>
              <a:rPr lang="en-US" b="1" dirty="0"/>
              <a:t>map the resources to the</a:t>
            </a:r>
          </a:p>
          <a:p>
            <a:pPr>
              <a:buNone/>
            </a:pPr>
            <a:r>
              <a:rPr lang="en-US" b="1" dirty="0" smtClean="0"/>
              <a:t>activity </a:t>
            </a:r>
            <a:r>
              <a:rPr lang="en-US" b="1" dirty="0"/>
              <a:t>plan to asses the </a:t>
            </a:r>
            <a:r>
              <a:rPr lang="en-US" b="1" dirty="0" smtClean="0"/>
              <a:t>distribution </a:t>
            </a:r>
            <a:r>
              <a:rPr lang="en-US" b="1" dirty="0"/>
              <a:t>of the</a:t>
            </a:r>
          </a:p>
          <a:p>
            <a:pPr>
              <a:buNone/>
            </a:pPr>
            <a:r>
              <a:rPr lang="en-US" dirty="0"/>
              <a:t>resources over the </a:t>
            </a:r>
            <a:r>
              <a:rPr lang="en-US" dirty="0" smtClean="0"/>
              <a:t>duration </a:t>
            </a:r>
            <a:r>
              <a:rPr lang="en-US" dirty="0"/>
              <a:t>of the project.</a:t>
            </a:r>
          </a:p>
          <a:p>
            <a:pPr>
              <a:buNone/>
            </a:pPr>
            <a:r>
              <a:rPr lang="en-US" dirty="0"/>
              <a:t>• This mapping is best done by </a:t>
            </a:r>
            <a:r>
              <a:rPr lang="en-US" dirty="0" smtClean="0"/>
              <a:t>representing </a:t>
            </a:r>
            <a:r>
              <a:rPr lang="en-US" dirty="0"/>
              <a:t>the</a:t>
            </a:r>
          </a:p>
          <a:p>
            <a:pPr>
              <a:buNone/>
            </a:pPr>
            <a:r>
              <a:rPr lang="en-US" dirty="0" smtClean="0"/>
              <a:t>activity </a:t>
            </a:r>
            <a:r>
              <a:rPr lang="en-US" dirty="0"/>
              <a:t>plan as a bar chart and using a</a:t>
            </a:r>
          </a:p>
          <a:p>
            <a:pPr>
              <a:buNone/>
            </a:pPr>
            <a:r>
              <a:rPr lang="en-US" b="1" dirty="0"/>
              <a:t>resource histogram for each resource.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Bar chart and resource histogram</a:t>
            </a:r>
            <a:br>
              <a:rPr lang="en-US" dirty="0"/>
            </a:br>
            <a:r>
              <a:rPr lang="en-US" dirty="0"/>
              <a:t>for analyst/designers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38274"/>
            <a:ext cx="7200800" cy="5231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From </a:t>
            </a:r>
            <a:r>
              <a:rPr lang="en-US" dirty="0"/>
              <a:t>the previous histogram is there any ideal </a:t>
            </a:r>
            <a:r>
              <a:rPr lang="en-US" dirty="0" smtClean="0"/>
              <a:t>time foe </a:t>
            </a:r>
            <a:r>
              <a:rPr lang="en-US" dirty="0"/>
              <a:t>an analyst/designer between the </a:t>
            </a:r>
            <a:r>
              <a:rPr lang="en-US" dirty="0" smtClean="0"/>
              <a:t>specification and design time</a:t>
            </a:r>
            <a:r>
              <a:rPr lang="en-US" dirty="0"/>
              <a:t>?</a:t>
            </a:r>
          </a:p>
          <a:p>
            <a:r>
              <a:rPr lang="en-US" dirty="0"/>
              <a:t>You can also look at the precedence network </a:t>
            </a:r>
            <a:r>
              <a:rPr lang="en-US" b="1" dirty="0"/>
              <a:t>in slide 9</a:t>
            </a:r>
          </a:p>
          <a:p>
            <a:r>
              <a:rPr lang="en-US" dirty="0" smtClean="0"/>
              <a:t>Two </a:t>
            </a:r>
            <a:r>
              <a:rPr lang="en-US" dirty="0"/>
              <a:t>of the analyst/designers stay idle for 12 days.</a:t>
            </a:r>
          </a:p>
          <a:p>
            <a:pPr>
              <a:buNone/>
            </a:pPr>
            <a:r>
              <a:rPr lang="en-US" dirty="0" smtClean="0"/>
              <a:t>     – </a:t>
            </a:r>
            <a:r>
              <a:rPr lang="en-US" dirty="0"/>
              <a:t>From 49 to 61.</a:t>
            </a:r>
          </a:p>
          <a:p>
            <a:r>
              <a:rPr lang="en-US" dirty="0" smtClean="0"/>
              <a:t>one </a:t>
            </a:r>
            <a:r>
              <a:rPr lang="en-US" dirty="0"/>
              <a:t>stays idle for 7 days.</a:t>
            </a:r>
          </a:p>
          <a:p>
            <a:pPr>
              <a:buNone/>
            </a:pPr>
            <a:r>
              <a:rPr lang="en-US" dirty="0" smtClean="0"/>
              <a:t>     – </a:t>
            </a:r>
            <a:r>
              <a:rPr lang="en-US" dirty="0"/>
              <a:t>54 to 61.</a:t>
            </a:r>
          </a:p>
          <a:p>
            <a:r>
              <a:rPr lang="en-US" dirty="0" smtClean="0"/>
              <a:t>One </a:t>
            </a:r>
            <a:r>
              <a:rPr lang="en-US" dirty="0"/>
              <a:t>stays idle for 2 days.</a:t>
            </a:r>
          </a:p>
          <a:p>
            <a:pPr>
              <a:buNone/>
            </a:pPr>
            <a:r>
              <a:rPr lang="en-US" dirty="0" smtClean="0"/>
              <a:t>     – </a:t>
            </a:r>
            <a:r>
              <a:rPr lang="en-US" dirty="0"/>
              <a:t>59 to 61.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dirty="0" smtClean="0"/>
              <a:t>Allocating </a:t>
            </a:r>
            <a:r>
              <a:rPr lang="en-US" dirty="0"/>
              <a:t>a recourse (a member of the project</a:t>
            </a:r>
          </a:p>
          <a:p>
            <a:pPr>
              <a:buNone/>
            </a:pPr>
            <a:r>
              <a:rPr lang="en-US" dirty="0"/>
              <a:t>team) to an </a:t>
            </a:r>
            <a:r>
              <a:rPr lang="en-US" dirty="0" smtClean="0"/>
              <a:t>activity </a:t>
            </a:r>
            <a:r>
              <a:rPr lang="en-US" dirty="0"/>
              <a:t>limits the flexibility for</a:t>
            </a:r>
          </a:p>
          <a:p>
            <a:pPr>
              <a:buNone/>
            </a:pPr>
            <a:r>
              <a:rPr lang="en-US" dirty="0"/>
              <a:t>resource </a:t>
            </a:r>
            <a:r>
              <a:rPr lang="en-US" dirty="0" smtClean="0"/>
              <a:t>allocation </a:t>
            </a:r>
            <a:r>
              <a:rPr lang="en-US" dirty="0"/>
              <a:t>and scheduling of other</a:t>
            </a:r>
          </a:p>
          <a:p>
            <a:pPr>
              <a:buNone/>
            </a:pPr>
            <a:r>
              <a:rPr lang="en-US" dirty="0" smtClean="0"/>
              <a:t>activities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dirty="0"/>
              <a:t>– Since each </a:t>
            </a:r>
            <a:r>
              <a:rPr lang="en-US" dirty="0" smtClean="0"/>
              <a:t>activity </a:t>
            </a:r>
            <a:r>
              <a:rPr lang="en-US" dirty="0"/>
              <a:t>has a start and an end date this</a:t>
            </a:r>
          </a:p>
          <a:p>
            <a:pPr>
              <a:buNone/>
            </a:pPr>
            <a:r>
              <a:rPr lang="en-US" dirty="0"/>
              <a:t>team member will not be available for the other</a:t>
            </a:r>
          </a:p>
          <a:p>
            <a:pPr>
              <a:buNone/>
            </a:pPr>
            <a:r>
              <a:rPr lang="en-US" dirty="0" smtClean="0"/>
              <a:t>activities </a:t>
            </a:r>
            <a:r>
              <a:rPr lang="en-US" dirty="0"/>
              <a:t>for that period.</a:t>
            </a:r>
          </a:p>
          <a:p>
            <a:pPr>
              <a:buNone/>
            </a:pPr>
            <a:r>
              <a:rPr lang="en-US" dirty="0"/>
              <a:t>• Due to the above it is a good idea to </a:t>
            </a:r>
            <a:r>
              <a:rPr lang="en-US" dirty="0" smtClean="0"/>
              <a:t>prioritize </a:t>
            </a:r>
            <a:r>
              <a:rPr lang="en-US" dirty="0"/>
              <a:t>the</a:t>
            </a:r>
          </a:p>
          <a:p>
            <a:pPr>
              <a:buNone/>
            </a:pPr>
            <a:r>
              <a:rPr lang="en-US" dirty="0" smtClean="0"/>
              <a:t>activities </a:t>
            </a:r>
            <a:r>
              <a:rPr lang="en-US" dirty="0"/>
              <a:t>so that resources can be allocated to</a:t>
            </a:r>
          </a:p>
          <a:p>
            <a:pPr>
              <a:buNone/>
            </a:pPr>
            <a:r>
              <a:rPr lang="en-US" dirty="0" smtClean="0"/>
              <a:t>competing activities </a:t>
            </a:r>
            <a:r>
              <a:rPr lang="en-US" dirty="0"/>
              <a:t>in a </a:t>
            </a:r>
            <a:r>
              <a:rPr lang="en-US" dirty="0" smtClean="0"/>
              <a:t>rational </a:t>
            </a:r>
            <a:r>
              <a:rPr lang="en-US" dirty="0"/>
              <a:t>order.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Total Float Priority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dirty="0" smtClean="0"/>
              <a:t>Activities </a:t>
            </a:r>
            <a:r>
              <a:rPr lang="en-US" dirty="0"/>
              <a:t>with the smallest total float are given</a:t>
            </a:r>
          </a:p>
          <a:p>
            <a:pPr>
              <a:buNone/>
            </a:pPr>
            <a:r>
              <a:rPr lang="en-US" dirty="0"/>
              <a:t>highest priority.</a:t>
            </a:r>
          </a:p>
          <a:p>
            <a:pPr>
              <a:buNone/>
            </a:pPr>
            <a:r>
              <a:rPr lang="en-US" dirty="0"/>
              <a:t>– Thus </a:t>
            </a:r>
            <a:r>
              <a:rPr lang="en-US" dirty="0" smtClean="0"/>
              <a:t>Activities </a:t>
            </a:r>
            <a:r>
              <a:rPr lang="en-US" dirty="0"/>
              <a:t>are allocated resources in</a:t>
            </a:r>
          </a:p>
          <a:p>
            <a:pPr>
              <a:buNone/>
            </a:pPr>
            <a:r>
              <a:rPr lang="en-US" dirty="0"/>
              <a:t>ascending order of total float.</a:t>
            </a:r>
          </a:p>
          <a:p>
            <a:pPr>
              <a:buNone/>
            </a:pPr>
            <a:r>
              <a:rPr lang="en-US" dirty="0"/>
              <a:t>– It is desirable to recalculate floats as the</a:t>
            </a:r>
          </a:p>
          <a:p>
            <a:pPr>
              <a:buNone/>
            </a:pPr>
            <a:r>
              <a:rPr lang="en-US" dirty="0"/>
              <a:t>scheduling proceeds. 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</a:t>
            </a:r>
            <a:r>
              <a:rPr lang="en-US" dirty="0"/>
              <a:t>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Resource scheduling will almost always change</a:t>
            </a:r>
          </a:p>
          <a:p>
            <a:pPr>
              <a:buNone/>
            </a:pPr>
            <a:r>
              <a:rPr lang="en-US" dirty="0"/>
              <a:t>the </a:t>
            </a:r>
            <a:r>
              <a:rPr lang="en-US" dirty="0" smtClean="0"/>
              <a:t>activity </a:t>
            </a:r>
            <a:r>
              <a:rPr lang="en-US" dirty="0"/>
              <a:t>network.</a:t>
            </a:r>
          </a:p>
          <a:p>
            <a:pPr>
              <a:buNone/>
            </a:pPr>
            <a:r>
              <a:rPr lang="en-US" dirty="0"/>
              <a:t>• The changes </a:t>
            </a:r>
            <a:r>
              <a:rPr lang="en-US" dirty="0" err="1"/>
              <a:t>oYen</a:t>
            </a:r>
            <a:r>
              <a:rPr lang="en-US" dirty="0"/>
              <a:t> result in changes to the</a:t>
            </a:r>
          </a:p>
          <a:p>
            <a:pPr>
              <a:buNone/>
            </a:pPr>
            <a:r>
              <a:rPr lang="en-US" dirty="0" smtClean="0"/>
              <a:t>critical </a:t>
            </a:r>
            <a:r>
              <a:rPr lang="en-US" dirty="0"/>
              <a:t>path.</a:t>
            </a:r>
          </a:p>
          <a:p>
            <a:pPr>
              <a:buNone/>
            </a:pPr>
            <a:r>
              <a:rPr lang="en-US" dirty="0"/>
              <a:t>– Delaying an </a:t>
            </a:r>
            <a:r>
              <a:rPr lang="en-US" dirty="0" smtClean="0"/>
              <a:t>activity </a:t>
            </a:r>
            <a:r>
              <a:rPr lang="en-US" dirty="0"/>
              <a:t>due to lack of resources</a:t>
            </a:r>
          </a:p>
          <a:p>
            <a:pPr>
              <a:buNone/>
            </a:pPr>
            <a:r>
              <a:rPr lang="en-US" dirty="0"/>
              <a:t>will cause that </a:t>
            </a:r>
            <a:r>
              <a:rPr lang="en-US" dirty="0" smtClean="0"/>
              <a:t>activity </a:t>
            </a:r>
            <a:r>
              <a:rPr lang="en-US" dirty="0"/>
              <a:t>to become </a:t>
            </a:r>
            <a:r>
              <a:rPr lang="en-US" dirty="0" smtClean="0"/>
              <a:t>critical </a:t>
            </a:r>
            <a:r>
              <a:rPr lang="en-US" dirty="0" err="1"/>
              <a:t>aYer</a:t>
            </a:r>
            <a:endParaRPr lang="en-US" dirty="0"/>
          </a:p>
          <a:p>
            <a:pPr>
              <a:buNone/>
            </a:pPr>
            <a:r>
              <a:rPr lang="en-US" dirty="0"/>
              <a:t>it uses up all its float.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</a:t>
            </a:r>
            <a:r>
              <a:rPr lang="en-US" dirty="0" smtClean="0"/>
              <a:t>Allocation </a:t>
            </a:r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Availability</a:t>
            </a:r>
          </a:p>
          <a:p>
            <a:pPr>
              <a:buNone/>
            </a:pPr>
            <a:r>
              <a:rPr lang="en-US" dirty="0"/>
              <a:t>– Whether a </a:t>
            </a:r>
            <a:r>
              <a:rPr lang="en-US" dirty="0" smtClean="0"/>
              <a:t>particular </a:t>
            </a:r>
            <a:r>
              <a:rPr lang="en-US" dirty="0"/>
              <a:t>individual will be available when needed.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dirty="0" smtClean="0"/>
              <a:t>Investigate </a:t>
            </a:r>
            <a:r>
              <a:rPr lang="en-US" dirty="0"/>
              <a:t>the risks that can prevent that from happening.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 smtClean="0"/>
              <a:t>Criticality</a:t>
            </a:r>
            <a:endParaRPr lang="en-US" b="1" dirty="0"/>
          </a:p>
          <a:p>
            <a:pPr>
              <a:buNone/>
            </a:pPr>
            <a:r>
              <a:rPr lang="en-US" dirty="0"/>
              <a:t>– </a:t>
            </a:r>
            <a:r>
              <a:rPr lang="en-US" dirty="0" smtClean="0"/>
              <a:t>Allocating </a:t>
            </a:r>
            <a:r>
              <a:rPr lang="en-US" dirty="0"/>
              <a:t>more experienced personnel to </a:t>
            </a:r>
            <a:r>
              <a:rPr lang="en-US" dirty="0" smtClean="0"/>
              <a:t>critical activities often</a:t>
            </a:r>
            <a:r>
              <a:rPr lang="en-US" dirty="0"/>
              <a:t>:</a:t>
            </a:r>
          </a:p>
          <a:p>
            <a:pPr>
              <a:buNone/>
            </a:pPr>
            <a:r>
              <a:rPr lang="en-US" dirty="0"/>
              <a:t>• Shortens the project </a:t>
            </a:r>
            <a:r>
              <a:rPr lang="en-US" dirty="0" smtClean="0"/>
              <a:t>duration</a:t>
            </a:r>
            <a:endParaRPr lang="en-US" dirty="0"/>
          </a:p>
          <a:p>
            <a:pPr>
              <a:buNone/>
            </a:pPr>
            <a:r>
              <a:rPr lang="en-US" dirty="0"/>
              <a:t>• Or at least reduces the risk of overrun.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Risk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dirty="0" smtClean="0"/>
              <a:t>Allocating </a:t>
            </a:r>
            <a:r>
              <a:rPr lang="en-US" dirty="0"/>
              <a:t>the most experienced staff to the highest‐risk </a:t>
            </a:r>
            <a:r>
              <a:rPr lang="en-US" dirty="0" smtClean="0"/>
              <a:t>activities </a:t>
            </a:r>
            <a:r>
              <a:rPr lang="en-US" dirty="0"/>
              <a:t>is</a:t>
            </a:r>
          </a:p>
          <a:p>
            <a:pPr>
              <a:buNone/>
            </a:pPr>
            <a:r>
              <a:rPr lang="en-US" dirty="0"/>
              <a:t>likely to have the greatest effect in reducing overall project </a:t>
            </a:r>
            <a:r>
              <a:rPr lang="en-US" dirty="0" smtClean="0"/>
              <a:t>uncertainties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</a:t>
            </a:r>
            <a:r>
              <a:rPr lang="en-US" dirty="0" smtClean="0"/>
              <a:t>Allocation </a:t>
            </a:r>
            <a:r>
              <a:rPr lang="en-US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Training</a:t>
            </a:r>
          </a:p>
          <a:p>
            <a:pPr>
              <a:buNone/>
            </a:pPr>
            <a:r>
              <a:rPr lang="en-US" dirty="0"/>
              <a:t>Allocate junior staff to appropriate non</a:t>
            </a:r>
          </a:p>
          <a:p>
            <a:pPr>
              <a:buNone/>
            </a:pPr>
            <a:r>
              <a:rPr lang="en-US" dirty="0" smtClean="0"/>
              <a:t>critical activities</a:t>
            </a:r>
            <a:r>
              <a:rPr lang="en-US" dirty="0"/>
              <a:t>, so there will be enough slack</a:t>
            </a:r>
          </a:p>
          <a:p>
            <a:pPr>
              <a:buNone/>
            </a:pPr>
            <a:r>
              <a:rPr lang="en-US" dirty="0"/>
              <a:t>for them to train and develop skills.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Team Building</a:t>
            </a:r>
          </a:p>
          <a:p>
            <a:pPr>
              <a:buNone/>
            </a:pPr>
            <a:r>
              <a:rPr lang="en-US" dirty="0"/>
              <a:t>The </a:t>
            </a:r>
            <a:r>
              <a:rPr lang="en-US" dirty="0" smtClean="0"/>
              <a:t>selection </a:t>
            </a:r>
            <a:r>
              <a:rPr lang="en-US" dirty="0"/>
              <a:t>of individuals in the project</a:t>
            </a:r>
          </a:p>
          <a:p>
            <a:pPr>
              <a:buNone/>
            </a:pPr>
            <a:r>
              <a:rPr lang="en-US" dirty="0"/>
              <a:t>team must take account of :</a:t>
            </a:r>
          </a:p>
          <a:p>
            <a:pPr>
              <a:buNone/>
            </a:pPr>
            <a:r>
              <a:rPr lang="en-US" dirty="0"/>
              <a:t>– the final shape of the project team,</a:t>
            </a:r>
          </a:p>
          <a:p>
            <a:pPr>
              <a:buNone/>
            </a:pPr>
            <a:r>
              <a:rPr lang="en-US" dirty="0"/>
              <a:t>– the way they will work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Scheduling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A detailed cost schedule will be created:</a:t>
            </a:r>
          </a:p>
          <a:p>
            <a:pPr>
              <a:buNone/>
            </a:pPr>
            <a:r>
              <a:rPr lang="en-US" dirty="0"/>
              <a:t>– Showing weekly or monthly costs over the life of the</a:t>
            </a:r>
          </a:p>
          <a:p>
            <a:pPr>
              <a:buNone/>
            </a:pPr>
            <a:r>
              <a:rPr lang="en-US" dirty="0"/>
              <a:t>project.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Broad Categories</a:t>
            </a:r>
          </a:p>
          <a:p>
            <a:pPr>
              <a:buNone/>
            </a:pPr>
            <a:r>
              <a:rPr lang="en-US" dirty="0"/>
              <a:t>– Staff.</a:t>
            </a:r>
          </a:p>
          <a:p>
            <a:pPr>
              <a:buNone/>
            </a:pPr>
            <a:r>
              <a:rPr lang="en-US" dirty="0"/>
              <a:t>– Overheads (Office Space, Interest charges, Travel Costs,</a:t>
            </a:r>
          </a:p>
          <a:p>
            <a:pPr>
              <a:buNone/>
            </a:pPr>
            <a:r>
              <a:rPr lang="en-US" dirty="0"/>
              <a:t>Insurance and so on).</a:t>
            </a:r>
          </a:p>
          <a:p>
            <a:pPr>
              <a:buNone/>
            </a:pPr>
            <a:r>
              <a:rPr lang="en-US" dirty="0"/>
              <a:t>– Usage charges (for external resources or contractors,</a:t>
            </a:r>
          </a:p>
          <a:p>
            <a:pPr>
              <a:buNone/>
            </a:pPr>
            <a:r>
              <a:rPr lang="en-US" dirty="0"/>
              <a:t>leased/rental equipment).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024" y="2060848"/>
            <a:ext cx="8820472" cy="3198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Resource </a:t>
            </a:r>
            <a:r>
              <a:rPr lang="en-US" dirty="0" smtClean="0"/>
              <a:t>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Up </a:t>
            </a:r>
            <a:r>
              <a:rPr lang="en-US" b="1" dirty="0" smtClean="0"/>
              <a:t>till </a:t>
            </a:r>
            <a:r>
              <a:rPr lang="en-US" b="1" dirty="0"/>
              <a:t>now, the </a:t>
            </a:r>
            <a:r>
              <a:rPr lang="en-US" b="1" dirty="0" smtClean="0"/>
              <a:t>activities </a:t>
            </a:r>
            <a:r>
              <a:rPr lang="en-US" b="1" dirty="0"/>
              <a:t>have been </a:t>
            </a:r>
            <a:r>
              <a:rPr lang="en-US" b="1" dirty="0" smtClean="0"/>
              <a:t>identified </a:t>
            </a:r>
            <a:r>
              <a:rPr lang="en-US" b="1" dirty="0"/>
              <a:t>using various</a:t>
            </a:r>
          </a:p>
          <a:p>
            <a:pPr>
              <a:buNone/>
            </a:pPr>
            <a:r>
              <a:rPr lang="en-US" b="1" dirty="0"/>
              <a:t>techniques.</a:t>
            </a:r>
          </a:p>
          <a:p>
            <a:pPr>
              <a:buNone/>
            </a:pPr>
            <a:r>
              <a:rPr lang="en-US" dirty="0"/>
              <a:t>1.Using </a:t>
            </a:r>
            <a:r>
              <a:rPr lang="en-US" dirty="0" smtClean="0"/>
              <a:t>activity </a:t>
            </a:r>
            <a:r>
              <a:rPr lang="en-US" dirty="0"/>
              <a:t>network analysis, we were able to </a:t>
            </a:r>
            <a:r>
              <a:rPr lang="en-US" dirty="0" smtClean="0"/>
              <a:t>identify</a:t>
            </a:r>
            <a:endParaRPr lang="en-US" dirty="0"/>
          </a:p>
          <a:p>
            <a:pPr>
              <a:buNone/>
            </a:pPr>
            <a:r>
              <a:rPr lang="en-US" dirty="0"/>
              <a:t>when the </a:t>
            </a:r>
            <a:r>
              <a:rPr lang="en-US" dirty="0" smtClean="0"/>
              <a:t>activities </a:t>
            </a:r>
            <a:r>
              <a:rPr lang="en-US" dirty="0"/>
              <a:t>should take place: </a:t>
            </a:r>
            <a:r>
              <a:rPr lang="en-US" dirty="0" smtClean="0"/>
              <a:t>Activity </a:t>
            </a:r>
            <a:r>
              <a:rPr lang="en-US" dirty="0"/>
              <a:t>span (LF ‐ </a:t>
            </a:r>
            <a:r>
              <a:rPr lang="en-US" dirty="0" smtClean="0"/>
              <a:t>ES</a:t>
            </a:r>
            <a:r>
              <a:rPr lang="en-US" dirty="0"/>
              <a:t>).</a:t>
            </a:r>
          </a:p>
          <a:p>
            <a:pPr>
              <a:buNone/>
            </a:pPr>
            <a:r>
              <a:rPr lang="en-US" dirty="0"/>
              <a:t>2.Using PERT technique, we were able to forecast a range of</a:t>
            </a:r>
          </a:p>
          <a:p>
            <a:pPr>
              <a:buNone/>
            </a:pPr>
            <a:r>
              <a:rPr lang="en-US" dirty="0"/>
              <a:t>expected dates by which </a:t>
            </a:r>
            <a:r>
              <a:rPr lang="en-US" dirty="0" smtClean="0"/>
              <a:t>activities </a:t>
            </a:r>
            <a:r>
              <a:rPr lang="en-US" dirty="0"/>
              <a:t>would be completed.</a:t>
            </a:r>
          </a:p>
          <a:p>
            <a:pPr lvl="1">
              <a:buNone/>
            </a:pPr>
            <a:r>
              <a:rPr lang="en-US" dirty="0"/>
              <a:t>• In both cases, the availability of resources was not taken</a:t>
            </a:r>
          </a:p>
          <a:p>
            <a:pPr lvl="1">
              <a:buNone/>
            </a:pPr>
            <a:r>
              <a:rPr lang="en-US" dirty="0"/>
              <a:t>into </a:t>
            </a:r>
            <a:r>
              <a:rPr lang="en-US" dirty="0" smtClean="0"/>
              <a:t>consideration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• When we allocate resources to the </a:t>
            </a:r>
            <a:r>
              <a:rPr lang="en-US" dirty="0" smtClean="0"/>
              <a:t>identified activities </a:t>
            </a:r>
            <a:r>
              <a:rPr lang="en-US" dirty="0"/>
              <a:t>.</a:t>
            </a:r>
          </a:p>
          <a:p>
            <a:pPr lvl="1">
              <a:buNone/>
            </a:pPr>
            <a:r>
              <a:rPr lang="en-US" dirty="0"/>
              <a:t>This process is considered resource </a:t>
            </a:r>
            <a:r>
              <a:rPr lang="en-US" dirty="0" smtClean="0"/>
              <a:t>allocation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Cost Table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13406" cy="415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7"/>
            <a:ext cx="9053779" cy="37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Network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1943100"/>
            <a:ext cx="7734300" cy="393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(1)How </a:t>
            </a:r>
            <a:r>
              <a:rPr lang="en-US" dirty="0"/>
              <a:t>many of each type of resource</a:t>
            </a:r>
          </a:p>
          <a:p>
            <a:pPr>
              <a:buNone/>
            </a:pPr>
            <a:r>
              <a:rPr lang="en-US" dirty="0"/>
              <a:t>(minimum) will need to be recruited for the</a:t>
            </a:r>
          </a:p>
          <a:p>
            <a:pPr>
              <a:buNone/>
            </a:pPr>
            <a:r>
              <a:rPr lang="en-US" dirty="0"/>
              <a:t>project as a whole if the earliest finish date is</a:t>
            </a:r>
          </a:p>
          <a:p>
            <a:pPr>
              <a:buNone/>
            </a:pPr>
            <a:r>
              <a:rPr lang="en-US" dirty="0"/>
              <a:t>to be preserved? (1 SA, 3 SD, 2 SC)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(2)What </a:t>
            </a:r>
            <a:r>
              <a:rPr lang="en-US" b="1" dirty="0"/>
              <a:t>impact would there be on the </a:t>
            </a:r>
            <a:r>
              <a:rPr lang="en-US" b="1" dirty="0" smtClean="0"/>
              <a:t>project </a:t>
            </a:r>
            <a:r>
              <a:rPr lang="en-US" b="1" dirty="0"/>
              <a:t>if there were only two system</a:t>
            </a:r>
          </a:p>
          <a:p>
            <a:pPr>
              <a:buNone/>
            </a:pPr>
            <a:r>
              <a:rPr lang="en-US" b="1" dirty="0"/>
              <a:t>designers?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/>
              <a:t>• So if there were only two system designers,</a:t>
            </a:r>
          </a:p>
          <a:p>
            <a:pPr>
              <a:buNone/>
            </a:pPr>
            <a:r>
              <a:rPr lang="en-US" b="1" dirty="0"/>
              <a:t>the </a:t>
            </a:r>
            <a:r>
              <a:rPr lang="en-US" b="1" dirty="0" smtClean="0"/>
              <a:t>completion </a:t>
            </a:r>
            <a:r>
              <a:rPr lang="en-US" b="1" dirty="0"/>
              <a:t>date of the project </a:t>
            </a:r>
            <a:r>
              <a:rPr lang="en-US" b="1" dirty="0" smtClean="0"/>
              <a:t>still </a:t>
            </a:r>
            <a:r>
              <a:rPr lang="en-US" b="1" dirty="0"/>
              <a:t>will be</a:t>
            </a:r>
          </a:p>
          <a:p>
            <a:pPr>
              <a:buNone/>
            </a:pPr>
            <a:r>
              <a:rPr lang="en-US" b="1" dirty="0"/>
              <a:t>16 weeks and the </a:t>
            </a:r>
            <a:r>
              <a:rPr lang="en-US" b="1" dirty="0" smtClean="0"/>
              <a:t>critical </a:t>
            </a:r>
            <a:r>
              <a:rPr lang="en-US" b="1" dirty="0"/>
              <a:t>path is </a:t>
            </a:r>
            <a:r>
              <a:rPr lang="en-US" b="1" dirty="0" smtClean="0"/>
              <a:t>still </a:t>
            </a:r>
            <a:r>
              <a:rPr lang="en-US" b="1" dirty="0"/>
              <a:t>the</a:t>
            </a:r>
          </a:p>
          <a:p>
            <a:pPr>
              <a:buNone/>
            </a:pPr>
            <a:r>
              <a:rPr lang="en-US" b="1" dirty="0"/>
              <a:t>same.</a:t>
            </a:r>
          </a:p>
          <a:p>
            <a:pPr>
              <a:buNone/>
            </a:pPr>
            <a:r>
              <a:rPr lang="en-US" dirty="0"/>
              <a:t>• But now we have </a:t>
            </a:r>
            <a:r>
              <a:rPr lang="en-US" b="1" dirty="0"/>
              <a:t>5 staff members (1 SA, 2 SD,</a:t>
            </a:r>
          </a:p>
          <a:p>
            <a:pPr>
              <a:buNone/>
            </a:pPr>
            <a:r>
              <a:rPr lang="en-US" b="1" dirty="0"/>
              <a:t>2 SC) instead of 6 as before (1 SA, 3 SD, 2 SC) ,</a:t>
            </a:r>
          </a:p>
          <a:p>
            <a:pPr>
              <a:buNone/>
            </a:pPr>
            <a:r>
              <a:rPr lang="en-US" b="1" dirty="0"/>
              <a:t>which could result in reducing the project</a:t>
            </a:r>
          </a:p>
          <a:p>
            <a:pPr>
              <a:buNone/>
            </a:pPr>
            <a:r>
              <a:rPr lang="en-US" dirty="0"/>
              <a:t>expenditure (cost).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(3)What </a:t>
            </a:r>
            <a:r>
              <a:rPr lang="en-US" b="1" dirty="0"/>
              <a:t>impact would there be on the </a:t>
            </a:r>
            <a:r>
              <a:rPr lang="en-US" b="1" dirty="0" err="1" smtClean="0"/>
              <a:t>projec</a:t>
            </a:r>
            <a:r>
              <a:rPr lang="en-US" b="1" dirty="0" smtClean="0"/>
              <a:t> </a:t>
            </a:r>
            <a:r>
              <a:rPr lang="en-US" b="1" dirty="0"/>
              <a:t>if there were only one </a:t>
            </a:r>
            <a:r>
              <a:rPr lang="en-US" b="1" dirty="0" smtClean="0"/>
              <a:t>system designer </a:t>
            </a:r>
            <a:r>
              <a:rPr lang="en-US" b="1" dirty="0"/>
              <a:t>but you had three </a:t>
            </a:r>
            <a:r>
              <a:rPr lang="en-US" b="1" dirty="0" smtClean="0"/>
              <a:t>software </a:t>
            </a:r>
            <a:r>
              <a:rPr lang="en-US" b="1" dirty="0"/>
              <a:t>coders?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• So if there were only one system designer but you</a:t>
            </a:r>
          </a:p>
          <a:p>
            <a:pPr>
              <a:buNone/>
            </a:pPr>
            <a:r>
              <a:rPr lang="en-US" dirty="0"/>
              <a:t>had three </a:t>
            </a:r>
            <a:r>
              <a:rPr lang="en-US" dirty="0" smtClean="0"/>
              <a:t>software </a:t>
            </a:r>
            <a:r>
              <a:rPr lang="en-US" dirty="0"/>
              <a:t>coders, the </a:t>
            </a:r>
            <a:r>
              <a:rPr lang="en-US" dirty="0" err="1" smtClean="0"/>
              <a:t>compltion</a:t>
            </a:r>
            <a:r>
              <a:rPr lang="en-US" dirty="0" smtClean="0"/>
              <a:t> </a:t>
            </a:r>
            <a:r>
              <a:rPr lang="en-US" dirty="0"/>
              <a:t>date</a:t>
            </a:r>
          </a:p>
          <a:p>
            <a:pPr>
              <a:buNone/>
            </a:pPr>
            <a:r>
              <a:rPr lang="en-US" dirty="0"/>
              <a:t>of the project </a:t>
            </a:r>
            <a:r>
              <a:rPr lang="en-US" dirty="0" smtClean="0"/>
              <a:t>still </a:t>
            </a:r>
            <a:r>
              <a:rPr lang="en-US" dirty="0"/>
              <a:t>will be </a:t>
            </a:r>
            <a:r>
              <a:rPr lang="en-US" b="1" dirty="0"/>
              <a:t>16 weeks.</a:t>
            </a:r>
          </a:p>
          <a:p>
            <a:pPr>
              <a:buNone/>
            </a:pPr>
            <a:r>
              <a:rPr lang="en-US" dirty="0"/>
              <a:t>• But now we have </a:t>
            </a:r>
            <a:r>
              <a:rPr lang="en-US" b="1" dirty="0"/>
              <a:t>5 staff members (1 SA, 1 SD, 3</a:t>
            </a:r>
          </a:p>
          <a:p>
            <a:pPr>
              <a:buNone/>
            </a:pPr>
            <a:r>
              <a:rPr lang="en-US" dirty="0"/>
              <a:t>SC) instead of 6 as before (1 SA, 3 SD, 2 SC) ,</a:t>
            </a:r>
          </a:p>
          <a:p>
            <a:pPr>
              <a:buNone/>
            </a:pPr>
            <a:r>
              <a:rPr lang="en-US" dirty="0"/>
              <a:t>which could result in reducing the project</a:t>
            </a:r>
          </a:p>
          <a:p>
            <a:pPr>
              <a:buNone/>
            </a:pPr>
            <a:r>
              <a:rPr lang="en-US" dirty="0"/>
              <a:t>expenditure (cost).</a:t>
            </a:r>
          </a:p>
          <a:p>
            <a:pPr>
              <a:buNone/>
            </a:pPr>
            <a:r>
              <a:rPr lang="en-US" dirty="0"/>
              <a:t>• Also now we have 2 </a:t>
            </a:r>
            <a:r>
              <a:rPr lang="en-US" dirty="0" smtClean="0"/>
              <a:t>critical </a:t>
            </a:r>
            <a:r>
              <a:rPr lang="en-US" dirty="0"/>
              <a:t>paths </a:t>
            </a:r>
            <a:r>
              <a:rPr lang="en-US" dirty="0" smtClean="0"/>
              <a:t>“start </a:t>
            </a:r>
            <a:r>
              <a:rPr lang="en-US" dirty="0"/>
              <a:t>A‐ D‐ </a:t>
            </a:r>
            <a:r>
              <a:rPr lang="en-US" dirty="0" smtClean="0"/>
              <a:t>G‐H-finish</a:t>
            </a:r>
            <a:r>
              <a:rPr lang="en-US" dirty="0"/>
              <a:t>”</a:t>
            </a:r>
          </a:p>
          <a:p>
            <a:pPr>
              <a:buNone/>
            </a:pPr>
            <a:r>
              <a:rPr lang="en-US" dirty="0"/>
              <a:t>and “start A‐ C</a:t>
            </a:r>
            <a:r>
              <a:rPr lang="en-US" dirty="0" smtClean="0"/>
              <a:t>‐ F‐H‐finish</a:t>
            </a:r>
            <a:r>
              <a:rPr lang="en-US" dirty="0"/>
              <a:t>”, instead of only</a:t>
            </a:r>
          </a:p>
          <a:p>
            <a:pPr>
              <a:buNone/>
            </a:pPr>
            <a:r>
              <a:rPr lang="en-US" dirty="0"/>
              <a:t>one </a:t>
            </a:r>
            <a:r>
              <a:rPr lang="en-US" dirty="0" smtClean="0"/>
              <a:t>critical </a:t>
            </a:r>
            <a:r>
              <a:rPr lang="en-US" dirty="0"/>
              <a:t>path as before “start A‐ D</a:t>
            </a:r>
            <a:r>
              <a:rPr lang="en-US" dirty="0" smtClean="0"/>
              <a:t>‐ G‐H‐finish</a:t>
            </a:r>
            <a:r>
              <a:rPr lang="en-US" dirty="0"/>
              <a:t>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Resource </a:t>
            </a:r>
            <a:r>
              <a:rPr lang="en-US" b="1" dirty="0" smtClean="0"/>
              <a:t>Allocation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The </a:t>
            </a:r>
            <a:r>
              <a:rPr lang="en-US" b="1" dirty="0" smtClean="0"/>
              <a:t>allocation </a:t>
            </a:r>
            <a:r>
              <a:rPr lang="en-US" b="1" dirty="0"/>
              <a:t>of resources to </a:t>
            </a:r>
            <a:r>
              <a:rPr lang="en-US" b="1" dirty="0" smtClean="0"/>
              <a:t>activities </a:t>
            </a:r>
            <a:r>
              <a:rPr lang="en-US" b="1" dirty="0"/>
              <a:t>will</a:t>
            </a:r>
          </a:p>
          <a:p>
            <a:pPr>
              <a:buNone/>
            </a:pPr>
            <a:r>
              <a:rPr lang="en-US" b="1" dirty="0"/>
              <a:t>lead to:</a:t>
            </a:r>
          </a:p>
          <a:p>
            <a:pPr>
              <a:buNone/>
            </a:pPr>
            <a:r>
              <a:rPr lang="en-US" dirty="0"/>
              <a:t>– the review and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dirty="0" smtClean="0"/>
              <a:t>modification </a:t>
            </a:r>
            <a:r>
              <a:rPr lang="en-US" dirty="0"/>
              <a:t>of the ideal </a:t>
            </a:r>
            <a:r>
              <a:rPr lang="en-US" dirty="0" smtClean="0"/>
              <a:t>activity </a:t>
            </a:r>
            <a:r>
              <a:rPr lang="en-US" dirty="0"/>
              <a:t>plan.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Resource </a:t>
            </a:r>
            <a:r>
              <a:rPr lang="en-US" b="1" dirty="0" smtClean="0"/>
              <a:t>allocation </a:t>
            </a:r>
            <a:r>
              <a:rPr lang="en-US" b="1" dirty="0"/>
              <a:t>may lead to</a:t>
            </a:r>
            <a:r>
              <a:rPr lang="en-US" b="1" dirty="0" smtClean="0"/>
              <a:t>:</a:t>
            </a:r>
            <a:endParaRPr lang="en-US" dirty="0"/>
          </a:p>
          <a:p>
            <a:pPr>
              <a:buNone/>
            </a:pPr>
            <a:r>
              <a:rPr lang="en-US" dirty="0"/>
              <a:t>– Revising project </a:t>
            </a:r>
            <a:r>
              <a:rPr lang="en-US" dirty="0" smtClean="0"/>
              <a:t>completion </a:t>
            </a:r>
            <a:r>
              <a:rPr lang="en-US" dirty="0"/>
              <a:t>dates.</a:t>
            </a:r>
          </a:p>
          <a:p>
            <a:pPr>
              <a:buNone/>
            </a:pPr>
            <a:r>
              <a:rPr lang="en-US" dirty="0"/>
              <a:t>– Narrowing </a:t>
            </a:r>
            <a:r>
              <a:rPr lang="en-US" dirty="0" smtClean="0"/>
              <a:t>activity time </a:t>
            </a:r>
            <a:r>
              <a:rPr lang="en-US" dirty="0"/>
              <a:t>spans.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</a:t>
            </a:r>
            <a:r>
              <a:rPr lang="en-US" dirty="0" smtClean="0"/>
              <a:t>Allocation </a:t>
            </a:r>
            <a:r>
              <a:rPr lang="en-US" dirty="0"/>
              <a:t>Schedules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An </a:t>
            </a:r>
            <a:r>
              <a:rPr lang="en-US" b="1" dirty="0" smtClean="0"/>
              <a:t>activity </a:t>
            </a:r>
            <a:r>
              <a:rPr lang="en-US" b="1" dirty="0"/>
              <a:t>schedule (revised):</a:t>
            </a:r>
          </a:p>
          <a:p>
            <a:pPr>
              <a:buNone/>
            </a:pPr>
            <a:r>
              <a:rPr lang="en-US" dirty="0"/>
              <a:t>– Start and </a:t>
            </a:r>
            <a:r>
              <a:rPr lang="en-US" dirty="0" smtClean="0"/>
              <a:t>completion </a:t>
            </a:r>
            <a:r>
              <a:rPr lang="en-US" dirty="0"/>
              <a:t>dates.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A resource schedule:</a:t>
            </a:r>
          </a:p>
          <a:p>
            <a:pPr>
              <a:buNone/>
            </a:pPr>
            <a:r>
              <a:rPr lang="en-US" dirty="0"/>
              <a:t>– When each resource will be required.</a:t>
            </a:r>
          </a:p>
          <a:p>
            <a:pPr>
              <a:buNone/>
            </a:pPr>
            <a:r>
              <a:rPr lang="en-US" dirty="0"/>
              <a:t>– Level of its requirement.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A cost schedule:</a:t>
            </a:r>
          </a:p>
          <a:p>
            <a:pPr>
              <a:buNone/>
            </a:pPr>
            <a:r>
              <a:rPr lang="en-US" dirty="0"/>
              <a:t>– Showing the planned </a:t>
            </a:r>
            <a:r>
              <a:rPr lang="en-US" dirty="0" smtClean="0"/>
              <a:t>cumulative </a:t>
            </a:r>
            <a:r>
              <a:rPr lang="en-US" dirty="0"/>
              <a:t>expenditure</a:t>
            </a:r>
          </a:p>
          <a:p>
            <a:pPr>
              <a:buNone/>
            </a:pPr>
            <a:r>
              <a:rPr lang="en-US" dirty="0"/>
              <a:t>incurred by the use of resources over </a:t>
            </a:r>
            <a:r>
              <a:rPr lang="en-US" dirty="0" smtClean="0"/>
              <a:t>time</a:t>
            </a:r>
            <a:r>
              <a:rPr lang="en-US" dirty="0"/>
              <a:t>.</a:t>
            </a:r>
          </a:p>
          <a:p>
            <a:pPr>
              <a:buNone/>
            </a:pPr>
            <a:r>
              <a:rPr lang="en-US" b="1" dirty="0"/>
              <a:t>These schedules will be used on daily basis for</a:t>
            </a:r>
          </a:p>
          <a:p>
            <a:pPr>
              <a:buNone/>
            </a:pPr>
            <a:r>
              <a:rPr lang="en-US" b="1" dirty="0"/>
              <a:t>the control and management of the project.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b="1" dirty="0"/>
              <a:t>Resources can be:</a:t>
            </a:r>
          </a:p>
          <a:p>
            <a:pPr>
              <a:buNone/>
            </a:pPr>
            <a:r>
              <a:rPr lang="en-US" dirty="0"/>
              <a:t>– Item required for the </a:t>
            </a:r>
            <a:r>
              <a:rPr lang="en-US" dirty="0" smtClean="0"/>
              <a:t>execution </a:t>
            </a:r>
            <a:r>
              <a:rPr lang="en-US" dirty="0"/>
              <a:t>of the project.</a:t>
            </a:r>
          </a:p>
          <a:p>
            <a:pPr>
              <a:buNone/>
            </a:pPr>
            <a:r>
              <a:rPr lang="en-US" dirty="0"/>
              <a:t>– Person required for the </a:t>
            </a:r>
            <a:r>
              <a:rPr lang="en-US" dirty="0" smtClean="0"/>
              <a:t>execution </a:t>
            </a:r>
            <a:r>
              <a:rPr lang="en-US" dirty="0"/>
              <a:t>of the project.</a:t>
            </a:r>
          </a:p>
          <a:p>
            <a:pPr>
              <a:buNone/>
            </a:pPr>
            <a:r>
              <a:rPr lang="en-US" dirty="0"/>
              <a:t>Some resources will be required for a specific period and</a:t>
            </a:r>
          </a:p>
          <a:p>
            <a:pPr>
              <a:buNone/>
            </a:pPr>
            <a:r>
              <a:rPr lang="en-US" dirty="0"/>
              <a:t>some will be required for the whole </a:t>
            </a:r>
            <a:r>
              <a:rPr lang="en-US" dirty="0" smtClean="0"/>
              <a:t>duration </a:t>
            </a:r>
            <a:r>
              <a:rPr lang="en-US" dirty="0"/>
              <a:t>of the project.</a:t>
            </a:r>
          </a:p>
          <a:p>
            <a:pPr>
              <a:buNone/>
            </a:pPr>
            <a:r>
              <a:rPr lang="en-US" b="1" dirty="0"/>
              <a:t>Which type of resources need to be the concern of the</a:t>
            </a:r>
          </a:p>
          <a:p>
            <a:pPr>
              <a:buNone/>
            </a:pPr>
            <a:r>
              <a:rPr lang="en-US" b="1" dirty="0"/>
              <a:t>project manager?</a:t>
            </a:r>
          </a:p>
          <a:p>
            <a:r>
              <a:rPr lang="en-US" dirty="0" smtClean="0"/>
              <a:t>stationary </a:t>
            </a:r>
            <a:r>
              <a:rPr lang="en-US" dirty="0"/>
              <a:t>and other office supplies (paper clips….)</a:t>
            </a:r>
          </a:p>
          <a:p>
            <a:pPr>
              <a:buNone/>
            </a:pPr>
            <a:r>
              <a:rPr lang="en-US" i="1" dirty="0"/>
              <a:t>office Manager should be concerned.</a:t>
            </a:r>
          </a:p>
          <a:p>
            <a:r>
              <a:rPr lang="en-US" dirty="0" smtClean="0"/>
              <a:t>system </a:t>
            </a:r>
            <a:r>
              <a:rPr lang="en-US" dirty="0"/>
              <a:t>analysts, </a:t>
            </a:r>
            <a:r>
              <a:rPr lang="en-US" dirty="0" smtClean="0"/>
              <a:t>software </a:t>
            </a:r>
            <a:r>
              <a:rPr lang="en-US" dirty="0"/>
              <a:t>developers.</a:t>
            </a:r>
          </a:p>
          <a:p>
            <a:pPr>
              <a:buNone/>
            </a:pPr>
            <a:r>
              <a:rPr lang="en-US" i="1" dirty="0"/>
              <a:t>project manager should be concerned.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Nature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/>
              <a:t>Resources will fall into one of seven categories:</a:t>
            </a:r>
          </a:p>
          <a:p>
            <a:pPr>
              <a:buNone/>
            </a:pPr>
            <a:r>
              <a:rPr lang="en-US" b="1" dirty="0" err="1"/>
              <a:t>Labour</a:t>
            </a:r>
            <a:r>
              <a:rPr lang="en-US" b="1" dirty="0"/>
              <a:t> (the project manager, system analysts, </a:t>
            </a:r>
            <a:r>
              <a:rPr lang="en-US" b="1" dirty="0" smtClean="0"/>
              <a:t>software </a:t>
            </a:r>
            <a:r>
              <a:rPr lang="en-US" b="1" dirty="0"/>
              <a:t>developers……).</a:t>
            </a:r>
          </a:p>
          <a:p>
            <a:pPr>
              <a:buNone/>
            </a:pPr>
            <a:r>
              <a:rPr lang="en-US" b="1" dirty="0"/>
              <a:t>Equipment: used items (</a:t>
            </a:r>
            <a:r>
              <a:rPr lang="en-US" b="1" dirty="0" smtClean="0"/>
              <a:t>workstations</a:t>
            </a:r>
            <a:r>
              <a:rPr lang="en-US" b="1" dirty="0"/>
              <a:t>, office equipment, desks, chairs…).</a:t>
            </a:r>
          </a:p>
          <a:p>
            <a:pPr>
              <a:buNone/>
            </a:pPr>
            <a:r>
              <a:rPr lang="en-US" b="1" dirty="0"/>
              <a:t>Materials (Consumed items – floppy disks, paper, printer ink…..).</a:t>
            </a:r>
          </a:p>
          <a:p>
            <a:pPr>
              <a:buNone/>
            </a:pPr>
            <a:r>
              <a:rPr lang="en-US" b="1" dirty="0"/>
              <a:t>Space : for </a:t>
            </a:r>
            <a:r>
              <a:rPr lang="en-US" b="1" dirty="0" smtClean="0"/>
              <a:t>additional </a:t>
            </a:r>
            <a:r>
              <a:rPr lang="en-US" b="1" dirty="0"/>
              <a:t>staff recruited or contracted (Rooms, Cubicles).</a:t>
            </a:r>
          </a:p>
          <a:p>
            <a:pPr>
              <a:buNone/>
            </a:pPr>
            <a:r>
              <a:rPr lang="en-US" b="1" dirty="0"/>
              <a:t>Services (</a:t>
            </a:r>
            <a:r>
              <a:rPr lang="en-US" b="1" dirty="0" smtClean="0"/>
              <a:t>Telecommunication </a:t>
            </a:r>
            <a:r>
              <a:rPr lang="en-US" b="1" dirty="0"/>
              <a:t>services, Cleaning services………..).</a:t>
            </a:r>
          </a:p>
          <a:p>
            <a:pPr>
              <a:buNone/>
            </a:pPr>
            <a:r>
              <a:rPr lang="en-US" b="1" dirty="0"/>
              <a:t>Time (The most rigid item of all).</a:t>
            </a:r>
          </a:p>
          <a:p>
            <a:pPr>
              <a:buNone/>
            </a:pPr>
            <a:r>
              <a:rPr lang="en-US" dirty="0"/>
              <a:t>• Extended if other resources are reduced and</a:t>
            </a:r>
          </a:p>
          <a:p>
            <a:pPr>
              <a:buNone/>
            </a:pPr>
            <a:r>
              <a:rPr lang="en-US" dirty="0"/>
              <a:t>• Reduced if other resources are increased.</a:t>
            </a:r>
          </a:p>
          <a:p>
            <a:pPr>
              <a:buNone/>
            </a:pPr>
            <a:r>
              <a:rPr lang="en-US" b="1" dirty="0"/>
              <a:t>Money (Secondary resource).</a:t>
            </a:r>
          </a:p>
          <a:p>
            <a:pPr>
              <a:buNone/>
            </a:pPr>
            <a:r>
              <a:rPr lang="en-US" dirty="0"/>
              <a:t>• Used to buy other resources,</a:t>
            </a:r>
          </a:p>
          <a:p>
            <a:pPr>
              <a:buNone/>
            </a:pPr>
            <a:r>
              <a:rPr lang="en-US" dirty="0"/>
              <a:t>• Is consumed while other resources are being used.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Identifying </a:t>
            </a:r>
            <a:r>
              <a:rPr lang="en-US" dirty="0"/>
              <a:t>Resource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Resource </a:t>
            </a:r>
            <a:r>
              <a:rPr lang="en-US" b="1" dirty="0" smtClean="0"/>
              <a:t>allocation </a:t>
            </a:r>
            <a:r>
              <a:rPr lang="en-US" b="1" dirty="0"/>
              <a:t>plan: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The first step is to prepare the resource requirement list:</a:t>
            </a:r>
          </a:p>
          <a:p>
            <a:pPr>
              <a:buNone/>
            </a:pPr>
            <a:r>
              <a:rPr lang="en-US" dirty="0"/>
              <a:t>• A list of the resources that will be required.</a:t>
            </a:r>
          </a:p>
          <a:p>
            <a:pPr>
              <a:buNone/>
            </a:pPr>
            <a:r>
              <a:rPr lang="en-US" dirty="0"/>
              <a:t>• Along with the expected level of demand.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Normally this will be done by considering each </a:t>
            </a:r>
            <a:r>
              <a:rPr lang="en-US" b="1" dirty="0" smtClean="0"/>
              <a:t>activity </a:t>
            </a:r>
            <a:r>
              <a:rPr lang="en-US" b="1" dirty="0"/>
              <a:t>in</a:t>
            </a:r>
          </a:p>
          <a:p>
            <a:pPr>
              <a:buNone/>
            </a:pPr>
            <a:r>
              <a:rPr lang="en-US" b="1" dirty="0"/>
              <a:t>turn.</a:t>
            </a:r>
          </a:p>
          <a:p>
            <a:pPr>
              <a:buNone/>
            </a:pPr>
            <a:r>
              <a:rPr lang="en-US" dirty="0"/>
              <a:t>– </a:t>
            </a:r>
            <a:r>
              <a:rPr lang="en-US" b="1" dirty="0"/>
              <a:t>But there could be resources that are not </a:t>
            </a:r>
            <a:r>
              <a:rPr lang="en-US" b="1" dirty="0" smtClean="0"/>
              <a:t>activity </a:t>
            </a:r>
            <a:r>
              <a:rPr lang="en-US" b="1" dirty="0"/>
              <a:t>specific.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Resources that are part of the project infrastructure:</a:t>
            </a:r>
          </a:p>
          <a:p>
            <a:pPr>
              <a:buNone/>
            </a:pPr>
            <a:r>
              <a:rPr lang="en-US" dirty="0"/>
              <a:t>– Project manager.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/>
              <a:t>Resources required to support other resources.</a:t>
            </a:r>
          </a:p>
          <a:p>
            <a:pPr>
              <a:buNone/>
            </a:pPr>
            <a:r>
              <a:rPr lang="en-US" dirty="0"/>
              <a:t>– Office space required to house contract </a:t>
            </a:r>
            <a:r>
              <a:rPr lang="en-US" dirty="0" smtClean="0"/>
              <a:t>software </a:t>
            </a:r>
            <a:r>
              <a:rPr lang="en-US" dirty="0"/>
              <a:t>developers.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873153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Precedence Network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28555" cy="5272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1337</Words>
  <Application>Microsoft Office PowerPoint</Application>
  <PresentationFormat>On-screen Show (4:3)</PresentationFormat>
  <Paragraphs>180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Chapter 8: Resource Allocation</vt:lpstr>
      <vt:lpstr>What is Resource Allocation</vt:lpstr>
      <vt:lpstr>What is Resource Allocation</vt:lpstr>
      <vt:lpstr>Resource Allocation Schedules</vt:lpstr>
      <vt:lpstr>Resource Nature</vt:lpstr>
      <vt:lpstr>Resource Nature</vt:lpstr>
      <vt:lpstr>Identifying Resource Requirements</vt:lpstr>
      <vt:lpstr>Example</vt:lpstr>
      <vt:lpstr>Precedence Network</vt:lpstr>
      <vt:lpstr>Resource Scheduling</vt:lpstr>
      <vt:lpstr>Bar chart and resource histogram for analyst/designers</vt:lpstr>
      <vt:lpstr>PowerPoint Presentation</vt:lpstr>
      <vt:lpstr>Resource Scheduling</vt:lpstr>
      <vt:lpstr>Prioritizing Activities</vt:lpstr>
      <vt:lpstr>Critical Paths</vt:lpstr>
      <vt:lpstr>Staff Allocation Issues</vt:lpstr>
      <vt:lpstr>Staff Allocation Issues</vt:lpstr>
      <vt:lpstr>Cost Scheduling</vt:lpstr>
      <vt:lpstr>PowerPoint Presentation</vt:lpstr>
      <vt:lpstr>Project Cost Table</vt:lpstr>
      <vt:lpstr>Exercise</vt:lpstr>
      <vt:lpstr>Precedence Network</vt:lpstr>
      <vt:lpstr>Exercise (cont’d)</vt:lpstr>
      <vt:lpstr>Exercise (cont’d)</vt:lpstr>
      <vt:lpstr>Solution</vt:lpstr>
      <vt:lpstr>Exercise (cont’d)</vt:lpstr>
      <vt:lpstr>Solution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8: Resource Allocation</dc:title>
  <dc:creator>ALMAS</dc:creator>
  <cp:lastModifiedBy>suleman shahzad</cp:lastModifiedBy>
  <cp:revision>16</cp:revision>
  <dcterms:created xsi:type="dcterms:W3CDTF">2013-11-17T16:59:08Z</dcterms:created>
  <dcterms:modified xsi:type="dcterms:W3CDTF">2020-04-16T17:55:04Z</dcterms:modified>
</cp:coreProperties>
</file>