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t>11/27/2020</a:t>
            </a:fld>
            <a:endParaRPr lang="en-US" dirty="0"/>
          </a:p>
        </p:txBody>
      </p:sp>
      <p:sp>
        <p:nvSpPr>
          <p:cNvPr id="9" name="Slide Number Placeholder 8"/>
          <p:cNvSpPr>
            <a:spLocks noGrp="1"/>
          </p:cNvSpPr>
          <p:nvPr>
            <p:ph type="sldNum" sz="quarter" idx="11"/>
          </p:nvPr>
        </p:nvSpPr>
        <p:spPr/>
        <p:txBody>
          <a:bodyPr/>
          <a:lstStyle/>
          <a:p>
            <a:fld id="{6D22F896-40B5-4ADD-8801-0D06FADFA095}"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22F896-40B5-4ADD-8801-0D06FADFA09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48A87A34-81AB-432B-8DAE-1953F412C126}" type="datetimeFigureOut">
              <a:rPr lang="en-US" smtClean="0"/>
              <a:pPr/>
              <a:t>11/27/2020</a:t>
            </a:fld>
            <a:endParaRPr lang="en-US" dirty="0"/>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F5AF2A-AABC-5F4E-91BA-CFF2D84E0978}"/>
              </a:ext>
            </a:extLst>
          </p:cNvPr>
          <p:cNvSpPr>
            <a:spLocks noGrp="1"/>
          </p:cNvSpPr>
          <p:nvPr>
            <p:ph type="ctrTitle"/>
          </p:nvPr>
        </p:nvSpPr>
        <p:spPr>
          <a:xfrm>
            <a:off x="2096094" y="0"/>
            <a:ext cx="7999810" cy="4135437"/>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sz="4900" b="1" dirty="0">
                <a:latin typeface="Times New Roman" pitchFamily="18" charset="0"/>
                <a:cs typeface="Times New Roman" pitchFamily="18" charset="0"/>
              </a:rPr>
              <a:t>Education, </a:t>
            </a:r>
            <a:r>
              <a:rPr lang="en-US" sz="4900" b="1" dirty="0" smtClean="0">
                <a:latin typeface="Times New Roman" pitchFamily="18" charset="0"/>
                <a:cs typeface="Times New Roman" pitchFamily="18" charset="0"/>
              </a:rPr>
              <a:t>Training</a:t>
            </a:r>
            <a:r>
              <a:rPr lang="en-US" sz="4900" b="1" dirty="0">
                <a:latin typeface="Times New Roman" pitchFamily="18" charset="0"/>
                <a:cs typeface="Times New Roman" pitchFamily="18" charset="0"/>
              </a:rPr>
              <a:t>, </a:t>
            </a:r>
            <a:r>
              <a:rPr lang="en-US" sz="4900" b="1" dirty="0" smtClean="0">
                <a:latin typeface="Times New Roman" pitchFamily="18" charset="0"/>
                <a:cs typeface="Times New Roman" pitchFamily="18" charset="0"/>
              </a:rPr>
              <a:t>Qualification </a:t>
            </a:r>
            <a:r>
              <a:rPr lang="en-US" sz="4900" b="1" dirty="0">
                <a:latin typeface="Times New Roman" pitchFamily="18" charset="0"/>
                <a:cs typeface="Times New Roman" pitchFamily="18" charset="0"/>
              </a:rPr>
              <a:t>and </a:t>
            </a:r>
            <a:r>
              <a:rPr lang="en-US" sz="4900" b="1" dirty="0" smtClean="0">
                <a:latin typeface="Times New Roman" pitchFamily="18" charset="0"/>
                <a:cs typeface="Times New Roman" pitchFamily="18" charset="0"/>
              </a:rPr>
              <a:t>Development</a:t>
            </a:r>
            <a:r>
              <a:rPr lang="en-US" sz="4400" b="1" dirty="0">
                <a:latin typeface="Times New Roman" pitchFamily="18" charset="0"/>
                <a:cs typeface="Times New Roman" pitchFamily="18" charset="0"/>
              </a:rPr>
              <a:t>.</a:t>
            </a:r>
          </a:p>
        </p:txBody>
      </p:sp>
      <p:sp>
        <p:nvSpPr>
          <p:cNvPr id="3" name="Subtitle 2">
            <a:extLst>
              <a:ext uri="{FF2B5EF4-FFF2-40B4-BE49-F238E27FC236}">
                <a16:creationId xmlns:a16="http://schemas.microsoft.com/office/drawing/2014/main" xmlns="" id="{6FFCD554-0A86-C847-AE3B-159C06B431C4}"/>
              </a:ext>
            </a:extLst>
          </p:cNvPr>
          <p:cNvSpPr>
            <a:spLocks noGrp="1"/>
          </p:cNvSpPr>
          <p:nvPr>
            <p:ph type="subTitle" idx="1"/>
          </p:nvPr>
        </p:nvSpPr>
        <p:spPr>
          <a:xfrm>
            <a:off x="1304329" y="4487863"/>
            <a:ext cx="8791575" cy="1655762"/>
          </a:xfrm>
        </p:spPr>
        <p:txBody>
          <a:bodyPr>
            <a:normAutofit/>
          </a:bodyPr>
          <a:lstStyle/>
          <a:p>
            <a:r>
              <a:rPr lang="en-US" dirty="0"/>
              <a:t>                                                                                                            </a:t>
            </a:r>
            <a:endParaRPr lang="en-US" sz="2400" dirty="0">
              <a:solidFill>
                <a:schemeClr val="tx1"/>
              </a:solidFill>
            </a:endParaRPr>
          </a:p>
          <a:p>
            <a:pPr algn="r"/>
            <a:r>
              <a:rPr lang="en-US" sz="4400" b="1" dirty="0" smtClean="0">
                <a:solidFill>
                  <a:schemeClr val="tx1"/>
                </a:solidFill>
                <a:latin typeface="Times New Roman" pitchFamily="18" charset="0"/>
                <a:cs typeface="Times New Roman" pitchFamily="18" charset="0"/>
              </a:rPr>
              <a:t>Instructor: Farheen Malik    </a:t>
            </a:r>
            <a:endParaRPr lang="en-US" sz="4400" b="1" dirty="0">
              <a:solidFill>
                <a:schemeClr val="tx1"/>
              </a:solidFill>
              <a:latin typeface="Times New Roman" pitchFamily="18" charset="0"/>
              <a:cs typeface="Times New Roman" pitchFamily="18" charset="0"/>
            </a:endParaRPr>
          </a:p>
          <a:p>
            <a:pPr algn="ctr"/>
            <a:r>
              <a:rPr lang="en-US" sz="2400" dirty="0">
                <a:solidFill>
                  <a:schemeClr val="tx1"/>
                </a:solidFill>
              </a:rPr>
              <a:t>                                                         </a:t>
            </a:r>
            <a:r>
              <a:rPr lang="en-US" sz="2400" dirty="0" smtClean="0">
                <a:solidFill>
                  <a:schemeClr val="tx1"/>
                </a:solidFill>
              </a:rPr>
              <a:t>   </a:t>
            </a:r>
            <a:endParaRPr lang="en-US" sz="2400" dirty="0">
              <a:solidFill>
                <a:schemeClr val="tx1"/>
              </a:solidFill>
            </a:endParaRPr>
          </a:p>
        </p:txBody>
      </p:sp>
    </p:spTree>
    <p:extLst>
      <p:ext uri="{BB962C8B-B14F-4D97-AF65-F5344CB8AC3E}">
        <p14:creationId xmlns:p14="http://schemas.microsoft.com/office/powerpoint/2010/main" val="3974235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6454BE-1CF2-5447-881A-BC8A484D0195}"/>
              </a:ext>
            </a:extLst>
          </p:cNvPr>
          <p:cNvSpPr>
            <a:spLocks noGrp="1"/>
          </p:cNvSpPr>
          <p:nvPr>
            <p:ph type="title"/>
          </p:nvPr>
        </p:nvSpPr>
        <p:spPr/>
        <p:txBody>
          <a:bodyPr/>
          <a:lstStyle/>
          <a:p>
            <a:r>
              <a:rPr lang="en-US" sz="4400" b="1" dirty="0" smtClean="0">
                <a:latin typeface="Times New Roman" pitchFamily="18" charset="0"/>
                <a:cs typeface="Times New Roman" pitchFamily="18" charset="0"/>
              </a:rPr>
              <a:t>Development</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F04C3DEE-6A0E-FE4C-AA8F-08F2D6FCA387}"/>
              </a:ext>
            </a:extLst>
          </p:cNvPr>
          <p:cNvSpPr>
            <a:spLocks noGrp="1"/>
          </p:cNvSpPr>
          <p:nvPr>
            <p:ph idx="1"/>
          </p:nvPr>
        </p:nvSpPr>
        <p:spPr>
          <a:xfrm>
            <a:off x="609600" y="2057400"/>
            <a:ext cx="10160000" cy="2895600"/>
          </a:xfrm>
        </p:spPr>
        <p:txBody>
          <a:bodyPr>
            <a:normAutofit/>
          </a:bodyPr>
          <a:lstStyle/>
          <a:p>
            <a:r>
              <a:rPr lang="en-US" sz="2800" dirty="0">
                <a:latin typeface="Times New Roman" pitchFamily="18" charset="0"/>
                <a:cs typeface="Times New Roman" pitchFamily="18" charset="0"/>
              </a:rPr>
              <a:t>Development is defined as the process of growth or new information or an event.</a:t>
            </a:r>
          </a:p>
          <a:p>
            <a:r>
              <a:rPr lang="en-US" sz="2800" dirty="0">
                <a:latin typeface="Times New Roman" pitchFamily="18" charset="0"/>
                <a:cs typeface="Times New Roman" pitchFamily="18" charset="0"/>
              </a:rPr>
              <a:t>Educational development is a sub-discipline of higher education research and practice.</a:t>
            </a:r>
          </a:p>
        </p:txBody>
      </p:sp>
    </p:spTree>
    <p:extLst>
      <p:ext uri="{BB962C8B-B14F-4D97-AF65-F5344CB8AC3E}">
        <p14:creationId xmlns:p14="http://schemas.microsoft.com/office/powerpoint/2010/main" val="619545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26BB8-C964-3241-8168-A99F4BD04ECB}"/>
              </a:ext>
            </a:extLst>
          </p:cNvPr>
          <p:cNvSpPr>
            <a:spLocks noGrp="1"/>
          </p:cNvSpPr>
          <p:nvPr>
            <p:ph type="title"/>
          </p:nvPr>
        </p:nvSpPr>
        <p:spPr/>
        <p:txBody>
          <a:bodyPr>
            <a:normAutofit fontScale="90000"/>
          </a:bodyPr>
          <a:lstStyle/>
          <a:p>
            <a:r>
              <a:rPr lang="en-US" b="0" i="0" dirty="0" smtClean="0">
                <a:effectLst/>
                <a:latin typeface="Roboto" panose="02000000000000000000" pitchFamily="2" charset="0"/>
              </a:rPr>
              <a:t> </a:t>
            </a:r>
            <a:r>
              <a:rPr lang="en-US" sz="4900" b="1" dirty="0">
                <a:latin typeface="Times New Roman" pitchFamily="18" charset="0"/>
                <a:cs typeface="Times New Roman" pitchFamily="18" charset="0"/>
              </a:rPr>
              <a:t>D</a:t>
            </a:r>
            <a:r>
              <a:rPr lang="en-US" sz="4900" b="1" i="0" dirty="0" smtClean="0">
                <a:effectLst/>
                <a:latin typeface="Times New Roman" pitchFamily="18" charset="0"/>
                <a:cs typeface="Times New Roman" pitchFamily="18" charset="0"/>
              </a:rPr>
              <a:t>ifference </a:t>
            </a:r>
            <a:r>
              <a:rPr lang="en-US" sz="4900" b="1" i="0" dirty="0">
                <a:effectLst/>
                <a:latin typeface="Times New Roman" pitchFamily="18" charset="0"/>
                <a:cs typeface="Times New Roman" pitchFamily="18" charset="0"/>
              </a:rPr>
              <a:t>between growth and </a:t>
            </a:r>
            <a:r>
              <a:rPr lang="en-US" sz="4900" b="1" i="0" dirty="0" smtClean="0">
                <a:effectLst/>
                <a:latin typeface="Times New Roman" pitchFamily="18" charset="0"/>
                <a:cs typeface="Times New Roman" pitchFamily="18" charset="0"/>
              </a:rPr>
              <a:t>development</a:t>
            </a:r>
            <a:endParaRPr lang="en-US" sz="49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FA934715-8C47-D845-8C79-8343E20E749F}"/>
              </a:ext>
            </a:extLst>
          </p:cNvPr>
          <p:cNvSpPr>
            <a:spLocks noGrp="1"/>
          </p:cNvSpPr>
          <p:nvPr>
            <p:ph sz="half" idx="1"/>
          </p:nvPr>
        </p:nvSpPr>
        <p:spPr/>
        <p:txBody>
          <a:bodyPr>
            <a:normAutofit/>
          </a:bodyPr>
          <a:lstStyle/>
          <a:p>
            <a:pPr marL="0" indent="0">
              <a:buNone/>
            </a:pPr>
            <a:endParaRPr lang="en-US" b="0" i="0" dirty="0">
              <a:effectLst/>
              <a:latin typeface="Roboto" panose="02000000000000000000" pitchFamily="2" charset="0"/>
            </a:endParaRPr>
          </a:p>
          <a:p>
            <a:r>
              <a:rPr lang="en-US" i="0" dirty="0">
                <a:effectLst/>
                <a:latin typeface="Times New Roman" pitchFamily="18" charset="0"/>
                <a:cs typeface="Times New Roman" pitchFamily="18" charset="0"/>
              </a:rPr>
              <a:t>Growth</a:t>
            </a:r>
            <a:r>
              <a:rPr lang="en-US" b="0" i="0" dirty="0">
                <a:effectLst/>
                <a:latin typeface="Times New Roman" pitchFamily="18" charset="0"/>
                <a:cs typeface="Times New Roman" pitchFamily="18" charset="0"/>
              </a:rPr>
              <a:t> is just getting bigger.</a:t>
            </a:r>
          </a:p>
          <a:p>
            <a:r>
              <a:rPr lang="en-US" i="0" dirty="0">
                <a:effectLst/>
                <a:latin typeface="Times New Roman" pitchFamily="18" charset="0"/>
                <a:cs typeface="Times New Roman" pitchFamily="18" charset="0"/>
              </a:rPr>
              <a:t>Growth</a:t>
            </a:r>
            <a:r>
              <a:rPr lang="en-US" b="0" i="0" dirty="0">
                <a:effectLst/>
                <a:latin typeface="Times New Roman" pitchFamily="18" charset="0"/>
                <a:cs typeface="Times New Roman" pitchFamily="18" charset="0"/>
              </a:rPr>
              <a:t> can be explained as becoming bigger or larger or having more importance. </a:t>
            </a:r>
          </a:p>
          <a:p>
            <a:r>
              <a:rPr lang="en-US" i="0" dirty="0">
                <a:effectLst/>
                <a:latin typeface="Times New Roman" pitchFamily="18" charset="0"/>
                <a:cs typeface="Times New Roman" pitchFamily="18" charset="0"/>
              </a:rPr>
              <a:t>Growth</a:t>
            </a:r>
            <a:r>
              <a:rPr lang="en-US" b="0" i="0" dirty="0">
                <a:effectLst/>
                <a:latin typeface="Times New Roman" pitchFamily="18" charset="0"/>
                <a:cs typeface="Times New Roman" pitchFamily="18" charset="0"/>
              </a:rPr>
              <a:t> is termed as a physical change.</a:t>
            </a:r>
          </a:p>
          <a:p>
            <a:endParaRPr lang="en-US" dirty="0"/>
          </a:p>
        </p:txBody>
      </p:sp>
      <p:sp>
        <p:nvSpPr>
          <p:cNvPr id="4" name="Content Placeholder 3">
            <a:extLst>
              <a:ext uri="{FF2B5EF4-FFF2-40B4-BE49-F238E27FC236}">
                <a16:creationId xmlns:a16="http://schemas.microsoft.com/office/drawing/2014/main" xmlns="" id="{F06C0DD0-602D-014D-A6E9-9362F4BEE0E4}"/>
              </a:ext>
            </a:extLst>
          </p:cNvPr>
          <p:cNvSpPr>
            <a:spLocks noGrp="1"/>
          </p:cNvSpPr>
          <p:nvPr>
            <p:ph sz="half" idx="2"/>
          </p:nvPr>
        </p:nvSpPr>
        <p:spPr/>
        <p:txBody>
          <a:bodyPr>
            <a:normAutofit/>
          </a:bodyPr>
          <a:lstStyle/>
          <a:p>
            <a:pPr marL="0" indent="0">
              <a:buNone/>
            </a:pPr>
            <a:endParaRPr lang="en-US" b="1" i="0" dirty="0">
              <a:effectLst/>
              <a:latin typeface="Roboto" panose="02000000000000000000" pitchFamily="2" charset="0"/>
            </a:endParaRPr>
          </a:p>
          <a:p>
            <a:r>
              <a:rPr lang="en-US" i="0" dirty="0">
                <a:effectLst/>
                <a:latin typeface="Times New Roman" pitchFamily="18" charset="0"/>
                <a:cs typeface="Times New Roman" pitchFamily="18" charset="0"/>
              </a:rPr>
              <a:t>Development</a:t>
            </a:r>
            <a:r>
              <a:rPr lang="en-US" b="0" i="0" dirty="0">
                <a:effectLst/>
                <a:latin typeface="Times New Roman" pitchFamily="18" charset="0"/>
                <a:cs typeface="Times New Roman" pitchFamily="18" charset="0"/>
              </a:rPr>
              <a:t> is improvement.</a:t>
            </a:r>
          </a:p>
          <a:p>
            <a:r>
              <a:rPr lang="en-US" i="0" dirty="0">
                <a:effectLst/>
                <a:latin typeface="Times New Roman" pitchFamily="18" charset="0"/>
                <a:cs typeface="Times New Roman" pitchFamily="18" charset="0"/>
              </a:rPr>
              <a:t>development</a:t>
            </a:r>
            <a:r>
              <a:rPr lang="en-US" b="0" i="0" dirty="0">
                <a:effectLst/>
                <a:latin typeface="Times New Roman" pitchFamily="18" charset="0"/>
                <a:cs typeface="Times New Roman" pitchFamily="18" charset="0"/>
              </a:rPr>
              <a:t> is said to be physical as well as social or psychological change.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040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B9B51A-8625-8947-A144-3A4C545FF146}"/>
              </a:ext>
            </a:extLst>
          </p:cNvPr>
          <p:cNvSpPr>
            <a:spLocks noGrp="1"/>
          </p:cNvSpPr>
          <p:nvPr>
            <p:ph type="title"/>
          </p:nvPr>
        </p:nvSpPr>
        <p:spPr/>
        <p:txBody>
          <a:bodyPr/>
          <a:lstStyle/>
          <a:p>
            <a:r>
              <a:rPr lang="en-US" sz="4400" b="1" dirty="0">
                <a:latin typeface="Times New Roman" pitchFamily="18" charset="0"/>
                <a:cs typeface="Times New Roman" pitchFamily="18" charset="0"/>
              </a:rPr>
              <a:t>Types of development</a:t>
            </a:r>
          </a:p>
        </p:txBody>
      </p:sp>
      <p:sp>
        <p:nvSpPr>
          <p:cNvPr id="3" name="Content Placeholder 2">
            <a:extLst>
              <a:ext uri="{FF2B5EF4-FFF2-40B4-BE49-F238E27FC236}">
                <a16:creationId xmlns:a16="http://schemas.microsoft.com/office/drawing/2014/main" xmlns="" id="{05C692BC-9816-AE4D-AC03-81A3FFD69706}"/>
              </a:ext>
            </a:extLst>
          </p:cNvPr>
          <p:cNvSpPr>
            <a:spLocks noGrp="1"/>
          </p:cNvSpPr>
          <p:nvPr>
            <p:ph idx="1"/>
          </p:nvPr>
        </p:nvSpPr>
        <p:spPr/>
        <p:txBody>
          <a:bodyPr>
            <a:normAutofit/>
          </a:bodyPr>
          <a:lstStyle/>
          <a:p>
            <a:pPr marL="457200" indent="-457200">
              <a:buFont typeface="+mj-lt"/>
              <a:buAutoNum type="arabicPeriod"/>
            </a:pPr>
            <a:r>
              <a:rPr lang="en-US" sz="2800" dirty="0">
                <a:latin typeface="Times New Roman" pitchFamily="18" charset="0"/>
                <a:cs typeface="Times New Roman" pitchFamily="18" charset="0"/>
              </a:rPr>
              <a:t>Physical : growth of the body.</a:t>
            </a:r>
          </a:p>
          <a:p>
            <a:pPr marL="457200" indent="-457200">
              <a:buFont typeface="+mj-lt"/>
              <a:buAutoNum type="arabicPeriod"/>
            </a:pPr>
            <a:r>
              <a:rPr lang="en-US" sz="2800" dirty="0">
                <a:latin typeface="Times New Roman" pitchFamily="18" charset="0"/>
                <a:cs typeface="Times New Roman" pitchFamily="18" charset="0"/>
              </a:rPr>
              <a:t>Moral : understanding right and wrong.</a:t>
            </a:r>
          </a:p>
          <a:p>
            <a:pPr marL="457200" indent="-457200">
              <a:buFont typeface="+mj-lt"/>
              <a:buAutoNum type="arabicPeriod"/>
            </a:pPr>
            <a:r>
              <a:rPr lang="en-US" sz="2800" dirty="0">
                <a:latin typeface="Times New Roman" pitchFamily="18" charset="0"/>
                <a:cs typeface="Times New Roman" pitchFamily="18" charset="0"/>
              </a:rPr>
              <a:t>Intellectual : ability to think, understand, communicate.</a:t>
            </a:r>
          </a:p>
          <a:p>
            <a:pPr marL="457200" indent="-457200">
              <a:buFont typeface="+mj-lt"/>
              <a:buAutoNum type="arabicPeriod"/>
            </a:pPr>
            <a:r>
              <a:rPr lang="en-US" sz="2800" dirty="0">
                <a:latin typeface="Times New Roman" pitchFamily="18" charset="0"/>
                <a:cs typeface="Times New Roman" pitchFamily="18" charset="0"/>
              </a:rPr>
              <a:t>Social : interacting with others.</a:t>
            </a:r>
          </a:p>
          <a:p>
            <a:pPr marL="457200" indent="-457200">
              <a:buFont typeface="+mj-lt"/>
              <a:buAutoNum type="arabicPeriod"/>
            </a:pPr>
            <a:r>
              <a:rPr lang="en-US" sz="2800" dirty="0">
                <a:latin typeface="Times New Roman" pitchFamily="18" charset="0"/>
                <a:cs typeface="Times New Roman" pitchFamily="18" charset="0"/>
              </a:rPr>
              <a:t>Emotional : feelings and emotions.</a:t>
            </a:r>
          </a:p>
        </p:txBody>
      </p:sp>
    </p:spTree>
    <p:extLst>
      <p:ext uri="{BB962C8B-B14F-4D97-AF65-F5344CB8AC3E}">
        <p14:creationId xmlns:p14="http://schemas.microsoft.com/office/powerpoint/2010/main" val="339425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4BFE9F-C26C-0F43-91FB-A5CD237E2EFC}"/>
              </a:ext>
            </a:extLst>
          </p:cNvPr>
          <p:cNvSpPr>
            <a:spLocks noGrp="1"/>
          </p:cNvSpPr>
          <p:nvPr>
            <p:ph type="title"/>
          </p:nvPr>
        </p:nvSpPr>
        <p:spPr/>
        <p:txBody>
          <a:bodyPr/>
          <a:lstStyle/>
          <a:p>
            <a:r>
              <a:rPr lang="en-US" dirty="0" smtClean="0"/>
              <a:t> </a:t>
            </a:r>
            <a:r>
              <a:rPr lang="en-US" sz="4400" b="1" dirty="0" smtClean="0">
                <a:latin typeface="Times New Roman" pitchFamily="18" charset="0"/>
                <a:cs typeface="Times New Roman" pitchFamily="18" charset="0"/>
              </a:rPr>
              <a:t>E</a:t>
            </a:r>
            <a:r>
              <a:rPr lang="en-US" sz="4400" b="1" dirty="0" smtClean="0">
                <a:latin typeface="Times New Roman" pitchFamily="18" charset="0"/>
                <a:cs typeface="Times New Roman" pitchFamily="18" charset="0"/>
              </a:rPr>
              <a:t>ducation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E3C35CB7-C4D4-C846-9A93-D3C65C149520}"/>
              </a:ext>
            </a:extLst>
          </p:cNvPr>
          <p:cNvSpPr>
            <a:spLocks noGrp="1"/>
          </p:cNvSpPr>
          <p:nvPr>
            <p:ph idx="1"/>
          </p:nvPr>
        </p:nvSpPr>
        <p:spPr>
          <a:xfrm>
            <a:off x="381001" y="1676400"/>
            <a:ext cx="10880724" cy="4150520"/>
          </a:xfrm>
        </p:spPr>
        <p:txBody>
          <a:bodyPr>
            <a:normAutofit/>
          </a:bodyPr>
          <a:lstStyle/>
          <a:p>
            <a:pPr algn="just"/>
            <a:r>
              <a:rPr lang="en-US" sz="2800" dirty="0">
                <a:latin typeface="Times New Roman" pitchFamily="18" charset="0"/>
                <a:cs typeface="Times New Roman" pitchFamily="18" charset="0"/>
              </a:rPr>
              <a:t>The word </a:t>
            </a:r>
            <a:r>
              <a:rPr lang="en-US" sz="2800" dirty="0" smtClean="0">
                <a:latin typeface="Times New Roman" pitchFamily="18" charset="0"/>
                <a:cs typeface="Times New Roman" pitchFamily="18" charset="0"/>
              </a:rPr>
              <a:t>“Educate "comes </a:t>
            </a:r>
            <a:r>
              <a:rPr lang="en-US" sz="2800" dirty="0">
                <a:latin typeface="Times New Roman" pitchFamily="18" charset="0"/>
                <a:cs typeface="Times New Roman" pitchFamily="18" charset="0"/>
              </a:rPr>
              <a:t>from a Latin word “Educere” which means to Lead out or Bring out.</a:t>
            </a:r>
          </a:p>
          <a:p>
            <a:pPr algn="just"/>
            <a:r>
              <a:rPr lang="en-US" sz="2800" dirty="0">
                <a:latin typeface="Times New Roman" pitchFamily="18" charset="0"/>
                <a:cs typeface="Times New Roman" pitchFamily="18" charset="0"/>
              </a:rPr>
              <a:t>Education is the process of bringing desirable changes into the behavior of the human being.</a:t>
            </a:r>
          </a:p>
          <a:p>
            <a:pPr algn="just"/>
            <a:r>
              <a:rPr lang="en-US" sz="2800" dirty="0">
                <a:latin typeface="Times New Roman" pitchFamily="18" charset="0"/>
                <a:cs typeface="Times New Roman" pitchFamily="18" charset="0"/>
              </a:rPr>
              <a:t>The process of training and developing the knowledge, skill, mind, character, etc., especially by formal schooling.</a:t>
            </a:r>
          </a:p>
        </p:txBody>
      </p:sp>
    </p:spTree>
    <p:extLst>
      <p:ext uri="{BB962C8B-B14F-4D97-AF65-F5344CB8AC3E}">
        <p14:creationId xmlns:p14="http://schemas.microsoft.com/office/powerpoint/2010/main" val="2690909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2EAD1F15-CC77-A145-BBA2-83BFEC0D3310}"/>
              </a:ext>
            </a:extLst>
          </p:cNvPr>
          <p:cNvSpPr txBox="1"/>
          <p:nvPr/>
        </p:nvSpPr>
        <p:spPr>
          <a:xfrm>
            <a:off x="7931347" y="3541196"/>
            <a:ext cx="1828800" cy="1384995"/>
          </a:xfrm>
          <a:prstGeom prst="rect">
            <a:avLst/>
          </a:prstGeom>
          <a:noFill/>
        </p:spPr>
        <p:txBody>
          <a:bodyPr wrap="square" rtlCol="0">
            <a:spAutoFit/>
          </a:bodyPr>
          <a:lstStyle/>
          <a:p>
            <a:pPr algn="l"/>
            <a:r>
              <a:rPr lang="en-US" sz="2800" dirty="0">
                <a:latin typeface="Times New Roman" pitchFamily="18" charset="0"/>
                <a:cs typeface="Times New Roman" pitchFamily="18" charset="0"/>
              </a:rPr>
              <a:t>Non-formal</a:t>
            </a:r>
          </a:p>
          <a:p>
            <a:pPr algn="l"/>
            <a:r>
              <a:rPr lang="en-US" sz="2800" dirty="0">
                <a:latin typeface="Times New Roman" pitchFamily="18" charset="0"/>
                <a:cs typeface="Times New Roman" pitchFamily="18" charset="0"/>
              </a:rPr>
              <a:t>Education</a:t>
            </a:r>
          </a:p>
        </p:txBody>
      </p:sp>
      <p:sp>
        <p:nvSpPr>
          <p:cNvPr id="10" name="TextBox 9">
            <a:extLst>
              <a:ext uri="{FF2B5EF4-FFF2-40B4-BE49-F238E27FC236}">
                <a16:creationId xmlns:a16="http://schemas.microsoft.com/office/drawing/2014/main" xmlns="" id="{8FD3DADE-CA8A-D549-8868-1E8615A47EB5}"/>
              </a:ext>
            </a:extLst>
          </p:cNvPr>
          <p:cNvSpPr txBox="1"/>
          <p:nvPr/>
        </p:nvSpPr>
        <p:spPr>
          <a:xfrm rot="5400000">
            <a:off x="9229724" y="1939112"/>
            <a:ext cx="2539604" cy="2771776"/>
          </a:xfrm>
          <a:prstGeom prst="rect">
            <a:avLst/>
          </a:prstGeom>
          <a:noFill/>
        </p:spPr>
        <p:txBody>
          <a:bodyPr wrap="square" rtlCol="0">
            <a:spAutoFit/>
          </a:bodyPr>
          <a:lstStyle/>
          <a:p>
            <a:pPr algn="l"/>
            <a:endParaRPr lang="en-US"/>
          </a:p>
        </p:txBody>
      </p:sp>
      <p:sp>
        <p:nvSpPr>
          <p:cNvPr id="11" name="TextBox 10">
            <a:extLst>
              <a:ext uri="{FF2B5EF4-FFF2-40B4-BE49-F238E27FC236}">
                <a16:creationId xmlns:a16="http://schemas.microsoft.com/office/drawing/2014/main" xmlns="" id="{53653B50-04E5-4747-B25A-DFFAFF676272}"/>
              </a:ext>
            </a:extLst>
          </p:cNvPr>
          <p:cNvSpPr txBox="1"/>
          <p:nvPr/>
        </p:nvSpPr>
        <p:spPr>
          <a:xfrm>
            <a:off x="5483352" y="1578144"/>
            <a:ext cx="1828800" cy="954107"/>
          </a:xfrm>
          <a:prstGeom prst="rect">
            <a:avLst/>
          </a:prstGeom>
          <a:noFill/>
        </p:spPr>
        <p:txBody>
          <a:bodyPr wrap="square" rtlCol="0">
            <a:spAutoFit/>
          </a:bodyPr>
          <a:lstStyle/>
          <a:p>
            <a:pPr algn="l"/>
            <a:r>
              <a:rPr lang="en-US" sz="2800" dirty="0">
                <a:latin typeface="Times New Roman" pitchFamily="18" charset="0"/>
                <a:cs typeface="Times New Roman" pitchFamily="18" charset="0"/>
              </a:rPr>
              <a:t>Formal </a:t>
            </a:r>
          </a:p>
          <a:p>
            <a:pPr algn="l"/>
            <a:r>
              <a:rPr lang="en-US" sz="2800" dirty="0">
                <a:latin typeface="Times New Roman" pitchFamily="18" charset="0"/>
                <a:cs typeface="Times New Roman" pitchFamily="18" charset="0"/>
              </a:rPr>
              <a:t>Education</a:t>
            </a:r>
          </a:p>
        </p:txBody>
      </p:sp>
      <p:sp>
        <p:nvSpPr>
          <p:cNvPr id="12" name="TextBox 11">
            <a:extLst>
              <a:ext uri="{FF2B5EF4-FFF2-40B4-BE49-F238E27FC236}">
                <a16:creationId xmlns:a16="http://schemas.microsoft.com/office/drawing/2014/main" xmlns="" id="{70E964B6-4E80-F74F-AD78-739C110C608F}"/>
              </a:ext>
            </a:extLst>
          </p:cNvPr>
          <p:cNvSpPr txBox="1"/>
          <p:nvPr/>
        </p:nvSpPr>
        <p:spPr>
          <a:xfrm>
            <a:off x="2977149" y="3541197"/>
            <a:ext cx="1828800" cy="954107"/>
          </a:xfrm>
          <a:prstGeom prst="rect">
            <a:avLst/>
          </a:prstGeom>
          <a:noFill/>
        </p:spPr>
        <p:txBody>
          <a:bodyPr wrap="square" rtlCol="0">
            <a:spAutoFit/>
          </a:bodyPr>
          <a:lstStyle/>
          <a:p>
            <a:pPr algn="l"/>
            <a:r>
              <a:rPr lang="en-US" sz="2800" dirty="0">
                <a:latin typeface="Times New Roman" pitchFamily="18" charset="0"/>
                <a:cs typeface="Times New Roman" pitchFamily="18" charset="0"/>
              </a:rPr>
              <a:t>Informal Education</a:t>
            </a:r>
          </a:p>
        </p:txBody>
      </p:sp>
      <p:sp>
        <p:nvSpPr>
          <p:cNvPr id="17" name="Arrow: Left-Right-Up 16">
            <a:extLst>
              <a:ext uri="{FF2B5EF4-FFF2-40B4-BE49-F238E27FC236}">
                <a16:creationId xmlns:a16="http://schemas.microsoft.com/office/drawing/2014/main" xmlns="" id="{61952C57-E5E2-964B-BC33-57FB6219E997}"/>
              </a:ext>
            </a:extLst>
          </p:cNvPr>
          <p:cNvSpPr/>
          <p:nvPr/>
        </p:nvSpPr>
        <p:spPr>
          <a:xfrm>
            <a:off x="4879848" y="2794520"/>
            <a:ext cx="2432304" cy="1700784"/>
          </a:xfrm>
          <a:prstGeom prst="leftRightUp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solidFill>
              </a:rPr>
              <a:t>Types of Education</a:t>
            </a:r>
          </a:p>
        </p:txBody>
      </p:sp>
    </p:spTree>
    <p:extLst>
      <p:ext uri="{BB962C8B-B14F-4D97-AF65-F5344CB8AC3E}">
        <p14:creationId xmlns:p14="http://schemas.microsoft.com/office/powerpoint/2010/main" val="140067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FFC4C-A6C0-944C-A3CD-2DEBF28A8CE3}"/>
              </a:ext>
            </a:extLst>
          </p:cNvPr>
          <p:cNvSpPr>
            <a:spLocks noGrp="1"/>
          </p:cNvSpPr>
          <p:nvPr>
            <p:ph type="title"/>
          </p:nvPr>
        </p:nvSpPr>
        <p:spPr/>
        <p:txBody>
          <a:bodyPr/>
          <a:lstStyle/>
          <a:p>
            <a:r>
              <a:rPr lang="en-US" sz="4400" b="1" dirty="0">
                <a:latin typeface="Times New Roman" pitchFamily="18" charset="0"/>
                <a:cs typeface="Times New Roman" pitchFamily="18" charset="0"/>
              </a:rPr>
              <a:t>Role of </a:t>
            </a:r>
            <a:r>
              <a:rPr lang="en-US" sz="4400" b="1" dirty="0" smtClean="0">
                <a:latin typeface="Times New Roman" pitchFamily="18" charset="0"/>
                <a:cs typeface="Times New Roman" pitchFamily="18" charset="0"/>
              </a:rPr>
              <a:t>Education </a:t>
            </a:r>
            <a:r>
              <a:rPr lang="en-US" sz="4400" b="1" dirty="0">
                <a:latin typeface="Times New Roman" pitchFamily="18" charset="0"/>
                <a:cs typeface="Times New Roman" pitchFamily="18" charset="0"/>
              </a:rPr>
              <a:t>for </a:t>
            </a:r>
            <a:r>
              <a:rPr lang="en-US" sz="4400" b="1" dirty="0" smtClean="0">
                <a:latin typeface="Times New Roman" pitchFamily="18" charset="0"/>
                <a:cs typeface="Times New Roman" pitchFamily="18" charset="0"/>
              </a:rPr>
              <a:t>Society</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B70D4565-0ADE-0842-8A1A-7539391F7848}"/>
              </a:ext>
            </a:extLst>
          </p:cNvPr>
          <p:cNvSpPr>
            <a:spLocks noGrp="1"/>
          </p:cNvSpPr>
          <p:nvPr>
            <p:ph idx="1"/>
          </p:nvPr>
        </p:nvSpPr>
        <p:spPr>
          <a:xfrm>
            <a:off x="609600" y="1828800"/>
            <a:ext cx="10160000" cy="4572000"/>
          </a:xfrm>
        </p:spPr>
        <p:txBody>
          <a:bodyPr>
            <a:normAutofit/>
          </a:bodyPr>
          <a:lstStyle/>
          <a:p>
            <a:r>
              <a:rPr lang="en-US" sz="2800" dirty="0">
                <a:latin typeface="Times New Roman" pitchFamily="18" charset="0"/>
                <a:cs typeface="Times New Roman" pitchFamily="18" charset="0"/>
              </a:rPr>
              <a:t>Education is highly important in today society.</a:t>
            </a:r>
          </a:p>
          <a:p>
            <a:r>
              <a:rPr lang="en-US" sz="2800" dirty="0">
                <a:latin typeface="Times New Roman" pitchFamily="18" charset="0"/>
                <a:cs typeface="Times New Roman" pitchFamily="18" charset="0"/>
              </a:rPr>
              <a:t>Education prepares a person to adapt to new skills and value that will be very essential in today society.</a:t>
            </a:r>
          </a:p>
          <a:p>
            <a:r>
              <a:rPr lang="en-US" sz="2800" dirty="0">
                <a:latin typeface="Times New Roman" pitchFamily="18" charset="0"/>
                <a:cs typeface="Times New Roman" pitchFamily="18" charset="0"/>
              </a:rPr>
              <a:t>By having an education can also mean happiness because when having an education a person can feel proud of their self that they complete a goal in their life, and are able to get a job in future.</a:t>
            </a:r>
          </a:p>
          <a:p>
            <a:r>
              <a:rPr lang="en-US" sz="2800" dirty="0">
                <a:latin typeface="Times New Roman" pitchFamily="18" charset="0"/>
                <a:cs typeface="Times New Roman" pitchFamily="18" charset="0"/>
              </a:rPr>
              <a:t>Education allows people to have lots of skills and knowledge and it’s always good to learn new things each day because the skills you learn in school you use outside of school.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77269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AF072C-48DD-9449-BFBC-513619DD0FCA}"/>
              </a:ext>
            </a:extLst>
          </p:cNvPr>
          <p:cNvSpPr>
            <a:spLocks noGrp="1"/>
          </p:cNvSpPr>
          <p:nvPr>
            <p:ph type="title"/>
          </p:nvPr>
        </p:nvSpPr>
        <p:spPr>
          <a:xfrm>
            <a:off x="609600" y="762000"/>
            <a:ext cx="10160000" cy="1447800"/>
          </a:xfrm>
        </p:spPr>
        <p:txBody>
          <a:bodyPr/>
          <a:lstStyle/>
          <a:p>
            <a:r>
              <a:rPr lang="en-US" dirty="0" smtClean="0"/>
              <a:t> </a:t>
            </a:r>
            <a:r>
              <a:rPr lang="en-US" sz="4400" b="1" dirty="0" smtClean="0">
                <a:latin typeface="Times New Roman" pitchFamily="18" charset="0"/>
                <a:cs typeface="Times New Roman" pitchFamily="18" charset="0"/>
              </a:rPr>
              <a:t>T</a:t>
            </a:r>
            <a:r>
              <a:rPr lang="en-US" sz="4400" b="1" dirty="0" smtClean="0">
                <a:latin typeface="Times New Roman" pitchFamily="18" charset="0"/>
                <a:cs typeface="Times New Roman" pitchFamily="18" charset="0"/>
              </a:rPr>
              <a:t>raining</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6F0F09F6-921C-F844-B31F-89EB2178FDC0}"/>
              </a:ext>
            </a:extLst>
          </p:cNvPr>
          <p:cNvSpPr>
            <a:spLocks noGrp="1"/>
          </p:cNvSpPr>
          <p:nvPr>
            <p:ph idx="1"/>
          </p:nvPr>
        </p:nvSpPr>
        <p:spPr>
          <a:xfrm>
            <a:off x="609600" y="2362200"/>
            <a:ext cx="10160000" cy="4038600"/>
          </a:xfrm>
        </p:spPr>
        <p:txBody>
          <a:bodyPr>
            <a:normAutofit/>
          </a:bodyPr>
          <a:lstStyle/>
          <a:p>
            <a:r>
              <a:rPr lang="en-US" sz="2800" dirty="0">
                <a:latin typeface="Times New Roman" pitchFamily="18" charset="0"/>
                <a:cs typeface="Times New Roman" pitchFamily="18" charset="0"/>
              </a:rPr>
              <a:t>According to Edwin Flippo, “training is the act of increasing the skills of an employee for doing a particular job”.</a:t>
            </a:r>
          </a:p>
          <a:p>
            <a:r>
              <a:rPr lang="en-US" sz="2800" dirty="0">
                <a:latin typeface="Times New Roman" pitchFamily="18" charset="0"/>
                <a:cs typeface="Times New Roman" pitchFamily="18" charset="0"/>
              </a:rPr>
              <a:t>Dale S.Beach defines training as “the organized procedure by which people learn knowledge and/or skills for a definite purpose”.</a:t>
            </a:r>
          </a:p>
        </p:txBody>
      </p:sp>
    </p:spTree>
    <p:extLst>
      <p:ext uri="{BB962C8B-B14F-4D97-AF65-F5344CB8AC3E}">
        <p14:creationId xmlns:p14="http://schemas.microsoft.com/office/powerpoint/2010/main" val="1179753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1E594C-C887-F441-B5CE-FACEB766F124}"/>
              </a:ext>
            </a:extLst>
          </p:cNvPr>
          <p:cNvSpPr>
            <a:spLocks noGrp="1"/>
          </p:cNvSpPr>
          <p:nvPr>
            <p:ph type="title"/>
          </p:nvPr>
        </p:nvSpPr>
        <p:spPr/>
        <p:txBody>
          <a:bodyPr anchor="ctr"/>
          <a:lstStyle/>
          <a:p>
            <a:r>
              <a:rPr lang="en-US" sz="4400" b="1" dirty="0">
                <a:latin typeface="Times New Roman" pitchFamily="18" charset="0"/>
                <a:cs typeface="Times New Roman" pitchFamily="18" charset="0"/>
              </a:rPr>
              <a:t>Types of training</a:t>
            </a:r>
          </a:p>
        </p:txBody>
      </p:sp>
      <p:sp>
        <p:nvSpPr>
          <p:cNvPr id="3" name="Content Placeholder 2">
            <a:extLst>
              <a:ext uri="{FF2B5EF4-FFF2-40B4-BE49-F238E27FC236}">
                <a16:creationId xmlns:a16="http://schemas.microsoft.com/office/drawing/2014/main" xmlns="" id="{E66A3643-E551-834D-A7FC-A830D163C6BF}"/>
              </a:ext>
            </a:extLst>
          </p:cNvPr>
          <p:cNvSpPr>
            <a:spLocks noGrp="1"/>
          </p:cNvSpPr>
          <p:nvPr>
            <p:ph sz="half" idx="4294967295"/>
          </p:nvPr>
        </p:nvSpPr>
        <p:spPr>
          <a:xfrm>
            <a:off x="0" y="2382838"/>
            <a:ext cx="6096000" cy="3541712"/>
          </a:xfrm>
        </p:spPr>
        <p:txBody>
          <a:bodyPr>
            <a:normAutofit/>
          </a:bodyPr>
          <a:lstStyle/>
          <a:p>
            <a:r>
              <a:rPr lang="en-US" sz="2800" dirty="0">
                <a:latin typeface="Times New Roman" pitchFamily="18" charset="0"/>
                <a:cs typeface="Times New Roman" pitchFamily="18" charset="0"/>
              </a:rPr>
              <a:t>On-the-job training</a:t>
            </a:r>
          </a:p>
          <a:p>
            <a:r>
              <a:rPr lang="en-US" sz="2800" dirty="0">
                <a:latin typeface="Times New Roman" pitchFamily="18" charset="0"/>
                <a:cs typeface="Times New Roman" pitchFamily="18" charset="0"/>
              </a:rPr>
              <a:t>Off-the-job training</a:t>
            </a:r>
          </a:p>
          <a:p>
            <a:r>
              <a:rPr lang="en-US" sz="2800" dirty="0">
                <a:latin typeface="Times New Roman" pitchFamily="18" charset="0"/>
                <a:cs typeface="Times New Roman" pitchFamily="18" charset="0"/>
              </a:rPr>
              <a:t>Induction training</a:t>
            </a:r>
          </a:p>
        </p:txBody>
      </p:sp>
    </p:spTree>
    <p:extLst>
      <p:ext uri="{BB962C8B-B14F-4D97-AF65-F5344CB8AC3E}">
        <p14:creationId xmlns:p14="http://schemas.microsoft.com/office/powerpoint/2010/main" val="55961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B87B97-8CB7-3941-BC80-9EE4C64DD3EB}"/>
              </a:ext>
            </a:extLst>
          </p:cNvPr>
          <p:cNvSpPr>
            <a:spLocks noGrp="1"/>
          </p:cNvSpPr>
          <p:nvPr>
            <p:ph type="title"/>
          </p:nvPr>
        </p:nvSpPr>
        <p:spPr/>
        <p:txBody>
          <a:bodyPr anchor="ctr"/>
          <a:lstStyle/>
          <a:p>
            <a:r>
              <a:rPr lang="en-US"/>
              <a:t>Need and basic purposes of training</a:t>
            </a:r>
          </a:p>
        </p:txBody>
      </p:sp>
      <p:pic>
        <p:nvPicPr>
          <p:cNvPr id="33" name="Picture 33">
            <a:extLst>
              <a:ext uri="{FF2B5EF4-FFF2-40B4-BE49-F238E27FC236}">
                <a16:creationId xmlns:a16="http://schemas.microsoft.com/office/drawing/2014/main" xmlns="" id="{B279AA9A-D8B3-5243-80C7-75E1886B5D8F}"/>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32102" b="32102"/>
          <a:stretch/>
        </p:blipFill>
        <p:spPr/>
      </p:pic>
      <p:sp>
        <p:nvSpPr>
          <p:cNvPr id="4" name="Content Placeholder 3">
            <a:extLst>
              <a:ext uri="{FF2B5EF4-FFF2-40B4-BE49-F238E27FC236}">
                <a16:creationId xmlns:a16="http://schemas.microsoft.com/office/drawing/2014/main" xmlns="" id="{B2698EC1-6E89-0842-9EC5-9F4C350AD32B}"/>
              </a:ext>
            </a:extLst>
          </p:cNvPr>
          <p:cNvSpPr>
            <a:spLocks noGrp="1"/>
          </p:cNvSpPr>
          <p:nvPr>
            <p:ph type="body" sz="half" idx="2"/>
          </p:nvPr>
        </p:nvSpPr>
        <p:spPr>
          <a:xfrm>
            <a:off x="1141410" y="2249486"/>
            <a:ext cx="5645153" cy="3541714"/>
          </a:xfrm>
        </p:spPr>
        <p:txBody>
          <a:bodyPr>
            <a:noAutofit/>
          </a:bodyPr>
          <a:lstStyle/>
          <a:p>
            <a:pPr marL="285750" indent="-285750">
              <a:buFont typeface="Arial" panose="020B0604020202020204" pitchFamily="34" charset="0"/>
              <a:buChar char="•"/>
            </a:pPr>
            <a:r>
              <a:rPr lang="en-US" sz="2800"/>
              <a:t>To increase productivity.</a:t>
            </a:r>
          </a:p>
          <a:p>
            <a:pPr marL="285750" indent="-285750">
              <a:buFont typeface="Arial" panose="020B0604020202020204" pitchFamily="34" charset="0"/>
              <a:buChar char="•"/>
            </a:pPr>
            <a:r>
              <a:rPr lang="en-US" sz="2800"/>
              <a:t>To improve quality.</a:t>
            </a:r>
          </a:p>
          <a:p>
            <a:pPr marL="285750" indent="-285750">
              <a:buFont typeface="Arial" panose="020B0604020202020204" pitchFamily="34" charset="0"/>
              <a:buChar char="•"/>
            </a:pPr>
            <a:r>
              <a:rPr lang="en-US" sz="2800"/>
              <a:t>To help a company fulfill its future personnel needs.</a:t>
            </a:r>
          </a:p>
          <a:p>
            <a:pPr marL="285750" indent="-285750">
              <a:buFont typeface="Arial" panose="020B0604020202020204" pitchFamily="34" charset="0"/>
              <a:buChar char="•"/>
            </a:pPr>
            <a:r>
              <a:rPr lang="en-US" sz="2800"/>
              <a:t>To improve health and safety.</a:t>
            </a:r>
          </a:p>
          <a:p>
            <a:pPr marL="285750" indent="-285750">
              <a:buFont typeface="Arial" panose="020B0604020202020204" pitchFamily="34" charset="0"/>
              <a:buChar char="•"/>
            </a:pPr>
            <a:r>
              <a:rPr lang="en-US" sz="2800"/>
              <a:t>Personal growth.</a:t>
            </a:r>
          </a:p>
        </p:txBody>
      </p:sp>
    </p:spTree>
    <p:extLst>
      <p:ext uri="{BB962C8B-B14F-4D97-AF65-F5344CB8AC3E}">
        <p14:creationId xmlns:p14="http://schemas.microsoft.com/office/powerpoint/2010/main" val="3186648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3A9D0F-1A34-C04D-B1AC-17C10F50E1B5}"/>
              </a:ext>
            </a:extLst>
          </p:cNvPr>
          <p:cNvSpPr>
            <a:spLocks noGrp="1"/>
          </p:cNvSpPr>
          <p:nvPr>
            <p:ph type="title"/>
          </p:nvPr>
        </p:nvSpPr>
        <p:spPr/>
        <p:txBody>
          <a:bodyPr/>
          <a:lstStyle/>
          <a:p>
            <a:r>
              <a:rPr lang="en-US" sz="4400" b="1" dirty="0">
                <a:latin typeface="Times New Roman" pitchFamily="18" charset="0"/>
                <a:cs typeface="Times New Roman" pitchFamily="18" charset="0"/>
              </a:rPr>
              <a:t>Q</a:t>
            </a:r>
            <a:r>
              <a:rPr lang="en-US" sz="4400" b="1" dirty="0" smtClean="0">
                <a:latin typeface="Times New Roman" pitchFamily="18" charset="0"/>
                <a:cs typeface="Times New Roman" pitchFamily="18" charset="0"/>
              </a:rPr>
              <a:t>ualification</a:t>
            </a:r>
            <a:endParaRPr lang="en-US" sz="4400" b="1" dirty="0">
              <a:latin typeface="Times New Roman" pitchFamily="18" charset="0"/>
              <a:cs typeface="Times New Roman" pitchFamily="18" charset="0"/>
            </a:endParaRPr>
          </a:p>
        </p:txBody>
      </p:sp>
      <p:sp>
        <p:nvSpPr>
          <p:cNvPr id="3" name="Picture Placeholder 2">
            <a:extLst>
              <a:ext uri="{FF2B5EF4-FFF2-40B4-BE49-F238E27FC236}">
                <a16:creationId xmlns:a16="http://schemas.microsoft.com/office/drawing/2014/main" xmlns="" id="{A48383F1-75A1-A44D-8560-2CDC49BA7005}"/>
              </a:ext>
            </a:extLst>
          </p:cNvPr>
          <p:cNvSpPr>
            <a:spLocks noGrp="1"/>
          </p:cNvSpPr>
          <p:nvPr>
            <p:ph idx="1"/>
          </p:nvPr>
        </p:nvSpPr>
        <p:spPr>
          <a:xfrm>
            <a:off x="609600" y="2209800"/>
            <a:ext cx="10160000" cy="4191000"/>
          </a:xfrm>
        </p:spPr>
        <p:txBody>
          <a:bodyPr/>
          <a:lstStyle/>
          <a:p>
            <a:r>
              <a:rPr lang="en-US" sz="2800" dirty="0">
                <a:latin typeface="Times New Roman" pitchFamily="18" charset="0"/>
                <a:cs typeface="Times New Roman" pitchFamily="18" charset="0"/>
              </a:rPr>
              <a:t>A condition that must be fulfilled before a right can be acquired; an official requirement.</a:t>
            </a:r>
          </a:p>
          <a:p>
            <a:r>
              <a:rPr lang="en-US" sz="2800" dirty="0">
                <a:latin typeface="Times New Roman" pitchFamily="18" charset="0"/>
                <a:cs typeface="Times New Roman" pitchFamily="18" charset="0"/>
              </a:rPr>
              <a:t>A special skills or type of experience or knowledge that makes someone suitable to do a particular job or activity.</a:t>
            </a:r>
          </a:p>
          <a:p>
            <a:pPr marL="0" indent="0">
              <a:buNone/>
            </a:pPr>
            <a:endParaRPr lang="en-US" dirty="0"/>
          </a:p>
        </p:txBody>
      </p:sp>
    </p:spTree>
    <p:extLst>
      <p:ext uri="{BB962C8B-B14F-4D97-AF65-F5344CB8AC3E}">
        <p14:creationId xmlns:p14="http://schemas.microsoft.com/office/powerpoint/2010/main" val="674448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E8B06B-0124-6946-AA24-089433E55790}"/>
              </a:ext>
            </a:extLst>
          </p:cNvPr>
          <p:cNvSpPr>
            <a:spLocks noGrp="1"/>
          </p:cNvSpPr>
          <p:nvPr>
            <p:ph type="title"/>
          </p:nvPr>
        </p:nvSpPr>
        <p:spPr/>
        <p:txBody>
          <a:bodyPr/>
          <a:lstStyle/>
          <a:p>
            <a:r>
              <a:rPr lang="en-US" sz="4400" b="1" dirty="0">
                <a:latin typeface="Times New Roman" pitchFamily="18" charset="0"/>
                <a:cs typeface="Times New Roman" pitchFamily="18" charset="0"/>
              </a:rPr>
              <a:t>Basic steps of qualification</a:t>
            </a:r>
          </a:p>
        </p:txBody>
      </p:sp>
      <p:sp>
        <p:nvSpPr>
          <p:cNvPr id="3" name="Content Placeholder 2">
            <a:extLst>
              <a:ext uri="{FF2B5EF4-FFF2-40B4-BE49-F238E27FC236}">
                <a16:creationId xmlns:a16="http://schemas.microsoft.com/office/drawing/2014/main" xmlns="" id="{82BE98D2-2E18-1543-BB85-AA89026E7D86}"/>
              </a:ext>
            </a:extLst>
          </p:cNvPr>
          <p:cNvSpPr>
            <a:spLocks noGrp="1"/>
          </p:cNvSpPr>
          <p:nvPr>
            <p:ph idx="1"/>
          </p:nvPr>
        </p:nvSpPr>
        <p:spPr/>
        <p:txBody>
          <a:bodyPr>
            <a:normAutofit/>
          </a:bodyPr>
          <a:lstStyle/>
          <a:p>
            <a:pPr marL="0" indent="0">
              <a:buNone/>
            </a:pPr>
            <a:r>
              <a:rPr lang="en-US" sz="2800" dirty="0">
                <a:latin typeface="Times New Roman" pitchFamily="18" charset="0"/>
                <a:cs typeface="Times New Roman" pitchFamily="18" charset="0"/>
              </a:rPr>
              <a:t>URS [users requirement specification]</a:t>
            </a:r>
          </a:p>
          <a:p>
            <a:pPr marL="0" indent="0">
              <a:buNone/>
            </a:pPr>
            <a:r>
              <a:rPr lang="en-US" sz="2800" dirty="0">
                <a:latin typeface="Times New Roman" pitchFamily="18" charset="0"/>
                <a:cs typeface="Times New Roman" pitchFamily="18" charset="0"/>
              </a:rPr>
              <a:t>DQ [design qualification]</a:t>
            </a:r>
          </a:p>
          <a:p>
            <a:pPr marL="0" indent="0">
              <a:buNone/>
            </a:pPr>
            <a:r>
              <a:rPr lang="en-US" sz="2800" dirty="0">
                <a:latin typeface="Times New Roman" pitchFamily="18" charset="0"/>
                <a:cs typeface="Times New Roman" pitchFamily="18" charset="0"/>
              </a:rPr>
              <a:t>IQ [installation qualification]</a:t>
            </a:r>
          </a:p>
          <a:p>
            <a:pPr marL="0" indent="0">
              <a:buNone/>
            </a:pPr>
            <a:r>
              <a:rPr lang="en-US" sz="2800" dirty="0">
                <a:latin typeface="Times New Roman" pitchFamily="18" charset="0"/>
                <a:cs typeface="Times New Roman" pitchFamily="18" charset="0"/>
              </a:rPr>
              <a:t>OQ [operation qualification]</a:t>
            </a:r>
          </a:p>
          <a:p>
            <a:pPr marL="0" indent="0">
              <a:buNone/>
            </a:pPr>
            <a:r>
              <a:rPr lang="en-US" sz="2800" dirty="0">
                <a:latin typeface="Times New Roman" pitchFamily="18" charset="0"/>
                <a:cs typeface="Times New Roman" pitchFamily="18" charset="0"/>
              </a:rPr>
              <a:t>PQ [performance qualification]</a:t>
            </a:r>
          </a:p>
        </p:txBody>
      </p:sp>
    </p:spTree>
    <p:extLst>
      <p:ext uri="{BB962C8B-B14F-4D97-AF65-F5344CB8AC3E}">
        <p14:creationId xmlns:p14="http://schemas.microsoft.com/office/powerpoint/2010/main" val="21063849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459</Words>
  <Application>Microsoft Office PowerPoint</Application>
  <PresentationFormat>Custom</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   Education, Training, Qualification and Development.</vt:lpstr>
      <vt:lpstr> Education</vt:lpstr>
      <vt:lpstr>PowerPoint Presentation</vt:lpstr>
      <vt:lpstr>Role of Education for Society</vt:lpstr>
      <vt:lpstr> Training</vt:lpstr>
      <vt:lpstr>Types of training</vt:lpstr>
      <vt:lpstr>Need and basic purposes of training</vt:lpstr>
      <vt:lpstr>Qualification</vt:lpstr>
      <vt:lpstr>Basic steps of qualification</vt:lpstr>
      <vt:lpstr>Development</vt:lpstr>
      <vt:lpstr> Difference between growth and development</vt:lpstr>
      <vt:lpstr>Types of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irsamaqsood222@gmail.com</dc:creator>
  <cp:lastModifiedBy>computer fix</cp:lastModifiedBy>
  <cp:revision>12</cp:revision>
  <dcterms:created xsi:type="dcterms:W3CDTF">2020-11-20T07:49:11Z</dcterms:created>
  <dcterms:modified xsi:type="dcterms:W3CDTF">2020-11-28T06:58:49Z</dcterms:modified>
</cp:coreProperties>
</file>