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8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6" r:id="rId13"/>
    <p:sldId id="267" r:id="rId14"/>
    <p:sldId id="268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BD386-92C6-4727-903A-F34E998DF73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BE72F-57F3-4188-B5DA-7E7567C00E4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E72F-57F3-4188-B5DA-7E7567C00E40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E72F-57F3-4188-B5DA-7E7567C00E4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1C913-9D1C-4B3E-B1F0-235B3C7F4D70}" type="datetimeFigureOut">
              <a:rPr lang="en-US" smtClean="0"/>
              <a:pPr/>
              <a:t>3/24/2020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B6DDCD-88A1-46B7-A5D1-9C72DEF63F5A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64904"/>
            <a:ext cx="822960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1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       CALLUS</a:t>
            </a:r>
            <a:r>
              <a:rPr kumimoji="0" lang="en-AU" sz="5000" b="1" i="1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AU" sz="5000" b="1" i="1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CULTURE</a:t>
            </a:r>
            <a:endParaRPr kumimoji="0" lang="en-AU" sz="5000" b="1" i="1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Inoculation and Incubation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57224" y="2000240"/>
            <a:ext cx="3611560" cy="500066"/>
          </a:xfrm>
        </p:spPr>
        <p:txBody>
          <a:bodyPr>
            <a:normAutofit/>
          </a:bodyPr>
          <a:lstStyle/>
          <a:p>
            <a:r>
              <a:rPr lang="en-AU" dirty="0" smtClean="0"/>
              <a:t>Nodal </a:t>
            </a:r>
            <a:r>
              <a:rPr lang="en-AU" dirty="0" err="1" smtClean="0"/>
              <a:t>explant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Leaf segments, buds, root tips etc.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AU" dirty="0" smtClean="0"/>
              <a:t>Cutting of the nodal ends that comes in contact with  the surface </a:t>
            </a:r>
            <a:r>
              <a:rPr lang="en-AU" dirty="0" err="1" smtClean="0"/>
              <a:t>sterilant</a:t>
            </a:r>
            <a:r>
              <a:rPr lang="en-AU" dirty="0" smtClean="0"/>
              <a:t> with the sterile surgical blade</a:t>
            </a:r>
          </a:p>
          <a:p>
            <a:r>
              <a:rPr lang="en-AU" dirty="0" smtClean="0"/>
              <a:t>Place the </a:t>
            </a:r>
            <a:r>
              <a:rPr lang="en-AU" dirty="0" err="1" smtClean="0"/>
              <a:t>explant</a:t>
            </a:r>
            <a:r>
              <a:rPr lang="en-AU" dirty="0" smtClean="0"/>
              <a:t> in vertical position on medium supplemented with appropriate PGR with the help of forceps.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Segmentation of the </a:t>
            </a:r>
            <a:r>
              <a:rPr lang="en-AU" dirty="0" err="1" smtClean="0"/>
              <a:t>explant</a:t>
            </a:r>
            <a:r>
              <a:rPr lang="en-AU" dirty="0" smtClean="0"/>
              <a:t> into2-3 parts i.e. Basal medium and tip with sterile surgical blade</a:t>
            </a:r>
          </a:p>
          <a:p>
            <a:r>
              <a:rPr lang="en-AU" dirty="0" smtClean="0"/>
              <a:t>Place the </a:t>
            </a:r>
            <a:r>
              <a:rPr lang="en-AU" dirty="0" err="1" smtClean="0"/>
              <a:t>explant</a:t>
            </a:r>
            <a:r>
              <a:rPr lang="en-AU" dirty="0" smtClean="0"/>
              <a:t> with their </a:t>
            </a:r>
            <a:r>
              <a:rPr lang="en-AU" dirty="0" err="1" smtClean="0"/>
              <a:t>abaxial</a:t>
            </a:r>
            <a:r>
              <a:rPr lang="en-AU" dirty="0" smtClean="0"/>
              <a:t> surface in contact with the medium with the help of sterile inoculating forceps.</a:t>
            </a: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.07.2008\DSC0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643181"/>
            <a:ext cx="3429025" cy="3429023"/>
          </a:xfrm>
          <a:prstGeom prst="rect">
            <a:avLst/>
          </a:prstGeom>
          <a:noFill/>
        </p:spPr>
      </p:pic>
      <p:pic>
        <p:nvPicPr>
          <p:cNvPr id="3075" name="Picture 3" descr="D:\23.07.2008\DSC04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857652" cy="346251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Further development -Organogenesis</a:t>
            </a:r>
            <a:endParaRPr lang="en-AU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</p:spPr>
        <p:txBody>
          <a:bodyPr>
            <a:normAutofit/>
          </a:bodyPr>
          <a:lstStyle/>
          <a:p>
            <a:r>
              <a:rPr lang="en-AU" dirty="0" smtClean="0"/>
              <a:t>Nodal </a:t>
            </a:r>
            <a:r>
              <a:rPr lang="en-AU" dirty="0" err="1" smtClean="0"/>
              <a:t>explant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107583"/>
            <a:ext cx="4041775" cy="535467"/>
          </a:xfrm>
        </p:spPr>
        <p:txBody>
          <a:bodyPr/>
          <a:lstStyle/>
          <a:p>
            <a:r>
              <a:rPr lang="en-AU" dirty="0" smtClean="0"/>
              <a:t>Bud segments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4268799"/>
          </a:xfrm>
        </p:spPr>
        <p:txBody>
          <a:bodyPr/>
          <a:lstStyle/>
          <a:p>
            <a:r>
              <a:rPr lang="en-AU" dirty="0" smtClean="0"/>
              <a:t>Rose (shoot proliferation)</a:t>
            </a:r>
          </a:p>
          <a:p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340237"/>
          </a:xfrm>
        </p:spPr>
        <p:txBody>
          <a:bodyPr/>
          <a:lstStyle/>
          <a:p>
            <a:r>
              <a:rPr lang="en-AU" dirty="0" smtClean="0"/>
              <a:t>Lilly (shooting)</a:t>
            </a:r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Incubation 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Incubation conditions : </a:t>
            </a:r>
            <a:r>
              <a:rPr lang="en-AU" dirty="0"/>
              <a:t>T</a:t>
            </a:r>
            <a:r>
              <a:rPr lang="en-AU" dirty="0" smtClean="0"/>
              <a:t>he Environment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 Temperature :25 ± 2⁰C </a:t>
            </a:r>
          </a:p>
          <a:p>
            <a:pPr>
              <a:buNone/>
            </a:pPr>
            <a:r>
              <a:rPr lang="en-AU" dirty="0" smtClean="0"/>
              <a:t>     Light : 5000-10,000 </a:t>
            </a:r>
            <a:r>
              <a:rPr lang="en-AU" dirty="0" err="1" smtClean="0"/>
              <a:t>lux</a:t>
            </a:r>
            <a:r>
              <a:rPr lang="en-AU" dirty="0" smtClean="0"/>
              <a:t> m</a:t>
            </a:r>
          </a:p>
          <a:p>
            <a:pPr>
              <a:buNone/>
            </a:pPr>
            <a:r>
              <a:rPr lang="en-AU" dirty="0" smtClean="0"/>
              <a:t>     Duration of incubation: 16 hr light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                     08 hr dark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a piece of </a:t>
            </a:r>
            <a:r>
              <a:rPr lang="en-AU" dirty="0" err="1" smtClean="0"/>
              <a:t>explant</a:t>
            </a:r>
            <a:r>
              <a:rPr lang="en-AU" dirty="0" smtClean="0"/>
              <a:t> gets converted into the callus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Produced from the outer layers of cortical cells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in a stem </a:t>
            </a:r>
            <a:r>
              <a:rPr lang="en-AU" dirty="0" err="1" smtClean="0"/>
              <a:t>explant</a:t>
            </a:r>
            <a:r>
              <a:rPr lang="en-AU" dirty="0" smtClean="0"/>
              <a:t> by repetitive division of cells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These </a:t>
            </a:r>
            <a:r>
              <a:rPr lang="en-AU" dirty="0" err="1" smtClean="0"/>
              <a:t>deviding</a:t>
            </a:r>
            <a:r>
              <a:rPr lang="en-AU" dirty="0" smtClean="0"/>
              <a:t> cells create pressure on the epidermis --- rupturing of the epidermis exposing newly formed callus</a:t>
            </a:r>
          </a:p>
          <a:p>
            <a:pPr>
              <a:buNone/>
            </a:pPr>
            <a:r>
              <a:rPr lang="en-AU" dirty="0" smtClean="0"/>
              <a:t>    Separation of callus and then subculturing it.</a:t>
            </a:r>
          </a:p>
          <a:p>
            <a:pPr>
              <a:buNone/>
            </a:pPr>
            <a:r>
              <a:rPr lang="en-AU" dirty="0" smtClean="0"/>
              <a:t>    2-3 weeks to grow (10-15 days) but sometimes </a:t>
            </a:r>
            <a:r>
              <a:rPr lang="en-AU" dirty="0"/>
              <a:t> </a:t>
            </a:r>
            <a:r>
              <a:rPr lang="en-AU" dirty="0" smtClean="0"/>
              <a:t>4 weeks.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.07.2008\DSC05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58246" cy="564360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Callus culture of </a:t>
            </a:r>
            <a:r>
              <a:rPr lang="en-AU" sz="4000" i="1" u="sng" dirty="0" smtClean="0"/>
              <a:t>Lavandula officinalis</a:t>
            </a:r>
            <a:endParaRPr lang="en-AU" sz="40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20" y="836712"/>
            <a:ext cx="8534752" cy="5806998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Lavandula Officinalis</a:t>
            </a:r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SUBCULTURING OF THE CALLUS CULTURE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endParaRPr lang="en-AU" sz="2800" dirty="0" smtClean="0"/>
          </a:p>
          <a:p>
            <a:pPr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   3-4 weeks</a:t>
            </a:r>
          </a:p>
          <a:p>
            <a:r>
              <a:rPr lang="en-AU" sz="2800" dirty="0" smtClean="0"/>
              <a:t>250-500mg approx. pieces -------- transferred to the fresh media. </a:t>
            </a:r>
          </a:p>
          <a:p>
            <a:pPr>
              <a:buNone/>
            </a:pPr>
            <a:r>
              <a:rPr lang="en-AU" sz="2800" dirty="0" smtClean="0"/>
              <a:t>NEED:</a:t>
            </a:r>
          </a:p>
          <a:p>
            <a:pPr marL="514350" indent="-514350">
              <a:buAutoNum type="arabicParenR"/>
            </a:pPr>
            <a:r>
              <a:rPr lang="en-AU" sz="2800" dirty="0" smtClean="0"/>
              <a:t>Nutrition depletion</a:t>
            </a:r>
          </a:p>
          <a:p>
            <a:pPr marL="514350" indent="-514350">
              <a:buAutoNum type="arabicParenR"/>
            </a:pPr>
            <a:r>
              <a:rPr lang="en-AU" sz="2800" dirty="0" smtClean="0"/>
              <a:t>Accumulation of toxic substances</a:t>
            </a:r>
          </a:p>
          <a:p>
            <a:pPr marL="514350" indent="-514350">
              <a:buAutoNum type="arabicParenR"/>
            </a:pPr>
            <a:r>
              <a:rPr lang="en-AU" sz="2800" dirty="0" smtClean="0"/>
              <a:t>Drying of media</a:t>
            </a:r>
          </a:p>
          <a:p>
            <a:pPr marL="514350" indent="-514350">
              <a:buNone/>
            </a:pPr>
            <a:r>
              <a:rPr lang="en-AU" sz="2800" dirty="0" smtClean="0"/>
              <a:t>ADVANTAGES :</a:t>
            </a:r>
          </a:p>
          <a:p>
            <a:pPr marL="514350" indent="-514350">
              <a:buNone/>
            </a:pPr>
            <a:r>
              <a:rPr lang="en-AU" sz="2800" dirty="0" smtClean="0"/>
              <a:t>1)Maintains the state of viability of cells</a:t>
            </a:r>
          </a:p>
          <a:p>
            <a:pPr marL="514350" indent="-514350">
              <a:buNone/>
            </a:pPr>
            <a:r>
              <a:rPr lang="en-AU" sz="2800" dirty="0" smtClean="0"/>
              <a:t>2)Provides fresh instalment of media for further growth</a:t>
            </a:r>
          </a:p>
          <a:p>
            <a:endParaRPr lang="en-AU" sz="2800" dirty="0"/>
          </a:p>
          <a:p>
            <a:endParaRPr lang="en-AU" sz="2800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gdeep THIND\Desktop\DSC0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152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114800" cy="64294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DISADVANTAGES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AU" sz="2800" dirty="0" smtClean="0"/>
              <a:t>Cells lose the power to regenerate to a plantlet.</a:t>
            </a:r>
          </a:p>
          <a:p>
            <a:pPr marL="514350" indent="-514350"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2)Chromosomal </a:t>
            </a:r>
            <a:r>
              <a:rPr lang="en-AU" sz="2800" dirty="0" err="1" smtClean="0"/>
              <a:t>abbrations</a:t>
            </a:r>
            <a:r>
              <a:rPr lang="en-AU" sz="2800" dirty="0" smtClean="0"/>
              <a:t> : polyploidy and </a:t>
            </a:r>
            <a:r>
              <a:rPr lang="en-AU" sz="2800" dirty="0" err="1" smtClean="0"/>
              <a:t>aneuploidy</a:t>
            </a:r>
            <a:r>
              <a:rPr lang="en-AU" sz="2800" dirty="0" smtClean="0"/>
              <a:t>.  </a:t>
            </a:r>
            <a:r>
              <a:rPr lang="en-AU" sz="2800" dirty="0" err="1" smtClean="0"/>
              <a:t>Polyploid</a:t>
            </a:r>
            <a:r>
              <a:rPr lang="en-AU" sz="2800" dirty="0" smtClean="0"/>
              <a:t> cells appear to originate through </a:t>
            </a:r>
            <a:r>
              <a:rPr lang="en-AU" sz="2800" dirty="0" err="1" smtClean="0"/>
              <a:t>endoreduplication</a:t>
            </a:r>
            <a:r>
              <a:rPr lang="en-AU" sz="2800" dirty="0" smtClean="0"/>
              <a:t>( additional rounds of DNA  replication without intervening cell division) ; 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</a:t>
            </a:r>
            <a:r>
              <a:rPr lang="en-AU" sz="2800" dirty="0" err="1" smtClean="0"/>
              <a:t>aneuploid</a:t>
            </a:r>
            <a:r>
              <a:rPr lang="en-AU" sz="2800" dirty="0" smtClean="0"/>
              <a:t> cells-anaphase irregularities</a:t>
            </a:r>
          </a:p>
          <a:p>
            <a:pPr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3)Non chromosomal changes : changes in metabolic pathways and alteration in composition of media.</a:t>
            </a:r>
          </a:p>
          <a:p>
            <a:pPr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4)Selection of </a:t>
            </a:r>
            <a:r>
              <a:rPr lang="en-AU" sz="2800" dirty="0" err="1" smtClean="0"/>
              <a:t>explant</a:t>
            </a:r>
            <a:r>
              <a:rPr lang="en-AU" sz="2800" dirty="0" smtClean="0"/>
              <a:t> size highly dependent upon the type of glassware is being used for culture purpose.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</a:t>
            </a:r>
            <a:endParaRPr lang="en-A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Flow sheet </a:t>
            </a:r>
            <a:r>
              <a:rPr lang="en-AU" dirty="0"/>
              <a:t>(</a:t>
            </a:r>
            <a:r>
              <a:rPr lang="en-AU" dirty="0" smtClean="0"/>
              <a:t>subculturing process)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Callus                 work station(glass plate , sterile)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             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         cutting of the callus into small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         pieces (250-500 mg approx)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     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fresh media having appropriate composition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and hormonal balance</a:t>
            </a:r>
          </a:p>
          <a:p>
            <a:pPr>
              <a:buNone/>
            </a:pPr>
            <a:r>
              <a:rPr lang="en-AU" dirty="0" smtClean="0"/>
              <a:t>OR </a:t>
            </a:r>
          </a:p>
          <a:p>
            <a:pPr>
              <a:buNone/>
            </a:pPr>
            <a:r>
              <a:rPr lang="en-AU" dirty="0" smtClean="0"/>
              <a:t>    Agitation can be done (25-150 rpm)-------fresh media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71604" y="114298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714744" y="18573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929058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Growth measurement of callus culture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Fresh weight or wet weight method:</a:t>
            </a:r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sz="2800" dirty="0" smtClean="0"/>
              <a:t>Pre weighed (in wet condition) circular filter of nylon fabric supported in a </a:t>
            </a:r>
            <a:r>
              <a:rPr lang="en-AU" sz="2800" dirty="0"/>
              <a:t>H</a:t>
            </a:r>
            <a:r>
              <a:rPr lang="en-AU" sz="2800" dirty="0" smtClean="0"/>
              <a:t>artley funnel 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                               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Cell washing to remove the medium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                                  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</a:t>
            </a:r>
            <a:r>
              <a:rPr lang="en-AU" sz="2800" dirty="0"/>
              <a:t>D</a:t>
            </a:r>
            <a:r>
              <a:rPr lang="en-AU" sz="2800" dirty="0" smtClean="0"/>
              <a:t>raining under vacuum, reweighing .</a:t>
            </a:r>
            <a:endParaRPr lang="en-AU" sz="28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428992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429786" y="442833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History</a:t>
            </a:r>
          </a:p>
          <a:p>
            <a:r>
              <a:rPr lang="en-AU" dirty="0" smtClean="0"/>
              <a:t>Callus culture</a:t>
            </a:r>
          </a:p>
          <a:p>
            <a:r>
              <a:rPr lang="en-AU" dirty="0"/>
              <a:t>P</a:t>
            </a:r>
            <a:r>
              <a:rPr lang="en-AU" dirty="0" smtClean="0"/>
              <a:t>hysical appearance of a callus</a:t>
            </a:r>
          </a:p>
          <a:p>
            <a:r>
              <a:rPr lang="en-AU" dirty="0" smtClean="0"/>
              <a:t>Culture establishment :media preparation, surface sterilization , inoculation and incubation conditions</a:t>
            </a:r>
          </a:p>
          <a:p>
            <a:r>
              <a:rPr lang="en-AU" dirty="0" smtClean="0"/>
              <a:t>Subculturing</a:t>
            </a:r>
          </a:p>
          <a:p>
            <a:r>
              <a:rPr lang="en-AU" dirty="0" smtClean="0"/>
              <a:t>Growth measurement of callus</a:t>
            </a:r>
          </a:p>
          <a:p>
            <a:r>
              <a:rPr lang="en-AU" dirty="0" smtClean="0"/>
              <a:t>Techniques to develop callus culture</a:t>
            </a:r>
          </a:p>
          <a:p>
            <a:r>
              <a:rPr lang="en-AU" dirty="0"/>
              <a:t>R</a:t>
            </a:r>
            <a:r>
              <a:rPr lang="en-AU" dirty="0" smtClean="0"/>
              <a:t>eferences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Dry weight 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Collection of cells on pre weighed dry nylon filter paper </a:t>
            </a:r>
          </a:p>
          <a:p>
            <a:pPr>
              <a:buNone/>
            </a:pPr>
            <a:r>
              <a:rPr lang="en-AU" sz="2800" dirty="0" smtClean="0"/>
              <a:t>                                    </a:t>
            </a:r>
            <a:endParaRPr lang="en-AU" sz="2800" dirty="0"/>
          </a:p>
          <a:p>
            <a:pPr>
              <a:buNone/>
            </a:pPr>
            <a:r>
              <a:rPr lang="en-AU" sz="2800" dirty="0" smtClean="0"/>
              <a:t>    Drying of cells for 12 hours at 60⁰C</a:t>
            </a:r>
          </a:p>
          <a:p>
            <a:pPr>
              <a:buNone/>
            </a:pPr>
            <a:r>
              <a:rPr lang="en-AU" sz="2800" dirty="0" smtClean="0"/>
              <a:t>                           </a:t>
            </a:r>
            <a:endParaRPr lang="en-AU" sz="2800" dirty="0"/>
          </a:p>
          <a:p>
            <a:pPr>
              <a:buNone/>
            </a:pPr>
            <a:r>
              <a:rPr lang="en-AU" sz="2800" dirty="0" smtClean="0"/>
              <a:t>                    </a:t>
            </a:r>
          </a:p>
          <a:p>
            <a:pPr>
              <a:buNone/>
            </a:pPr>
            <a:r>
              <a:rPr lang="en-AU" sz="2800" dirty="0"/>
              <a:t> </a:t>
            </a:r>
            <a:r>
              <a:rPr lang="en-AU" sz="2800" dirty="0" smtClean="0"/>
              <a:t>                             Reweighing</a:t>
            </a:r>
          </a:p>
          <a:p>
            <a:pPr>
              <a:buNone/>
            </a:pPr>
            <a:r>
              <a:rPr lang="en-AU" sz="2800" dirty="0" smtClean="0"/>
              <a:t>    Cell weight is expressed as per culture or as per 10⁶ cells</a:t>
            </a:r>
            <a:endParaRPr lang="en-AU" sz="28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107521" y="289321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108315" y="417830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58259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Calculating the </a:t>
            </a:r>
            <a:r>
              <a:rPr lang="en-AU" dirty="0"/>
              <a:t>M</a:t>
            </a:r>
            <a:r>
              <a:rPr lang="en-AU" dirty="0" smtClean="0"/>
              <a:t>itotic </a:t>
            </a:r>
            <a:r>
              <a:rPr lang="en-AU" dirty="0"/>
              <a:t>i</a:t>
            </a:r>
            <a:r>
              <a:rPr lang="en-AU" dirty="0" smtClean="0"/>
              <a:t>ndex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r>
              <a:rPr lang="en-AU" dirty="0" smtClean="0"/>
              <a:t>MI-ratio of nuclei undergoing mitosis(including prophase) to total nuclei.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MI =&gt;</a:t>
            </a:r>
          </a:p>
          <a:p>
            <a:pPr>
              <a:buNone/>
            </a:pPr>
            <a:r>
              <a:rPr lang="en-AU" dirty="0" smtClean="0"/>
              <a:t>              No. Of nuclei in mitosis                    × 100               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               Total No. Of nuclei examined in the sample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A MI of 0.3 means that 30% of cells in the population are observed in mitosis.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85918" y="3571876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calculating the respiration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Utilization of carbon source and oxygen are related to metabolic activity of cells.  </a:t>
            </a:r>
          </a:p>
          <a:p>
            <a:endParaRPr lang="en-AU" dirty="0"/>
          </a:p>
          <a:p>
            <a:r>
              <a:rPr lang="en-AU" dirty="0" smtClean="0"/>
              <a:t>More is the consumption of sugar and oxygen more active are the cells.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Techniques/routes to culture callus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r>
              <a:rPr lang="en-AU" dirty="0" smtClean="0"/>
              <a:t>THE FILTER PAPER RAFT NURSE TECHNIQUE:</a:t>
            </a:r>
          </a:p>
          <a:p>
            <a:r>
              <a:rPr lang="en-AU" dirty="0" smtClean="0"/>
              <a:t>Muir et.al (1954)--- to culture single cells and friable </a:t>
            </a:r>
            <a:r>
              <a:rPr lang="en-AU" dirty="0" err="1" smtClean="0"/>
              <a:t>calli</a:t>
            </a:r>
            <a:r>
              <a:rPr lang="en-AU" dirty="0" smtClean="0"/>
              <a:t> of tobacco marigold.</a:t>
            </a:r>
          </a:p>
          <a:p>
            <a:r>
              <a:rPr lang="en-AU" dirty="0" smtClean="0"/>
              <a:t>Cultivating individual cells on top of an actively growing callus(of related sp) . </a:t>
            </a:r>
            <a:endParaRPr lang="en-AU" dirty="0"/>
          </a:p>
          <a:p>
            <a:r>
              <a:rPr lang="en-AU" dirty="0" smtClean="0"/>
              <a:t>Use of micropipette or </a:t>
            </a:r>
            <a:r>
              <a:rPr lang="en-AU" dirty="0" err="1" smtClean="0"/>
              <a:t>microspatula</a:t>
            </a:r>
            <a:r>
              <a:rPr lang="en-AU" dirty="0" smtClean="0"/>
              <a:t>.</a:t>
            </a:r>
          </a:p>
          <a:p>
            <a:r>
              <a:rPr lang="en-AU" dirty="0" smtClean="0"/>
              <a:t>Placing  8×8mm  squares of filter paper on the nurse tissue(callus), wetted with nutrients and liquid from the nurse tissue</a:t>
            </a:r>
          </a:p>
          <a:p>
            <a:r>
              <a:rPr lang="en-AU" dirty="0" smtClean="0"/>
              <a:t>Colony dev-transferred to agar medium.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en-AU" dirty="0" smtClean="0"/>
              <a:t>A number of recalcitrant species , </a:t>
            </a:r>
            <a:r>
              <a:rPr lang="en-AU" dirty="0" smtClean="0"/>
              <a:t> </a:t>
            </a:r>
            <a:r>
              <a:rPr lang="en-AU" dirty="0" smtClean="0"/>
              <a:t>such as </a:t>
            </a:r>
            <a:r>
              <a:rPr lang="en-AU" dirty="0" smtClean="0"/>
              <a:t>avocado</a:t>
            </a:r>
            <a:r>
              <a:rPr lang="en-AU" dirty="0" smtClean="0"/>
              <a:t>,</a:t>
            </a:r>
            <a:r>
              <a:rPr lang="en-AU" dirty="0" smtClean="0"/>
              <a:t> </a:t>
            </a:r>
            <a:r>
              <a:rPr lang="en-AU" dirty="0" smtClean="0"/>
              <a:t>coconut, and </a:t>
            </a:r>
            <a:r>
              <a:rPr lang="en-AU" dirty="0" err="1" smtClean="0"/>
              <a:t>lychee</a:t>
            </a:r>
            <a:r>
              <a:rPr lang="en-AU" dirty="0" smtClean="0"/>
              <a:t>. </a:t>
            </a:r>
            <a:endParaRPr lang="en-AU" dirty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THE MICROCHAMBER THECHNIQUE :</a:t>
            </a:r>
          </a:p>
          <a:p>
            <a:r>
              <a:rPr lang="en-AU" dirty="0" smtClean="0"/>
              <a:t>Jones et. Al (1960)</a:t>
            </a:r>
          </a:p>
          <a:p>
            <a:r>
              <a:rPr lang="en-AU" dirty="0" smtClean="0"/>
              <a:t>Replacement of nurse tissue with conditioned media(spent media ; already supported the growth of a tissue, have certain growth factors that promote/boast the growth of another plant tissue)  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368280"/>
          </a:xfrm>
        </p:spPr>
        <p:txBody>
          <a:bodyPr>
            <a:normAutofit fontScale="90000"/>
          </a:bodyPr>
          <a:lstStyle/>
          <a:p>
            <a:r>
              <a:rPr lang="en-AU" dirty="0"/>
              <a:t>P</a:t>
            </a:r>
            <a:r>
              <a:rPr lang="en-AU" dirty="0" smtClean="0"/>
              <a:t>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 drop of the medium carrying the cells of interest is isolated from suspension</a:t>
            </a:r>
          </a:p>
          <a:p>
            <a:endParaRPr lang="en-AU" sz="2800" dirty="0"/>
          </a:p>
          <a:p>
            <a:r>
              <a:rPr lang="en-AU" sz="2800" dirty="0" smtClean="0"/>
              <a:t>Placing on a sterile microscope slide and ringed with sterile mineral oil (a drop on either  side of the culture drop and </a:t>
            </a:r>
            <a:r>
              <a:rPr lang="en-AU" sz="2800" dirty="0" err="1" smtClean="0"/>
              <a:t>coverglass</a:t>
            </a:r>
            <a:r>
              <a:rPr lang="en-AU" sz="2800" dirty="0" smtClean="0"/>
              <a:t> placed on each drop</a:t>
            </a:r>
          </a:p>
          <a:p>
            <a:r>
              <a:rPr lang="en-AU" sz="2800" dirty="0" smtClean="0"/>
              <a:t>                                         </a:t>
            </a:r>
            <a:endParaRPr lang="en-AU" sz="2800" dirty="0"/>
          </a:p>
          <a:p>
            <a:r>
              <a:rPr lang="en-AU" sz="2800" dirty="0" smtClean="0"/>
              <a:t>Placing of third </a:t>
            </a:r>
            <a:r>
              <a:rPr lang="en-AU" sz="2800" dirty="0" err="1" smtClean="0"/>
              <a:t>coverglass</a:t>
            </a:r>
            <a:r>
              <a:rPr lang="en-AU" sz="2800" dirty="0" smtClean="0"/>
              <a:t>----- formation of </a:t>
            </a:r>
            <a:r>
              <a:rPr lang="en-AU" sz="2800" dirty="0" err="1" smtClean="0"/>
              <a:t>microchamber</a:t>
            </a:r>
            <a:r>
              <a:rPr lang="en-AU" sz="2800" dirty="0" smtClean="0"/>
              <a:t> slide placed in </a:t>
            </a:r>
            <a:r>
              <a:rPr lang="en-AU" sz="2800" dirty="0" err="1" smtClean="0"/>
              <a:t>petri</a:t>
            </a:r>
            <a:r>
              <a:rPr lang="en-AU" sz="2800" dirty="0" smtClean="0"/>
              <a:t> plate </a:t>
            </a:r>
            <a:r>
              <a:rPr lang="en-AU" sz="2800" dirty="0"/>
              <a:t>a</a:t>
            </a:r>
            <a:r>
              <a:rPr lang="en-AU" sz="2800" dirty="0" smtClean="0"/>
              <a:t>nd incubated</a:t>
            </a:r>
          </a:p>
          <a:p>
            <a:r>
              <a:rPr lang="en-AU" sz="2800" dirty="0" smtClean="0"/>
              <a:t>development of cell colonies-------</a:t>
            </a:r>
            <a:r>
              <a:rPr lang="en-AU" sz="2800" dirty="0" err="1" smtClean="0"/>
              <a:t>fres</a:t>
            </a:r>
            <a:r>
              <a:rPr lang="en-AU" sz="2800" dirty="0" smtClean="0"/>
              <a:t> media</a:t>
            </a:r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071934" y="221455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072728" y="41425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072728" y="585709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PLATING TECHNIQUES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AU" dirty="0" smtClean="0"/>
              <a:t>POUR PLATE : Each dilution is mixed with 15 ml of molten agar medium. Temp-48-50 ⁰C </a:t>
            </a:r>
          </a:p>
          <a:p>
            <a:pPr>
              <a:buNone/>
            </a:pPr>
            <a:r>
              <a:rPr lang="en-AU" dirty="0" smtClean="0"/>
              <a:t>                           </a:t>
            </a:r>
            <a:endParaRPr lang="en-AU" dirty="0"/>
          </a:p>
          <a:p>
            <a:pPr>
              <a:buNone/>
            </a:pPr>
            <a:r>
              <a:rPr lang="en-AU" dirty="0" smtClean="0"/>
              <a:t>    Pouring in sterile </a:t>
            </a:r>
            <a:r>
              <a:rPr lang="en-AU" dirty="0" err="1" smtClean="0"/>
              <a:t>petri</a:t>
            </a:r>
            <a:r>
              <a:rPr lang="en-AU" dirty="0" smtClean="0"/>
              <a:t> plate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</a:t>
            </a:r>
          </a:p>
          <a:p>
            <a:pPr>
              <a:buNone/>
            </a:pPr>
            <a:r>
              <a:rPr lang="en-AU" dirty="0" smtClean="0"/>
              <a:t>    Incubation and the colonies develops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751257" y="30352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786976" y="407114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SPREAD PLATE TECHNIQUE: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Agar plate should be dried for 15 min at 55⁰C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for 45 min at 37⁰C.</a:t>
            </a:r>
          </a:p>
          <a:p>
            <a:pPr>
              <a:buNone/>
            </a:pPr>
            <a:r>
              <a:rPr lang="en-AU" dirty="0" smtClean="0"/>
              <a:t>                                 </a:t>
            </a:r>
            <a:endParaRPr lang="en-AU" dirty="0"/>
          </a:p>
          <a:p>
            <a:pPr>
              <a:buNone/>
            </a:pPr>
            <a:r>
              <a:rPr lang="en-AU" dirty="0" smtClean="0"/>
              <a:t>    Add 0.2 ml of portions  from each dilution and spread evenly on surface of media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Disadvantage: some cells are taken up by the glass rod so this will decrease the count.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607587" y="303609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DIALYSIS TUBING TECHNIQUE: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Street and Steward (1969)</a:t>
            </a:r>
          </a:p>
          <a:p>
            <a:r>
              <a:rPr lang="en-AU" sz="2800" dirty="0" smtClean="0"/>
              <a:t>Mainly involved in cell suspension cultures</a:t>
            </a:r>
          </a:p>
          <a:p>
            <a:r>
              <a:rPr lang="en-AU" sz="2800" dirty="0" smtClean="0"/>
              <a:t>Used when cell concentration is less than the critical cell density=&gt; 9 -15 × 10³ cells/ml</a:t>
            </a:r>
          </a:p>
          <a:p>
            <a:r>
              <a:rPr lang="en-AU" sz="2800" dirty="0" smtClean="0"/>
              <a:t>Carried out in dialysis tube</a:t>
            </a:r>
          </a:p>
          <a:p>
            <a:r>
              <a:rPr lang="en-AU" sz="2800" dirty="0" smtClean="0"/>
              <a:t>A high  cell density of nursing tissues of </a:t>
            </a:r>
            <a:r>
              <a:rPr lang="en-AU" sz="2800" dirty="0" err="1" smtClean="0"/>
              <a:t>closly</a:t>
            </a:r>
            <a:r>
              <a:rPr lang="en-AU" sz="2800" dirty="0" smtClean="0"/>
              <a:t> related species which is more responsive is selected</a:t>
            </a:r>
          </a:p>
          <a:p>
            <a:r>
              <a:rPr lang="en-AU" sz="2800" dirty="0" smtClean="0"/>
              <a:t>Use of conditioned media, high </a:t>
            </a:r>
            <a:r>
              <a:rPr lang="en-AU" sz="2800" dirty="0" err="1" smtClean="0"/>
              <a:t>conc</a:t>
            </a:r>
            <a:r>
              <a:rPr lang="en-AU" sz="2800" dirty="0" smtClean="0"/>
              <a:t> of growth factors </a:t>
            </a:r>
          </a:p>
          <a:p>
            <a:r>
              <a:rPr lang="en-AU" dirty="0" smtClean="0"/>
              <a:t>Nurse cell grows well and the growth factors diffuses out and provide nutrition for growth of cells of interested callus of low density.</a:t>
            </a:r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AU" dirty="0"/>
              <a:t>R</a:t>
            </a:r>
            <a:r>
              <a:rPr lang="en-AU" dirty="0" smtClean="0"/>
              <a:t>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r>
              <a:rPr lang="en-AU" dirty="0" smtClean="0"/>
              <a:t>Plant Biotechnology by  </a:t>
            </a:r>
            <a:r>
              <a:rPr lang="en-AU" dirty="0" err="1" smtClean="0"/>
              <a:t>Purohit</a:t>
            </a:r>
            <a:endParaRPr lang="en-AU" dirty="0" smtClean="0"/>
          </a:p>
          <a:p>
            <a:r>
              <a:rPr lang="en-AU" dirty="0" smtClean="0"/>
              <a:t>Plant tissue culture by </a:t>
            </a:r>
            <a:r>
              <a:rPr lang="en-AU" dirty="0" err="1" smtClean="0"/>
              <a:t>S.S.Bhojwani</a:t>
            </a:r>
            <a:r>
              <a:rPr lang="en-AU" dirty="0" smtClean="0"/>
              <a:t> and </a:t>
            </a:r>
            <a:r>
              <a:rPr lang="en-AU" dirty="0" err="1" smtClean="0"/>
              <a:t>M.K.Razdan</a:t>
            </a:r>
            <a:endParaRPr lang="en-AU" dirty="0" smtClean="0"/>
          </a:p>
          <a:p>
            <a:r>
              <a:rPr lang="en-AU" dirty="0" smtClean="0"/>
              <a:t>Introduction to Biotechnology by </a:t>
            </a:r>
            <a:r>
              <a:rPr lang="en-AU" dirty="0" err="1" smtClean="0"/>
              <a:t>A.K.Panday</a:t>
            </a:r>
            <a:r>
              <a:rPr lang="en-AU" dirty="0" smtClean="0"/>
              <a:t> and K.S. </a:t>
            </a:r>
            <a:r>
              <a:rPr lang="en-AU" dirty="0" err="1" smtClean="0"/>
              <a:t>Bilgrami</a:t>
            </a:r>
            <a:r>
              <a:rPr lang="en-AU" dirty="0" smtClean="0"/>
              <a:t>.</a:t>
            </a:r>
          </a:p>
          <a:p>
            <a:r>
              <a:rPr lang="en-AU" dirty="0" smtClean="0"/>
              <a:t>Biotechnology by </a:t>
            </a:r>
            <a:r>
              <a:rPr lang="en-AU" dirty="0" err="1" smtClean="0"/>
              <a:t>B.D.Singh</a:t>
            </a:r>
            <a:endParaRPr lang="en-AU" dirty="0" smtClean="0"/>
          </a:p>
          <a:p>
            <a:r>
              <a:rPr lang="en-AU" dirty="0" smtClean="0"/>
              <a:t>Plant Biotechnology by </a:t>
            </a:r>
            <a:r>
              <a:rPr lang="en-AU" dirty="0" err="1" smtClean="0"/>
              <a:t>K.G.Ramawat</a:t>
            </a:r>
            <a:endParaRPr lang="en-AU" dirty="0" smtClean="0"/>
          </a:p>
          <a:p>
            <a:r>
              <a:rPr lang="en-AU" dirty="0" smtClean="0"/>
              <a:t>Methods in Plant tissue culture by </a:t>
            </a:r>
            <a:r>
              <a:rPr lang="en-AU" dirty="0" err="1" smtClean="0"/>
              <a:t>U.Kumar</a:t>
            </a:r>
            <a:endParaRPr lang="en-AU" dirty="0" smtClean="0"/>
          </a:p>
          <a:p>
            <a:r>
              <a:rPr lang="en-AU" dirty="0" err="1" smtClean="0"/>
              <a:t>Intenet:http</a:t>
            </a:r>
            <a:r>
              <a:rPr lang="en-AU" dirty="0" smtClean="0"/>
              <a:t>://</a:t>
            </a:r>
            <a:r>
              <a:rPr lang="en-AU" dirty="0" err="1" smtClean="0"/>
              <a:t>google.com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AU" sz="3100" dirty="0" smtClean="0"/>
              <a:t>1924 - Callus culture of carrots </a:t>
            </a:r>
            <a:r>
              <a:rPr lang="en-AU" sz="3100" i="1" dirty="0" smtClean="0"/>
              <a:t>(</a:t>
            </a:r>
            <a:r>
              <a:rPr lang="en-AU" sz="3100" i="1" u="sng" dirty="0" err="1" smtClean="0"/>
              <a:t>Daucus</a:t>
            </a:r>
            <a:r>
              <a:rPr lang="en-AU" sz="3100" i="1" u="sng" dirty="0" smtClean="0"/>
              <a:t> </a:t>
            </a:r>
            <a:r>
              <a:rPr lang="en-AU" sz="3100" i="1" u="sng" dirty="0" err="1" smtClean="0"/>
              <a:t>carota</a:t>
            </a:r>
            <a:r>
              <a:rPr lang="en-AU" sz="3100" dirty="0" smtClean="0"/>
              <a:t>)-  </a:t>
            </a:r>
            <a:r>
              <a:rPr lang="en-AU" sz="3100" dirty="0" err="1" smtClean="0"/>
              <a:t>R.Blumenthat</a:t>
            </a:r>
            <a:r>
              <a:rPr lang="en-AU" sz="3100" dirty="0"/>
              <a:t> </a:t>
            </a:r>
            <a:endParaRPr lang="en-AU" sz="3100" dirty="0" smtClean="0"/>
          </a:p>
          <a:p>
            <a:pPr algn="just">
              <a:buNone/>
            </a:pPr>
            <a:r>
              <a:rPr lang="en-AU" sz="3100" dirty="0"/>
              <a:t> </a:t>
            </a:r>
            <a:r>
              <a:rPr lang="en-AU" sz="3100" dirty="0" smtClean="0"/>
              <a:t>            and </a:t>
            </a:r>
            <a:r>
              <a:rPr lang="en-AU" sz="3100" dirty="0" err="1" smtClean="0"/>
              <a:t>P.Meyer</a:t>
            </a:r>
            <a:r>
              <a:rPr lang="en-AU" sz="3100" dirty="0" smtClean="0"/>
              <a:t> - Pathological implications ,compared  callus</a:t>
            </a:r>
          </a:p>
          <a:p>
            <a:pPr algn="just">
              <a:buNone/>
            </a:pPr>
            <a:r>
              <a:rPr lang="en-AU" sz="3100" dirty="0"/>
              <a:t> </a:t>
            </a:r>
            <a:r>
              <a:rPr lang="en-AU" sz="3100" dirty="0" smtClean="0"/>
              <a:t>            tumour  growth.</a:t>
            </a:r>
          </a:p>
          <a:p>
            <a:pPr algn="just">
              <a:buNone/>
            </a:pPr>
            <a:endParaRPr lang="en-AU" sz="3100" dirty="0" smtClean="0"/>
          </a:p>
          <a:p>
            <a:pPr algn="just">
              <a:buNone/>
            </a:pPr>
            <a:r>
              <a:rPr lang="en-AU" sz="3100" dirty="0" smtClean="0"/>
              <a:t>1927 - </a:t>
            </a:r>
            <a:r>
              <a:rPr lang="en-AU" sz="3100" dirty="0" err="1" smtClean="0"/>
              <a:t>L.Rehwald</a:t>
            </a:r>
            <a:r>
              <a:rPr lang="en-AU" sz="3100" dirty="0" smtClean="0"/>
              <a:t> - Cultivation  of callus from carrot slices.</a:t>
            </a:r>
          </a:p>
          <a:p>
            <a:pPr algn="just">
              <a:buNone/>
            </a:pPr>
            <a:r>
              <a:rPr lang="en-AU" sz="3100" dirty="0"/>
              <a:t> </a:t>
            </a:r>
            <a:r>
              <a:rPr lang="en-AU" sz="3100" dirty="0" smtClean="0"/>
              <a:t>          </a:t>
            </a:r>
            <a:r>
              <a:rPr lang="en-AU" sz="3100" dirty="0" err="1" smtClean="0"/>
              <a:t>P.Boysen</a:t>
            </a:r>
            <a:r>
              <a:rPr lang="en-AU" sz="3100" dirty="0" smtClean="0"/>
              <a:t>- Jensen – growth promoting substances found in</a:t>
            </a:r>
          </a:p>
          <a:p>
            <a:pPr algn="just">
              <a:buNone/>
            </a:pPr>
            <a:r>
              <a:rPr lang="en-AU" sz="3100" dirty="0" smtClean="0"/>
              <a:t>           plant shoot tip would diffuse  across a wound covered with</a:t>
            </a:r>
          </a:p>
          <a:p>
            <a:pPr algn="just">
              <a:buNone/>
            </a:pPr>
            <a:r>
              <a:rPr lang="en-AU" sz="3100" dirty="0" smtClean="0"/>
              <a:t>           </a:t>
            </a:r>
            <a:r>
              <a:rPr lang="en-AU" sz="3100" dirty="0" err="1" smtClean="0"/>
              <a:t>gelatin</a:t>
            </a:r>
            <a:r>
              <a:rPr lang="en-AU" sz="3100" dirty="0" smtClean="0"/>
              <a:t>.</a:t>
            </a:r>
          </a:p>
          <a:p>
            <a:pPr algn="just">
              <a:buNone/>
            </a:pPr>
            <a:endParaRPr lang="en-AU" sz="3100" dirty="0" smtClean="0"/>
          </a:p>
          <a:p>
            <a:pPr algn="just">
              <a:buNone/>
            </a:pPr>
            <a:r>
              <a:rPr lang="en-AU" sz="3100" dirty="0" smtClean="0"/>
              <a:t>1928 – Frits Went collected this  growth substance form </a:t>
            </a:r>
            <a:r>
              <a:rPr lang="en-AU" sz="3100" dirty="0" err="1" smtClean="0"/>
              <a:t>coleptile</a:t>
            </a:r>
            <a:r>
              <a:rPr lang="en-AU" sz="3100" dirty="0" smtClean="0"/>
              <a:t> </a:t>
            </a:r>
            <a:endParaRPr lang="en-AU" sz="3100" dirty="0"/>
          </a:p>
          <a:p>
            <a:pPr algn="just">
              <a:buNone/>
            </a:pPr>
            <a:r>
              <a:rPr lang="en-AU" sz="3100" dirty="0" smtClean="0"/>
              <a:t>      tips in tiny blocks of Agar.</a:t>
            </a:r>
          </a:p>
          <a:p>
            <a:pPr algn="just">
              <a:buNone/>
            </a:pPr>
            <a:endParaRPr lang="en-AU" sz="2600" dirty="0" smtClean="0"/>
          </a:p>
          <a:p>
            <a:pPr algn="just">
              <a:buNone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_469566889_105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57232"/>
            <a:ext cx="85725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AU" sz="2400" dirty="0" smtClean="0"/>
              <a:t>1934 – </a:t>
            </a:r>
            <a:r>
              <a:rPr lang="en-AU" sz="2400" dirty="0" err="1" smtClean="0"/>
              <a:t>F.Kogl</a:t>
            </a:r>
            <a:r>
              <a:rPr lang="en-AU" sz="2400" dirty="0" smtClean="0"/>
              <a:t> , A. J. Hagen Smith and </a:t>
            </a:r>
            <a:r>
              <a:rPr lang="en-AU" sz="2400" dirty="0" err="1" smtClean="0"/>
              <a:t>H.Erxleben</a:t>
            </a:r>
            <a:r>
              <a:rPr lang="en-AU" sz="2400" dirty="0" smtClean="0"/>
              <a:t> – isolation and chemical analyses of the substance -plant hormone or </a:t>
            </a:r>
            <a:r>
              <a:rPr lang="en-AU" sz="2400" dirty="0" err="1" smtClean="0"/>
              <a:t>auxin</a:t>
            </a:r>
            <a:r>
              <a:rPr lang="en-AU" sz="2400" dirty="0" smtClean="0"/>
              <a:t>- </a:t>
            </a:r>
            <a:r>
              <a:rPr lang="en-AU" sz="2400" dirty="0" err="1" smtClean="0"/>
              <a:t>indole</a:t>
            </a:r>
            <a:r>
              <a:rPr lang="en-AU" sz="2400" dirty="0" smtClean="0"/>
              <a:t> -3-acetic acid (IAA)</a:t>
            </a:r>
          </a:p>
          <a:p>
            <a:pPr algn="just">
              <a:buNone/>
            </a:pPr>
            <a:endParaRPr lang="en-AU" sz="2400" dirty="0" smtClean="0"/>
          </a:p>
          <a:p>
            <a:pPr algn="just">
              <a:buNone/>
            </a:pPr>
            <a:r>
              <a:rPr lang="en-AU" sz="2400" dirty="0" smtClean="0"/>
              <a:t>1937- </a:t>
            </a:r>
            <a:r>
              <a:rPr lang="en-AU" sz="2400" dirty="0" err="1" smtClean="0"/>
              <a:t>R.Gautheret</a:t>
            </a:r>
            <a:r>
              <a:rPr lang="en-AU" sz="2400" dirty="0" smtClean="0"/>
              <a:t> – undifferentiated  carrot  tissues</a:t>
            </a:r>
          </a:p>
          <a:p>
            <a:pPr algn="just">
              <a:buNone/>
            </a:pPr>
            <a:endParaRPr lang="en-AU" sz="2400" dirty="0" smtClean="0"/>
          </a:p>
          <a:p>
            <a:pPr algn="just">
              <a:buNone/>
            </a:pPr>
            <a:r>
              <a:rPr lang="en-AU" sz="2400" dirty="0" smtClean="0"/>
              <a:t>1939 –</a:t>
            </a:r>
            <a:r>
              <a:rPr lang="en-AU" sz="2400" dirty="0" err="1" smtClean="0"/>
              <a:t>R.J.Gautheret</a:t>
            </a:r>
            <a:r>
              <a:rPr lang="en-AU" sz="2400" dirty="0" smtClean="0"/>
              <a:t>  and  </a:t>
            </a:r>
            <a:r>
              <a:rPr lang="en-AU" sz="2400" dirty="0" err="1" smtClean="0"/>
              <a:t>Nobecourt</a:t>
            </a:r>
            <a:r>
              <a:rPr lang="en-AU" sz="2400" dirty="0" smtClean="0"/>
              <a:t>, France, growth of callus from carrot cambium when using </a:t>
            </a:r>
            <a:r>
              <a:rPr lang="en-AU" sz="2400" dirty="0" err="1" smtClean="0"/>
              <a:t>auxin</a:t>
            </a:r>
            <a:r>
              <a:rPr lang="en-AU" sz="2400" dirty="0" smtClean="0"/>
              <a:t> in the nutrient medium.</a:t>
            </a:r>
          </a:p>
          <a:p>
            <a:pPr algn="just">
              <a:buNone/>
            </a:pPr>
            <a:endParaRPr lang="en-AU" sz="2400" dirty="0"/>
          </a:p>
          <a:p>
            <a:pPr algn="just">
              <a:buNone/>
            </a:pPr>
            <a:r>
              <a:rPr lang="en-AU" sz="2400" dirty="0" err="1" smtClean="0"/>
              <a:t>P.R.White</a:t>
            </a:r>
            <a:r>
              <a:rPr lang="en-AU" sz="2400" dirty="0" smtClean="0"/>
              <a:t> (USA) –Excised root tips of tomatoes(</a:t>
            </a:r>
            <a:r>
              <a:rPr lang="en-AU" sz="2400" i="1" u="sng" dirty="0" err="1" smtClean="0"/>
              <a:t>Lycopersicon</a:t>
            </a:r>
            <a:r>
              <a:rPr lang="en-AU" sz="2400" dirty="0" smtClean="0"/>
              <a:t>)in continuous culture.</a:t>
            </a:r>
          </a:p>
          <a:p>
            <a:pPr algn="just">
              <a:buNone/>
            </a:pPr>
            <a:endParaRPr lang="en-AU" sz="2400" dirty="0" smtClean="0"/>
          </a:p>
          <a:p>
            <a:pPr algn="just">
              <a:buNone/>
            </a:pPr>
            <a:r>
              <a:rPr lang="en-AU" sz="2400" dirty="0" smtClean="0"/>
              <a:t>1939 – White reported successful culture of </a:t>
            </a:r>
            <a:r>
              <a:rPr lang="en-AU" sz="2400" dirty="0" err="1" smtClean="0"/>
              <a:t>tobbaco</a:t>
            </a:r>
            <a:r>
              <a:rPr lang="en-AU" sz="2400" dirty="0" smtClean="0"/>
              <a:t> (</a:t>
            </a:r>
            <a:r>
              <a:rPr lang="en-AU" sz="2400" i="1" u="sng" dirty="0" err="1" smtClean="0"/>
              <a:t>Nicotiana</a:t>
            </a:r>
            <a:r>
              <a:rPr lang="en-AU" sz="2400" i="1" dirty="0" smtClean="0"/>
              <a:t>) </a:t>
            </a:r>
            <a:r>
              <a:rPr lang="en-AU" sz="2400" dirty="0" smtClean="0"/>
              <a:t>callus. </a:t>
            </a:r>
          </a:p>
          <a:p>
            <a:pPr algn="just">
              <a:buNone/>
            </a:pPr>
            <a:endParaRPr lang="en-AU" sz="2400" i="1" u="sng" dirty="0"/>
          </a:p>
          <a:p>
            <a:pPr algn="just">
              <a:buNone/>
            </a:pPr>
            <a:endParaRPr lang="en-AU" sz="2400" i="1" u="sng" dirty="0" smtClean="0"/>
          </a:p>
          <a:p>
            <a:pPr algn="just">
              <a:buNone/>
            </a:pPr>
            <a:endParaRPr lang="en-AU" sz="2400" i="1" u="sng" dirty="0" smtClean="0"/>
          </a:p>
          <a:p>
            <a:pPr algn="just">
              <a:buNone/>
            </a:pPr>
            <a:r>
              <a:rPr lang="en-AU" sz="2400" dirty="0" smtClean="0"/>
              <a:t>     </a:t>
            </a:r>
          </a:p>
          <a:p>
            <a:pPr algn="just">
              <a:buNone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400" dirty="0" smtClean="0"/>
              <a:t>1941</a:t>
            </a:r>
            <a:r>
              <a:rPr lang="en-AU" dirty="0" smtClean="0"/>
              <a:t> – J.van </a:t>
            </a:r>
            <a:r>
              <a:rPr lang="en-AU" dirty="0" err="1" smtClean="0"/>
              <a:t>Overbeek</a:t>
            </a:r>
            <a:r>
              <a:rPr lang="en-AU" dirty="0" smtClean="0"/>
              <a:t>, M.E. Conklin and Albert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</a:t>
            </a:r>
            <a:r>
              <a:rPr lang="en-AU" dirty="0" err="1" smtClean="0"/>
              <a:t>F.Blakeslee</a:t>
            </a:r>
            <a:r>
              <a:rPr lang="en-AU" dirty="0" smtClean="0"/>
              <a:t>- Coconut milk stimulated </a:t>
            </a:r>
          </a:p>
          <a:p>
            <a:pPr>
              <a:buNone/>
            </a:pPr>
            <a:r>
              <a:rPr lang="en-AU" dirty="0" smtClean="0"/>
              <a:t>             callus formation in cultures of excised              </a:t>
            </a:r>
          </a:p>
          <a:p>
            <a:pPr>
              <a:buNone/>
            </a:pPr>
            <a:r>
              <a:rPr lang="en-AU" dirty="0" smtClean="0"/>
              <a:t>             embryos of jimson weed 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(</a:t>
            </a:r>
            <a:r>
              <a:rPr lang="en-AU" i="1" u="sng" dirty="0" err="1" smtClean="0"/>
              <a:t>Daturastramonium</a:t>
            </a:r>
            <a:r>
              <a:rPr lang="en-AU" dirty="0" smtClean="0"/>
              <a:t>).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1943 – White – A Handbook of Plant Tissue  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         Culture, accumulated knowledge of  PTC.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286544" cy="58259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CALLUS CULTURE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5572164"/>
          </a:xfrm>
        </p:spPr>
        <p:txBody>
          <a:bodyPr>
            <a:normAutofit fontScale="92500"/>
          </a:bodyPr>
          <a:lstStyle/>
          <a:p>
            <a:r>
              <a:rPr lang="en-AU" sz="3000" dirty="0" smtClean="0"/>
              <a:t>Callus : An unorganised mass of loosely arranged </a:t>
            </a:r>
          </a:p>
          <a:p>
            <a:pPr>
              <a:buNone/>
            </a:pPr>
            <a:r>
              <a:rPr lang="en-AU" sz="3000" dirty="0"/>
              <a:t> </a:t>
            </a:r>
            <a:r>
              <a:rPr lang="en-AU" sz="3000" dirty="0" smtClean="0"/>
              <a:t>    </a:t>
            </a:r>
            <a:r>
              <a:rPr lang="en-AU" sz="3000" dirty="0" err="1" smtClean="0"/>
              <a:t>parenchymatous</a:t>
            </a:r>
            <a:r>
              <a:rPr lang="en-AU" sz="3000" dirty="0" smtClean="0"/>
              <a:t> cells which develop from parent </a:t>
            </a:r>
          </a:p>
          <a:p>
            <a:pPr>
              <a:buNone/>
            </a:pPr>
            <a:r>
              <a:rPr lang="en-AU" sz="3000" dirty="0"/>
              <a:t> </a:t>
            </a:r>
            <a:r>
              <a:rPr lang="en-AU" sz="3000" dirty="0" smtClean="0"/>
              <a:t>    tissues due to proliferation of cells.</a:t>
            </a:r>
          </a:p>
          <a:p>
            <a:r>
              <a:rPr lang="en-AU" sz="3000" dirty="0" smtClean="0"/>
              <a:t>Angiosperms , gymnosperms , </a:t>
            </a:r>
            <a:r>
              <a:rPr lang="en-AU" sz="3000" dirty="0" err="1" smtClean="0"/>
              <a:t>pteridophytes</a:t>
            </a:r>
            <a:r>
              <a:rPr lang="en-AU" sz="3000" dirty="0" smtClean="0"/>
              <a:t> and </a:t>
            </a:r>
          </a:p>
          <a:p>
            <a:pPr>
              <a:buNone/>
            </a:pPr>
            <a:r>
              <a:rPr lang="en-AU" sz="3000" dirty="0"/>
              <a:t> </a:t>
            </a:r>
            <a:r>
              <a:rPr lang="en-AU" sz="3000" dirty="0" smtClean="0"/>
              <a:t>    bryophytes.</a:t>
            </a:r>
          </a:p>
          <a:p>
            <a:r>
              <a:rPr lang="en-AU" sz="3000" dirty="0" smtClean="0"/>
              <a:t>Has the potentiality to produce normal roots and </a:t>
            </a:r>
          </a:p>
          <a:p>
            <a:pPr>
              <a:buNone/>
            </a:pPr>
            <a:r>
              <a:rPr lang="en-AU" sz="3000" dirty="0"/>
              <a:t> </a:t>
            </a:r>
            <a:r>
              <a:rPr lang="en-AU" sz="3000" dirty="0" smtClean="0"/>
              <a:t>    </a:t>
            </a:r>
            <a:r>
              <a:rPr lang="en-AU" sz="3000" dirty="0" err="1" smtClean="0"/>
              <a:t>embryoids</a:t>
            </a:r>
            <a:r>
              <a:rPr lang="en-AU" sz="3000" dirty="0" smtClean="0"/>
              <a:t>-plantlets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en-AU" dirty="0" smtClean="0"/>
              <a:t>Callus culture: development of an unorganised mass of cells from an </a:t>
            </a:r>
            <a:r>
              <a:rPr lang="en-AU" dirty="0" err="1" smtClean="0"/>
              <a:t>explant</a:t>
            </a:r>
            <a:r>
              <a:rPr lang="en-AU" dirty="0" smtClean="0"/>
              <a:t> on an artificial medium supplemented with suitable PGR when provided with appropriate environment (i.e. Proper incubation conditions)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Physical Appearance Of A Callus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HARDNESS : Hard (due to </a:t>
            </a:r>
            <a:r>
              <a:rPr lang="en-AU" dirty="0" err="1" smtClean="0"/>
              <a:t>lignification</a:t>
            </a:r>
            <a:r>
              <a:rPr lang="en-AU" dirty="0"/>
              <a:t> </a:t>
            </a:r>
            <a:r>
              <a:rPr lang="en-AU" dirty="0" smtClean="0"/>
              <a:t>of cell walls), brittle or sometimes soft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COLOUR     : Dirty or off white , </a:t>
            </a:r>
            <a:r>
              <a:rPr lang="en-AU" dirty="0" err="1" smtClean="0"/>
              <a:t>creamish</a:t>
            </a:r>
            <a:r>
              <a:rPr lang="en-AU" dirty="0" smtClean="0"/>
              <a:t> to brown or light green to dark green.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   Degree of darker pattern varies from plant to plant and mainly depends upon the quantity of </a:t>
            </a:r>
            <a:r>
              <a:rPr lang="en-AU" dirty="0" err="1" smtClean="0"/>
              <a:t>polyphenols</a:t>
            </a:r>
            <a:r>
              <a:rPr lang="en-AU" dirty="0" smtClean="0"/>
              <a:t> present in the plant species.  </a:t>
            </a:r>
          </a:p>
          <a:p>
            <a:pPr>
              <a:buNone/>
            </a:pPr>
            <a:r>
              <a:rPr lang="en-AU" dirty="0" smtClean="0"/>
              <a:t>    Higher the </a:t>
            </a:r>
            <a:r>
              <a:rPr lang="en-AU" dirty="0" err="1" smtClean="0"/>
              <a:t>polyphenol</a:t>
            </a:r>
            <a:r>
              <a:rPr lang="en-AU" dirty="0" smtClean="0"/>
              <a:t> content darker the callus appear, i.e. Brown coloration on the culture.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Development Of Aseptic Callus </a:t>
            </a:r>
            <a:r>
              <a:rPr lang="en-AU" dirty="0"/>
              <a:t>C</a:t>
            </a:r>
            <a:r>
              <a:rPr lang="en-AU" dirty="0" smtClean="0"/>
              <a:t>ultures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EXPLANTS : Juvenile tissues, seedlings , young shoots , buds , root tips, developing embryos: fruits, floral parts, tubers and bulbs.</a:t>
            </a:r>
          </a:p>
          <a:p>
            <a:r>
              <a:rPr lang="en-AU" dirty="0" smtClean="0"/>
              <a:t>CULTURE MEDIUM :  </a:t>
            </a:r>
          </a:p>
          <a:p>
            <a:r>
              <a:rPr lang="en-AU" dirty="0" smtClean="0"/>
              <a:t>Media: MS</a:t>
            </a:r>
          </a:p>
          <a:p>
            <a:r>
              <a:rPr lang="en-AU" dirty="0" smtClean="0"/>
              <a:t>Hormonal balance: </a:t>
            </a:r>
            <a:r>
              <a:rPr lang="en-AU" dirty="0" err="1" smtClean="0"/>
              <a:t>Auxin</a:t>
            </a:r>
            <a:r>
              <a:rPr lang="en-AU" dirty="0" smtClean="0"/>
              <a:t> : </a:t>
            </a:r>
            <a:r>
              <a:rPr lang="en-AU" dirty="0" err="1" smtClean="0"/>
              <a:t>Cytokinin</a:t>
            </a:r>
            <a:r>
              <a:rPr lang="en-AU" dirty="0" smtClean="0"/>
              <a:t> = 1</a:t>
            </a:r>
          </a:p>
          <a:p>
            <a:r>
              <a:rPr lang="en-AU" dirty="0" smtClean="0"/>
              <a:t>Carbon source :sucrose (3% w/v )</a:t>
            </a:r>
          </a:p>
          <a:p>
            <a:r>
              <a:rPr lang="en-AU" dirty="0" smtClean="0"/>
              <a:t>ph = 5.6 -6.0, optimum 5.8</a:t>
            </a:r>
          </a:p>
          <a:p>
            <a:r>
              <a:rPr lang="en-AU" dirty="0" smtClean="0"/>
              <a:t>Gelling agent  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AU" dirty="0" smtClean="0"/>
              <a:t>Surface </a:t>
            </a:r>
            <a:r>
              <a:rPr lang="en-AU" dirty="0"/>
              <a:t>S</a:t>
            </a:r>
            <a:r>
              <a:rPr lang="en-AU" dirty="0" smtClean="0"/>
              <a:t>terilization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Wash </a:t>
            </a:r>
            <a:r>
              <a:rPr lang="en-US" dirty="0" err="1" smtClean="0"/>
              <a:t>throughly</a:t>
            </a:r>
            <a:r>
              <a:rPr lang="en-US" dirty="0" smtClean="0"/>
              <a:t>    tween-20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under running tap  -----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           Antifungal (</a:t>
            </a:r>
            <a:r>
              <a:rPr lang="en-US" dirty="0" err="1" smtClean="0"/>
              <a:t>Bavistin</a:t>
            </a:r>
            <a:r>
              <a:rPr lang="en-US" dirty="0" smtClean="0"/>
              <a:t>; 0.04%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water                                                   Antibacterial agents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(Streptomycin  sulfate;0.0 4 %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__UNDER_ROOM_ENV____________________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             ↓ 15-20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Double Distilled Water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             ↓washing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70 %   Ethanol  treatment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             ↓ 1 min / dip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UNDER LAMINAR AIR FLOW                HgCl2 treatment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    (0.04 or 0.02 %)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              ↓4-5 min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                                       Washing with Autoclaved Water</a:t>
            </a:r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1529</Words>
  <Application>Microsoft Office PowerPoint</Application>
  <PresentationFormat>On-screen Show (4:3)</PresentationFormat>
  <Paragraphs>262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Slide 1</vt:lpstr>
      <vt:lpstr>CONTENTS</vt:lpstr>
      <vt:lpstr>HISTORY</vt:lpstr>
      <vt:lpstr>Slide 4</vt:lpstr>
      <vt:lpstr>Slide 5</vt:lpstr>
      <vt:lpstr>CALLUS CULTURE</vt:lpstr>
      <vt:lpstr>Physical Appearance Of A Callus</vt:lpstr>
      <vt:lpstr>Development Of Aseptic Callus Cultures</vt:lpstr>
      <vt:lpstr>Surface Sterilization </vt:lpstr>
      <vt:lpstr>Inoculation and Incubation</vt:lpstr>
      <vt:lpstr>Further development -Organogenesis</vt:lpstr>
      <vt:lpstr>Incubation :</vt:lpstr>
      <vt:lpstr>How a piece of explant gets converted into the callus ?</vt:lpstr>
      <vt:lpstr>Callus culture of Lavandula officinalis</vt:lpstr>
      <vt:lpstr>SUBCULTURING OF THE CALLUS CULTURE</vt:lpstr>
      <vt:lpstr>Slide 16</vt:lpstr>
      <vt:lpstr>DISADVANTAGES</vt:lpstr>
      <vt:lpstr>Flow sheet (subculturing process) </vt:lpstr>
      <vt:lpstr>Growth measurement of callus culture</vt:lpstr>
      <vt:lpstr>Dry weight method</vt:lpstr>
      <vt:lpstr>Calculating the Mitotic index</vt:lpstr>
      <vt:lpstr> calculating the respiration rate</vt:lpstr>
      <vt:lpstr>Techniques/routes to culture callus</vt:lpstr>
      <vt:lpstr>Slide 24</vt:lpstr>
      <vt:lpstr>Process</vt:lpstr>
      <vt:lpstr>PLATING TECHNIQUES</vt:lpstr>
      <vt:lpstr>SPREAD PLATE TECHNIQUE:</vt:lpstr>
      <vt:lpstr>DIALYSIS TUBING TECHNIQUE:</vt:lpstr>
      <vt:lpstr>References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CALLUS CULTURE</dc:title>
  <dc:creator>Jagdeep THIND</dc:creator>
  <cp:lastModifiedBy>Hp</cp:lastModifiedBy>
  <cp:revision>84</cp:revision>
  <dcterms:created xsi:type="dcterms:W3CDTF">2009-02-09T11:54:40Z</dcterms:created>
  <dcterms:modified xsi:type="dcterms:W3CDTF">2020-03-24T14:43:22Z</dcterms:modified>
</cp:coreProperties>
</file>