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71" r:id="rId4"/>
    <p:sldId id="259" r:id="rId5"/>
    <p:sldId id="260" r:id="rId6"/>
    <p:sldId id="261" r:id="rId7"/>
    <p:sldId id="258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Managing data resources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Management Information System</a:t>
            </a:r>
          </a:p>
          <a:p>
            <a:r>
              <a:rPr lang="en-US" dirty="0"/>
              <a:t>BCMP-302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444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Basic Terminologies Related to Database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Relation: </a:t>
            </a:r>
            <a:r>
              <a:rPr lang="en-US" dirty="0"/>
              <a:t>In general, a relation is a </a:t>
            </a:r>
            <a:r>
              <a:rPr lang="en-US" b="1" dirty="0"/>
              <a:t>table</a:t>
            </a:r>
            <a:r>
              <a:rPr lang="en-US" dirty="0"/>
              <a:t>, i.e., data is arranged in rows and columns. A relation has the following properties:</a:t>
            </a:r>
          </a:p>
          <a:p>
            <a:r>
              <a:rPr lang="en-US" dirty="0"/>
              <a:t>In any given column of a table, </a:t>
            </a:r>
            <a:r>
              <a:rPr lang="en-US" b="1" dirty="0"/>
              <a:t>all the items are of the same kind</a:t>
            </a:r>
            <a:r>
              <a:rPr lang="en-US" dirty="0"/>
              <a:t>, whereas items in different columns may not be of the same kind.</a:t>
            </a:r>
          </a:p>
          <a:p>
            <a:r>
              <a:rPr lang="en-US" dirty="0"/>
              <a:t>For a row, </a:t>
            </a:r>
            <a:r>
              <a:rPr lang="en-US" b="1" dirty="0"/>
              <a:t>each column must have an atomic value</a:t>
            </a:r>
            <a:r>
              <a:rPr lang="en-US" dirty="0"/>
              <a:t>, and also for a row, a column cannot have more than one value.</a:t>
            </a:r>
          </a:p>
          <a:p>
            <a:r>
              <a:rPr lang="en-US" dirty="0"/>
              <a:t>All rows of a relation are </a:t>
            </a:r>
            <a:r>
              <a:rPr lang="en-US" b="1" dirty="0"/>
              <a:t>distinct</a:t>
            </a:r>
            <a:r>
              <a:rPr lang="en-US" dirty="0"/>
              <a:t>.</a:t>
            </a:r>
          </a:p>
          <a:p>
            <a:r>
              <a:rPr lang="en-US" dirty="0"/>
              <a:t>The ordering of rows in a relationship is </a:t>
            </a:r>
            <a:r>
              <a:rPr lang="en-US" dirty="0" smtClean="0"/>
              <a:t>irrelevant.</a:t>
            </a:r>
            <a:endParaRPr lang="en-US" dirty="0"/>
          </a:p>
          <a:p>
            <a:r>
              <a:rPr lang="en-US" dirty="0"/>
              <a:t>The column of a relation are assigned distinct names, and the ordering of these columns is </a:t>
            </a:r>
            <a:r>
              <a:rPr lang="en-US" dirty="0" smtClean="0"/>
              <a:t>irrelevant.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522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Basic Terminologies Related to Database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799" y="2103120"/>
            <a:ext cx="10193383" cy="3931920"/>
          </a:xfrm>
        </p:spPr>
        <p:txBody>
          <a:bodyPr>
            <a:normAutofit/>
          </a:bodyPr>
          <a:lstStyle/>
          <a:p>
            <a:r>
              <a:rPr lang="en-US" sz="2000" b="1" dirty="0"/>
              <a:t>Tuple: </a:t>
            </a:r>
            <a:r>
              <a:rPr lang="en-US" sz="2000" dirty="0"/>
              <a:t>The rows of tables in a relationship are generally termed as Tuples.</a:t>
            </a:r>
          </a:p>
          <a:p>
            <a:r>
              <a:rPr lang="en-US" sz="2000" b="1" dirty="0"/>
              <a:t>Attributes: </a:t>
            </a:r>
            <a:r>
              <a:rPr lang="en-US" sz="2000" dirty="0"/>
              <a:t>The columns or fields of a table is termed as Attributes.</a:t>
            </a:r>
          </a:p>
          <a:p>
            <a:r>
              <a:rPr lang="en-US" sz="2000" b="1" dirty="0"/>
              <a:t>Degree: </a:t>
            </a:r>
            <a:r>
              <a:rPr lang="en-US" sz="2000" dirty="0"/>
              <a:t>The number of attributes in a relation determines the degree of relation.  A relation having three attributes is said to have a relation of degree 3.</a:t>
            </a:r>
          </a:p>
          <a:p>
            <a:r>
              <a:rPr lang="en-US" sz="2000" b="1" dirty="0"/>
              <a:t>Cardinality: </a:t>
            </a:r>
            <a:r>
              <a:rPr lang="en-US" sz="2000" dirty="0"/>
              <a:t>The number of tuples or rows in a relation is termed as cardinality.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88731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Types of </a:t>
            </a: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database is a collection of data or records. Database management systems are designed to manage databases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There are several types of database management systems. Here is a list of </a:t>
            </a:r>
            <a:r>
              <a:rPr lang="en-US" dirty="0" smtClean="0"/>
              <a:t>some </a:t>
            </a:r>
            <a:r>
              <a:rPr lang="en-US" dirty="0"/>
              <a:t>common database management systems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Char char="•"/>
              <a:defRPr/>
            </a:pPr>
            <a:r>
              <a:rPr lang="en-US" altLang="en-US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Relational DBMS</a:t>
            </a: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Char char="•"/>
              <a:defRPr/>
            </a:pPr>
            <a:endParaRPr lang="en-US" altLang="en-US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Char char="•"/>
              <a:defRPr/>
            </a:pPr>
            <a:r>
              <a:rPr lang="en-US" altLang="en-US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Hierarchical and Network DBMS</a:t>
            </a: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Char char="•"/>
              <a:defRPr/>
            </a:pPr>
            <a:endParaRPr lang="en-US" altLang="en-US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Char char="•"/>
              <a:defRPr/>
            </a:pPr>
            <a:r>
              <a:rPr lang="en-US" altLang="en-US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Object-Oriented Databases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505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658" y="517182"/>
            <a:ext cx="5098869" cy="1371600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solidFill>
                  <a:schemeClr val="tx1"/>
                </a:solidFill>
              </a:rPr>
              <a:t>Relational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DBMS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374" y="2077059"/>
            <a:ext cx="4119154" cy="393192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30000"/>
              </a:spcBef>
              <a:buFontTx/>
              <a:buChar char="•"/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Represents data as two-dimensional tables called 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relations</a:t>
            </a: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Char char="•"/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Relates data across tables based on common data 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element</a:t>
            </a: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Char char="•"/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Examples: DB2, Oracle, MS SQL Server</a:t>
            </a:r>
          </a:p>
          <a:p>
            <a:endParaRPr lang="en-US" dirty="0"/>
          </a:p>
        </p:txBody>
      </p:sp>
      <p:grpSp>
        <p:nvGrpSpPr>
          <p:cNvPr id="4" name="Group 1032"/>
          <p:cNvGrpSpPr>
            <a:grpSpLocks/>
          </p:cNvGrpSpPr>
          <p:nvPr/>
        </p:nvGrpSpPr>
        <p:grpSpPr bwMode="auto">
          <a:xfrm>
            <a:off x="4421528" y="1540216"/>
            <a:ext cx="7267258" cy="5095713"/>
            <a:chOff x="551" y="782"/>
            <a:chExt cx="4718" cy="3377"/>
          </a:xfrm>
        </p:grpSpPr>
        <p:pic>
          <p:nvPicPr>
            <p:cNvPr id="5" name="Picture 1029" descr="D:\Ken ppt -Ritu\CH7\images\laudonf07-06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1" y="782"/>
              <a:ext cx="4718" cy="30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030"/>
            <p:cNvSpPr txBox="1">
              <a:spLocks noChangeArrowheads="1"/>
            </p:cNvSpPr>
            <p:nvPr/>
          </p:nvSpPr>
          <p:spPr bwMode="auto">
            <a:xfrm>
              <a:off x="2228" y="3928"/>
              <a:ext cx="8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sz="1800" b="1" baseline="0" dirty="0">
                  <a:solidFill>
                    <a:srgbClr val="0336B7"/>
                  </a:solidFill>
                </a:rPr>
                <a:t>Figure </a:t>
              </a:r>
              <a:r>
                <a:rPr lang="en-US" altLang="en-US" sz="1800" b="1" baseline="0" dirty="0" smtClean="0">
                  <a:solidFill>
                    <a:srgbClr val="0336B7"/>
                  </a:solidFill>
                </a:rPr>
                <a:t>2-7</a:t>
              </a:r>
              <a:endParaRPr lang="en-US" altLang="en-US" sz="1800" b="1" baseline="0" dirty="0">
                <a:solidFill>
                  <a:srgbClr val="0336B7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1700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Hierarchical</a:t>
            </a:r>
            <a:r>
              <a:rPr lang="en-US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DBMS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81051"/>
            <a:ext cx="10058400" cy="1874305"/>
          </a:xfrm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Organizes data in a tree-like structure</a:t>
            </a:r>
          </a:p>
          <a:p>
            <a:pPr>
              <a:spcBef>
                <a:spcPct val="20000"/>
              </a:spcBef>
              <a:buFontTx/>
              <a:buChar char="•"/>
              <a:defRPr/>
            </a:pP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Supports one-to-many parent-child relationships</a:t>
            </a:r>
          </a:p>
          <a:p>
            <a:pPr>
              <a:spcBef>
                <a:spcPct val="20000"/>
              </a:spcBef>
              <a:buFontTx/>
              <a:buChar char="•"/>
              <a:defRPr/>
            </a:pP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Prevalent in large legacy systems</a:t>
            </a:r>
          </a:p>
          <a:p>
            <a:endParaRPr lang="en-US" dirty="0"/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970496" y="3755356"/>
            <a:ext cx="7983401" cy="2847419"/>
            <a:chOff x="103" y="1016"/>
            <a:chExt cx="5573" cy="2062"/>
          </a:xfrm>
        </p:grpSpPr>
        <p:sp>
          <p:nvSpPr>
            <p:cNvPr id="5" name="Text Box 7"/>
            <p:cNvSpPr txBox="1">
              <a:spLocks noChangeArrowheads="1"/>
            </p:cNvSpPr>
            <p:nvPr/>
          </p:nvSpPr>
          <p:spPr bwMode="auto">
            <a:xfrm>
              <a:off x="2273" y="2811"/>
              <a:ext cx="102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algn="ctr"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sz="1800" b="1" baseline="0" dirty="0">
                  <a:solidFill>
                    <a:srgbClr val="0336B7"/>
                  </a:solidFill>
                </a:rPr>
                <a:t>Figure </a:t>
              </a:r>
              <a:r>
                <a:rPr lang="en-US" altLang="en-US" sz="1800" b="1" baseline="0" dirty="0" smtClean="0">
                  <a:solidFill>
                    <a:srgbClr val="0336B7"/>
                  </a:solidFill>
                </a:rPr>
                <a:t>3-7</a:t>
              </a:r>
              <a:endParaRPr lang="en-US" altLang="en-US" sz="1800" b="1" baseline="0" dirty="0">
                <a:solidFill>
                  <a:srgbClr val="0336B7"/>
                </a:solidFill>
              </a:endParaRPr>
            </a:p>
          </p:txBody>
        </p:sp>
        <p:pic>
          <p:nvPicPr>
            <p:cNvPr id="6" name="Picture 8" descr="D:\Ken ppt -Ritu\CH7\images\laudonf07-08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" y="1016"/>
              <a:ext cx="5573" cy="1731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7700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Network </a:t>
            </a:r>
            <a:r>
              <a:rPr lang="en-US" altLang="en-U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DBMS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Depicts data logically as many-to-many 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relationships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network database looks more like a cobweb or interconnected network of records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network databases, children are called members and parents are called occupiers. The difference between each child or member is that it can have more than one parent.</a:t>
            </a:r>
          </a:p>
          <a:p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6" descr="D:\Ken ppt -Ritu\CH7\images\laudonf07-0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434" y="3779747"/>
            <a:ext cx="8636000" cy="1617874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4656046" y="5746851"/>
            <a:ext cx="2390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1600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1600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1600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1600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1600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 baseline="0" dirty="0">
                <a:solidFill>
                  <a:srgbClr val="008000"/>
                </a:solidFill>
              </a:rPr>
              <a:t>Network DBMS</a:t>
            </a:r>
          </a:p>
        </p:txBody>
      </p:sp>
    </p:spTree>
    <p:extLst>
      <p:ext uri="{BB962C8B-B14F-4D97-AF65-F5344CB8AC3E}">
        <p14:creationId xmlns:p14="http://schemas.microsoft.com/office/powerpoint/2010/main" val="1477891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Oriented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2286000"/>
          </a:xfrm>
        </p:spPr>
        <p:txBody>
          <a:bodyPr/>
          <a:lstStyle/>
          <a:p>
            <a:r>
              <a:rPr lang="en-US" dirty="0"/>
              <a:t>It takes more than the storage of programming language objects. Object DBMS's increase the semantics of C++ and Java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altLang="en-US" sz="2400" dirty="0"/>
              <a:t>Object-oriented DBMS: </a:t>
            </a:r>
            <a:r>
              <a:rPr lang="en-US" altLang="en-US" sz="2000" dirty="0"/>
              <a:t>Stores data and procedures as objects that can be retrieved and shared automatically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442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474" y="433588"/>
            <a:ext cx="2747554" cy="885760"/>
          </a:xfrm>
        </p:spPr>
        <p:txBody>
          <a:bodyPr/>
          <a:lstStyle/>
          <a:p>
            <a:r>
              <a:rPr lang="en-US" dirty="0" smtClean="0"/>
              <a:t>Relation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19" y="1319347"/>
            <a:ext cx="10842171" cy="5003075"/>
          </a:xfrm>
        </p:spPr>
      </p:pic>
    </p:spTree>
    <p:extLst>
      <p:ext uri="{BB962C8B-B14F-4D97-AF65-F5344CB8AC3E}">
        <p14:creationId xmlns:p14="http://schemas.microsoft.com/office/powerpoint/2010/main" val="2367056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/>
              <a:t>Why do businesses have trouble finding the information they need in their information </a:t>
            </a:r>
            <a:r>
              <a:rPr lang="en-US" altLang="en-US" sz="3200" dirty="0" smtClean="0"/>
              <a:t>systems?</a:t>
            </a:r>
          </a:p>
          <a:p>
            <a:r>
              <a:rPr lang="en-US" altLang="en-US" sz="3200" dirty="0" smtClean="0"/>
              <a:t>How </a:t>
            </a:r>
            <a:r>
              <a:rPr lang="en-US" altLang="en-US" sz="3200" dirty="0"/>
              <a:t>does a database management system help businesses improve the organization of their information?</a:t>
            </a:r>
            <a:br>
              <a:rPr lang="en-US" alt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45238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90343"/>
            <a:ext cx="10058400" cy="977200"/>
          </a:xfrm>
        </p:spPr>
        <p:txBody>
          <a:bodyPr>
            <a:normAutofit/>
          </a:bodyPr>
          <a:lstStyle/>
          <a:p>
            <a:r>
              <a:rPr lang="en-US" dirty="0"/>
              <a:t>The database </a:t>
            </a:r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67543"/>
            <a:ext cx="10058400" cy="48463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>
                <a:cs typeface="Arial" panose="020B0604020202020204" pitchFamily="34" charset="0"/>
              </a:rPr>
              <a:t>The database approach is an improvement on the shared file solution as the use of a database management system (DBMS) provides facilities for querying, data security and integrity, and allows simultaneous access to data by a number of different users. </a:t>
            </a:r>
            <a:endParaRPr lang="en-US" sz="2000" dirty="0" smtClean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point we should explain some important terminology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b="1" dirty="0"/>
              <a:t>Database:</a:t>
            </a:r>
            <a:r>
              <a:rPr lang="en-US" dirty="0"/>
              <a:t> A database is a collection of related data.</a:t>
            </a:r>
          </a:p>
          <a:p>
            <a:r>
              <a:rPr lang="en-US" b="1" dirty="0"/>
              <a:t>Database management system:</a:t>
            </a:r>
            <a:r>
              <a:rPr lang="en-US" dirty="0"/>
              <a:t> The term 'database management system', often abbreviated to DBMS, refers to a software system used to create and manage databases. The software of such systems is </a:t>
            </a:r>
            <a:endParaRPr lang="en-US" dirty="0" smtClean="0"/>
          </a:p>
          <a:p>
            <a:pPr lvl="1"/>
            <a:r>
              <a:rPr lang="en-US" dirty="0" smtClean="0"/>
              <a:t>complex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consisting </a:t>
            </a:r>
            <a:r>
              <a:rPr lang="en-US" dirty="0"/>
              <a:t>of a number of different </a:t>
            </a:r>
            <a:r>
              <a:rPr lang="en-US" dirty="0" smtClean="0"/>
              <a:t>components</a:t>
            </a:r>
          </a:p>
          <a:p>
            <a:r>
              <a:rPr lang="en-US" b="1" dirty="0" smtClean="0"/>
              <a:t>System catalogue/Data dictionary:</a:t>
            </a:r>
            <a:r>
              <a:rPr lang="en-US" dirty="0" smtClean="0"/>
              <a:t> The description of the data in the database management system.</a:t>
            </a:r>
          </a:p>
          <a:p>
            <a:r>
              <a:rPr lang="en-US" b="1" dirty="0" smtClean="0"/>
              <a:t>Database </a:t>
            </a:r>
            <a:r>
              <a:rPr lang="en-US" b="1" dirty="0"/>
              <a:t>application:</a:t>
            </a:r>
            <a:r>
              <a:rPr lang="en-US" dirty="0"/>
              <a:t> Database application refers to a program, or related set of programs, which use the database management system to perform the computer-related tasks of a particular business function, such as order processing.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649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Traditional File Processing System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Before the use of computer, a </a:t>
            </a:r>
            <a:r>
              <a:rPr lang="en-US" sz="2000" b="1" dirty="0"/>
              <a:t>manual file system </a:t>
            </a:r>
            <a:r>
              <a:rPr lang="en-US" sz="2000" dirty="0"/>
              <a:t>was used to maintain the records and </a:t>
            </a:r>
            <a:r>
              <a:rPr lang="en-US" sz="2000" dirty="0" smtClean="0"/>
              <a:t>files.</a:t>
            </a:r>
          </a:p>
          <a:p>
            <a:r>
              <a:rPr lang="en-US" sz="2000" dirty="0" smtClean="0"/>
              <a:t>All </a:t>
            </a:r>
            <a:r>
              <a:rPr lang="en-US" sz="2000" dirty="0"/>
              <a:t>the data was </a:t>
            </a:r>
            <a:r>
              <a:rPr lang="en-US" sz="2000" b="1" dirty="0"/>
              <a:t>stored in files </a:t>
            </a:r>
            <a:r>
              <a:rPr lang="en-US" sz="2000" dirty="0"/>
              <a:t>and it makes it easy to find any information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But </a:t>
            </a:r>
            <a:r>
              <a:rPr lang="en-US" sz="2000" dirty="0"/>
              <a:t>this system was good only for </a:t>
            </a:r>
            <a:r>
              <a:rPr lang="en-US" sz="2000" b="1" dirty="0"/>
              <a:t>small organizations </a:t>
            </a:r>
            <a:r>
              <a:rPr lang="en-US" sz="2000" dirty="0"/>
              <a:t>having </a:t>
            </a:r>
            <a:r>
              <a:rPr lang="en-US" sz="2000" b="1" dirty="0"/>
              <a:t>small number of </a:t>
            </a:r>
            <a:r>
              <a:rPr lang="en-US" sz="2000" b="1" dirty="0" smtClean="0"/>
              <a:t>items.</a:t>
            </a:r>
          </a:p>
          <a:p>
            <a:pPr marL="0" indent="0">
              <a:buNone/>
            </a:pPr>
            <a:r>
              <a:rPr lang="en-US" sz="2400" dirty="0" smtClean="0"/>
              <a:t>It </a:t>
            </a:r>
            <a:r>
              <a:rPr lang="en-US" sz="2400" dirty="0"/>
              <a:t>has many </a:t>
            </a:r>
            <a:r>
              <a:rPr lang="en-US" sz="2400" b="1" dirty="0"/>
              <a:t>disadvantages</a:t>
            </a:r>
            <a:r>
              <a:rPr lang="en-US" sz="2400" dirty="0"/>
              <a:t> given below:</a:t>
            </a:r>
          </a:p>
          <a:p>
            <a:r>
              <a:rPr lang="en-US" dirty="0"/>
              <a:t>It was </a:t>
            </a:r>
            <a:r>
              <a:rPr lang="en-US" b="1" dirty="0"/>
              <a:t>time consuming</a:t>
            </a:r>
            <a:r>
              <a:rPr lang="en-US" dirty="0"/>
              <a:t>.</a:t>
            </a:r>
          </a:p>
          <a:p>
            <a:r>
              <a:rPr lang="en-US" b="1" dirty="0"/>
              <a:t>Inefficient</a:t>
            </a:r>
            <a:r>
              <a:rPr lang="en-US" dirty="0"/>
              <a:t> to maintain the record of big firm having large number of items.</a:t>
            </a:r>
          </a:p>
          <a:p>
            <a:r>
              <a:rPr lang="en-US" dirty="0"/>
              <a:t>It requires a </a:t>
            </a:r>
            <a:r>
              <a:rPr lang="en-US" b="1" dirty="0"/>
              <a:t>lots of labor work</a:t>
            </a:r>
            <a:r>
              <a:rPr lang="en-US" dirty="0"/>
              <a:t> to do.</a:t>
            </a:r>
          </a:p>
          <a:p>
            <a:r>
              <a:rPr lang="en-US" dirty="0"/>
              <a:t>It becomes more </a:t>
            </a:r>
            <a:r>
              <a:rPr lang="en-US" b="1" dirty="0"/>
              <a:t>complex</a:t>
            </a:r>
            <a:r>
              <a:rPr lang="en-US" dirty="0"/>
              <a:t> when anyone requires changing the information.</a:t>
            </a:r>
          </a:p>
          <a:p>
            <a:pPr marL="0" indent="0"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439063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Traditional File Processing System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was totally computer based system where all the </a:t>
            </a:r>
            <a:r>
              <a:rPr lang="en-US" sz="2000" b="1" dirty="0"/>
              <a:t>information is store in different computer files</a:t>
            </a:r>
            <a:r>
              <a:rPr lang="en-US" sz="2000" dirty="0"/>
              <a:t>. 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Also </a:t>
            </a:r>
            <a:r>
              <a:rPr lang="en-US" sz="2000" dirty="0"/>
              <a:t>traditional files system stores data in a manner that all the departments of an organization have their own set of files that </a:t>
            </a:r>
            <a:r>
              <a:rPr lang="en-US" sz="2000" b="1" dirty="0"/>
              <a:t>creates data redundancy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For </a:t>
            </a:r>
            <a:r>
              <a:rPr lang="en-US" b="1" dirty="0"/>
              <a:t>example: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lets </a:t>
            </a:r>
            <a:r>
              <a:rPr lang="en-US" dirty="0"/>
              <a:t>us take an example </a:t>
            </a:r>
            <a:r>
              <a:rPr lang="en-US" dirty="0" smtClean="0"/>
              <a:t>of: College </a:t>
            </a:r>
            <a:r>
              <a:rPr lang="en-US" dirty="0"/>
              <a:t>where student record for examination is </a:t>
            </a:r>
            <a:r>
              <a:rPr lang="en-US" dirty="0" smtClean="0"/>
              <a:t>stored </a:t>
            </a:r>
            <a:r>
              <a:rPr lang="en-US" dirty="0"/>
              <a:t>&amp;</a:t>
            </a:r>
            <a:r>
              <a:rPr lang="en-US" dirty="0" smtClean="0"/>
              <a:t>     their library </a:t>
            </a:r>
            <a:r>
              <a:rPr lang="en-US" dirty="0"/>
              <a:t>record is stored in different file that creates </a:t>
            </a:r>
            <a:r>
              <a:rPr lang="en-US" dirty="0" smtClean="0"/>
              <a:t>many </a:t>
            </a:r>
            <a:r>
              <a:rPr lang="en-US" dirty="0"/>
              <a:t>duplicate values like roll Number, Name and Father Name.</a:t>
            </a:r>
          </a:p>
          <a:p>
            <a:pPr marL="0" indent="0"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0216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160080"/>
          </a:xfrm>
        </p:spPr>
        <p:txBody>
          <a:bodyPr/>
          <a:lstStyle/>
          <a:p>
            <a:r>
              <a:rPr lang="en-US" dirty="0"/>
              <a:t>Traditional File Processing System</a:t>
            </a:r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564494" y="1914071"/>
            <a:ext cx="6514192" cy="4228287"/>
            <a:chOff x="589" y="823"/>
            <a:chExt cx="4240" cy="3385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2364" y="3912"/>
              <a:ext cx="888" cy="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sz="1800" b="1" baseline="0" dirty="0">
                  <a:solidFill>
                    <a:srgbClr val="0336B7"/>
                  </a:solidFill>
                </a:rPr>
                <a:t>Figure </a:t>
              </a:r>
              <a:r>
                <a:rPr lang="en-US" altLang="en-US" sz="1800" b="1" baseline="0" dirty="0" smtClean="0">
                  <a:solidFill>
                    <a:srgbClr val="0336B7"/>
                  </a:solidFill>
                </a:rPr>
                <a:t>1-7</a:t>
              </a:r>
              <a:endParaRPr lang="en-US" altLang="en-US" sz="1800" b="1" baseline="0" dirty="0">
                <a:solidFill>
                  <a:srgbClr val="0336B7"/>
                </a:solidFill>
              </a:endParaRPr>
            </a:p>
          </p:txBody>
        </p:sp>
        <p:pic>
          <p:nvPicPr>
            <p:cNvPr id="6" name="Picture 7" descr="D:\Ken ppt -Ritu\CH7\images\laudonf07-03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9" y="823"/>
              <a:ext cx="4240" cy="2855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188846" y="6142358"/>
            <a:ext cx="32654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1600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1600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1600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1600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1600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800" b="1" baseline="0" dirty="0">
                <a:solidFill>
                  <a:srgbClr val="008000"/>
                </a:solidFill>
              </a:rPr>
              <a:t>Traditional File Processing</a:t>
            </a:r>
          </a:p>
        </p:txBody>
      </p:sp>
    </p:spTree>
    <p:extLst>
      <p:ext uri="{BB962C8B-B14F-4D97-AF65-F5344CB8AC3E}">
        <p14:creationId xmlns:p14="http://schemas.microsoft.com/office/powerpoint/2010/main" val="403424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 database should be a repository of data needed for an organization's data processing. That data should </a:t>
            </a:r>
            <a:r>
              <a:rPr lang="en-US" sz="2000" dirty="0" smtClean="0"/>
              <a:t>be</a:t>
            </a:r>
          </a:p>
          <a:p>
            <a:pPr lvl="1"/>
            <a:r>
              <a:rPr lang="en-US" sz="1800" dirty="0" smtClean="0"/>
              <a:t>accurate</a:t>
            </a:r>
            <a:r>
              <a:rPr lang="en-US" sz="1800" dirty="0"/>
              <a:t>, </a:t>
            </a:r>
            <a:endParaRPr lang="en-US" sz="1800" dirty="0" smtClean="0"/>
          </a:p>
          <a:p>
            <a:pPr lvl="1"/>
            <a:r>
              <a:rPr lang="en-US" sz="1800" dirty="0" smtClean="0"/>
              <a:t>private</a:t>
            </a:r>
            <a:r>
              <a:rPr lang="en-US" sz="1800" dirty="0"/>
              <a:t>, and </a:t>
            </a:r>
            <a:endParaRPr lang="en-US" sz="1800" dirty="0" smtClean="0"/>
          </a:p>
          <a:p>
            <a:pPr lvl="1"/>
            <a:r>
              <a:rPr lang="en-US" sz="1800" dirty="0" smtClean="0"/>
              <a:t>protected </a:t>
            </a:r>
            <a:r>
              <a:rPr lang="en-US" sz="1800" dirty="0"/>
              <a:t>from damage</a:t>
            </a:r>
            <a:r>
              <a:rPr lang="en-US" sz="1800" dirty="0" smtClean="0"/>
              <a:t>.</a:t>
            </a:r>
          </a:p>
          <a:p>
            <a:pPr marL="274320" lvl="1" indent="0">
              <a:buNone/>
            </a:pPr>
            <a:endParaRPr lang="en-US" sz="1800" dirty="0" smtClean="0"/>
          </a:p>
          <a:p>
            <a:pPr marL="274320" lvl="1" indent="0">
              <a:buNone/>
            </a:pPr>
            <a:r>
              <a:rPr lang="en-US" sz="2400" dirty="0" smtClean="0"/>
              <a:t>Advantages of Using Databases</a:t>
            </a:r>
          </a:p>
          <a:p>
            <a:r>
              <a:rPr lang="en-US" dirty="0"/>
              <a:t>Database </a:t>
            </a:r>
            <a:r>
              <a:rPr lang="en-US" b="1" dirty="0"/>
              <a:t>minimizes data redundancy </a:t>
            </a:r>
            <a:r>
              <a:rPr lang="en-US" dirty="0"/>
              <a:t>to a great extent.</a:t>
            </a:r>
          </a:p>
          <a:p>
            <a:r>
              <a:rPr lang="en-US" dirty="0"/>
              <a:t>The database can </a:t>
            </a:r>
            <a:r>
              <a:rPr lang="en-US" b="1" dirty="0"/>
              <a:t>control the inconsistency of data </a:t>
            </a:r>
            <a:r>
              <a:rPr lang="en-US" dirty="0"/>
              <a:t>to a large extent.</a:t>
            </a:r>
          </a:p>
          <a:p>
            <a:r>
              <a:rPr lang="en-US" b="1" dirty="0"/>
              <a:t>Sharing of data </a:t>
            </a:r>
            <a:r>
              <a:rPr lang="en-US" dirty="0"/>
              <a:t>is also possible using the database.</a:t>
            </a:r>
          </a:p>
          <a:p>
            <a:pPr marL="27432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855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5360" y="498903"/>
            <a:ext cx="10058400" cy="977200"/>
          </a:xfrm>
        </p:spPr>
        <p:txBody>
          <a:bodyPr/>
          <a:lstStyle/>
          <a:p>
            <a:r>
              <a:rPr lang="en-US" dirty="0" smtClean="0"/>
              <a:t>Purpose of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360" y="1476103"/>
            <a:ext cx="10058400" cy="5003074"/>
          </a:xfrm>
        </p:spPr>
        <p:txBody>
          <a:bodyPr>
            <a:normAutofit fontScale="92500" lnSpcReduction="10000"/>
          </a:bodyPr>
          <a:lstStyle/>
          <a:p>
            <a:pPr marL="274320" lvl="1" indent="0">
              <a:buNone/>
            </a:pPr>
            <a:r>
              <a:rPr lang="en-US" sz="2400" dirty="0" smtClean="0"/>
              <a:t>Advantages of Using Databases</a:t>
            </a:r>
          </a:p>
          <a:p>
            <a:r>
              <a:rPr lang="en-US" dirty="0"/>
              <a:t>Database </a:t>
            </a:r>
            <a:r>
              <a:rPr lang="en-US" b="1" dirty="0"/>
              <a:t>enforce standards</a:t>
            </a:r>
            <a:r>
              <a:rPr lang="en-US" dirty="0"/>
              <a:t>.</a:t>
            </a:r>
          </a:p>
          <a:p>
            <a:r>
              <a:rPr lang="en-US" dirty="0"/>
              <a:t>The use of Databases can ensure </a:t>
            </a:r>
            <a:r>
              <a:rPr lang="en-US" b="1" dirty="0"/>
              <a:t>data security</a:t>
            </a:r>
            <a:r>
              <a:rPr lang="en-US" dirty="0"/>
              <a:t>.</a:t>
            </a:r>
          </a:p>
          <a:p>
            <a:r>
              <a:rPr lang="en-US" b="1" dirty="0"/>
              <a:t>Integrity</a:t>
            </a:r>
            <a:r>
              <a:rPr lang="en-US" dirty="0"/>
              <a:t> can be managed using the </a:t>
            </a:r>
            <a:r>
              <a:rPr lang="en-US" dirty="0" smtClean="0"/>
              <a:t>database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sz="2400" dirty="0" smtClean="0"/>
              <a:t>Risks </a:t>
            </a:r>
            <a:r>
              <a:rPr lang="en-US" sz="2400" dirty="0"/>
              <a:t>of the database approach</a:t>
            </a:r>
          </a:p>
          <a:p>
            <a:r>
              <a:rPr lang="en-US" b="1" dirty="0"/>
              <a:t>New </a:t>
            </a:r>
            <a:r>
              <a:rPr lang="en-US" b="1" dirty="0" smtClean="0"/>
              <a:t>specialized </a:t>
            </a:r>
            <a:r>
              <a:rPr lang="en-US" b="1" dirty="0"/>
              <a:t>personnel: </a:t>
            </a:r>
            <a:r>
              <a:rPr lang="en-US" dirty="0"/>
              <a:t>Need to hire or train new personnel e.g. database administrators and application programmers.</a:t>
            </a:r>
          </a:p>
          <a:p>
            <a:r>
              <a:rPr lang="en-US" dirty="0"/>
              <a:t>Need for explicit </a:t>
            </a:r>
            <a:r>
              <a:rPr lang="en-US" b="1" dirty="0" smtClean="0"/>
              <a:t>backup</a:t>
            </a:r>
            <a:endParaRPr lang="en-US" dirty="0"/>
          </a:p>
          <a:p>
            <a:r>
              <a:rPr lang="en-US" b="1" dirty="0" smtClean="0"/>
              <a:t>Organizational </a:t>
            </a:r>
            <a:r>
              <a:rPr lang="en-US" b="1" dirty="0"/>
              <a:t>conflict: </a:t>
            </a:r>
            <a:r>
              <a:rPr lang="en-US" dirty="0"/>
              <a:t>Different departments have different information needs and data representation.</a:t>
            </a:r>
          </a:p>
          <a:p>
            <a:r>
              <a:rPr lang="en-US" b="1" dirty="0"/>
              <a:t>Large size: </a:t>
            </a:r>
            <a:r>
              <a:rPr lang="en-US" dirty="0"/>
              <a:t>Often needs alarmingly large amounts of processing power.</a:t>
            </a:r>
          </a:p>
          <a:p>
            <a:r>
              <a:rPr lang="en-US" b="1" dirty="0"/>
              <a:t>Expensive: </a:t>
            </a:r>
            <a:r>
              <a:rPr lang="en-US" dirty="0"/>
              <a:t>Software and hardware expenses.</a:t>
            </a:r>
          </a:p>
          <a:p>
            <a:r>
              <a:rPr lang="en-US" b="1" dirty="0"/>
              <a:t>High impact of failure: </a:t>
            </a:r>
            <a:r>
              <a:rPr lang="en-US" dirty="0"/>
              <a:t>Concentration of processing and resources makes an </a:t>
            </a:r>
            <a:r>
              <a:rPr lang="en-US" dirty="0" smtClean="0"/>
              <a:t>organization </a:t>
            </a:r>
            <a:r>
              <a:rPr lang="en-US" dirty="0"/>
              <a:t>vulnerable if the system fails for any length of time.</a:t>
            </a:r>
          </a:p>
          <a:p>
            <a:pPr marL="0" indent="0">
              <a:buNone/>
            </a:pPr>
            <a:endParaRPr lang="en-US" dirty="0"/>
          </a:p>
          <a:p>
            <a:pPr marL="27432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366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863" y="431933"/>
            <a:ext cx="10058400" cy="1001670"/>
          </a:xfrm>
        </p:spPr>
        <p:txBody>
          <a:bodyPr/>
          <a:lstStyle/>
          <a:p>
            <a:pPr algn="ctr"/>
            <a:r>
              <a:rPr lang="en-US" dirty="0" smtClean="0"/>
              <a:t>Components of DBMS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034" y="1585478"/>
            <a:ext cx="3818709" cy="3339219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DBMS have several components, each performing </a:t>
            </a:r>
            <a:r>
              <a:rPr lang="en-US" sz="2000" dirty="0" smtClean="0"/>
              <a:t>very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significant </a:t>
            </a:r>
            <a:r>
              <a:rPr lang="en-US" sz="2000" dirty="0"/>
              <a:t>tasks in the database management system </a:t>
            </a:r>
            <a:r>
              <a:rPr lang="en-US" sz="2000" dirty="0" smtClean="0"/>
              <a:t>environment.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Below </a:t>
            </a:r>
            <a:r>
              <a:rPr lang="en-US" sz="2000" dirty="0"/>
              <a:t>is a list </a:t>
            </a:r>
            <a:r>
              <a:rPr lang="en-US" sz="2000" dirty="0" smtClean="0"/>
              <a:t>of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components </a:t>
            </a:r>
            <a:r>
              <a:rPr lang="en-US" sz="2000" dirty="0"/>
              <a:t>within the database and its environment</a:t>
            </a:r>
            <a:r>
              <a:rPr lang="en-US" sz="2000" dirty="0" smtClean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001" y="1585479"/>
            <a:ext cx="7938177" cy="4336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0686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131</TotalTime>
  <Words>761</Words>
  <Application>Microsoft Office PowerPoint</Application>
  <PresentationFormat>Widescreen</PresentationFormat>
  <Paragraphs>103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Garamond</vt:lpstr>
      <vt:lpstr>Savon</vt:lpstr>
      <vt:lpstr>Managing data resources</vt:lpstr>
      <vt:lpstr>Objectives</vt:lpstr>
      <vt:lpstr>The database approach</vt:lpstr>
      <vt:lpstr>Traditional File Processing System</vt:lpstr>
      <vt:lpstr>Traditional File Processing System</vt:lpstr>
      <vt:lpstr>Traditional File Processing System</vt:lpstr>
      <vt:lpstr>Purpose of Database</vt:lpstr>
      <vt:lpstr>Purpose of Database</vt:lpstr>
      <vt:lpstr>Components of DBMS</vt:lpstr>
      <vt:lpstr>Basic Terminologies Related to Database</vt:lpstr>
      <vt:lpstr>Basic Terminologies Related to Database</vt:lpstr>
      <vt:lpstr>Types of databases</vt:lpstr>
      <vt:lpstr>Relational DBMS</vt:lpstr>
      <vt:lpstr>Hierarchical DBMS</vt:lpstr>
      <vt:lpstr>Network DBMS</vt:lpstr>
      <vt:lpstr>Object Oriented Database</vt:lpstr>
      <vt:lpstr>Relation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data resources</dc:title>
  <dc:creator>Windows User</dc:creator>
  <cp:lastModifiedBy>Windows User</cp:lastModifiedBy>
  <cp:revision>10</cp:revision>
  <dcterms:created xsi:type="dcterms:W3CDTF">2020-04-20T09:26:04Z</dcterms:created>
  <dcterms:modified xsi:type="dcterms:W3CDTF">2020-04-21T13:28:23Z</dcterms:modified>
</cp:coreProperties>
</file>